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21"/>
  </p:notesMasterIdLst>
  <p:sldIdLst>
    <p:sldId id="256" r:id="rId2"/>
    <p:sldId id="280" r:id="rId3"/>
    <p:sldId id="281" r:id="rId4"/>
    <p:sldId id="344" r:id="rId5"/>
    <p:sldId id="279" r:id="rId6"/>
    <p:sldId id="283" r:id="rId7"/>
    <p:sldId id="346" r:id="rId8"/>
    <p:sldId id="348" r:id="rId9"/>
    <p:sldId id="351" r:id="rId10"/>
    <p:sldId id="349" r:id="rId11"/>
    <p:sldId id="350" r:id="rId12"/>
    <p:sldId id="354" r:id="rId13"/>
    <p:sldId id="288" r:id="rId14"/>
    <p:sldId id="270" r:id="rId15"/>
    <p:sldId id="289" r:id="rId16"/>
    <p:sldId id="262" r:id="rId17"/>
    <p:sldId id="345" r:id="rId18"/>
    <p:sldId id="27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0107" autoAdjust="0"/>
  </p:normalViewPr>
  <p:slideViewPr>
    <p:cSldViewPr>
      <p:cViewPr>
        <p:scale>
          <a:sx n="60" d="100"/>
          <a:sy n="60" d="100"/>
        </p:scale>
        <p:origin x="-2250" y="-366"/>
      </p:cViewPr>
      <p:guideLst>
        <p:guide orient="horz" pos="2160"/>
        <p:guide pos="2880"/>
      </p:guideLst>
    </p:cSldViewPr>
  </p:slideViewPr>
  <p:outlineViewPr>
    <p:cViewPr>
      <p:scale>
        <a:sx n="33" d="100"/>
        <a:sy n="33" d="100"/>
      </p:scale>
      <p:origin x="0" y="1068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0DFE2B-3F70-4A85-8ABE-CA2C509FDA2C}" type="datetimeFigureOut">
              <a:rPr lang="en-ZA" smtClean="0"/>
              <a:t>2013/08/01</a:t>
            </a:fld>
            <a:endParaRPr lang="en-Z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E1ACC-CB70-4E72-A4DC-A83B4258F277}" type="slidenum">
              <a:rPr lang="en-ZA" smtClean="0"/>
              <a:t>‹#›</a:t>
            </a:fld>
            <a:endParaRPr lang="en-ZA" dirty="0"/>
          </a:p>
        </p:txBody>
      </p:sp>
    </p:spTree>
    <p:extLst>
      <p:ext uri="{BB962C8B-B14F-4D97-AF65-F5344CB8AC3E}">
        <p14:creationId xmlns:p14="http://schemas.microsoft.com/office/powerpoint/2010/main" val="1931088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 PARTICIPATION: What does online presence mean to you??? (One/two</a:t>
            </a:r>
            <a:r>
              <a:rPr lang="en-US" baseline="0" dirty="0" smtClean="0"/>
              <a:t> words to neighbor – then share)</a:t>
            </a:r>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2</a:t>
            </a:fld>
            <a:endParaRPr lang="en-ZA" dirty="0"/>
          </a:p>
        </p:txBody>
      </p:sp>
    </p:spTree>
    <p:extLst>
      <p:ext uri="{BB962C8B-B14F-4D97-AF65-F5344CB8AC3E}">
        <p14:creationId xmlns:p14="http://schemas.microsoft.com/office/powerpoint/2010/main" val="4105985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Tools that you can use to measure your impact online:</a:t>
            </a:r>
          </a:p>
          <a:p>
            <a:r>
              <a:rPr lang="en-US" sz="1200" kern="1200" dirty="0" smtClean="0">
                <a:solidFill>
                  <a:schemeClr val="tx1"/>
                </a:solidFill>
                <a:latin typeface="+mn-lt"/>
                <a:ea typeface="+mn-ea"/>
                <a:cs typeface="+mn-cs"/>
              </a:rPr>
              <a:t>Web of Science</a:t>
            </a:r>
          </a:p>
          <a:p>
            <a:r>
              <a:rPr lang="en-US" sz="1200" kern="1200" dirty="0" smtClean="0">
                <a:solidFill>
                  <a:schemeClr val="tx1"/>
                </a:solidFill>
                <a:latin typeface="+mn-lt"/>
                <a:ea typeface="+mn-ea"/>
                <a:cs typeface="+mn-cs"/>
              </a:rPr>
              <a:t>Scopus</a:t>
            </a:r>
          </a:p>
          <a:p>
            <a:r>
              <a:rPr lang="en-US" sz="1200" kern="1200" dirty="0" err="1" smtClean="0">
                <a:solidFill>
                  <a:schemeClr val="tx1"/>
                </a:solidFill>
                <a:latin typeface="+mn-lt"/>
                <a:ea typeface="+mn-ea"/>
                <a:cs typeface="+mn-cs"/>
              </a:rPr>
              <a:t>ImpactStory</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Altmetric.com</a:t>
            </a:r>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11</a:t>
            </a:fld>
            <a:endParaRPr lang="en-ZA" dirty="0"/>
          </a:p>
        </p:txBody>
      </p:sp>
    </p:spTree>
    <p:extLst>
      <p:ext uri="{BB962C8B-B14F-4D97-AF65-F5344CB8AC3E}">
        <p14:creationId xmlns:p14="http://schemas.microsoft.com/office/powerpoint/2010/main" val="4053991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kern="1200" dirty="0" smtClean="0">
                <a:solidFill>
                  <a:schemeClr val="tx1"/>
                </a:solidFill>
                <a:effectLst/>
                <a:latin typeface="+mn-lt"/>
                <a:ea typeface="+mn-ea"/>
                <a:cs typeface="+mn-cs"/>
              </a:rPr>
              <a:t>Plan! How do you want to appear online?</a:t>
            </a:r>
            <a:r>
              <a:rPr lang="en-ZA" sz="1200" kern="1200" baseline="0" dirty="0" smtClean="0">
                <a:solidFill>
                  <a:schemeClr val="tx1"/>
                </a:solidFill>
                <a:effectLst/>
                <a:latin typeface="+mn-lt"/>
                <a:ea typeface="+mn-ea"/>
                <a:cs typeface="+mn-cs"/>
              </a:rPr>
              <a:t>  What could you add to your online presence to attract the attention of recruiters/highlight your skills?</a:t>
            </a:r>
            <a:endParaRPr lang="en-US" sz="1200" kern="1200" dirty="0" smtClean="0">
              <a:solidFill>
                <a:schemeClr val="tx1"/>
              </a:solidFill>
              <a:effectLst/>
              <a:latin typeface="+mn-lt"/>
              <a:ea typeface="+mn-ea"/>
              <a:cs typeface="+mn-cs"/>
            </a:endParaRP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fld id="{196BE820-CCF8-4313-B3E9-70987E6F6B24}" type="slidenum">
              <a:rPr lang="en-ZA" smtClean="0">
                <a:latin typeface="Calibri" pitchFamily="34" charset="0"/>
              </a:rPr>
              <a:pPr eaLnBrk="1" fontAlgn="base" hangingPunct="1">
                <a:spcBef>
                  <a:spcPct val="0"/>
                </a:spcBef>
                <a:spcAft>
                  <a:spcPct val="0"/>
                </a:spcAft>
              </a:pPr>
              <a:t>13</a:t>
            </a:fld>
            <a:endParaRPr lang="en-ZA"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To check what</a:t>
            </a:r>
            <a:r>
              <a:rPr lang="en-GB" sz="1200" kern="1200" baseline="0" dirty="0" smtClean="0">
                <a:solidFill>
                  <a:schemeClr val="tx1"/>
                </a:solidFill>
                <a:effectLst/>
                <a:latin typeface="+mn-lt"/>
                <a:ea typeface="+mn-ea"/>
                <a:cs typeface="+mn-cs"/>
              </a:rPr>
              <a:t> is already online about you &amp; </a:t>
            </a:r>
            <a:r>
              <a:rPr lang="en-GB" sz="1200" kern="1200" dirty="0" smtClean="0">
                <a:solidFill>
                  <a:schemeClr val="tx1"/>
                </a:solidFill>
                <a:effectLst/>
                <a:latin typeface="+mn-lt"/>
                <a:ea typeface="+mn-ea"/>
                <a:cs typeface="+mn-cs"/>
              </a:rPr>
              <a:t>monitor</a:t>
            </a:r>
            <a:r>
              <a:rPr lang="en-GB" sz="1200" kern="1200" baseline="0" dirty="0" smtClean="0">
                <a:solidFill>
                  <a:schemeClr val="tx1"/>
                </a:solidFill>
                <a:effectLst/>
                <a:latin typeface="+mn-lt"/>
                <a:ea typeface="+mn-ea"/>
                <a:cs typeface="+mn-cs"/>
              </a:rPr>
              <a:t> your presence: </a:t>
            </a:r>
            <a:r>
              <a:rPr lang="en-GB" sz="1200" kern="1200" dirty="0" smtClean="0">
                <a:solidFill>
                  <a:schemeClr val="tx1"/>
                </a:solidFill>
                <a:effectLst/>
                <a:latin typeface="+mn-lt"/>
                <a:ea typeface="+mn-ea"/>
                <a:cs typeface="+mn-cs"/>
              </a:rPr>
              <a:t>You can search yourself on Google – see what results come up in the top 10, the top 20, as far back as you want to look.  If you do these searches regularly, you can see how the results change over time.  You can automate this somewhat by also setting up Google alerts for your name so you’ll get an email when your name is mentioned, say, on a blog.  Both of these help you to measure your digital footprint.</a:t>
            </a:r>
            <a:endParaRPr lang="en-ZA" sz="1200" kern="1200" dirty="0" smtClean="0">
              <a:solidFill>
                <a:schemeClr val="tx1"/>
              </a:solidFill>
              <a:effectLst/>
              <a:latin typeface="+mn-lt"/>
              <a:ea typeface="+mn-ea"/>
              <a:cs typeface="+mn-cs"/>
            </a:endParaRPr>
          </a:p>
          <a:p>
            <a:pPr eaLnBrk="1" hangingPunct="1">
              <a:spcBef>
                <a:spcPct val="0"/>
              </a:spcBef>
            </a:pPr>
            <a:endParaRPr lang="en-ZA" dirty="0"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fld id="{196BE820-CCF8-4313-B3E9-70987E6F6B24}" type="slidenum">
              <a:rPr lang="en-ZA" smtClean="0">
                <a:latin typeface="Calibri" pitchFamily="34" charset="0"/>
              </a:rPr>
              <a:pPr eaLnBrk="1" fontAlgn="base" hangingPunct="1">
                <a:spcBef>
                  <a:spcPct val="0"/>
                </a:spcBef>
                <a:spcAft>
                  <a:spcPct val="0"/>
                </a:spcAft>
              </a:pPr>
              <a:t>14</a:t>
            </a:fld>
            <a:endParaRPr lang="en-ZA"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So, </a:t>
            </a:r>
            <a:r>
              <a:rPr lang="en-US" dirty="0" smtClean="0"/>
              <a:t>once you’re planned what you would like to appear and check what is already out there, you should add to and maintain your online presence</a:t>
            </a:r>
            <a:r>
              <a:rPr lang="en-US" baseline="0" dirty="0" smtClean="0"/>
              <a:t> regularly.</a:t>
            </a:r>
            <a:endParaRPr lang="en-ZA" dirty="0"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fld id="{196BE820-CCF8-4313-B3E9-70987E6F6B24}" type="slidenum">
              <a:rPr lang="en-ZA" smtClean="0">
                <a:latin typeface="Calibri" pitchFamily="34" charset="0"/>
              </a:rPr>
              <a:pPr eaLnBrk="1" fontAlgn="base" hangingPunct="1">
                <a:spcBef>
                  <a:spcPct val="0"/>
                </a:spcBef>
                <a:spcAft>
                  <a:spcPct val="0"/>
                </a:spcAft>
              </a:pPr>
              <a:t>15</a:t>
            </a:fld>
            <a:endParaRPr lang="en-ZA"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Even with privacy settings in place, be aware of what you are posting online (it may be reposted/made public)</a:t>
            </a:r>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16</a:t>
            </a:fld>
            <a:endParaRPr lang="en-ZA" dirty="0"/>
          </a:p>
        </p:txBody>
      </p:sp>
    </p:spTree>
    <p:extLst>
      <p:ext uri="{BB962C8B-B14F-4D97-AF65-F5344CB8AC3E}">
        <p14:creationId xmlns:p14="http://schemas.microsoft.com/office/powerpoint/2010/main" val="3251956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So, do you know how you appear online?  </a:t>
            </a:r>
            <a:endParaRPr lang="en-ZA" sz="1200" kern="1200" dirty="0" smtClean="0">
              <a:solidFill>
                <a:schemeClr val="tx1"/>
              </a:solidFill>
              <a:effectLst/>
              <a:latin typeface="+mn-lt"/>
              <a:ea typeface="+mn-ea"/>
              <a:cs typeface="+mn-cs"/>
            </a:endParaRPr>
          </a:p>
          <a:p>
            <a:endParaRPr lang="en-US" dirty="0" smtClean="0"/>
          </a:p>
          <a:p>
            <a:r>
              <a:rPr lang="en-US" dirty="0" smtClean="0"/>
              <a:t>Start with a simple</a:t>
            </a:r>
            <a:r>
              <a:rPr lang="en-US" baseline="0" dirty="0" smtClean="0"/>
              <a:t> </a:t>
            </a:r>
            <a:r>
              <a:rPr lang="en-US" baseline="0" dirty="0" err="1" smtClean="0"/>
              <a:t>google</a:t>
            </a:r>
            <a:r>
              <a:rPr lang="en-US" baseline="0" dirty="0" smtClean="0"/>
              <a:t> search to find out.</a:t>
            </a:r>
            <a:endParaRPr lang="en-ZA" dirty="0"/>
          </a:p>
        </p:txBody>
      </p:sp>
      <p:sp>
        <p:nvSpPr>
          <p:cNvPr id="4" name="Slide Number Placeholder 3"/>
          <p:cNvSpPr>
            <a:spLocks noGrp="1"/>
          </p:cNvSpPr>
          <p:nvPr>
            <p:ph type="sldNum" sz="quarter" idx="10"/>
          </p:nvPr>
        </p:nvSpPr>
        <p:spPr/>
        <p:txBody>
          <a:bodyPr/>
          <a:lstStyle/>
          <a:p>
            <a:pPr>
              <a:defRPr/>
            </a:pPr>
            <a:fld id="{F7EC0324-97E4-4711-9144-B85696CB9788}" type="slidenum">
              <a:rPr lang="en-ZA" smtClean="0"/>
              <a:pPr>
                <a:defRPr/>
              </a:pPr>
              <a:t>17</a:t>
            </a:fld>
            <a:endParaRPr lang="en-ZA"/>
          </a:p>
        </p:txBody>
      </p:sp>
    </p:spTree>
    <p:extLst>
      <p:ext uri="{BB962C8B-B14F-4D97-AF65-F5344CB8AC3E}">
        <p14:creationId xmlns:p14="http://schemas.microsoft.com/office/powerpoint/2010/main" val="1036236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So, I hope this has helped you start to think about how you appear online and encourage you to start taking control of your online presence.  Remember that a </a:t>
            </a:r>
            <a:r>
              <a:rPr lang="en-ZA" sz="1200" kern="1200" dirty="0" smtClean="0">
                <a:solidFill>
                  <a:schemeClr val="tx1"/>
                </a:solidFill>
                <a:effectLst/>
                <a:latin typeface="+mn-lt"/>
                <a:ea typeface="+mn-ea"/>
                <a:cs typeface="+mn-cs"/>
              </a:rPr>
              <a:t>strong online presence can help put yourself out there as you want to be seen.</a:t>
            </a: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For a growing collection of resources on online presence, check out </a:t>
            </a:r>
            <a:r>
              <a:rPr lang="en-GB" sz="1200" kern="1200" dirty="0" err="1" smtClean="0">
                <a:solidFill>
                  <a:schemeClr val="tx1"/>
                </a:solidFill>
                <a:effectLst/>
                <a:latin typeface="+mn-lt"/>
                <a:ea typeface="+mn-ea"/>
                <a:cs typeface="+mn-cs"/>
              </a:rPr>
              <a:t>OpenUCT’s</a:t>
            </a:r>
            <a:r>
              <a:rPr lang="en-GB" sz="1200" kern="1200" dirty="0" smtClean="0">
                <a:solidFill>
                  <a:schemeClr val="tx1"/>
                </a:solidFill>
                <a:effectLst/>
                <a:latin typeface="+mn-lt"/>
                <a:ea typeface="+mn-ea"/>
                <a:cs typeface="+mn-cs"/>
              </a:rPr>
              <a:t> Delicious bookmarks tagged “</a:t>
            </a:r>
            <a:r>
              <a:rPr lang="en-GB" sz="1200" kern="1200" dirty="0" err="1" smtClean="0">
                <a:solidFill>
                  <a:schemeClr val="tx1"/>
                </a:solidFill>
                <a:effectLst/>
                <a:latin typeface="+mn-lt"/>
                <a:ea typeface="+mn-ea"/>
                <a:cs typeface="+mn-cs"/>
              </a:rPr>
              <a:t>Onlinepresence</a:t>
            </a:r>
            <a:r>
              <a:rPr lang="en-GB" sz="1200" kern="1200" dirty="0" smtClean="0">
                <a:solidFill>
                  <a:schemeClr val="tx1"/>
                </a:solidFill>
                <a:effectLst/>
                <a:latin typeface="+mn-lt"/>
                <a:ea typeface="+mn-ea"/>
                <a:cs typeface="+mn-cs"/>
              </a:rPr>
              <a:t>”</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Thank you!</a:t>
            </a:r>
            <a:endParaRPr lang="en-ZA"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F7EC0324-97E4-4711-9144-B85696CB9788}" type="slidenum">
              <a:rPr lang="en-ZA" smtClean="0"/>
              <a:pPr>
                <a:defRPr/>
              </a:pPr>
              <a:t>18</a:t>
            </a:fld>
            <a:endParaRPr lang="en-ZA"/>
          </a:p>
        </p:txBody>
      </p:sp>
    </p:spTree>
    <p:extLst>
      <p:ext uri="{BB962C8B-B14F-4D97-AF65-F5344CB8AC3E}">
        <p14:creationId xmlns:p14="http://schemas.microsoft.com/office/powerpoint/2010/main" val="3501640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err="1" smtClean="0">
                <a:solidFill>
                  <a:schemeClr val="tx1"/>
                </a:solidFill>
                <a:effectLst/>
                <a:latin typeface="+mn-lt"/>
                <a:ea typeface="+mn-ea"/>
                <a:cs typeface="+mn-cs"/>
              </a:rPr>
              <a:t>OpenUCT’s</a:t>
            </a:r>
            <a:r>
              <a:rPr lang="en-GB" sz="1200" kern="1200" dirty="0" smtClean="0">
                <a:solidFill>
                  <a:schemeClr val="tx1"/>
                </a:solidFill>
                <a:effectLst/>
                <a:latin typeface="+mn-lt"/>
                <a:ea typeface="+mn-ea"/>
                <a:cs typeface="+mn-cs"/>
              </a:rPr>
              <a:t> guide to assist academics in this area which will cover all the points I’ve raised today and more.  So keep an eye out for it on our site.  As well as any UCT seminars and workshops that could help you along the way.</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Feel free to contact either OpenUCT or myself if you need any further information or would like assistance with sharing your research outputs on UCT’s OpenContent site.</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pPr>
              <a:defRPr/>
            </a:pPr>
            <a:fld id="{F7EC0324-97E4-4711-9144-B85696CB9788}" type="slidenum">
              <a:rPr lang="en-ZA" smtClean="0"/>
              <a:pPr>
                <a:defRPr/>
              </a:pPr>
              <a:t>19</a:t>
            </a:fld>
            <a:endParaRPr lang="en-ZA"/>
          </a:p>
        </p:txBody>
      </p:sp>
    </p:spTree>
    <p:extLst>
      <p:ext uri="{BB962C8B-B14F-4D97-AF65-F5344CB8AC3E}">
        <p14:creationId xmlns:p14="http://schemas.microsoft.com/office/powerpoint/2010/main" val="2900862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it could be made up of) - Focus on Personal, professional, research work, </a:t>
            </a:r>
            <a:r>
              <a:rPr lang="en-US" dirty="0" err="1" smtClean="0"/>
              <a:t>etc</a:t>
            </a:r>
            <a:endParaRPr lang="en-ZA" dirty="0" smtClean="0"/>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3</a:t>
            </a:fld>
            <a:endParaRPr lang="en-ZA" dirty="0"/>
          </a:p>
        </p:txBody>
      </p:sp>
    </p:spTree>
    <p:extLst>
      <p:ext uri="{BB962C8B-B14F-4D97-AF65-F5344CB8AC3E}">
        <p14:creationId xmlns:p14="http://schemas.microsoft.com/office/powerpoint/2010/main" val="4105985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it could be made up of) - Focus on Personal, professional, research work, </a:t>
            </a:r>
            <a:r>
              <a:rPr lang="en-US" dirty="0" err="1" smtClean="0"/>
              <a:t>etc</a:t>
            </a:r>
            <a:endParaRPr lang="en-ZA" dirty="0" smtClean="0"/>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4</a:t>
            </a:fld>
            <a:endParaRPr lang="en-ZA" dirty="0"/>
          </a:p>
        </p:txBody>
      </p:sp>
    </p:spTree>
    <p:extLst>
      <p:ext uri="{BB962C8B-B14F-4D97-AF65-F5344CB8AC3E}">
        <p14:creationId xmlns:p14="http://schemas.microsoft.com/office/powerpoint/2010/main" val="4105985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these pieces of your online presence</a:t>
            </a:r>
            <a:r>
              <a:rPr lang="en-US" baseline="0" dirty="0" smtClean="0"/>
              <a:t> present a picture of you online</a:t>
            </a:r>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5</a:t>
            </a:fld>
            <a:endParaRPr lang="en-ZA" dirty="0"/>
          </a:p>
        </p:txBody>
      </p:sp>
    </p:spTree>
    <p:extLst>
      <p:ext uri="{BB962C8B-B14F-4D97-AF65-F5344CB8AC3E}">
        <p14:creationId xmlns:p14="http://schemas.microsoft.com/office/powerpoint/2010/main" val="4105985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EVERYONE</a:t>
            </a:r>
            <a:r>
              <a:rPr lang="en-GB" sz="1200" kern="1200" baseline="0" dirty="0" smtClean="0">
                <a:solidFill>
                  <a:schemeClr val="tx1"/>
                </a:solidFill>
                <a:effectLst/>
                <a:latin typeface="+mn-lt"/>
                <a:ea typeface="+mn-ea"/>
                <a:cs typeface="+mn-cs"/>
              </a:rPr>
              <a:t> has an online presence!</a:t>
            </a:r>
          </a:p>
          <a:p>
            <a:r>
              <a:rPr lang="en-GB" sz="1200" kern="1200" dirty="0" smtClean="0">
                <a:solidFill>
                  <a:schemeClr val="tx1"/>
                </a:solidFill>
                <a:effectLst/>
                <a:latin typeface="+mn-lt"/>
                <a:ea typeface="+mn-ea"/>
                <a:cs typeface="+mn-cs"/>
              </a:rPr>
              <a:t>7/10 people who use the internet have searched for information about others.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Current and potential employers can Google you to see what they can find. 86% of hiring managers have rejected candidates based on online information..</a:t>
            </a:r>
            <a:endParaRPr lang="en-ZA"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pPr>
              <a:defRPr/>
            </a:pPr>
            <a:fld id="{F7EC0324-97E4-4711-9144-B85696CB9788}" type="slidenum">
              <a:rPr lang="en-ZA" smtClean="0"/>
              <a:pPr>
                <a:defRPr/>
              </a:pPr>
              <a:t>6</a:t>
            </a:fld>
            <a:endParaRPr lang="en-ZA"/>
          </a:p>
        </p:txBody>
      </p:sp>
    </p:spTree>
    <p:extLst>
      <p:ext uri="{BB962C8B-B14F-4D97-AF65-F5344CB8AC3E}">
        <p14:creationId xmlns:p14="http://schemas.microsoft.com/office/powerpoint/2010/main" val="286889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Your online presence can</a:t>
            </a:r>
            <a:r>
              <a:rPr lang="en-ZA" baseline="0" dirty="0" smtClean="0"/>
              <a:t> be used to project your image online, showcase your talents and outputs, help you build your network and act as a type of ‘reputation barometer’</a:t>
            </a:r>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7</a:t>
            </a:fld>
            <a:endParaRPr lang="en-ZA" dirty="0"/>
          </a:p>
        </p:txBody>
      </p:sp>
    </p:spTree>
    <p:extLst>
      <p:ext uri="{BB962C8B-B14F-4D97-AF65-F5344CB8AC3E}">
        <p14:creationId xmlns:p14="http://schemas.microsoft.com/office/powerpoint/2010/main" val="3701555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Broad categories of online tools</a:t>
            </a:r>
            <a:r>
              <a:rPr lang="en-ZA" baseline="0" dirty="0" smtClean="0"/>
              <a:t> and service that could be useful in building an online presence</a:t>
            </a:r>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8</a:t>
            </a:fld>
            <a:endParaRPr lang="en-ZA" dirty="0"/>
          </a:p>
        </p:txBody>
      </p:sp>
    </p:spTree>
    <p:extLst>
      <p:ext uri="{BB962C8B-B14F-4D97-AF65-F5344CB8AC3E}">
        <p14:creationId xmlns:p14="http://schemas.microsoft.com/office/powerpoint/2010/main" val="1342498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Online CV and bio information tools: </a:t>
            </a:r>
          </a:p>
          <a:p>
            <a:r>
              <a:rPr lang="en-US" sz="1200" kern="1200" dirty="0" smtClean="0">
                <a:solidFill>
                  <a:schemeClr val="tx1"/>
                </a:solidFill>
                <a:latin typeface="+mn-lt"/>
                <a:ea typeface="+mn-ea"/>
                <a:cs typeface="+mn-cs"/>
              </a:rPr>
              <a:t>LinkedIn</a:t>
            </a:r>
          </a:p>
          <a:p>
            <a:r>
              <a:rPr lang="en-US" sz="1200" kern="1200" dirty="0" smtClean="0">
                <a:solidFill>
                  <a:schemeClr val="tx1"/>
                </a:solidFill>
                <a:latin typeface="+mn-lt"/>
                <a:ea typeface="+mn-ea"/>
                <a:cs typeface="+mn-cs"/>
              </a:rPr>
              <a:t>Academia.edu</a:t>
            </a:r>
          </a:p>
          <a:p>
            <a:r>
              <a:rPr lang="en-US" sz="1200" kern="1200" dirty="0" err="1" smtClean="0">
                <a:solidFill>
                  <a:schemeClr val="tx1"/>
                </a:solidFill>
                <a:latin typeface="+mn-lt"/>
                <a:ea typeface="+mn-ea"/>
                <a:cs typeface="+mn-cs"/>
              </a:rPr>
              <a:t>ResearchGate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About.me</a:t>
            </a:r>
          </a:p>
          <a:p>
            <a:r>
              <a:rPr lang="en-US" sz="1200" kern="1200" dirty="0" smtClean="0">
                <a:solidFill>
                  <a:schemeClr val="tx1"/>
                </a:solidFill>
                <a:latin typeface="+mn-lt"/>
                <a:ea typeface="+mn-ea"/>
                <a:cs typeface="+mn-cs"/>
              </a:rPr>
              <a:t>Google scholar</a:t>
            </a:r>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9</a:t>
            </a:fld>
            <a:endParaRPr lang="en-ZA" dirty="0"/>
          </a:p>
        </p:txBody>
      </p:sp>
    </p:spTree>
    <p:extLst>
      <p:ext uri="{BB962C8B-B14F-4D97-AF65-F5344CB8AC3E}">
        <p14:creationId xmlns:p14="http://schemas.microsoft.com/office/powerpoint/2010/main" val="3658366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Online network building tools:</a:t>
            </a:r>
          </a:p>
          <a:p>
            <a:r>
              <a:rPr lang="en-US" sz="1200" kern="1200" dirty="0" smtClean="0">
                <a:solidFill>
                  <a:schemeClr val="tx1"/>
                </a:solidFill>
                <a:latin typeface="+mn-lt"/>
                <a:ea typeface="+mn-ea"/>
                <a:cs typeface="+mn-cs"/>
              </a:rPr>
              <a:t>LinkedIn</a:t>
            </a:r>
          </a:p>
          <a:p>
            <a:r>
              <a:rPr lang="en-US" sz="1200" kern="1200" dirty="0" smtClean="0">
                <a:solidFill>
                  <a:schemeClr val="tx1"/>
                </a:solidFill>
                <a:latin typeface="+mn-lt"/>
                <a:ea typeface="+mn-ea"/>
                <a:cs typeface="+mn-cs"/>
              </a:rPr>
              <a:t>Academia.edu</a:t>
            </a:r>
          </a:p>
          <a:p>
            <a:r>
              <a:rPr lang="en-US" sz="1200" kern="1200" dirty="0" err="1" smtClean="0">
                <a:solidFill>
                  <a:schemeClr val="tx1"/>
                </a:solidFill>
                <a:latin typeface="+mn-lt"/>
                <a:ea typeface="+mn-ea"/>
                <a:cs typeface="+mn-cs"/>
              </a:rPr>
              <a:t>ResearchGate</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Mendeley</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Twitter</a:t>
            </a:r>
          </a:p>
          <a:p>
            <a:r>
              <a:rPr lang="en-US" sz="1200" kern="1200" dirty="0" smtClean="0">
                <a:solidFill>
                  <a:schemeClr val="tx1"/>
                </a:solidFill>
                <a:latin typeface="+mn-lt"/>
                <a:ea typeface="+mn-ea"/>
                <a:cs typeface="+mn-cs"/>
              </a:rPr>
              <a:t>Facebook (?)</a:t>
            </a:r>
          </a:p>
          <a:p>
            <a:endParaRPr lang="en-ZA" dirty="0"/>
          </a:p>
        </p:txBody>
      </p:sp>
      <p:sp>
        <p:nvSpPr>
          <p:cNvPr id="4" name="Slide Number Placeholder 3"/>
          <p:cNvSpPr>
            <a:spLocks noGrp="1"/>
          </p:cNvSpPr>
          <p:nvPr>
            <p:ph type="sldNum" sz="quarter" idx="10"/>
          </p:nvPr>
        </p:nvSpPr>
        <p:spPr/>
        <p:txBody>
          <a:bodyPr/>
          <a:lstStyle/>
          <a:p>
            <a:fld id="{506E1ACC-CB70-4E72-A4DC-A83B4258F277}" type="slidenum">
              <a:rPr lang="en-ZA" smtClean="0"/>
              <a:t>10</a:t>
            </a:fld>
            <a:endParaRPr lang="en-ZA" dirty="0"/>
          </a:p>
        </p:txBody>
      </p:sp>
    </p:spTree>
    <p:extLst>
      <p:ext uri="{BB962C8B-B14F-4D97-AF65-F5344CB8AC3E}">
        <p14:creationId xmlns:p14="http://schemas.microsoft.com/office/powerpoint/2010/main" val="2202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BF313800-F9C2-4E05-AE22-5A6A83D11434}" type="datetimeFigureOut">
              <a:rPr lang="en-ZA" smtClean="0"/>
              <a:t>2013/08/01</a:t>
            </a:fld>
            <a:endParaRPr lang="en-ZA" dirty="0"/>
          </a:p>
        </p:txBody>
      </p:sp>
      <p:sp>
        <p:nvSpPr>
          <p:cNvPr id="17" name="Footer Placeholder 16"/>
          <p:cNvSpPr>
            <a:spLocks noGrp="1"/>
          </p:cNvSpPr>
          <p:nvPr>
            <p:ph type="ftr" sz="quarter" idx="11"/>
          </p:nvPr>
        </p:nvSpPr>
        <p:spPr>
          <a:xfrm>
            <a:off x="2898648" y="6355080"/>
            <a:ext cx="3474720" cy="365760"/>
          </a:xfrm>
        </p:spPr>
        <p:txBody>
          <a:bodyPr/>
          <a:lstStyle/>
          <a:p>
            <a:endParaRPr lang="en-ZA" dirty="0"/>
          </a:p>
        </p:txBody>
      </p:sp>
      <p:sp>
        <p:nvSpPr>
          <p:cNvPr id="29" name="Slide Number Placeholder 28"/>
          <p:cNvSpPr>
            <a:spLocks noGrp="1"/>
          </p:cNvSpPr>
          <p:nvPr>
            <p:ph type="sldNum" sz="quarter" idx="12"/>
          </p:nvPr>
        </p:nvSpPr>
        <p:spPr>
          <a:xfrm>
            <a:off x="1216152" y="6355080"/>
            <a:ext cx="1219200" cy="365760"/>
          </a:xfrm>
        </p:spPr>
        <p:txBody>
          <a:bodyPr/>
          <a:lstStyle/>
          <a:p>
            <a:fld id="{2210B78B-31B2-43EB-A75F-4FA2A6726B71}" type="slidenum">
              <a:rPr lang="en-ZA" smtClean="0"/>
              <a:t>‹#›</a:t>
            </a:fld>
            <a:endParaRPr lang="en-ZA"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2210B78B-31B2-43EB-A75F-4FA2A6726B71}" type="slidenum">
              <a:rPr lang="en-ZA" smtClean="0"/>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2210B78B-31B2-43EB-A75F-4FA2A6726B71}" type="slidenum">
              <a:rPr lang="en-ZA" smtClean="0"/>
              <a:t>‹#›</a:t>
            </a:fld>
            <a:endParaRPr lang="en-ZA"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2210B78B-31B2-43EB-A75F-4FA2A6726B71}" type="slidenum">
              <a:rPr lang="en-ZA" smtClean="0"/>
              <a:t>‹#›</a:t>
            </a:fld>
            <a:endParaRPr lang="en-ZA"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BF313800-F9C2-4E05-AE22-5A6A83D11434}" type="datetimeFigureOut">
              <a:rPr lang="en-ZA" smtClean="0"/>
              <a:t>2013/08/01</a:t>
            </a:fld>
            <a:endParaRPr lang="en-ZA" dirty="0"/>
          </a:p>
        </p:txBody>
      </p:sp>
      <p:sp>
        <p:nvSpPr>
          <p:cNvPr id="5" name="Footer Placeholder 4"/>
          <p:cNvSpPr>
            <a:spLocks noGrp="1"/>
          </p:cNvSpPr>
          <p:nvPr>
            <p:ph type="ftr" sz="quarter" idx="11"/>
          </p:nvPr>
        </p:nvSpPr>
        <p:spPr>
          <a:xfrm>
            <a:off x="2898648" y="6355080"/>
            <a:ext cx="3474720" cy="365760"/>
          </a:xfrm>
        </p:spPr>
        <p:txBody>
          <a:bodyPr/>
          <a:lstStyle/>
          <a:p>
            <a:endParaRPr lang="en-ZA" dirty="0"/>
          </a:p>
        </p:txBody>
      </p:sp>
      <p:sp>
        <p:nvSpPr>
          <p:cNvPr id="6" name="Slide Number Placeholder 5"/>
          <p:cNvSpPr>
            <a:spLocks noGrp="1"/>
          </p:cNvSpPr>
          <p:nvPr>
            <p:ph type="sldNum" sz="quarter" idx="12"/>
          </p:nvPr>
        </p:nvSpPr>
        <p:spPr>
          <a:xfrm>
            <a:off x="1069848" y="6355080"/>
            <a:ext cx="1520952" cy="365760"/>
          </a:xfrm>
        </p:spPr>
        <p:txBody>
          <a:bodyPr/>
          <a:lstStyle/>
          <a:p>
            <a:fld id="{2210B78B-31B2-43EB-A75F-4FA2A6726B71}" type="slidenum">
              <a:rPr lang="en-ZA" smtClean="0"/>
              <a:t>‹#›</a:t>
            </a:fld>
            <a:endParaRPr lang="en-ZA"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2210B78B-31B2-43EB-A75F-4FA2A6726B71}" type="slidenum">
              <a:rPr lang="en-ZA" smtClean="0"/>
              <a:t>‹#›</a:t>
            </a:fld>
            <a:endParaRPr lang="en-ZA"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2210B78B-31B2-43EB-A75F-4FA2A6726B71}" type="slidenum">
              <a:rPr lang="en-ZA" smtClean="0"/>
              <a:t>‹#›</a:t>
            </a:fld>
            <a:endParaRPr lang="en-ZA"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2210B78B-31B2-43EB-A75F-4FA2A6726B71}" type="slidenum">
              <a:rPr lang="en-ZA" smtClean="0"/>
              <a:t>‹#›</a:t>
            </a:fld>
            <a:endParaRPr lang="en-ZA"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2210B78B-31B2-43EB-A75F-4FA2A6726B71}" type="slidenum">
              <a:rPr lang="en-ZA" smtClean="0"/>
              <a:t>‹#›</a:t>
            </a:fld>
            <a:endParaRPr lang="en-ZA"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2210B78B-31B2-43EB-A75F-4FA2A6726B71}" type="slidenum">
              <a:rPr lang="en-ZA" smtClean="0"/>
              <a:t>‹#›</a:t>
            </a:fld>
            <a:endParaRPr lang="en-ZA"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313800-F9C2-4E05-AE22-5A6A83D11434}" type="datetimeFigureOut">
              <a:rPr lang="en-ZA" smtClean="0"/>
              <a:t>2013/08/01</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2210B78B-31B2-43EB-A75F-4FA2A6726B71}" type="slidenum">
              <a:rPr lang="en-ZA" smtClean="0"/>
              <a:t>‹#›</a:t>
            </a:fld>
            <a:endParaRPr lang="en-ZA"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BF313800-F9C2-4E05-AE22-5A6A83D11434}" type="datetimeFigureOut">
              <a:rPr lang="en-ZA" smtClean="0"/>
              <a:t>2013/08/01</a:t>
            </a:fld>
            <a:endParaRPr lang="en-ZA"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ZA"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2210B78B-31B2-43EB-A75F-4FA2A6726B71}" type="slidenum">
              <a:rPr lang="en-ZA" smtClean="0"/>
              <a:t>‹#›</a:t>
            </a:fld>
            <a:endParaRPr lang="en-ZA"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21.png"/><Relationship Id="rId9"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5.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www.delicious.com/openuct/onlinepresence" TargetMode="External"/><Relationship Id="rId7"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hyperlink" Target="http://www.slideshare.net/laura_Cz/academics-online-presence-assessing-shaping-visibility-2012" TargetMode="External"/><Relationship Id="rId4" Type="http://schemas.openxmlformats.org/officeDocument/2006/relationships/hyperlink" Target="http://openuct.uct.ac.za/article/academics-online-presence-guidelin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2.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pewinternet.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blogs.eset-la.com/laboratorio/2012/08/13/google-reputacion-linea-usuario/" TargetMode="Externa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9861" y="3645024"/>
            <a:ext cx="6858000" cy="1224136"/>
          </a:xfrm>
        </p:spPr>
        <p:txBody>
          <a:bodyPr>
            <a:normAutofit/>
          </a:bodyPr>
          <a:lstStyle/>
          <a:p>
            <a:r>
              <a:rPr lang="en-ZA" sz="2400" b="1" dirty="0" smtClean="0"/>
              <a:t>Visibility</a:t>
            </a:r>
            <a:r>
              <a:rPr lang="en-ZA" sz="2400" b="1" dirty="0"/>
              <a:t>, impact </a:t>
            </a:r>
            <a:r>
              <a:rPr lang="en-ZA" sz="2400" b="1" dirty="0" smtClean="0"/>
              <a:t>&amp; </a:t>
            </a:r>
            <a:r>
              <a:rPr lang="en-ZA" sz="2400" b="1" dirty="0"/>
              <a:t>online </a:t>
            </a:r>
            <a:r>
              <a:rPr lang="en-ZA" sz="2400" b="1" dirty="0" smtClean="0"/>
              <a:t>presence</a:t>
            </a:r>
            <a:br>
              <a:rPr lang="en-ZA" sz="2400" b="1" dirty="0" smtClean="0"/>
            </a:br>
            <a:r>
              <a:rPr lang="en-ZA" sz="2400" b="1" dirty="0" smtClean="0"/>
              <a:t> </a:t>
            </a:r>
            <a:r>
              <a:rPr lang="en-ZA" sz="2400" b="1" dirty="0"/>
              <a:t>for the </a:t>
            </a:r>
            <a:r>
              <a:rPr lang="en-ZA" sz="2400" b="1" dirty="0" smtClean="0"/>
              <a:t/>
            </a:r>
            <a:br>
              <a:rPr lang="en-ZA" sz="2400" b="1" dirty="0" smtClean="0"/>
            </a:br>
            <a:r>
              <a:rPr lang="en-ZA" sz="2400" b="1" dirty="0" smtClean="0"/>
              <a:t>developing </a:t>
            </a:r>
            <a:r>
              <a:rPr lang="en-ZA" sz="2400" b="1" dirty="0"/>
              <a:t>science researcher</a:t>
            </a:r>
          </a:p>
        </p:txBody>
      </p:sp>
      <p:sp>
        <p:nvSpPr>
          <p:cNvPr id="3" name="Subtitle 2"/>
          <p:cNvSpPr>
            <a:spLocks noGrp="1"/>
          </p:cNvSpPr>
          <p:nvPr>
            <p:ph type="subTitle" idx="1"/>
          </p:nvPr>
        </p:nvSpPr>
        <p:spPr/>
        <p:txBody>
          <a:bodyPr>
            <a:normAutofit fontScale="70000" lnSpcReduction="20000"/>
          </a:bodyPr>
          <a:lstStyle/>
          <a:p>
            <a:r>
              <a:rPr lang="en-US" dirty="0" smtClean="0"/>
              <a:t>Sarah Goodier – OpenUCT</a:t>
            </a:r>
          </a:p>
          <a:p>
            <a:r>
              <a:rPr lang="en-US" dirty="0" smtClean="0"/>
              <a:t>1 August 2013</a:t>
            </a:r>
          </a:p>
          <a:p>
            <a:endParaRPr lang="en-ZA" dirty="0"/>
          </a:p>
        </p:txBody>
      </p:sp>
      <p:sp>
        <p:nvSpPr>
          <p:cNvPr id="9" name="Rectangle 8"/>
          <p:cNvSpPr/>
          <p:nvPr/>
        </p:nvSpPr>
        <p:spPr>
          <a:xfrm>
            <a:off x="2513415" y="939697"/>
            <a:ext cx="2976091" cy="208453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0" name="Rounded Rectangle 9"/>
          <p:cNvSpPr/>
          <p:nvPr/>
        </p:nvSpPr>
        <p:spPr>
          <a:xfrm>
            <a:off x="2796392" y="1190082"/>
            <a:ext cx="2414134" cy="16378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3395" y="196498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603591" y="1136397"/>
            <a:ext cx="527807" cy="859139"/>
          </a:xfrm>
          <a:prstGeom prst="rect">
            <a:avLst/>
          </a:prstGeom>
          <a:noFill/>
        </p:spPr>
        <p:txBody>
          <a:bodyPr>
            <a:spAutoFit/>
          </a:bodyPr>
          <a:lstStyle/>
          <a:p>
            <a:pPr>
              <a:defRPr/>
            </a:pPr>
            <a:r>
              <a:rPr lang="en-US" sz="6000" b="1" dirty="0" smtClean="0">
                <a:solidFill>
                  <a:schemeClr val="accent1">
                    <a:lumMod val="40000"/>
                    <a:lumOff val="60000"/>
                  </a:schemeClr>
                </a:solidFill>
                <a:latin typeface="+mj-lt"/>
                <a:sym typeface="Wingdings" pitchFamily="2" charset="2"/>
              </a:rPr>
              <a:t></a:t>
            </a:r>
            <a:endParaRPr lang="en-ZA" sz="6000" b="1" dirty="0">
              <a:solidFill>
                <a:schemeClr val="accent1">
                  <a:lumMod val="40000"/>
                  <a:lumOff val="60000"/>
                </a:schemeClr>
              </a:solidFill>
              <a:latin typeface="+mj-lt"/>
            </a:endParaRPr>
          </a:p>
        </p:txBody>
      </p:sp>
      <p:sp>
        <p:nvSpPr>
          <p:cNvPr id="6" name="TextBox 5"/>
          <p:cNvSpPr txBox="1"/>
          <p:nvPr/>
        </p:nvSpPr>
        <p:spPr>
          <a:xfrm rot="976429">
            <a:off x="4194377" y="1173442"/>
            <a:ext cx="527807" cy="859139"/>
          </a:xfrm>
          <a:prstGeom prst="rect">
            <a:avLst/>
          </a:prstGeom>
          <a:noFill/>
        </p:spPr>
        <p:txBody>
          <a:bodyPr>
            <a:spAutoFit/>
          </a:bodyPr>
          <a:lstStyle/>
          <a:p>
            <a:pPr>
              <a:defRPr/>
            </a:pPr>
            <a:r>
              <a:rPr lang="en-US" sz="6000" b="1" dirty="0" smtClean="0">
                <a:solidFill>
                  <a:schemeClr val="accent1">
                    <a:lumMod val="40000"/>
                    <a:lumOff val="60000"/>
                  </a:schemeClr>
                </a:solidFill>
                <a:latin typeface="+mj-lt"/>
              </a:rPr>
              <a:t>?</a:t>
            </a:r>
            <a:endParaRPr lang="en-ZA" sz="6000" b="1" dirty="0">
              <a:solidFill>
                <a:schemeClr val="accent1">
                  <a:lumMod val="40000"/>
                  <a:lumOff val="60000"/>
                </a:schemeClr>
              </a:solidFill>
              <a:latin typeface="+mj-lt"/>
            </a:endParaRPr>
          </a:p>
        </p:txBody>
      </p:sp>
      <p:sp>
        <p:nvSpPr>
          <p:cNvPr id="8" name="TextBox 7"/>
          <p:cNvSpPr txBox="1"/>
          <p:nvPr/>
        </p:nvSpPr>
        <p:spPr>
          <a:xfrm rot="20623571" flipH="1">
            <a:off x="3353021" y="1173442"/>
            <a:ext cx="527807" cy="859139"/>
          </a:xfrm>
          <a:prstGeom prst="rect">
            <a:avLst/>
          </a:prstGeom>
          <a:noFill/>
        </p:spPr>
        <p:txBody>
          <a:bodyPr>
            <a:spAutoFit/>
          </a:bodyPr>
          <a:lstStyle/>
          <a:p>
            <a:pPr>
              <a:defRPr/>
            </a:pPr>
            <a:r>
              <a:rPr lang="en-US" sz="6000" b="1" dirty="0" smtClean="0">
                <a:solidFill>
                  <a:schemeClr val="accent1">
                    <a:lumMod val="40000"/>
                    <a:lumOff val="60000"/>
                  </a:schemeClr>
                </a:solidFill>
                <a:latin typeface="+mj-lt"/>
              </a:rPr>
              <a:t>!</a:t>
            </a:r>
            <a:endParaRPr lang="en-ZA" sz="6000" b="1" dirty="0">
              <a:solidFill>
                <a:schemeClr val="accent1">
                  <a:lumMod val="40000"/>
                  <a:lumOff val="60000"/>
                </a:schemeClr>
              </a:solidFill>
              <a:latin typeface="+mj-lt"/>
            </a:endParaRPr>
          </a:p>
        </p:txBody>
      </p:sp>
      <p:sp>
        <p:nvSpPr>
          <p:cNvPr id="11" name="Rectangle 10"/>
          <p:cNvSpPr/>
          <p:nvPr/>
        </p:nvSpPr>
        <p:spPr>
          <a:xfrm>
            <a:off x="3580783" y="3024234"/>
            <a:ext cx="841356" cy="169162"/>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pSp>
        <p:nvGrpSpPr>
          <p:cNvPr id="21" name="Group 20"/>
          <p:cNvGrpSpPr/>
          <p:nvPr/>
        </p:nvGrpSpPr>
        <p:grpSpPr>
          <a:xfrm>
            <a:off x="2068765" y="1253774"/>
            <a:ext cx="185968" cy="528680"/>
            <a:chOff x="862298" y="1365081"/>
            <a:chExt cx="202481" cy="624999"/>
          </a:xfrm>
        </p:grpSpPr>
        <p:sp>
          <p:nvSpPr>
            <p:cNvPr id="17" name="Freeform 16"/>
            <p:cNvSpPr/>
            <p:nvPr/>
          </p:nvSpPr>
          <p:spPr>
            <a:xfrm rot="8041110" flipH="1" flipV="1">
              <a:off x="846371" y="1771671"/>
              <a:ext cx="234336" cy="202481"/>
            </a:xfrm>
            <a:custGeom>
              <a:avLst/>
              <a:gdLst>
                <a:gd name="connsiteX0" fmla="*/ 19075 w 19075"/>
                <a:gd name="connsiteY0" fmla="*/ 0 h 99653"/>
                <a:gd name="connsiteX1" fmla="*/ 968 w 19075"/>
                <a:gd name="connsiteY1" fmla="*/ 99588 h 99653"/>
                <a:gd name="connsiteX2" fmla="*/ 19075 w 19075"/>
                <a:gd name="connsiteY2" fmla="*/ 0 h 99653"/>
              </a:gdLst>
              <a:ahLst/>
              <a:cxnLst>
                <a:cxn ang="0">
                  <a:pos x="connsiteX0" y="connsiteY0"/>
                </a:cxn>
                <a:cxn ang="0">
                  <a:pos x="connsiteX1" y="connsiteY1"/>
                </a:cxn>
                <a:cxn ang="0">
                  <a:pos x="connsiteX2" y="connsiteY2"/>
                </a:cxn>
              </a:cxnLst>
              <a:rect l="l" t="t" r="r" b="b"/>
              <a:pathLst>
                <a:path w="19075" h="99653">
                  <a:moveTo>
                    <a:pt x="19075" y="0"/>
                  </a:moveTo>
                  <a:cubicBezTo>
                    <a:pt x="19075" y="0"/>
                    <a:pt x="-5068" y="96570"/>
                    <a:pt x="968" y="99588"/>
                  </a:cubicBezTo>
                  <a:cubicBezTo>
                    <a:pt x="7004" y="102606"/>
                    <a:pt x="19075" y="0"/>
                    <a:pt x="19075" y="0"/>
                  </a:cubicBezTo>
                  <a:close/>
                </a:path>
              </a:pathLst>
            </a:cu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5" name="Straight Connector 14"/>
            <p:cNvCxnSpPr/>
            <p:nvPr/>
          </p:nvCxnSpPr>
          <p:spPr>
            <a:xfrm>
              <a:off x="978198" y="1365081"/>
              <a:ext cx="0" cy="47172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rot="19547217">
            <a:off x="2091202" y="745259"/>
            <a:ext cx="1388842" cy="492184"/>
            <a:chOff x="935596" y="1234878"/>
            <a:chExt cx="1512168" cy="581854"/>
          </a:xfrm>
        </p:grpSpPr>
        <p:sp>
          <p:nvSpPr>
            <p:cNvPr id="12" name="Can 11"/>
            <p:cNvSpPr/>
            <p:nvPr/>
          </p:nvSpPr>
          <p:spPr>
            <a:xfrm>
              <a:off x="1115616" y="1345012"/>
              <a:ext cx="1152128" cy="471720"/>
            </a:xfrm>
            <a:prstGeom prst="ca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p:cNvSpPr/>
            <p:nvPr/>
          </p:nvSpPr>
          <p:spPr>
            <a:xfrm>
              <a:off x="935596" y="1234878"/>
              <a:ext cx="1512168" cy="22026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2" name="Rectangle 31"/>
          <p:cNvSpPr/>
          <p:nvPr/>
        </p:nvSpPr>
        <p:spPr>
          <a:xfrm>
            <a:off x="3882093" y="214837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3" name="Rectangle 32"/>
          <p:cNvSpPr/>
          <p:nvPr/>
        </p:nvSpPr>
        <p:spPr>
          <a:xfrm rot="19344894">
            <a:off x="3826355" y="213274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4" name="Rectangle 33"/>
          <p:cNvSpPr/>
          <p:nvPr/>
        </p:nvSpPr>
        <p:spPr>
          <a:xfrm rot="2600751">
            <a:off x="4074764" y="215136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36" name="Straight Connector 35"/>
          <p:cNvCxnSpPr>
            <a:stCxn id="32" idx="0"/>
            <a:endCxn id="32" idx="2"/>
          </p:cNvCxnSpPr>
          <p:nvPr/>
        </p:nvCxnSpPr>
        <p:spPr>
          <a:xfrm>
            <a:off x="3990632" y="214837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37" name="Flowchart: Preparation 36"/>
          <p:cNvSpPr/>
          <p:nvPr/>
        </p:nvSpPr>
        <p:spPr>
          <a:xfrm>
            <a:off x="4003459" y="201371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8" name="Flowchart: Preparation 37"/>
          <p:cNvSpPr/>
          <p:nvPr/>
        </p:nvSpPr>
        <p:spPr>
          <a:xfrm>
            <a:off x="3941829" y="201371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39" name="Straight Connector 38"/>
          <p:cNvCxnSpPr>
            <a:stCxn id="37" idx="3"/>
          </p:cNvCxnSpPr>
          <p:nvPr/>
        </p:nvCxnSpPr>
        <p:spPr>
          <a:xfrm flipV="1">
            <a:off x="4052262" y="201371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5" idx="2"/>
          </p:cNvCxnSpPr>
          <p:nvPr/>
        </p:nvCxnSpPr>
        <p:spPr>
          <a:xfrm>
            <a:off x="3867495" y="1995536"/>
            <a:ext cx="70813" cy="41038"/>
          </a:xfrm>
          <a:prstGeom prst="line">
            <a:avLst/>
          </a:prstGeom>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5138" y="2269114"/>
            <a:ext cx="296069" cy="1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Flowchart: Process 46"/>
          <p:cNvSpPr/>
          <p:nvPr/>
        </p:nvSpPr>
        <p:spPr>
          <a:xfrm>
            <a:off x="4275138" y="2461202"/>
            <a:ext cx="556850" cy="304125"/>
          </a:xfrm>
          <a:prstGeom prst="flowChart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475415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tools &amp; services</a:t>
            </a:r>
            <a:endParaRPr lang="en-ZA" dirty="0"/>
          </a:p>
        </p:txBody>
      </p:sp>
      <p:sp>
        <p:nvSpPr>
          <p:cNvPr id="10" name="TextBox 9"/>
          <p:cNvSpPr txBox="1"/>
          <p:nvPr/>
        </p:nvSpPr>
        <p:spPr>
          <a:xfrm>
            <a:off x="304789" y="1281413"/>
            <a:ext cx="2867145" cy="646331"/>
          </a:xfrm>
          <a:prstGeom prst="rect">
            <a:avLst/>
          </a:prstGeom>
          <a:noFill/>
        </p:spPr>
        <p:txBody>
          <a:bodyPr wrap="square" rtlCol="0">
            <a:spAutoFit/>
          </a:bodyPr>
          <a:lstStyle/>
          <a:p>
            <a:pPr algn="ctr"/>
            <a:r>
              <a:rPr lang="en-US" sz="3600" dirty="0" smtClean="0">
                <a:latin typeface="+mj-lt"/>
              </a:rPr>
              <a:t>CV</a:t>
            </a:r>
            <a:endParaRPr lang="en-ZA" sz="3600" dirty="0">
              <a:latin typeface="+mj-lt"/>
            </a:endParaRPr>
          </a:p>
        </p:txBody>
      </p:sp>
      <p:sp>
        <p:nvSpPr>
          <p:cNvPr id="11" name="TextBox 10"/>
          <p:cNvSpPr txBox="1"/>
          <p:nvPr/>
        </p:nvSpPr>
        <p:spPr>
          <a:xfrm>
            <a:off x="3009179" y="1281415"/>
            <a:ext cx="2867145" cy="646331"/>
          </a:xfrm>
          <a:prstGeom prst="rect">
            <a:avLst/>
          </a:prstGeom>
          <a:noFill/>
        </p:spPr>
        <p:txBody>
          <a:bodyPr wrap="square" rtlCol="0">
            <a:spAutoFit/>
          </a:bodyPr>
          <a:lstStyle/>
          <a:p>
            <a:pPr algn="ctr"/>
            <a:r>
              <a:rPr lang="en-US" sz="3600" dirty="0" smtClean="0">
                <a:latin typeface="+mj-lt"/>
              </a:rPr>
              <a:t>Network</a:t>
            </a:r>
            <a:endParaRPr lang="en-ZA" sz="3600" dirty="0">
              <a:latin typeface="+mj-lt"/>
            </a:endParaRPr>
          </a:p>
        </p:txBody>
      </p:sp>
      <p:sp>
        <p:nvSpPr>
          <p:cNvPr id="12" name="TextBox 11"/>
          <p:cNvSpPr txBox="1"/>
          <p:nvPr/>
        </p:nvSpPr>
        <p:spPr>
          <a:xfrm>
            <a:off x="5908295" y="1281414"/>
            <a:ext cx="2867145" cy="646331"/>
          </a:xfrm>
          <a:prstGeom prst="rect">
            <a:avLst/>
          </a:prstGeom>
          <a:noFill/>
        </p:spPr>
        <p:txBody>
          <a:bodyPr wrap="square" rtlCol="0">
            <a:spAutoFit/>
          </a:bodyPr>
          <a:lstStyle/>
          <a:p>
            <a:pPr algn="ctr"/>
            <a:r>
              <a:rPr lang="en-US" sz="3600" dirty="0" smtClean="0">
                <a:latin typeface="+mj-lt"/>
              </a:rPr>
              <a:t>Impact</a:t>
            </a:r>
            <a:endParaRPr lang="en-ZA" sz="3600" dirty="0">
              <a:latin typeface="+mj-lt"/>
            </a:endParaRPr>
          </a:p>
        </p:txBody>
      </p:sp>
      <p:sp>
        <p:nvSpPr>
          <p:cNvPr id="16" name="Content Placeholder 2"/>
          <p:cNvSpPr>
            <a:spLocks noGrp="1"/>
          </p:cNvSpPr>
          <p:nvPr>
            <p:ph sz="quarter" idx="1"/>
          </p:nvPr>
        </p:nvSpPr>
        <p:spPr>
          <a:xfrm>
            <a:off x="457200" y="2132856"/>
            <a:ext cx="2714734" cy="4032448"/>
          </a:xfrm>
        </p:spPr>
        <p:txBody>
          <a:bodyPr>
            <a:normAutofit/>
          </a:bodyPr>
          <a:lstStyle/>
          <a:p>
            <a:r>
              <a:rPr lang="en-US" sz="2000" dirty="0" smtClean="0">
                <a:solidFill>
                  <a:schemeClr val="bg1">
                    <a:lumMod val="75000"/>
                  </a:schemeClr>
                </a:solidFill>
                <a:latin typeface="+mj-lt"/>
              </a:rPr>
              <a:t>LinkedIn</a:t>
            </a:r>
          </a:p>
          <a:p>
            <a:r>
              <a:rPr lang="en-US" sz="2000" dirty="0" smtClean="0">
                <a:solidFill>
                  <a:schemeClr val="bg1">
                    <a:lumMod val="75000"/>
                  </a:schemeClr>
                </a:solidFill>
                <a:latin typeface="+mj-lt"/>
              </a:rPr>
              <a:t>Academia.edu</a:t>
            </a:r>
          </a:p>
          <a:p>
            <a:r>
              <a:rPr lang="en-US" sz="2000" dirty="0" err="1" smtClean="0">
                <a:solidFill>
                  <a:schemeClr val="bg1">
                    <a:lumMod val="75000"/>
                  </a:schemeClr>
                </a:solidFill>
                <a:latin typeface="+mj-lt"/>
              </a:rPr>
              <a:t>ResearchGate</a:t>
            </a:r>
            <a:endParaRPr lang="en-US" sz="2000" dirty="0" smtClean="0">
              <a:solidFill>
                <a:schemeClr val="bg1">
                  <a:lumMod val="75000"/>
                </a:schemeClr>
              </a:solidFill>
              <a:latin typeface="+mj-lt"/>
            </a:endParaRPr>
          </a:p>
          <a:p>
            <a:r>
              <a:rPr lang="en-US" sz="2000" dirty="0" smtClean="0">
                <a:solidFill>
                  <a:schemeClr val="bg1">
                    <a:lumMod val="75000"/>
                  </a:schemeClr>
                </a:solidFill>
                <a:latin typeface="+mj-lt"/>
              </a:rPr>
              <a:t>About.me</a:t>
            </a:r>
          </a:p>
          <a:p>
            <a:r>
              <a:rPr lang="en-US" sz="2000" dirty="0" smtClean="0">
                <a:solidFill>
                  <a:schemeClr val="bg1">
                    <a:lumMod val="75000"/>
                  </a:schemeClr>
                </a:solidFill>
                <a:latin typeface="+mj-lt"/>
              </a:rPr>
              <a:t>Google scholar</a:t>
            </a:r>
          </a:p>
          <a:p>
            <a:endParaRPr lang="en-US" sz="2000" dirty="0" smtClean="0">
              <a:latin typeface="+mj-lt"/>
            </a:endParaRPr>
          </a:p>
          <a:p>
            <a:endParaRPr lang="en-US" sz="2000" dirty="0" smtClean="0">
              <a:latin typeface="+mj-lt"/>
            </a:endParaRPr>
          </a:p>
          <a:p>
            <a:endParaRPr lang="en-US" sz="2000" dirty="0">
              <a:latin typeface="+mj-lt"/>
            </a:endParaRPr>
          </a:p>
          <a:p>
            <a:pPr marL="0" indent="0">
              <a:buNone/>
            </a:pPr>
            <a:endParaRPr lang="en-US" sz="2000" dirty="0" smtClean="0">
              <a:latin typeface="+mj-lt"/>
            </a:endParaRPr>
          </a:p>
          <a:p>
            <a:endParaRPr lang="en-US" sz="2000" dirty="0">
              <a:latin typeface="+mj-lt"/>
            </a:endParaRPr>
          </a:p>
          <a:p>
            <a:endParaRPr lang="en-ZA" sz="2000" dirty="0">
              <a:latin typeface="+mj-lt"/>
            </a:endParaRPr>
          </a:p>
        </p:txBody>
      </p:sp>
      <p:sp>
        <p:nvSpPr>
          <p:cNvPr id="17" name="Content Placeholder 2"/>
          <p:cNvSpPr txBox="1">
            <a:spLocks/>
          </p:cNvSpPr>
          <p:nvPr/>
        </p:nvSpPr>
        <p:spPr>
          <a:xfrm>
            <a:off x="3085384" y="2132856"/>
            <a:ext cx="2714734" cy="4032448"/>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z="2000" dirty="0" smtClean="0">
                <a:latin typeface="+mj-lt"/>
              </a:rPr>
              <a:t>LinkedIn</a:t>
            </a:r>
          </a:p>
          <a:p>
            <a:r>
              <a:rPr lang="en-US" sz="2000" dirty="0" smtClean="0">
                <a:latin typeface="+mj-lt"/>
              </a:rPr>
              <a:t>Academia.edu</a:t>
            </a:r>
          </a:p>
          <a:p>
            <a:r>
              <a:rPr lang="en-US" sz="2000" dirty="0" err="1" smtClean="0">
                <a:latin typeface="+mj-lt"/>
              </a:rPr>
              <a:t>ResearchGate</a:t>
            </a:r>
            <a:endParaRPr lang="en-US" sz="2000" dirty="0" smtClean="0">
              <a:latin typeface="+mj-lt"/>
            </a:endParaRPr>
          </a:p>
          <a:p>
            <a:r>
              <a:rPr lang="en-US" sz="2000" dirty="0" smtClean="0">
                <a:latin typeface="+mj-lt"/>
              </a:rPr>
              <a:t>Mendeley</a:t>
            </a:r>
          </a:p>
          <a:p>
            <a:r>
              <a:rPr lang="en-US" sz="2000" dirty="0" smtClean="0">
                <a:latin typeface="+mj-lt"/>
              </a:rPr>
              <a:t>Twitter</a:t>
            </a:r>
          </a:p>
          <a:p>
            <a:r>
              <a:rPr lang="en-US" sz="2000" dirty="0" smtClean="0">
                <a:latin typeface="+mj-lt"/>
              </a:rPr>
              <a:t>Facebook (?)</a:t>
            </a:r>
          </a:p>
          <a:p>
            <a:endParaRPr lang="en-US" sz="2000" dirty="0" smtClean="0">
              <a:latin typeface="+mj-lt"/>
            </a:endParaRPr>
          </a:p>
          <a:p>
            <a:endParaRPr lang="en-US" sz="2000" dirty="0" smtClean="0">
              <a:latin typeface="+mj-lt"/>
            </a:endParaRPr>
          </a:p>
          <a:p>
            <a:endParaRPr lang="en-US" sz="2000" dirty="0" smtClean="0">
              <a:latin typeface="+mj-lt"/>
            </a:endParaRPr>
          </a:p>
          <a:p>
            <a:pPr marL="0" indent="0">
              <a:buFont typeface="Wingdings 3"/>
              <a:buNone/>
            </a:pPr>
            <a:endParaRPr lang="en-US" sz="2000" dirty="0" smtClean="0">
              <a:latin typeface="+mj-lt"/>
            </a:endParaRPr>
          </a:p>
          <a:p>
            <a:endParaRPr lang="en-US" sz="2000" dirty="0" smtClean="0">
              <a:latin typeface="+mj-lt"/>
            </a:endParaRPr>
          </a:p>
          <a:p>
            <a:endParaRPr lang="en-ZA" sz="2000" dirty="0">
              <a:latin typeface="+mj-lt"/>
            </a:endParaRPr>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469" y="394307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307" y="3897040"/>
            <a:ext cx="290512"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9182" y="5263878"/>
            <a:ext cx="2571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5244" y="5241653"/>
            <a:ext cx="4000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97131" y="433052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a:xfrm>
            <a:off x="7775829" y="451391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Rectangle 20"/>
          <p:cNvSpPr/>
          <p:nvPr/>
        </p:nvSpPr>
        <p:spPr>
          <a:xfrm rot="19344894">
            <a:off x="7720091" y="449828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rot="2600751">
            <a:off x="7968500" y="451690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3" name="Straight Connector 22"/>
          <p:cNvCxnSpPr>
            <a:stCxn id="20" idx="0"/>
            <a:endCxn id="20" idx="2"/>
          </p:cNvCxnSpPr>
          <p:nvPr/>
        </p:nvCxnSpPr>
        <p:spPr>
          <a:xfrm>
            <a:off x="7884368" y="451391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24" name="Flowchart: Preparation 23"/>
          <p:cNvSpPr/>
          <p:nvPr/>
        </p:nvSpPr>
        <p:spPr>
          <a:xfrm>
            <a:off x="789719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Flowchart: Preparation 24"/>
          <p:cNvSpPr/>
          <p:nvPr/>
        </p:nvSpPr>
        <p:spPr>
          <a:xfrm>
            <a:off x="783556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6" name="Straight Connector 25"/>
          <p:cNvCxnSpPr>
            <a:stCxn id="24" idx="3"/>
          </p:cNvCxnSpPr>
          <p:nvPr/>
        </p:nvCxnSpPr>
        <p:spPr>
          <a:xfrm flipV="1">
            <a:off x="7945998" y="437925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V="1">
            <a:off x="7804850" y="4383980"/>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65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tools &amp; services</a:t>
            </a:r>
            <a:endParaRPr lang="en-ZA" dirty="0"/>
          </a:p>
        </p:txBody>
      </p:sp>
      <p:sp>
        <p:nvSpPr>
          <p:cNvPr id="10" name="TextBox 9"/>
          <p:cNvSpPr txBox="1"/>
          <p:nvPr/>
        </p:nvSpPr>
        <p:spPr>
          <a:xfrm>
            <a:off x="304789" y="1281413"/>
            <a:ext cx="2867145" cy="646331"/>
          </a:xfrm>
          <a:prstGeom prst="rect">
            <a:avLst/>
          </a:prstGeom>
          <a:noFill/>
        </p:spPr>
        <p:txBody>
          <a:bodyPr wrap="square" rtlCol="0">
            <a:spAutoFit/>
          </a:bodyPr>
          <a:lstStyle/>
          <a:p>
            <a:pPr algn="ctr"/>
            <a:r>
              <a:rPr lang="en-US" sz="3600" dirty="0" smtClean="0">
                <a:latin typeface="+mj-lt"/>
              </a:rPr>
              <a:t>CV</a:t>
            </a:r>
            <a:endParaRPr lang="en-ZA" sz="3600" dirty="0">
              <a:latin typeface="+mj-lt"/>
            </a:endParaRPr>
          </a:p>
        </p:txBody>
      </p:sp>
      <p:sp>
        <p:nvSpPr>
          <p:cNvPr id="11" name="TextBox 10"/>
          <p:cNvSpPr txBox="1"/>
          <p:nvPr/>
        </p:nvSpPr>
        <p:spPr>
          <a:xfrm>
            <a:off x="3009179" y="1281415"/>
            <a:ext cx="2867145" cy="646331"/>
          </a:xfrm>
          <a:prstGeom prst="rect">
            <a:avLst/>
          </a:prstGeom>
          <a:noFill/>
        </p:spPr>
        <p:txBody>
          <a:bodyPr wrap="square" rtlCol="0">
            <a:spAutoFit/>
          </a:bodyPr>
          <a:lstStyle/>
          <a:p>
            <a:pPr algn="ctr"/>
            <a:r>
              <a:rPr lang="en-US" sz="3600" dirty="0" smtClean="0">
                <a:latin typeface="+mj-lt"/>
              </a:rPr>
              <a:t>Network</a:t>
            </a:r>
            <a:endParaRPr lang="en-ZA" sz="3600" dirty="0">
              <a:latin typeface="+mj-lt"/>
            </a:endParaRPr>
          </a:p>
        </p:txBody>
      </p:sp>
      <p:sp>
        <p:nvSpPr>
          <p:cNvPr id="12" name="TextBox 11"/>
          <p:cNvSpPr txBox="1"/>
          <p:nvPr/>
        </p:nvSpPr>
        <p:spPr>
          <a:xfrm>
            <a:off x="5908295" y="1281414"/>
            <a:ext cx="2867145" cy="646331"/>
          </a:xfrm>
          <a:prstGeom prst="rect">
            <a:avLst/>
          </a:prstGeom>
          <a:noFill/>
        </p:spPr>
        <p:txBody>
          <a:bodyPr wrap="square" rtlCol="0">
            <a:spAutoFit/>
          </a:bodyPr>
          <a:lstStyle/>
          <a:p>
            <a:pPr algn="ctr"/>
            <a:r>
              <a:rPr lang="en-US" sz="3600" dirty="0" smtClean="0">
                <a:latin typeface="+mj-lt"/>
              </a:rPr>
              <a:t>Impact</a:t>
            </a:r>
            <a:endParaRPr lang="en-ZA" sz="3600" dirty="0">
              <a:latin typeface="+mj-lt"/>
            </a:endParaRPr>
          </a:p>
        </p:txBody>
      </p:sp>
      <p:sp>
        <p:nvSpPr>
          <p:cNvPr id="16" name="Content Placeholder 2"/>
          <p:cNvSpPr>
            <a:spLocks noGrp="1"/>
          </p:cNvSpPr>
          <p:nvPr>
            <p:ph sz="quarter" idx="1"/>
          </p:nvPr>
        </p:nvSpPr>
        <p:spPr>
          <a:xfrm>
            <a:off x="457200" y="2132856"/>
            <a:ext cx="2714734" cy="4032448"/>
          </a:xfrm>
        </p:spPr>
        <p:txBody>
          <a:bodyPr>
            <a:normAutofit/>
          </a:bodyPr>
          <a:lstStyle/>
          <a:p>
            <a:r>
              <a:rPr lang="en-US" sz="2000" dirty="0" smtClean="0">
                <a:solidFill>
                  <a:schemeClr val="bg1">
                    <a:lumMod val="75000"/>
                  </a:schemeClr>
                </a:solidFill>
                <a:latin typeface="+mj-lt"/>
              </a:rPr>
              <a:t>LinkedIn</a:t>
            </a:r>
          </a:p>
          <a:p>
            <a:r>
              <a:rPr lang="en-US" sz="2000" dirty="0" smtClean="0">
                <a:solidFill>
                  <a:schemeClr val="bg1">
                    <a:lumMod val="75000"/>
                  </a:schemeClr>
                </a:solidFill>
                <a:latin typeface="+mj-lt"/>
              </a:rPr>
              <a:t>Academia.edu</a:t>
            </a:r>
          </a:p>
          <a:p>
            <a:r>
              <a:rPr lang="en-US" sz="2000" dirty="0" err="1" smtClean="0">
                <a:solidFill>
                  <a:schemeClr val="bg1">
                    <a:lumMod val="75000"/>
                  </a:schemeClr>
                </a:solidFill>
                <a:latin typeface="+mj-lt"/>
              </a:rPr>
              <a:t>ResearchGate</a:t>
            </a:r>
            <a:endParaRPr lang="en-US" sz="2000" dirty="0" smtClean="0">
              <a:solidFill>
                <a:schemeClr val="bg1">
                  <a:lumMod val="75000"/>
                </a:schemeClr>
              </a:solidFill>
              <a:latin typeface="+mj-lt"/>
            </a:endParaRPr>
          </a:p>
          <a:p>
            <a:r>
              <a:rPr lang="en-US" sz="2000" dirty="0" smtClean="0">
                <a:solidFill>
                  <a:schemeClr val="bg1">
                    <a:lumMod val="75000"/>
                  </a:schemeClr>
                </a:solidFill>
                <a:latin typeface="+mj-lt"/>
              </a:rPr>
              <a:t>About.me</a:t>
            </a:r>
          </a:p>
          <a:p>
            <a:r>
              <a:rPr lang="en-US" sz="2000" dirty="0" smtClean="0">
                <a:solidFill>
                  <a:schemeClr val="bg1">
                    <a:lumMod val="75000"/>
                  </a:schemeClr>
                </a:solidFill>
                <a:latin typeface="+mj-lt"/>
              </a:rPr>
              <a:t>Google scholar</a:t>
            </a:r>
          </a:p>
          <a:p>
            <a:endParaRPr lang="en-US" sz="2000" dirty="0" smtClean="0">
              <a:solidFill>
                <a:schemeClr val="bg1">
                  <a:lumMod val="75000"/>
                </a:schemeClr>
              </a:solidFill>
              <a:latin typeface="+mj-lt"/>
            </a:endParaRPr>
          </a:p>
          <a:p>
            <a:endParaRPr lang="en-US" sz="2000" dirty="0" smtClean="0">
              <a:solidFill>
                <a:schemeClr val="bg1">
                  <a:lumMod val="75000"/>
                </a:schemeClr>
              </a:solidFill>
              <a:latin typeface="+mj-lt"/>
            </a:endParaRPr>
          </a:p>
          <a:p>
            <a:endParaRPr lang="en-US" sz="2000" dirty="0">
              <a:solidFill>
                <a:schemeClr val="bg1">
                  <a:lumMod val="75000"/>
                </a:schemeClr>
              </a:solidFill>
              <a:latin typeface="+mj-lt"/>
            </a:endParaRPr>
          </a:p>
          <a:p>
            <a:pPr marL="0" indent="0">
              <a:buNone/>
            </a:pPr>
            <a:endParaRPr lang="en-US" sz="2000" dirty="0" smtClean="0">
              <a:solidFill>
                <a:schemeClr val="bg1">
                  <a:lumMod val="75000"/>
                </a:schemeClr>
              </a:solidFill>
              <a:latin typeface="+mj-lt"/>
            </a:endParaRPr>
          </a:p>
          <a:p>
            <a:endParaRPr lang="en-US" sz="2000" dirty="0">
              <a:solidFill>
                <a:schemeClr val="bg1">
                  <a:lumMod val="75000"/>
                </a:schemeClr>
              </a:solidFill>
              <a:latin typeface="+mj-lt"/>
            </a:endParaRPr>
          </a:p>
          <a:p>
            <a:endParaRPr lang="en-ZA" sz="2000" dirty="0">
              <a:solidFill>
                <a:schemeClr val="bg1">
                  <a:lumMod val="75000"/>
                </a:schemeClr>
              </a:solidFill>
              <a:latin typeface="+mj-lt"/>
            </a:endParaRPr>
          </a:p>
        </p:txBody>
      </p:sp>
      <p:sp>
        <p:nvSpPr>
          <p:cNvPr id="17" name="Content Placeholder 2"/>
          <p:cNvSpPr txBox="1">
            <a:spLocks/>
          </p:cNvSpPr>
          <p:nvPr/>
        </p:nvSpPr>
        <p:spPr>
          <a:xfrm>
            <a:off x="3085384" y="2132856"/>
            <a:ext cx="2714734" cy="4032448"/>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z="2000" dirty="0" smtClean="0">
                <a:solidFill>
                  <a:schemeClr val="bg1">
                    <a:lumMod val="75000"/>
                  </a:schemeClr>
                </a:solidFill>
                <a:latin typeface="+mj-lt"/>
              </a:rPr>
              <a:t>LinkedIn</a:t>
            </a:r>
          </a:p>
          <a:p>
            <a:r>
              <a:rPr lang="en-US" sz="2000" dirty="0" smtClean="0">
                <a:solidFill>
                  <a:schemeClr val="bg1">
                    <a:lumMod val="75000"/>
                  </a:schemeClr>
                </a:solidFill>
                <a:latin typeface="+mj-lt"/>
              </a:rPr>
              <a:t>Academia.edu</a:t>
            </a:r>
          </a:p>
          <a:p>
            <a:r>
              <a:rPr lang="en-US" sz="2000" dirty="0" err="1" smtClean="0">
                <a:solidFill>
                  <a:schemeClr val="bg1">
                    <a:lumMod val="75000"/>
                  </a:schemeClr>
                </a:solidFill>
                <a:latin typeface="+mj-lt"/>
              </a:rPr>
              <a:t>ResearchGate</a:t>
            </a:r>
            <a:endParaRPr lang="en-US" sz="2000" dirty="0" smtClean="0">
              <a:solidFill>
                <a:schemeClr val="bg1">
                  <a:lumMod val="75000"/>
                </a:schemeClr>
              </a:solidFill>
              <a:latin typeface="+mj-lt"/>
            </a:endParaRPr>
          </a:p>
          <a:p>
            <a:r>
              <a:rPr lang="en-US" sz="2000" dirty="0" smtClean="0">
                <a:solidFill>
                  <a:schemeClr val="bg1">
                    <a:lumMod val="75000"/>
                  </a:schemeClr>
                </a:solidFill>
                <a:latin typeface="+mj-lt"/>
              </a:rPr>
              <a:t>Mendeley</a:t>
            </a:r>
          </a:p>
          <a:p>
            <a:r>
              <a:rPr lang="en-US" sz="2000" dirty="0" smtClean="0">
                <a:solidFill>
                  <a:schemeClr val="bg1">
                    <a:lumMod val="75000"/>
                  </a:schemeClr>
                </a:solidFill>
                <a:latin typeface="+mj-lt"/>
              </a:rPr>
              <a:t>Twitter</a:t>
            </a:r>
          </a:p>
          <a:p>
            <a:r>
              <a:rPr lang="en-US" sz="2000" dirty="0" smtClean="0">
                <a:solidFill>
                  <a:schemeClr val="bg1">
                    <a:lumMod val="75000"/>
                  </a:schemeClr>
                </a:solidFill>
                <a:latin typeface="+mj-lt"/>
              </a:rPr>
              <a:t>Facebook (?)</a:t>
            </a:r>
          </a:p>
          <a:p>
            <a:endParaRPr lang="en-US" sz="2000" dirty="0" smtClean="0">
              <a:solidFill>
                <a:schemeClr val="bg1">
                  <a:lumMod val="75000"/>
                </a:schemeClr>
              </a:solidFill>
              <a:latin typeface="+mj-lt"/>
            </a:endParaRPr>
          </a:p>
          <a:p>
            <a:endParaRPr lang="en-US" sz="2000" dirty="0" smtClean="0">
              <a:solidFill>
                <a:schemeClr val="bg1">
                  <a:lumMod val="75000"/>
                </a:schemeClr>
              </a:solidFill>
              <a:latin typeface="+mj-lt"/>
            </a:endParaRPr>
          </a:p>
          <a:p>
            <a:endParaRPr lang="en-US" sz="2000" dirty="0" smtClean="0">
              <a:solidFill>
                <a:schemeClr val="bg1">
                  <a:lumMod val="75000"/>
                </a:schemeClr>
              </a:solidFill>
              <a:latin typeface="+mj-lt"/>
            </a:endParaRPr>
          </a:p>
          <a:p>
            <a:pPr marL="0" indent="0">
              <a:buFont typeface="Wingdings 3"/>
              <a:buNone/>
            </a:pPr>
            <a:endParaRPr lang="en-US" sz="2000" dirty="0" smtClean="0">
              <a:solidFill>
                <a:schemeClr val="bg1">
                  <a:lumMod val="75000"/>
                </a:schemeClr>
              </a:solidFill>
              <a:latin typeface="+mj-lt"/>
            </a:endParaRPr>
          </a:p>
          <a:p>
            <a:endParaRPr lang="en-US" sz="2000" dirty="0" smtClean="0">
              <a:solidFill>
                <a:schemeClr val="bg1">
                  <a:lumMod val="75000"/>
                </a:schemeClr>
              </a:solidFill>
              <a:latin typeface="+mj-lt"/>
            </a:endParaRPr>
          </a:p>
          <a:p>
            <a:endParaRPr lang="en-ZA" sz="2000" dirty="0">
              <a:solidFill>
                <a:schemeClr val="bg1">
                  <a:lumMod val="75000"/>
                </a:schemeClr>
              </a:solidFill>
              <a:latin typeface="+mj-lt"/>
            </a:endParaRPr>
          </a:p>
        </p:txBody>
      </p:sp>
      <p:sp>
        <p:nvSpPr>
          <p:cNvPr id="18" name="Content Placeholder 2"/>
          <p:cNvSpPr txBox="1">
            <a:spLocks/>
          </p:cNvSpPr>
          <p:nvPr/>
        </p:nvSpPr>
        <p:spPr>
          <a:xfrm>
            <a:off x="5984500" y="2163643"/>
            <a:ext cx="2714734" cy="4032448"/>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z="2000" dirty="0" smtClean="0">
                <a:latin typeface="+mj-lt"/>
              </a:rPr>
              <a:t>Web of Science</a:t>
            </a:r>
          </a:p>
          <a:p>
            <a:r>
              <a:rPr lang="en-US" sz="2000" dirty="0" smtClean="0">
                <a:latin typeface="+mj-lt"/>
              </a:rPr>
              <a:t>Scopus</a:t>
            </a:r>
          </a:p>
          <a:p>
            <a:r>
              <a:rPr lang="en-US" sz="2000" dirty="0" err="1" smtClean="0">
                <a:latin typeface="+mj-lt"/>
              </a:rPr>
              <a:t>ImpactStory</a:t>
            </a:r>
            <a:endParaRPr lang="en-US" sz="2000" dirty="0" smtClean="0">
              <a:latin typeface="+mj-lt"/>
            </a:endParaRPr>
          </a:p>
          <a:p>
            <a:r>
              <a:rPr lang="en-US" sz="2000" dirty="0" smtClean="0">
                <a:latin typeface="+mj-lt"/>
              </a:rPr>
              <a:t>Altmetric.com</a:t>
            </a:r>
          </a:p>
          <a:p>
            <a:endParaRPr lang="en-US" sz="2000" dirty="0" smtClean="0">
              <a:latin typeface="+mj-lt"/>
            </a:endParaRPr>
          </a:p>
          <a:p>
            <a:endParaRPr lang="en-US" sz="2000" dirty="0" smtClean="0">
              <a:latin typeface="+mj-lt"/>
            </a:endParaRPr>
          </a:p>
          <a:p>
            <a:endParaRPr lang="en-US" sz="2000" dirty="0" smtClean="0">
              <a:latin typeface="+mj-lt"/>
            </a:endParaRPr>
          </a:p>
          <a:p>
            <a:pPr marL="0" indent="0">
              <a:buFont typeface="Wingdings 3"/>
              <a:buNone/>
            </a:pPr>
            <a:endParaRPr lang="en-US" sz="2000" dirty="0" smtClean="0">
              <a:latin typeface="+mj-lt"/>
            </a:endParaRPr>
          </a:p>
          <a:p>
            <a:endParaRPr lang="en-US" sz="2000" dirty="0" smtClean="0">
              <a:latin typeface="+mj-lt"/>
            </a:endParaRPr>
          </a:p>
          <a:p>
            <a:endParaRPr lang="en-ZA" sz="2000" dirty="0">
              <a:latin typeface="+mj-lt"/>
            </a:endParaRPr>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469" y="394307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307" y="3897040"/>
            <a:ext cx="290512"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9182" y="5263878"/>
            <a:ext cx="2571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5244" y="5241653"/>
            <a:ext cx="4000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97131" y="433052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7775829" y="451391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Rectangle 22"/>
          <p:cNvSpPr/>
          <p:nvPr/>
        </p:nvSpPr>
        <p:spPr>
          <a:xfrm rot="19344894">
            <a:off x="7720091" y="449828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ectangle 23"/>
          <p:cNvSpPr/>
          <p:nvPr/>
        </p:nvSpPr>
        <p:spPr>
          <a:xfrm rot="2600751">
            <a:off x="7968500" y="451690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5" name="Straight Connector 24"/>
          <p:cNvCxnSpPr>
            <a:stCxn id="22" idx="0"/>
            <a:endCxn id="22" idx="2"/>
          </p:cNvCxnSpPr>
          <p:nvPr/>
        </p:nvCxnSpPr>
        <p:spPr>
          <a:xfrm>
            <a:off x="7884368" y="451391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26" name="Flowchart: Preparation 25"/>
          <p:cNvSpPr/>
          <p:nvPr/>
        </p:nvSpPr>
        <p:spPr>
          <a:xfrm>
            <a:off x="789719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7" name="Flowchart: Preparation 26"/>
          <p:cNvSpPr/>
          <p:nvPr/>
        </p:nvSpPr>
        <p:spPr>
          <a:xfrm>
            <a:off x="783556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8" name="Straight Connector 27"/>
          <p:cNvCxnSpPr>
            <a:stCxn id="26" idx="3"/>
          </p:cNvCxnSpPr>
          <p:nvPr/>
        </p:nvCxnSpPr>
        <p:spPr>
          <a:xfrm flipV="1">
            <a:off x="7945998" y="437925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V="1">
            <a:off x="7804850" y="4383980"/>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65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Some steps to consider </a:t>
            </a:r>
            <a:br>
              <a:rPr lang="en-US" dirty="0"/>
            </a:br>
            <a:r>
              <a:rPr lang="en-US" dirty="0"/>
              <a:t>going forward…</a:t>
            </a:r>
            <a:endParaRPr lang="en-ZA" dirty="0"/>
          </a:p>
        </p:txBody>
      </p:sp>
    </p:spTree>
    <p:extLst>
      <p:ext uri="{BB962C8B-B14F-4D97-AF65-F5344CB8AC3E}">
        <p14:creationId xmlns:p14="http://schemas.microsoft.com/office/powerpoint/2010/main" val="1923932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45292" y="222250"/>
            <a:ext cx="6647658" cy="796925"/>
          </a:xfrm>
        </p:spPr>
        <p:txBody>
          <a:bodyPr>
            <a:normAutofit/>
          </a:bodyPr>
          <a:lstStyle/>
          <a:p>
            <a:pPr eaLnBrk="1" hangingPunct="1"/>
            <a:r>
              <a:rPr lang="en-ZA" dirty="0" smtClean="0"/>
              <a:t>1) Plan</a:t>
            </a:r>
          </a:p>
        </p:txBody>
      </p:sp>
      <p:sp>
        <p:nvSpPr>
          <p:cNvPr id="13315" name="Content Placeholder 2"/>
          <p:cNvSpPr>
            <a:spLocks noGrp="1"/>
          </p:cNvSpPr>
          <p:nvPr>
            <p:ph idx="1"/>
          </p:nvPr>
        </p:nvSpPr>
        <p:spPr>
          <a:xfrm>
            <a:off x="468313" y="1628775"/>
            <a:ext cx="8229600" cy="4525963"/>
          </a:xfrm>
        </p:spPr>
        <p:txBody>
          <a:bodyPr/>
          <a:lstStyle/>
          <a:p>
            <a:pPr eaLnBrk="1" hangingPunct="1"/>
            <a:r>
              <a:rPr lang="en-ZA" dirty="0" smtClean="0">
                <a:latin typeface="+mj-lt"/>
              </a:rPr>
              <a:t>Consider how you want to appear online</a:t>
            </a:r>
          </a:p>
          <a:p>
            <a:pPr eaLnBrk="1" hangingPunct="1"/>
            <a:endParaRPr lang="en-ZA" dirty="0" smtClean="0">
              <a:latin typeface="+mj-lt"/>
            </a:endParaRPr>
          </a:p>
          <a:p>
            <a:pPr eaLnBrk="1" hangingPunct="1"/>
            <a:r>
              <a:rPr lang="en-ZA" dirty="0" smtClean="0">
                <a:latin typeface="+mj-lt"/>
              </a:rPr>
              <a:t>Think about what you would like a recruiter/potential employer/supervisor/collaborator/co-author to find out about you</a:t>
            </a:r>
          </a:p>
          <a:p>
            <a:pPr eaLnBrk="1" hangingPunct="1"/>
            <a:endParaRPr lang="en-US" dirty="0">
              <a:latin typeface="+mj-lt"/>
            </a:endParaRPr>
          </a:p>
          <a:p>
            <a:pPr eaLnBrk="1" hangingPunct="1"/>
            <a:r>
              <a:rPr lang="en-US" dirty="0" smtClean="0">
                <a:latin typeface="+mj-lt"/>
              </a:rPr>
              <a:t>Think about what you could add to your online presence to enhance your online image &amp; build your network</a:t>
            </a:r>
            <a:endParaRPr lang="en-ZA" dirty="0" smtClean="0">
              <a:latin typeface="+mj-lt"/>
            </a:endParaRPr>
          </a:p>
          <a:p>
            <a:pPr eaLnBrk="1" hangingPunct="1"/>
            <a:endParaRPr lang="en-ZA" dirty="0" smtClean="0">
              <a:latin typeface="+mj-lt"/>
            </a:endParaRPr>
          </a:p>
          <a:p>
            <a:pPr marL="457200" lvl="1" indent="0" eaLnBrk="1" hangingPunct="1">
              <a:buFont typeface="Arial" charset="0"/>
              <a:buNone/>
            </a:pPr>
            <a:endParaRPr lang="en-ZA" dirty="0" smtClean="0">
              <a:latin typeface="+mj-lt"/>
            </a:endParaRPr>
          </a:p>
          <a:p>
            <a:pPr eaLnBrk="1" hangingPunct="1"/>
            <a:endParaRPr lang="en-ZA" dirty="0" smtClean="0">
              <a:latin typeface="+mj-lt"/>
            </a:endParaRPr>
          </a:p>
        </p:txBody>
      </p:sp>
      <p:grpSp>
        <p:nvGrpSpPr>
          <p:cNvPr id="13318" name="Group 6"/>
          <p:cNvGrpSpPr>
            <a:grpSpLocks/>
          </p:cNvGrpSpPr>
          <p:nvPr/>
        </p:nvGrpSpPr>
        <p:grpSpPr bwMode="auto">
          <a:xfrm>
            <a:off x="7812360" y="116632"/>
            <a:ext cx="1155217" cy="968104"/>
            <a:chOff x="2654674" y="4826209"/>
            <a:chExt cx="1653752" cy="1576611"/>
          </a:xfrm>
        </p:grpSpPr>
        <p:grpSp>
          <p:nvGrpSpPr>
            <p:cNvPr id="13319" name="Group 5"/>
            <p:cNvGrpSpPr>
              <a:grpSpLocks/>
            </p:cNvGrpSpPr>
            <p:nvPr/>
          </p:nvGrpSpPr>
          <p:grpSpPr bwMode="auto">
            <a:xfrm rot="-425162">
              <a:off x="2852227" y="4826209"/>
              <a:ext cx="1191666" cy="304800"/>
              <a:chOff x="2808372" y="4819414"/>
              <a:chExt cx="1191666" cy="304800"/>
            </a:xfrm>
          </p:grpSpPr>
          <p:sp>
            <p:nvSpPr>
              <p:cNvPr id="8" name="Oval 7"/>
              <p:cNvSpPr/>
              <p:nvPr/>
            </p:nvSpPr>
            <p:spPr>
              <a:xfrm>
                <a:off x="2799554" y="4893379"/>
                <a:ext cx="144425"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 name="Oval 8"/>
              <p:cNvSpPr/>
              <p:nvPr/>
            </p:nvSpPr>
            <p:spPr>
              <a:xfrm>
                <a:off x="3145478" y="4811509"/>
                <a:ext cx="142838" cy="1460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0" name="Oval 9"/>
              <p:cNvSpPr/>
              <p:nvPr/>
            </p:nvSpPr>
            <p:spPr>
              <a:xfrm>
                <a:off x="3478769" y="4846644"/>
                <a:ext cx="144426" cy="1428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1" name="Oval 10"/>
              <p:cNvSpPr/>
              <p:nvPr/>
            </p:nvSpPr>
            <p:spPr>
              <a:xfrm>
                <a:off x="3846484" y="4975575"/>
                <a:ext cx="144426"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grpSp>
        <p:sp>
          <p:nvSpPr>
            <p:cNvPr id="12" name="Oval 11"/>
            <p:cNvSpPr/>
            <p:nvPr/>
          </p:nvSpPr>
          <p:spPr>
            <a:xfrm>
              <a:off x="2654674" y="5043727"/>
              <a:ext cx="1653752" cy="13590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pic>
          <p:nvPicPr>
            <p:cNvPr id="133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2957" y="5857135"/>
              <a:ext cx="2381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9502" y="5624214"/>
              <a:ext cx="290755" cy="290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5750" y="5801889"/>
              <a:ext cx="257754" cy="25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68360" y="6052622"/>
              <a:ext cx="688455" cy="21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5"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852456">
              <a:off x="2706303" y="5318968"/>
              <a:ext cx="961065" cy="231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369565">
              <a:off x="3521054" y="5526148"/>
              <a:ext cx="739643" cy="137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7"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3497">
              <a:off x="3694599" y="5261035"/>
              <a:ext cx="532147" cy="20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637049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45292" y="222250"/>
            <a:ext cx="6647658" cy="796925"/>
          </a:xfrm>
        </p:spPr>
        <p:txBody>
          <a:bodyPr>
            <a:normAutofit/>
          </a:bodyPr>
          <a:lstStyle/>
          <a:p>
            <a:pPr eaLnBrk="1" hangingPunct="1"/>
            <a:r>
              <a:rPr lang="en-ZA" dirty="0" smtClean="0"/>
              <a:t>2) Monitor</a:t>
            </a:r>
          </a:p>
        </p:txBody>
      </p:sp>
      <p:sp>
        <p:nvSpPr>
          <p:cNvPr id="13315" name="Content Placeholder 2"/>
          <p:cNvSpPr>
            <a:spLocks noGrp="1"/>
          </p:cNvSpPr>
          <p:nvPr>
            <p:ph idx="1"/>
          </p:nvPr>
        </p:nvSpPr>
        <p:spPr>
          <a:xfrm>
            <a:off x="468313" y="1628775"/>
            <a:ext cx="8229600" cy="4525963"/>
          </a:xfrm>
        </p:spPr>
        <p:txBody>
          <a:bodyPr/>
          <a:lstStyle/>
          <a:p>
            <a:pPr eaLnBrk="1" hangingPunct="1"/>
            <a:r>
              <a:rPr lang="en-ZA" dirty="0" smtClean="0">
                <a:latin typeface="+mj-lt"/>
              </a:rPr>
              <a:t>Regular Google searches</a:t>
            </a:r>
          </a:p>
          <a:p>
            <a:pPr eaLnBrk="1" hangingPunct="1"/>
            <a:endParaRPr lang="en-ZA" dirty="0" smtClean="0">
              <a:latin typeface="+mj-lt"/>
            </a:endParaRPr>
          </a:p>
          <a:p>
            <a:pPr eaLnBrk="1" hangingPunct="1"/>
            <a:r>
              <a:rPr lang="en-ZA" dirty="0" smtClean="0">
                <a:latin typeface="+mj-lt"/>
              </a:rPr>
              <a:t>On-going Google alerts of your name</a:t>
            </a:r>
          </a:p>
          <a:p>
            <a:pPr eaLnBrk="1" hangingPunct="1"/>
            <a:endParaRPr lang="en-ZA" dirty="0" smtClean="0">
              <a:latin typeface="+mj-lt"/>
            </a:endParaRPr>
          </a:p>
          <a:p>
            <a:pPr eaLnBrk="1" hangingPunct="1"/>
            <a:r>
              <a:rPr lang="en-ZA" dirty="0" smtClean="0">
                <a:latin typeface="+mj-lt"/>
              </a:rPr>
              <a:t>Measure your digital footprint</a:t>
            </a:r>
          </a:p>
          <a:p>
            <a:pPr marL="457200" lvl="1" indent="0" eaLnBrk="1" hangingPunct="1">
              <a:buFont typeface="Arial" charset="0"/>
              <a:buNone/>
            </a:pPr>
            <a:endParaRPr lang="en-ZA" dirty="0" smtClean="0">
              <a:latin typeface="+mj-lt"/>
            </a:endParaRPr>
          </a:p>
          <a:p>
            <a:pPr eaLnBrk="1" hangingPunct="1"/>
            <a:endParaRPr lang="en-ZA" dirty="0" smtClean="0">
              <a:latin typeface="+mj-lt"/>
            </a:endParaRPr>
          </a:p>
        </p:txBody>
      </p:sp>
      <p:pic>
        <p:nvPicPr>
          <p:cNvPr id="133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9238" y="1196752"/>
            <a:ext cx="3527425"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9600" y="3433763"/>
            <a:ext cx="1897063"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6"/>
          <p:cNvGrpSpPr>
            <a:grpSpLocks/>
          </p:cNvGrpSpPr>
          <p:nvPr/>
        </p:nvGrpSpPr>
        <p:grpSpPr bwMode="auto">
          <a:xfrm>
            <a:off x="1880642" y="4385151"/>
            <a:ext cx="1654175" cy="1576387"/>
            <a:chOff x="2654674" y="4826209"/>
            <a:chExt cx="1653752" cy="1576611"/>
          </a:xfrm>
        </p:grpSpPr>
        <p:grpSp>
          <p:nvGrpSpPr>
            <p:cNvPr id="13319" name="Group 5"/>
            <p:cNvGrpSpPr>
              <a:grpSpLocks/>
            </p:cNvGrpSpPr>
            <p:nvPr/>
          </p:nvGrpSpPr>
          <p:grpSpPr bwMode="auto">
            <a:xfrm rot="-425162">
              <a:off x="2852227" y="4826209"/>
              <a:ext cx="1191666" cy="304800"/>
              <a:chOff x="2808372" y="4819414"/>
              <a:chExt cx="1191666" cy="304800"/>
            </a:xfrm>
          </p:grpSpPr>
          <p:sp>
            <p:nvSpPr>
              <p:cNvPr id="8" name="Oval 7"/>
              <p:cNvSpPr/>
              <p:nvPr/>
            </p:nvSpPr>
            <p:spPr>
              <a:xfrm>
                <a:off x="2799554" y="4893379"/>
                <a:ext cx="144425"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 name="Oval 8"/>
              <p:cNvSpPr/>
              <p:nvPr/>
            </p:nvSpPr>
            <p:spPr>
              <a:xfrm>
                <a:off x="3145478" y="4811509"/>
                <a:ext cx="142838" cy="1460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0" name="Oval 9"/>
              <p:cNvSpPr/>
              <p:nvPr/>
            </p:nvSpPr>
            <p:spPr>
              <a:xfrm>
                <a:off x="3478769" y="4846644"/>
                <a:ext cx="144426" cy="1428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1" name="Oval 10"/>
              <p:cNvSpPr/>
              <p:nvPr/>
            </p:nvSpPr>
            <p:spPr>
              <a:xfrm>
                <a:off x="3846484" y="4975575"/>
                <a:ext cx="144426"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grpSp>
        <p:sp>
          <p:nvSpPr>
            <p:cNvPr id="12" name="Oval 11"/>
            <p:cNvSpPr/>
            <p:nvPr/>
          </p:nvSpPr>
          <p:spPr>
            <a:xfrm>
              <a:off x="2654674" y="5043727"/>
              <a:ext cx="1653752" cy="13590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pic>
          <p:nvPicPr>
            <p:cNvPr id="1332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2957" y="5857135"/>
              <a:ext cx="2381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9502" y="5624214"/>
              <a:ext cx="290755" cy="290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95750" y="5801889"/>
              <a:ext cx="257754" cy="25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Picture 1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68360" y="6052622"/>
              <a:ext cx="688455" cy="21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5"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852456">
              <a:off x="2706303" y="5318968"/>
              <a:ext cx="961065" cy="231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1369565">
              <a:off x="3521054" y="5526148"/>
              <a:ext cx="739643" cy="137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7" name="Picture 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2043497">
              <a:off x="3694599" y="5261035"/>
              <a:ext cx="532147" cy="20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16653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45292" y="222250"/>
            <a:ext cx="6647658" cy="796925"/>
          </a:xfrm>
        </p:spPr>
        <p:txBody>
          <a:bodyPr>
            <a:normAutofit/>
          </a:bodyPr>
          <a:lstStyle/>
          <a:p>
            <a:pPr eaLnBrk="1" hangingPunct="1"/>
            <a:r>
              <a:rPr lang="en-ZA" dirty="0"/>
              <a:t>3</a:t>
            </a:r>
            <a:r>
              <a:rPr lang="en-ZA" dirty="0" smtClean="0"/>
              <a:t>) Maintain, update &amp; improve</a:t>
            </a:r>
          </a:p>
        </p:txBody>
      </p:sp>
      <p:sp>
        <p:nvSpPr>
          <p:cNvPr id="13315" name="Content Placeholder 2"/>
          <p:cNvSpPr>
            <a:spLocks noGrp="1"/>
          </p:cNvSpPr>
          <p:nvPr>
            <p:ph idx="1"/>
          </p:nvPr>
        </p:nvSpPr>
        <p:spPr>
          <a:xfrm>
            <a:off x="468313" y="1628775"/>
            <a:ext cx="8229600" cy="4525963"/>
          </a:xfrm>
        </p:spPr>
        <p:txBody>
          <a:bodyPr/>
          <a:lstStyle/>
          <a:p>
            <a:pPr eaLnBrk="1" hangingPunct="1"/>
            <a:r>
              <a:rPr lang="en-ZA" dirty="0" smtClean="0">
                <a:latin typeface="+mj-lt"/>
              </a:rPr>
              <a:t>Keep your profile(s) up to date</a:t>
            </a:r>
          </a:p>
          <a:p>
            <a:pPr eaLnBrk="1" hangingPunct="1"/>
            <a:endParaRPr lang="en-ZA" dirty="0" smtClean="0">
              <a:latin typeface="+mj-lt"/>
            </a:endParaRPr>
          </a:p>
          <a:p>
            <a:pPr eaLnBrk="1" hangingPunct="1"/>
            <a:r>
              <a:rPr lang="en-ZA" dirty="0" smtClean="0">
                <a:latin typeface="+mj-lt"/>
              </a:rPr>
              <a:t>Add new qualifications/projects/research interests as they come up</a:t>
            </a:r>
          </a:p>
          <a:p>
            <a:pPr eaLnBrk="1" hangingPunct="1"/>
            <a:endParaRPr lang="en-ZA" dirty="0" smtClean="0">
              <a:latin typeface="+mj-lt"/>
            </a:endParaRPr>
          </a:p>
          <a:p>
            <a:pPr eaLnBrk="1" hangingPunct="1"/>
            <a:r>
              <a:rPr lang="en-ZA" dirty="0" smtClean="0">
                <a:latin typeface="+mj-lt"/>
              </a:rPr>
              <a:t>If you are no longer using an online profile, consider closing it/deleting it</a:t>
            </a:r>
          </a:p>
          <a:p>
            <a:pPr marL="457200" lvl="1" indent="0" eaLnBrk="1" hangingPunct="1">
              <a:buFont typeface="Arial" charset="0"/>
              <a:buNone/>
            </a:pPr>
            <a:endParaRPr lang="en-ZA" dirty="0" smtClean="0">
              <a:latin typeface="+mj-lt"/>
            </a:endParaRPr>
          </a:p>
          <a:p>
            <a:pPr eaLnBrk="1" hangingPunct="1"/>
            <a:endParaRPr lang="en-ZA" dirty="0" smtClean="0">
              <a:latin typeface="+mj-lt"/>
            </a:endParaRPr>
          </a:p>
        </p:txBody>
      </p:sp>
      <p:grpSp>
        <p:nvGrpSpPr>
          <p:cNvPr id="13318" name="Group 6"/>
          <p:cNvGrpSpPr>
            <a:grpSpLocks/>
          </p:cNvGrpSpPr>
          <p:nvPr/>
        </p:nvGrpSpPr>
        <p:grpSpPr bwMode="auto">
          <a:xfrm>
            <a:off x="532451" y="5265404"/>
            <a:ext cx="1029207" cy="807725"/>
            <a:chOff x="2654674" y="4826209"/>
            <a:chExt cx="1653752" cy="1576611"/>
          </a:xfrm>
        </p:grpSpPr>
        <p:grpSp>
          <p:nvGrpSpPr>
            <p:cNvPr id="13319" name="Group 5"/>
            <p:cNvGrpSpPr>
              <a:grpSpLocks/>
            </p:cNvGrpSpPr>
            <p:nvPr/>
          </p:nvGrpSpPr>
          <p:grpSpPr bwMode="auto">
            <a:xfrm rot="-425162">
              <a:off x="2852227" y="4826209"/>
              <a:ext cx="1191666" cy="304800"/>
              <a:chOff x="2808372" y="4819414"/>
              <a:chExt cx="1191666" cy="304800"/>
            </a:xfrm>
          </p:grpSpPr>
          <p:sp>
            <p:nvSpPr>
              <p:cNvPr id="8" name="Oval 7"/>
              <p:cNvSpPr/>
              <p:nvPr/>
            </p:nvSpPr>
            <p:spPr>
              <a:xfrm>
                <a:off x="2799554" y="4893379"/>
                <a:ext cx="144425"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9" name="Oval 8"/>
              <p:cNvSpPr/>
              <p:nvPr/>
            </p:nvSpPr>
            <p:spPr>
              <a:xfrm>
                <a:off x="3145478" y="4811509"/>
                <a:ext cx="142838" cy="1460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0" name="Oval 9"/>
              <p:cNvSpPr/>
              <p:nvPr/>
            </p:nvSpPr>
            <p:spPr>
              <a:xfrm>
                <a:off x="3478769" y="4846644"/>
                <a:ext cx="144426" cy="1428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sp>
            <p:nvSpPr>
              <p:cNvPr id="11" name="Oval 10"/>
              <p:cNvSpPr/>
              <p:nvPr/>
            </p:nvSpPr>
            <p:spPr>
              <a:xfrm>
                <a:off x="3846484" y="4975575"/>
                <a:ext cx="144426" cy="1444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grpSp>
        <p:sp>
          <p:nvSpPr>
            <p:cNvPr id="12" name="Oval 11"/>
            <p:cNvSpPr/>
            <p:nvPr/>
          </p:nvSpPr>
          <p:spPr>
            <a:xfrm>
              <a:off x="2654674" y="5043727"/>
              <a:ext cx="1653752" cy="13590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pic>
          <p:nvPicPr>
            <p:cNvPr id="133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2957" y="5857135"/>
              <a:ext cx="2381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9502" y="5624214"/>
              <a:ext cx="290755" cy="290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95750" y="5801889"/>
              <a:ext cx="257754" cy="25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68360" y="6052622"/>
              <a:ext cx="688455" cy="21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5"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852456">
              <a:off x="2706303" y="5318968"/>
              <a:ext cx="961065" cy="231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369565">
              <a:off x="3521054" y="5526148"/>
              <a:ext cx="739643" cy="137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7"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3497">
              <a:off x="3694599" y="5261035"/>
              <a:ext cx="532147" cy="20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32523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a:t>
            </a:r>
            <a:endParaRPr lang="en-ZA" dirty="0"/>
          </a:p>
        </p:txBody>
      </p:sp>
      <p:sp>
        <p:nvSpPr>
          <p:cNvPr id="3" name="Content Placeholder 2"/>
          <p:cNvSpPr>
            <a:spLocks noGrp="1"/>
          </p:cNvSpPr>
          <p:nvPr>
            <p:ph sz="quarter" idx="1"/>
          </p:nvPr>
        </p:nvSpPr>
        <p:spPr/>
        <p:txBody>
          <a:bodyPr>
            <a:normAutofit/>
          </a:bodyPr>
          <a:lstStyle/>
          <a:p>
            <a:r>
              <a:rPr lang="en-US" dirty="0" smtClean="0">
                <a:latin typeface="+mj-lt"/>
              </a:rPr>
              <a:t>Think before you post…</a:t>
            </a:r>
          </a:p>
          <a:p>
            <a:endParaRPr lang="en-US" dirty="0" smtClean="0">
              <a:latin typeface="+mj-lt"/>
            </a:endParaRPr>
          </a:p>
          <a:p>
            <a:r>
              <a:rPr lang="en-US" dirty="0" smtClean="0">
                <a:latin typeface="+mj-lt"/>
              </a:rPr>
              <a:t>Be aware of your privacy settings!</a:t>
            </a:r>
          </a:p>
          <a:p>
            <a:endParaRPr lang="en-US" dirty="0" smtClean="0">
              <a:latin typeface="+mj-lt"/>
            </a:endParaRPr>
          </a:p>
          <a:p>
            <a:r>
              <a:rPr lang="en-US" dirty="0" smtClean="0">
                <a:latin typeface="+mj-lt"/>
              </a:rPr>
              <a:t>Even with privacy settings in place, be aware of what you are posting online (it may be reposted/made public)</a:t>
            </a:r>
          </a:p>
        </p:txBody>
      </p:sp>
      <p:sp>
        <p:nvSpPr>
          <p:cNvPr id="5" name="Oval 4"/>
          <p:cNvSpPr/>
          <p:nvPr/>
        </p:nvSpPr>
        <p:spPr>
          <a:xfrm>
            <a:off x="5180299" y="4310274"/>
            <a:ext cx="1112355" cy="1090166"/>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rot="1254265">
            <a:off x="5295586" y="5323899"/>
            <a:ext cx="147547" cy="7820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9239" y="4492648"/>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5627937" y="4676036"/>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Rectangle 22"/>
          <p:cNvSpPr/>
          <p:nvPr/>
        </p:nvSpPr>
        <p:spPr>
          <a:xfrm rot="19344894">
            <a:off x="5572199" y="4660406"/>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ectangle 23"/>
          <p:cNvSpPr/>
          <p:nvPr/>
        </p:nvSpPr>
        <p:spPr>
          <a:xfrm rot="2600751">
            <a:off x="5820608" y="4679023"/>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5" name="Straight Connector 24"/>
          <p:cNvCxnSpPr>
            <a:stCxn id="22" idx="0"/>
            <a:endCxn id="22" idx="2"/>
          </p:cNvCxnSpPr>
          <p:nvPr/>
        </p:nvCxnSpPr>
        <p:spPr>
          <a:xfrm>
            <a:off x="5736476" y="4676036"/>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26" name="Flowchart: Preparation 25"/>
          <p:cNvSpPr/>
          <p:nvPr/>
        </p:nvSpPr>
        <p:spPr>
          <a:xfrm>
            <a:off x="5749303" y="4541373"/>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7" name="Flowchart: Preparation 26"/>
          <p:cNvSpPr/>
          <p:nvPr/>
        </p:nvSpPr>
        <p:spPr>
          <a:xfrm>
            <a:off x="5687673" y="4541373"/>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8" name="Straight Connector 27"/>
          <p:cNvCxnSpPr>
            <a:stCxn id="26" idx="3"/>
          </p:cNvCxnSpPr>
          <p:nvPr/>
        </p:nvCxnSpPr>
        <p:spPr>
          <a:xfrm flipV="1">
            <a:off x="5798106" y="4541374"/>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V="1">
            <a:off x="5656958" y="4546099"/>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6036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0075" y="2060848"/>
            <a:ext cx="8229600" cy="1143000"/>
          </a:xfrm>
        </p:spPr>
        <p:txBody>
          <a:bodyPr/>
          <a:lstStyle/>
          <a:p>
            <a:pPr eaLnBrk="1" hangingPunct="1"/>
            <a:r>
              <a:rPr lang="en-ZA" dirty="0" smtClean="0"/>
              <a:t>Do you know how you appear online?</a:t>
            </a:r>
          </a:p>
        </p:txBody>
      </p:sp>
      <p:sp>
        <p:nvSpPr>
          <p:cNvPr id="4" name="TextBox 3"/>
          <p:cNvSpPr txBox="1"/>
          <p:nvPr/>
        </p:nvSpPr>
        <p:spPr>
          <a:xfrm>
            <a:off x="4140200" y="3394942"/>
            <a:ext cx="574675" cy="1016000"/>
          </a:xfrm>
          <a:prstGeom prst="rect">
            <a:avLst/>
          </a:prstGeom>
          <a:noFill/>
        </p:spPr>
        <p:txBody>
          <a:bodyPr>
            <a:spAutoFit/>
          </a:bodyPr>
          <a:lstStyle/>
          <a:p>
            <a:pPr>
              <a:defRPr/>
            </a:pPr>
            <a:r>
              <a:rPr lang="en-ZA" sz="6000" b="1" dirty="0">
                <a:solidFill>
                  <a:schemeClr val="accent1">
                    <a:lumMod val="75000"/>
                  </a:schemeClr>
                </a:solidFill>
                <a:latin typeface="+mj-lt"/>
              </a:rPr>
              <a:t>?</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871" y="4410942"/>
            <a:ext cx="491332" cy="96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2017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3491880" y="1134308"/>
            <a:ext cx="2591519" cy="1143000"/>
          </a:xfrm>
        </p:spPr>
        <p:txBody>
          <a:bodyPr/>
          <a:lstStyle/>
          <a:p>
            <a:pPr eaLnBrk="1" hangingPunct="1"/>
            <a:r>
              <a:rPr lang="en-ZA" dirty="0" smtClean="0"/>
              <a:t>Thank you</a:t>
            </a:r>
          </a:p>
        </p:txBody>
      </p:sp>
      <p:sp>
        <p:nvSpPr>
          <p:cNvPr id="57347" name="Content Placeholder 2"/>
          <p:cNvSpPr>
            <a:spLocks noGrp="1"/>
          </p:cNvSpPr>
          <p:nvPr>
            <p:ph idx="1"/>
          </p:nvPr>
        </p:nvSpPr>
        <p:spPr>
          <a:xfrm>
            <a:off x="398712" y="2636912"/>
            <a:ext cx="8229600" cy="3861048"/>
          </a:xfrm>
        </p:spPr>
        <p:txBody>
          <a:bodyPr>
            <a:normAutofit/>
          </a:bodyPr>
          <a:lstStyle/>
          <a:p>
            <a:pPr eaLnBrk="1" hangingPunct="1"/>
            <a:r>
              <a:rPr lang="en-ZA" sz="2000" dirty="0" smtClean="0">
                <a:latin typeface="+mj-lt"/>
              </a:rPr>
              <a:t>For more resources: </a:t>
            </a:r>
          </a:p>
          <a:p>
            <a:pPr lvl="1"/>
            <a:r>
              <a:rPr lang="en-ZA" sz="2000" dirty="0" smtClean="0">
                <a:latin typeface="+mj-lt"/>
              </a:rPr>
              <a:t>Try the OpenUCT Delicious bookmarks tagged ‘</a:t>
            </a:r>
            <a:r>
              <a:rPr lang="en-ZA" sz="2000" dirty="0" err="1" smtClean="0">
                <a:latin typeface="+mj-lt"/>
              </a:rPr>
              <a:t>onlinepresence</a:t>
            </a:r>
            <a:r>
              <a:rPr lang="en-ZA" sz="2000" dirty="0" smtClean="0">
                <a:latin typeface="+mj-lt"/>
              </a:rPr>
              <a:t>’: </a:t>
            </a:r>
            <a:r>
              <a:rPr lang="en-ZA" sz="2000" dirty="0" smtClean="0">
                <a:latin typeface="+mj-lt"/>
                <a:hlinkClick r:id="rId3"/>
              </a:rPr>
              <a:t>http://www.delicious.com/openuct/onlinepresence</a:t>
            </a:r>
            <a:endParaRPr lang="en-ZA" sz="2000" dirty="0" smtClean="0">
              <a:latin typeface="+mj-lt"/>
            </a:endParaRPr>
          </a:p>
          <a:p>
            <a:pPr lvl="1"/>
            <a:r>
              <a:rPr lang="en-US" sz="2000" dirty="0" smtClean="0">
                <a:latin typeface="+mj-lt"/>
              </a:rPr>
              <a:t>Check out </a:t>
            </a:r>
            <a:r>
              <a:rPr lang="en-US" sz="2000" dirty="0" err="1" smtClean="0">
                <a:latin typeface="+mj-lt"/>
              </a:rPr>
              <a:t>OpenUCT’s</a:t>
            </a:r>
            <a:r>
              <a:rPr lang="en-US" sz="2000" dirty="0" smtClean="0">
                <a:latin typeface="+mj-lt"/>
              </a:rPr>
              <a:t> Online Presence guide for </a:t>
            </a:r>
            <a:r>
              <a:rPr lang="en-US" sz="2000" dirty="0">
                <a:latin typeface="+mj-lt"/>
              </a:rPr>
              <a:t>academics: </a:t>
            </a:r>
            <a:r>
              <a:rPr lang="en-US" sz="2000" dirty="0">
                <a:latin typeface="+mj-lt"/>
                <a:hlinkClick r:id="rId4"/>
              </a:rPr>
              <a:t>http://</a:t>
            </a:r>
            <a:r>
              <a:rPr lang="en-US" sz="2000" dirty="0" smtClean="0">
                <a:latin typeface="+mj-lt"/>
                <a:hlinkClick r:id="rId4"/>
              </a:rPr>
              <a:t>openuct.uct.ac.za/article/academics-online-presence-guidelines</a:t>
            </a:r>
            <a:r>
              <a:rPr lang="en-US" sz="2000" dirty="0" smtClean="0">
                <a:latin typeface="+mj-lt"/>
              </a:rPr>
              <a:t> </a:t>
            </a:r>
            <a:endParaRPr lang="en-ZA" sz="2000" dirty="0" smtClean="0">
              <a:latin typeface="+mj-lt"/>
            </a:endParaRPr>
          </a:p>
          <a:p>
            <a:pPr eaLnBrk="1" hangingPunct="1"/>
            <a:endParaRPr lang="en-US" sz="2000" dirty="0" smtClean="0">
              <a:latin typeface="+mj-lt"/>
            </a:endParaRPr>
          </a:p>
          <a:p>
            <a:pPr eaLnBrk="1" hangingPunct="1"/>
            <a:r>
              <a:rPr lang="en-ZA" sz="1000" dirty="0" smtClean="0">
                <a:latin typeface="+mj-lt"/>
              </a:rPr>
              <a:t>All screenshots used purely for illustrative purposes</a:t>
            </a:r>
          </a:p>
          <a:p>
            <a:pPr eaLnBrk="1" hangingPunct="1"/>
            <a:r>
              <a:rPr lang="en-ZA" sz="1000" dirty="0" smtClean="0">
                <a:latin typeface="+mj-lt"/>
              </a:rPr>
              <a:t>Some slides used and/or adapted from: Laura </a:t>
            </a:r>
            <a:r>
              <a:rPr lang="en-ZA" sz="1000" dirty="0" err="1" smtClean="0">
                <a:latin typeface="+mj-lt"/>
              </a:rPr>
              <a:t>Czerniewicz’s</a:t>
            </a:r>
            <a:r>
              <a:rPr lang="en-ZA" sz="1000" dirty="0" smtClean="0">
                <a:latin typeface="+mj-lt"/>
              </a:rPr>
              <a:t> presentation ‘Academics' online presence - assessing &amp; shaping visibility 2012’: </a:t>
            </a:r>
            <a:r>
              <a:rPr lang="en-ZA" sz="1000" dirty="0" smtClean="0">
                <a:latin typeface="+mj-lt"/>
                <a:hlinkClick r:id="rId5"/>
              </a:rPr>
              <a:t>http://www.slideshare.net/laura_Cz/academics-online-presence-assessing-shaping-visibility-2012</a:t>
            </a:r>
            <a:r>
              <a:rPr lang="en-ZA" sz="1000" dirty="0" smtClean="0">
                <a:latin typeface="+mj-lt"/>
              </a:rPr>
              <a:t>, </a:t>
            </a:r>
          </a:p>
          <a:p>
            <a:pPr eaLnBrk="1" hangingPunct="1"/>
            <a:endParaRPr lang="en-ZA" sz="1200" dirty="0" smtClean="0">
              <a:latin typeface="+mj-lt"/>
            </a:endParaRPr>
          </a:p>
        </p:txBody>
      </p:sp>
      <p:sp>
        <p:nvSpPr>
          <p:cNvPr id="4" name="Rectangle 3"/>
          <p:cNvSpPr/>
          <p:nvPr/>
        </p:nvSpPr>
        <p:spPr>
          <a:xfrm>
            <a:off x="3348038" y="817102"/>
            <a:ext cx="2395537" cy="703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p>
        </p:txBody>
      </p:sp>
      <p:pic>
        <p:nvPicPr>
          <p:cNvPr id="57349" name="Picture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348038" y="817102"/>
            <a:ext cx="239553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1" name="Picture 6" descr="2_by-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75500" y="188913"/>
            <a:ext cx="9255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2" name="Picture 6" descr="2_by-s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9922" y="5805264"/>
            <a:ext cx="422275"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3" name="TextBox 8"/>
          <p:cNvSpPr txBox="1">
            <a:spLocks noChangeArrowheads="1"/>
          </p:cNvSpPr>
          <p:nvPr/>
        </p:nvSpPr>
        <p:spPr bwMode="auto">
          <a:xfrm>
            <a:off x="8101012" y="188640"/>
            <a:ext cx="1042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ZA" sz="800" dirty="0"/>
              <a:t>Excluding images, screenshots and logos and/or unless otherwise indicated on content</a:t>
            </a:r>
          </a:p>
        </p:txBody>
      </p:sp>
    </p:spTree>
    <p:extLst>
      <p:ext uri="{BB962C8B-B14F-4D97-AF65-F5344CB8AC3E}">
        <p14:creationId xmlns:p14="http://schemas.microsoft.com/office/powerpoint/2010/main" val="38975453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bwMode="auto">
          <a:xfrm>
            <a:off x="827583" y="3617640"/>
            <a:ext cx="7273429"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defRPr/>
            </a:pPr>
            <a:r>
              <a:rPr lang="en-ZA" dirty="0" smtClean="0">
                <a:latin typeface="+mj-lt"/>
              </a:rPr>
              <a:t>Contact Sarah:</a:t>
            </a:r>
          </a:p>
          <a:p>
            <a:pPr marL="0" indent="0" algn="ctr">
              <a:buFont typeface="Arial" charset="0"/>
              <a:buNone/>
              <a:defRPr/>
            </a:pPr>
            <a:r>
              <a:rPr lang="en-ZA" dirty="0">
                <a:latin typeface="+mj-lt"/>
              </a:rPr>
              <a:t>s</a:t>
            </a:r>
            <a:r>
              <a:rPr lang="en-ZA" dirty="0" smtClean="0">
                <a:latin typeface="+mj-lt"/>
              </a:rPr>
              <a:t>arah.goodier@uct.ac.za </a:t>
            </a:r>
          </a:p>
          <a:p>
            <a:pPr marL="0" indent="0" algn="ctr">
              <a:buNone/>
              <a:defRPr/>
            </a:pPr>
            <a:r>
              <a:rPr lang="en-US" dirty="0" smtClean="0">
                <a:latin typeface="+mj-lt"/>
              </a:rPr>
              <a:t>@</a:t>
            </a:r>
            <a:r>
              <a:rPr lang="en-US" dirty="0" err="1" smtClean="0">
                <a:latin typeface="+mj-lt"/>
              </a:rPr>
              <a:t>SarahGoodier</a:t>
            </a:r>
            <a:endParaRPr lang="en-ZA" dirty="0" smtClean="0">
              <a:latin typeface="+mj-lt"/>
            </a:endParaRPr>
          </a:p>
          <a:p>
            <a:pPr marL="0" indent="0" algn="ctr">
              <a:buFont typeface="Arial" charset="0"/>
              <a:buNone/>
              <a:defRPr/>
            </a:pPr>
            <a:r>
              <a:rPr lang="en-ZA" dirty="0" smtClean="0">
                <a:latin typeface="+mj-lt"/>
              </a:rPr>
              <a:t>@</a:t>
            </a:r>
            <a:r>
              <a:rPr lang="en-ZA" dirty="0" err="1" smtClean="0">
                <a:latin typeface="+mj-lt"/>
              </a:rPr>
              <a:t>OpenExpl</a:t>
            </a:r>
            <a:endParaRPr lang="en-ZA" dirty="0" smtClean="0">
              <a:latin typeface="+mj-lt"/>
            </a:endParaRPr>
          </a:p>
          <a:p>
            <a:pPr algn="ctr">
              <a:defRPr/>
            </a:pPr>
            <a:endParaRPr lang="en-ZA" dirty="0">
              <a:latin typeface="+mj-lt"/>
            </a:endParaRPr>
          </a:p>
        </p:txBody>
      </p:sp>
      <p:pic>
        <p:nvPicPr>
          <p:cNvPr id="57351" name="Picture 6" descr="2_by-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0" y="188913"/>
            <a:ext cx="9255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3" name="TextBox 8"/>
          <p:cNvSpPr txBox="1">
            <a:spLocks noChangeArrowheads="1"/>
          </p:cNvSpPr>
          <p:nvPr/>
        </p:nvSpPr>
        <p:spPr bwMode="auto">
          <a:xfrm>
            <a:off x="8101012" y="188913"/>
            <a:ext cx="1042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ZA" sz="800" dirty="0"/>
              <a:t>Excluding images, screenshots and logos and/or unless otherwise indicated on content</a:t>
            </a:r>
          </a:p>
        </p:txBody>
      </p:sp>
      <p:sp>
        <p:nvSpPr>
          <p:cNvPr id="10" name="Subtitle 2"/>
          <p:cNvSpPr txBox="1">
            <a:spLocks/>
          </p:cNvSpPr>
          <p:nvPr/>
        </p:nvSpPr>
        <p:spPr bwMode="auto">
          <a:xfrm>
            <a:off x="2051720" y="1191921"/>
            <a:ext cx="512378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defRPr/>
            </a:pPr>
            <a:r>
              <a:rPr lang="en-ZA" dirty="0" smtClean="0">
                <a:latin typeface="+mj-lt"/>
              </a:rPr>
              <a:t>Contact OpenUCT:</a:t>
            </a:r>
            <a:endParaRPr lang="en-ZA" dirty="0" smtClean="0">
              <a:latin typeface="+mj-lt"/>
              <a:hlinkClick r:id=""/>
            </a:endParaRPr>
          </a:p>
          <a:p>
            <a:pPr marL="0" indent="0" algn="ctr">
              <a:buFont typeface="Arial" charset="0"/>
              <a:buNone/>
              <a:defRPr/>
            </a:pPr>
            <a:r>
              <a:rPr lang="en-ZA" dirty="0" smtClean="0">
                <a:latin typeface="+mj-lt"/>
                <a:hlinkClick r:id=""/>
              </a:rPr>
              <a:t>http://openuct.uct.ac.za</a:t>
            </a:r>
          </a:p>
          <a:p>
            <a:pPr marL="0" indent="0" algn="ctr">
              <a:buFont typeface="Arial" charset="0"/>
              <a:buNone/>
              <a:defRPr/>
            </a:pPr>
            <a:r>
              <a:rPr lang="en-ZA" dirty="0" smtClean="0">
                <a:latin typeface="+mj-lt"/>
              </a:rPr>
              <a:t>@OpenUCT</a:t>
            </a:r>
          </a:p>
          <a:p>
            <a:pPr algn="ctr">
              <a:defRPr/>
            </a:pPr>
            <a:endParaRPr lang="en-US" dirty="0" smtClean="0"/>
          </a:p>
          <a:p>
            <a:pPr algn="ctr">
              <a:defRPr/>
            </a:pPr>
            <a:endParaRPr lang="en-ZA" dirty="0"/>
          </a:p>
        </p:txBody>
      </p:sp>
    </p:spTree>
    <p:extLst>
      <p:ext uri="{BB962C8B-B14F-4D97-AF65-F5344CB8AC3E}">
        <p14:creationId xmlns:p14="http://schemas.microsoft.com/office/powerpoint/2010/main" val="3068082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Web/Online Presence ?</a:t>
            </a:r>
            <a:endParaRPr lang="en-ZA" dirty="0"/>
          </a:p>
        </p:txBody>
      </p:sp>
      <p:sp>
        <p:nvSpPr>
          <p:cNvPr id="3" name="TextBox 2"/>
          <p:cNvSpPr txBox="1"/>
          <p:nvPr/>
        </p:nvSpPr>
        <p:spPr>
          <a:xfrm>
            <a:off x="1119871" y="1779218"/>
            <a:ext cx="6480720" cy="1754326"/>
          </a:xfrm>
          <a:prstGeom prst="rect">
            <a:avLst/>
          </a:prstGeom>
          <a:noFill/>
        </p:spPr>
        <p:txBody>
          <a:bodyPr wrap="square" rtlCol="0">
            <a:spAutoFit/>
          </a:bodyPr>
          <a:lstStyle/>
          <a:p>
            <a:pPr algn="ctr"/>
            <a:r>
              <a:rPr lang="en-US" sz="3600" dirty="0" smtClean="0">
                <a:latin typeface="+mj-lt"/>
              </a:rPr>
              <a:t>What does </a:t>
            </a:r>
          </a:p>
          <a:p>
            <a:pPr algn="ctr"/>
            <a:r>
              <a:rPr lang="en-US" sz="3600" b="1" dirty="0" smtClean="0">
                <a:latin typeface="+mj-lt"/>
              </a:rPr>
              <a:t>Online Presence </a:t>
            </a:r>
          </a:p>
          <a:p>
            <a:pPr algn="ctr"/>
            <a:r>
              <a:rPr lang="en-US" sz="3600" dirty="0" smtClean="0">
                <a:latin typeface="+mj-lt"/>
              </a:rPr>
              <a:t>mean to you?</a:t>
            </a:r>
            <a:endParaRPr lang="en-ZA" sz="3600" dirty="0">
              <a:latin typeface="+mj-lt"/>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0117" y="3861048"/>
            <a:ext cx="1860227" cy="146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9792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Online Presence</a:t>
            </a:r>
            <a:endParaRPr lang="en-ZA" dirty="0"/>
          </a:p>
        </p:txBody>
      </p:sp>
      <p:sp>
        <p:nvSpPr>
          <p:cNvPr id="12" name="TextBox 11"/>
          <p:cNvSpPr txBox="1"/>
          <p:nvPr/>
        </p:nvSpPr>
        <p:spPr>
          <a:xfrm rot="19293347">
            <a:off x="835606" y="4838809"/>
            <a:ext cx="2444017" cy="646331"/>
          </a:xfrm>
          <a:prstGeom prst="rect">
            <a:avLst/>
          </a:prstGeom>
          <a:noFill/>
        </p:spPr>
        <p:txBody>
          <a:bodyPr wrap="square" rtlCol="0">
            <a:spAutoFit/>
          </a:bodyPr>
          <a:lstStyle/>
          <a:p>
            <a:pPr algn="ctr"/>
            <a:r>
              <a:rPr lang="en-US" sz="3600" dirty="0" smtClean="0">
                <a:latin typeface="+mj-lt"/>
              </a:rPr>
              <a:t>Content</a:t>
            </a:r>
            <a:endParaRPr lang="en-ZA" sz="3600" dirty="0">
              <a:latin typeface="+mj-lt"/>
            </a:endParaRPr>
          </a:p>
        </p:txBody>
      </p:sp>
      <p:sp>
        <p:nvSpPr>
          <p:cNvPr id="13" name="TextBox 12"/>
          <p:cNvSpPr txBox="1"/>
          <p:nvPr/>
        </p:nvSpPr>
        <p:spPr>
          <a:xfrm rot="20668083">
            <a:off x="581462" y="3318650"/>
            <a:ext cx="2444017" cy="646331"/>
          </a:xfrm>
          <a:prstGeom prst="rect">
            <a:avLst/>
          </a:prstGeom>
          <a:noFill/>
        </p:spPr>
        <p:txBody>
          <a:bodyPr wrap="square" rtlCol="0">
            <a:spAutoFit/>
          </a:bodyPr>
          <a:lstStyle/>
          <a:p>
            <a:pPr algn="ctr"/>
            <a:r>
              <a:rPr lang="en-US" sz="3600" dirty="0" smtClean="0">
                <a:latin typeface="+mj-lt"/>
              </a:rPr>
              <a:t>Profiles</a:t>
            </a:r>
            <a:endParaRPr lang="en-ZA" sz="3600" dirty="0">
              <a:latin typeface="+mj-lt"/>
            </a:endParaRPr>
          </a:p>
        </p:txBody>
      </p:sp>
      <p:sp>
        <p:nvSpPr>
          <p:cNvPr id="14" name="TextBox 13"/>
          <p:cNvSpPr txBox="1"/>
          <p:nvPr/>
        </p:nvSpPr>
        <p:spPr>
          <a:xfrm rot="1445577">
            <a:off x="3463085" y="4780846"/>
            <a:ext cx="2444017" cy="1200329"/>
          </a:xfrm>
          <a:prstGeom prst="rect">
            <a:avLst/>
          </a:prstGeom>
          <a:noFill/>
        </p:spPr>
        <p:txBody>
          <a:bodyPr wrap="square" rtlCol="0">
            <a:spAutoFit/>
          </a:bodyPr>
          <a:lstStyle/>
          <a:p>
            <a:pPr algn="ctr"/>
            <a:r>
              <a:rPr lang="en-US" sz="3600" dirty="0" smtClean="0">
                <a:latin typeface="+mj-lt"/>
              </a:rPr>
              <a:t>Photo sharing</a:t>
            </a:r>
            <a:endParaRPr lang="en-ZA" sz="3600" dirty="0">
              <a:latin typeface="+mj-lt"/>
            </a:endParaRPr>
          </a:p>
        </p:txBody>
      </p:sp>
      <p:sp>
        <p:nvSpPr>
          <p:cNvPr id="22" name="TextBox 21"/>
          <p:cNvSpPr txBox="1"/>
          <p:nvPr/>
        </p:nvSpPr>
        <p:spPr>
          <a:xfrm rot="20136567">
            <a:off x="5934914" y="4584608"/>
            <a:ext cx="2444017" cy="646331"/>
          </a:xfrm>
          <a:prstGeom prst="rect">
            <a:avLst/>
          </a:prstGeom>
          <a:noFill/>
        </p:spPr>
        <p:txBody>
          <a:bodyPr wrap="square" rtlCol="0">
            <a:spAutoFit/>
          </a:bodyPr>
          <a:lstStyle/>
          <a:p>
            <a:pPr algn="ctr"/>
            <a:r>
              <a:rPr lang="en-US" sz="3600" dirty="0" smtClean="0">
                <a:latin typeface="+mj-lt"/>
              </a:rPr>
              <a:t>Blog</a:t>
            </a:r>
            <a:endParaRPr lang="en-ZA" sz="3600" dirty="0">
              <a:latin typeface="+mj-lt"/>
            </a:endParaRPr>
          </a:p>
        </p:txBody>
      </p:sp>
      <p:sp>
        <p:nvSpPr>
          <p:cNvPr id="23" name="TextBox 22"/>
          <p:cNvSpPr txBox="1"/>
          <p:nvPr/>
        </p:nvSpPr>
        <p:spPr>
          <a:xfrm rot="1643847">
            <a:off x="5663762" y="2699678"/>
            <a:ext cx="2444017" cy="1200329"/>
          </a:xfrm>
          <a:prstGeom prst="rect">
            <a:avLst/>
          </a:prstGeom>
          <a:noFill/>
        </p:spPr>
        <p:txBody>
          <a:bodyPr wrap="square" rtlCol="0">
            <a:spAutoFit/>
          </a:bodyPr>
          <a:lstStyle/>
          <a:p>
            <a:pPr algn="ctr"/>
            <a:r>
              <a:rPr lang="en-US" sz="3600" dirty="0" smtClean="0">
                <a:latin typeface="+mj-lt"/>
              </a:rPr>
              <a:t>Journal article(s)</a:t>
            </a:r>
            <a:endParaRPr lang="en-ZA" sz="3600" dirty="0">
              <a:latin typeface="+mj-lt"/>
            </a:endParaRPr>
          </a:p>
        </p:txBody>
      </p:sp>
      <p:sp>
        <p:nvSpPr>
          <p:cNvPr id="24" name="TextBox 23"/>
          <p:cNvSpPr txBox="1"/>
          <p:nvPr/>
        </p:nvSpPr>
        <p:spPr>
          <a:xfrm>
            <a:off x="5802869" y="1412776"/>
            <a:ext cx="2444017" cy="646331"/>
          </a:xfrm>
          <a:prstGeom prst="rect">
            <a:avLst/>
          </a:prstGeom>
          <a:noFill/>
        </p:spPr>
        <p:txBody>
          <a:bodyPr wrap="square" rtlCol="0">
            <a:spAutoFit/>
          </a:bodyPr>
          <a:lstStyle/>
          <a:p>
            <a:pPr algn="ctr"/>
            <a:r>
              <a:rPr lang="en-US" sz="3600" dirty="0" smtClean="0">
                <a:latin typeface="+mj-lt"/>
              </a:rPr>
              <a:t>Chat</a:t>
            </a:r>
            <a:endParaRPr lang="en-ZA" sz="3600" dirty="0">
              <a:latin typeface="+mj-lt"/>
            </a:endParaRPr>
          </a:p>
        </p:txBody>
      </p:sp>
      <p:sp>
        <p:nvSpPr>
          <p:cNvPr id="25" name="TextBox 24"/>
          <p:cNvSpPr txBox="1"/>
          <p:nvPr/>
        </p:nvSpPr>
        <p:spPr>
          <a:xfrm rot="21197300">
            <a:off x="2932259" y="1346795"/>
            <a:ext cx="2867145" cy="1200329"/>
          </a:xfrm>
          <a:prstGeom prst="rect">
            <a:avLst/>
          </a:prstGeom>
          <a:noFill/>
        </p:spPr>
        <p:txBody>
          <a:bodyPr wrap="square" rtlCol="0">
            <a:spAutoFit/>
          </a:bodyPr>
          <a:lstStyle/>
          <a:p>
            <a:pPr algn="ctr"/>
            <a:r>
              <a:rPr lang="en-US" sz="3600" dirty="0" smtClean="0">
                <a:latin typeface="+mj-lt"/>
              </a:rPr>
              <a:t>Online discussions</a:t>
            </a:r>
            <a:endParaRPr lang="en-ZA" sz="3600" dirty="0">
              <a:latin typeface="+mj-lt"/>
            </a:endParaRPr>
          </a:p>
        </p:txBody>
      </p:sp>
      <p:sp>
        <p:nvSpPr>
          <p:cNvPr id="27" name="TextBox 26"/>
          <p:cNvSpPr txBox="1"/>
          <p:nvPr/>
        </p:nvSpPr>
        <p:spPr>
          <a:xfrm rot="2498516">
            <a:off x="347756" y="1927746"/>
            <a:ext cx="2867145" cy="646331"/>
          </a:xfrm>
          <a:prstGeom prst="rect">
            <a:avLst/>
          </a:prstGeom>
          <a:noFill/>
        </p:spPr>
        <p:txBody>
          <a:bodyPr wrap="square" rtlCol="0">
            <a:spAutoFit/>
          </a:bodyPr>
          <a:lstStyle/>
          <a:p>
            <a:pPr algn="ctr"/>
            <a:r>
              <a:rPr lang="en-US" sz="3600" dirty="0" smtClean="0">
                <a:latin typeface="+mj-lt"/>
              </a:rPr>
              <a:t>Curation</a:t>
            </a:r>
            <a:endParaRPr lang="en-ZA" sz="3600" dirty="0">
              <a:latin typeface="+mj-lt"/>
            </a:endParaRPr>
          </a:p>
        </p:txBody>
      </p:sp>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0117" y="2813099"/>
            <a:ext cx="1860227" cy="146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8019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Online Presence</a:t>
            </a:r>
            <a:endParaRPr lang="en-ZA" dirty="0"/>
          </a:p>
        </p:txBody>
      </p:sp>
      <p:sp>
        <p:nvSpPr>
          <p:cNvPr id="12" name="TextBox 11"/>
          <p:cNvSpPr txBox="1"/>
          <p:nvPr/>
        </p:nvSpPr>
        <p:spPr>
          <a:xfrm rot="19293347">
            <a:off x="835606" y="4838809"/>
            <a:ext cx="2444017" cy="646331"/>
          </a:xfrm>
          <a:prstGeom prst="rect">
            <a:avLst/>
          </a:prstGeom>
          <a:noFill/>
        </p:spPr>
        <p:txBody>
          <a:bodyPr wrap="square" rtlCol="0">
            <a:spAutoFit/>
          </a:bodyPr>
          <a:lstStyle/>
          <a:p>
            <a:pPr algn="ctr"/>
            <a:r>
              <a:rPr lang="en-US" sz="3600" dirty="0" smtClean="0">
                <a:latin typeface="+mj-lt"/>
              </a:rPr>
              <a:t>Content</a:t>
            </a:r>
            <a:endParaRPr lang="en-ZA" sz="3600" dirty="0">
              <a:latin typeface="+mj-lt"/>
            </a:endParaRPr>
          </a:p>
        </p:txBody>
      </p:sp>
      <p:sp>
        <p:nvSpPr>
          <p:cNvPr id="13" name="TextBox 12"/>
          <p:cNvSpPr txBox="1"/>
          <p:nvPr/>
        </p:nvSpPr>
        <p:spPr>
          <a:xfrm rot="20668083">
            <a:off x="581462" y="3318650"/>
            <a:ext cx="2444017" cy="646331"/>
          </a:xfrm>
          <a:prstGeom prst="rect">
            <a:avLst/>
          </a:prstGeom>
          <a:noFill/>
        </p:spPr>
        <p:txBody>
          <a:bodyPr wrap="square" rtlCol="0">
            <a:spAutoFit/>
          </a:bodyPr>
          <a:lstStyle/>
          <a:p>
            <a:pPr algn="ctr"/>
            <a:r>
              <a:rPr lang="en-US" sz="3600" dirty="0" smtClean="0">
                <a:latin typeface="+mj-lt"/>
              </a:rPr>
              <a:t>Profiles</a:t>
            </a:r>
            <a:endParaRPr lang="en-ZA" sz="3600" dirty="0">
              <a:latin typeface="+mj-lt"/>
            </a:endParaRPr>
          </a:p>
        </p:txBody>
      </p:sp>
      <p:sp>
        <p:nvSpPr>
          <p:cNvPr id="14" name="TextBox 13"/>
          <p:cNvSpPr txBox="1"/>
          <p:nvPr/>
        </p:nvSpPr>
        <p:spPr>
          <a:xfrm rot="1445577">
            <a:off x="3463085" y="4780846"/>
            <a:ext cx="2444017" cy="1200329"/>
          </a:xfrm>
          <a:prstGeom prst="rect">
            <a:avLst/>
          </a:prstGeom>
          <a:noFill/>
        </p:spPr>
        <p:txBody>
          <a:bodyPr wrap="square" rtlCol="0">
            <a:spAutoFit/>
          </a:bodyPr>
          <a:lstStyle/>
          <a:p>
            <a:pPr algn="ctr"/>
            <a:r>
              <a:rPr lang="en-US" sz="3600" dirty="0" smtClean="0">
                <a:latin typeface="+mj-lt"/>
              </a:rPr>
              <a:t>Photo sharing</a:t>
            </a:r>
            <a:endParaRPr lang="en-ZA" sz="3600" dirty="0">
              <a:latin typeface="+mj-lt"/>
            </a:endParaRPr>
          </a:p>
        </p:txBody>
      </p:sp>
      <p:sp>
        <p:nvSpPr>
          <p:cNvPr id="22" name="TextBox 21"/>
          <p:cNvSpPr txBox="1"/>
          <p:nvPr/>
        </p:nvSpPr>
        <p:spPr>
          <a:xfrm rot="20136567">
            <a:off x="5934914" y="4584608"/>
            <a:ext cx="2444017" cy="646331"/>
          </a:xfrm>
          <a:prstGeom prst="rect">
            <a:avLst/>
          </a:prstGeom>
          <a:noFill/>
        </p:spPr>
        <p:txBody>
          <a:bodyPr wrap="square" rtlCol="0">
            <a:spAutoFit/>
          </a:bodyPr>
          <a:lstStyle/>
          <a:p>
            <a:pPr algn="ctr"/>
            <a:r>
              <a:rPr lang="en-US" sz="3600" dirty="0" smtClean="0">
                <a:latin typeface="+mj-lt"/>
              </a:rPr>
              <a:t>Blog</a:t>
            </a:r>
            <a:endParaRPr lang="en-ZA" sz="3600" dirty="0">
              <a:latin typeface="+mj-lt"/>
            </a:endParaRPr>
          </a:p>
        </p:txBody>
      </p:sp>
      <p:sp>
        <p:nvSpPr>
          <p:cNvPr id="23" name="TextBox 22"/>
          <p:cNvSpPr txBox="1"/>
          <p:nvPr/>
        </p:nvSpPr>
        <p:spPr>
          <a:xfrm rot="1643847">
            <a:off x="5663762" y="2699678"/>
            <a:ext cx="2444017" cy="1200329"/>
          </a:xfrm>
          <a:prstGeom prst="rect">
            <a:avLst/>
          </a:prstGeom>
          <a:noFill/>
        </p:spPr>
        <p:txBody>
          <a:bodyPr wrap="square" rtlCol="0">
            <a:spAutoFit/>
          </a:bodyPr>
          <a:lstStyle/>
          <a:p>
            <a:pPr algn="ctr"/>
            <a:r>
              <a:rPr lang="en-US" sz="3600" dirty="0" smtClean="0">
                <a:latin typeface="+mj-lt"/>
              </a:rPr>
              <a:t>Journal article(s)</a:t>
            </a:r>
            <a:endParaRPr lang="en-ZA" sz="3600" dirty="0">
              <a:latin typeface="+mj-lt"/>
            </a:endParaRPr>
          </a:p>
        </p:txBody>
      </p:sp>
      <p:sp>
        <p:nvSpPr>
          <p:cNvPr id="24" name="TextBox 23"/>
          <p:cNvSpPr txBox="1"/>
          <p:nvPr/>
        </p:nvSpPr>
        <p:spPr>
          <a:xfrm>
            <a:off x="5802869" y="1412776"/>
            <a:ext cx="2444017" cy="646331"/>
          </a:xfrm>
          <a:prstGeom prst="rect">
            <a:avLst/>
          </a:prstGeom>
          <a:noFill/>
        </p:spPr>
        <p:txBody>
          <a:bodyPr wrap="square" rtlCol="0">
            <a:spAutoFit/>
          </a:bodyPr>
          <a:lstStyle/>
          <a:p>
            <a:pPr algn="ctr"/>
            <a:r>
              <a:rPr lang="en-US" sz="3600" dirty="0" smtClean="0">
                <a:latin typeface="+mj-lt"/>
              </a:rPr>
              <a:t>Chat</a:t>
            </a:r>
            <a:endParaRPr lang="en-ZA" sz="3600" dirty="0">
              <a:latin typeface="+mj-lt"/>
            </a:endParaRPr>
          </a:p>
        </p:txBody>
      </p:sp>
      <p:sp>
        <p:nvSpPr>
          <p:cNvPr id="25" name="TextBox 24"/>
          <p:cNvSpPr txBox="1"/>
          <p:nvPr/>
        </p:nvSpPr>
        <p:spPr>
          <a:xfrm rot="21197300">
            <a:off x="2932259" y="1346795"/>
            <a:ext cx="2867145" cy="1200329"/>
          </a:xfrm>
          <a:prstGeom prst="rect">
            <a:avLst/>
          </a:prstGeom>
          <a:noFill/>
        </p:spPr>
        <p:txBody>
          <a:bodyPr wrap="square" rtlCol="0">
            <a:spAutoFit/>
          </a:bodyPr>
          <a:lstStyle/>
          <a:p>
            <a:pPr algn="ctr"/>
            <a:r>
              <a:rPr lang="en-US" sz="3600" dirty="0" smtClean="0">
                <a:latin typeface="+mj-lt"/>
              </a:rPr>
              <a:t>Online discussions</a:t>
            </a:r>
            <a:endParaRPr lang="en-ZA" sz="3600" dirty="0">
              <a:latin typeface="+mj-lt"/>
            </a:endParaRPr>
          </a:p>
        </p:txBody>
      </p:sp>
      <p:sp>
        <p:nvSpPr>
          <p:cNvPr id="27" name="TextBox 26"/>
          <p:cNvSpPr txBox="1"/>
          <p:nvPr/>
        </p:nvSpPr>
        <p:spPr>
          <a:xfrm rot="2498516">
            <a:off x="347756" y="1927746"/>
            <a:ext cx="2867145" cy="646331"/>
          </a:xfrm>
          <a:prstGeom prst="rect">
            <a:avLst/>
          </a:prstGeom>
          <a:noFill/>
        </p:spPr>
        <p:txBody>
          <a:bodyPr wrap="square" rtlCol="0">
            <a:spAutoFit/>
          </a:bodyPr>
          <a:lstStyle/>
          <a:p>
            <a:pPr algn="ctr"/>
            <a:r>
              <a:rPr lang="en-US" sz="3600" dirty="0" smtClean="0">
                <a:latin typeface="+mj-lt"/>
              </a:rPr>
              <a:t>Curation</a:t>
            </a:r>
            <a:endParaRPr lang="en-ZA" sz="3600" dirty="0">
              <a:latin typeface="+mj-lt"/>
            </a:endParaRPr>
          </a:p>
        </p:txBody>
      </p:sp>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5638" y="4498466"/>
            <a:ext cx="502906" cy="50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964" y="2551381"/>
            <a:ext cx="657662" cy="657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90626" y="4272586"/>
            <a:ext cx="596396" cy="57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57139" y="5671177"/>
            <a:ext cx="1600356" cy="503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9747544">
            <a:off x="1947734" y="1575272"/>
            <a:ext cx="1848412" cy="44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0231657">
            <a:off x="5547113" y="4466792"/>
            <a:ext cx="1751772" cy="32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3497">
            <a:off x="5769783" y="5424598"/>
            <a:ext cx="1485010" cy="56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5910523" y="2031725"/>
            <a:ext cx="3418926" cy="57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30117" y="2813099"/>
            <a:ext cx="1860227" cy="146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073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Online Presence</a:t>
            </a:r>
            <a:endParaRPr lang="en-ZA" dirty="0"/>
          </a:p>
        </p:txBody>
      </p:sp>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4390" y="4755285"/>
            <a:ext cx="502906" cy="50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418" y="3146006"/>
            <a:ext cx="657662" cy="657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3882" y="4175366"/>
            <a:ext cx="596396" cy="57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69528" y="5036832"/>
            <a:ext cx="1600356" cy="503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9747544">
            <a:off x="398778" y="1900567"/>
            <a:ext cx="1848412" cy="44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369565">
            <a:off x="3922438" y="4428642"/>
            <a:ext cx="1751772" cy="32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3497">
            <a:off x="3958456" y="3019288"/>
            <a:ext cx="1485010" cy="56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2623640" y="1723510"/>
            <a:ext cx="3418926" cy="57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16216" y="2011603"/>
            <a:ext cx="1993018" cy="382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ight Brace 2"/>
          <p:cNvSpPr/>
          <p:nvPr/>
        </p:nvSpPr>
        <p:spPr>
          <a:xfrm>
            <a:off x="5668833" y="1566683"/>
            <a:ext cx="631359" cy="4473447"/>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23" name="Rectangle 22"/>
          <p:cNvSpPr/>
          <p:nvPr/>
        </p:nvSpPr>
        <p:spPr>
          <a:xfrm>
            <a:off x="6972665" y="2846590"/>
            <a:ext cx="1080120" cy="23106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ectangle 23"/>
          <p:cNvSpPr/>
          <p:nvPr/>
        </p:nvSpPr>
        <p:spPr>
          <a:xfrm rot="19789062">
            <a:off x="6734479" y="2815010"/>
            <a:ext cx="452080" cy="7563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7" name="Straight Connector 26"/>
          <p:cNvCxnSpPr>
            <a:stCxn id="23" idx="0"/>
            <a:endCxn id="23" idx="2"/>
          </p:cNvCxnSpPr>
          <p:nvPr/>
        </p:nvCxnSpPr>
        <p:spPr>
          <a:xfrm>
            <a:off x="7512725" y="2846590"/>
            <a:ext cx="0" cy="2310602"/>
          </a:xfrm>
          <a:prstGeom prst="line">
            <a:avLst/>
          </a:prstGeom>
        </p:spPr>
        <p:style>
          <a:lnRef idx="1">
            <a:schemeClr val="accent1"/>
          </a:lnRef>
          <a:fillRef idx="0">
            <a:schemeClr val="accent1"/>
          </a:fillRef>
          <a:effectRef idx="0">
            <a:schemeClr val="accent1"/>
          </a:effectRef>
          <a:fontRef idx="minor">
            <a:schemeClr val="tx1"/>
          </a:fontRef>
        </p:style>
      </p:cxnSp>
      <p:sp>
        <p:nvSpPr>
          <p:cNvPr id="28" name="Flowchart: Preparation 27"/>
          <p:cNvSpPr/>
          <p:nvPr/>
        </p:nvSpPr>
        <p:spPr>
          <a:xfrm>
            <a:off x="7527414" y="2274853"/>
            <a:ext cx="223621" cy="218047"/>
          </a:xfrm>
          <a:prstGeom prst="flowChartPreparation">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9" name="Flowchart: Preparation 28"/>
          <p:cNvSpPr/>
          <p:nvPr/>
        </p:nvSpPr>
        <p:spPr>
          <a:xfrm>
            <a:off x="7245017" y="2274853"/>
            <a:ext cx="223621" cy="218047"/>
          </a:xfrm>
          <a:prstGeom prst="flowChartPreparation">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30" name="Straight Connector 29"/>
          <p:cNvCxnSpPr>
            <a:stCxn id="28" idx="3"/>
          </p:cNvCxnSpPr>
          <p:nvPr/>
        </p:nvCxnSpPr>
        <p:spPr>
          <a:xfrm flipV="1">
            <a:off x="7751035" y="2274858"/>
            <a:ext cx="148053" cy="10902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066649" y="2286018"/>
            <a:ext cx="162239" cy="978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4"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751372" y="2684989"/>
            <a:ext cx="1860227" cy="146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42"/>
          <p:cNvSpPr/>
          <p:nvPr/>
        </p:nvSpPr>
        <p:spPr>
          <a:xfrm rot="1961823">
            <a:off x="7852509" y="2819468"/>
            <a:ext cx="452080" cy="7473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47" name="Straight Connector 46"/>
          <p:cNvCxnSpPr>
            <a:stCxn id="29" idx="3"/>
            <a:endCxn id="28" idx="1"/>
          </p:cNvCxnSpPr>
          <p:nvPr/>
        </p:nvCxnSpPr>
        <p:spPr>
          <a:xfrm>
            <a:off x="7468638" y="2383877"/>
            <a:ext cx="58776"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2595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ZA" dirty="0" smtClean="0"/>
              <a:t>And people are searching… </a:t>
            </a:r>
          </a:p>
        </p:txBody>
      </p:sp>
      <p:sp>
        <p:nvSpPr>
          <p:cNvPr id="4099" name="Content Placeholder 2"/>
          <p:cNvSpPr>
            <a:spLocks noGrp="1"/>
          </p:cNvSpPr>
          <p:nvPr>
            <p:ph idx="1"/>
          </p:nvPr>
        </p:nvSpPr>
        <p:spPr>
          <a:xfrm>
            <a:off x="477838" y="1268413"/>
            <a:ext cx="8229600" cy="5400675"/>
          </a:xfrm>
        </p:spPr>
        <p:txBody>
          <a:bodyPr/>
          <a:lstStyle/>
          <a:p>
            <a:pPr eaLnBrk="1" hangingPunct="1"/>
            <a:r>
              <a:rPr lang="en-ZA" dirty="0" smtClean="0">
                <a:latin typeface="+mj-lt"/>
              </a:rPr>
              <a:t>7 out of 10 people who use the internet have searched for information about other people </a:t>
            </a:r>
          </a:p>
          <a:p>
            <a:pPr marL="0" indent="0" eaLnBrk="1" hangingPunct="1">
              <a:buNone/>
            </a:pPr>
            <a:r>
              <a:rPr lang="en-ZA" sz="1200" dirty="0" smtClean="0">
                <a:latin typeface="+mj-lt"/>
              </a:rPr>
              <a:t>       (Pew study results available at: </a:t>
            </a:r>
            <a:r>
              <a:rPr lang="en-ZA" sz="1200" u="sng" dirty="0" smtClean="0">
                <a:latin typeface="+mj-lt"/>
                <a:hlinkClick r:id="rId3"/>
              </a:rPr>
              <a:t>http://pewinternet.org/</a:t>
            </a:r>
            <a:r>
              <a:rPr lang="en-ZA" sz="1200" u="sng" dirty="0" smtClean="0">
                <a:latin typeface="+mj-lt"/>
              </a:rPr>
              <a:t>)</a:t>
            </a: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sz="1200" u="sng" dirty="0" smtClean="0">
              <a:latin typeface="+mj-lt"/>
            </a:endParaRPr>
          </a:p>
          <a:p>
            <a:pPr eaLnBrk="1" hangingPunct="1"/>
            <a:endParaRPr lang="en-ZA" dirty="0" smtClean="0">
              <a:latin typeface="+mj-lt"/>
            </a:endParaRPr>
          </a:p>
          <a:p>
            <a:pPr eaLnBrk="1" hangingPunct="1"/>
            <a:endParaRPr lang="en-ZA" dirty="0" smtClean="0">
              <a:latin typeface="+mj-lt"/>
            </a:endParaRPr>
          </a:p>
          <a:p>
            <a:pPr eaLnBrk="1" hangingPunct="1">
              <a:buFont typeface="Arial" charset="0"/>
              <a:buNone/>
            </a:pPr>
            <a:endParaRPr lang="en-ZA" dirty="0" smtClean="0">
              <a:latin typeface="+mj-lt"/>
            </a:endParaRPr>
          </a:p>
        </p:txBody>
      </p:sp>
      <p:pic>
        <p:nvPicPr>
          <p:cNvPr id="4100" name="Picture 3" descr="Percentage expos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996952"/>
            <a:ext cx="7479679" cy="228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Box 4"/>
          <p:cNvSpPr txBox="1">
            <a:spLocks noChangeArrowheads="1"/>
          </p:cNvSpPr>
          <p:nvPr/>
        </p:nvSpPr>
        <p:spPr bwMode="auto">
          <a:xfrm>
            <a:off x="955675" y="5835650"/>
            <a:ext cx="5561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ZA" sz="1200" dirty="0">
                <a:latin typeface="Calibri" pitchFamily="34" charset="0"/>
              </a:rPr>
              <a:t>(From: Google y la </a:t>
            </a:r>
            <a:r>
              <a:rPr lang="en-ZA" sz="1200" dirty="0" err="1">
                <a:latin typeface="Calibri" pitchFamily="34" charset="0"/>
              </a:rPr>
              <a:t>reputación</a:t>
            </a:r>
            <a:r>
              <a:rPr lang="en-ZA" sz="1200" dirty="0">
                <a:latin typeface="Calibri" pitchFamily="34" charset="0"/>
              </a:rPr>
              <a:t> en </a:t>
            </a:r>
            <a:r>
              <a:rPr lang="en-ZA" sz="1200" dirty="0" err="1">
                <a:latin typeface="Calibri" pitchFamily="34" charset="0"/>
              </a:rPr>
              <a:t>línea</a:t>
            </a:r>
            <a:r>
              <a:rPr lang="en-ZA" sz="1200" dirty="0">
                <a:latin typeface="Calibri" pitchFamily="34" charset="0"/>
              </a:rPr>
              <a:t> del </a:t>
            </a:r>
            <a:r>
              <a:rPr lang="en-ZA" sz="1200" dirty="0" err="1">
                <a:latin typeface="Calibri" pitchFamily="34" charset="0"/>
              </a:rPr>
              <a:t>usuario</a:t>
            </a:r>
            <a:r>
              <a:rPr lang="en-ZA" sz="1200" dirty="0">
                <a:latin typeface="Calibri" pitchFamily="34" charset="0"/>
              </a:rPr>
              <a:t>; available at:</a:t>
            </a:r>
          </a:p>
          <a:p>
            <a:pPr eaLnBrk="1" hangingPunct="1"/>
            <a:r>
              <a:rPr lang="en-ZA" sz="1200" u="sng" dirty="0">
                <a:latin typeface="Calibri" pitchFamily="34" charset="0"/>
                <a:hlinkClick r:id="rId5"/>
              </a:rPr>
              <a:t>http://blogs.eset-la.com/laboratorio/2012/08/13/google-reputacion-linea-usuario/</a:t>
            </a:r>
            <a:r>
              <a:rPr lang="en-ZA" sz="1200" dirty="0">
                <a:latin typeface="Calibri" pitchFamily="34" charset="0"/>
              </a:rPr>
              <a:t>)</a:t>
            </a:r>
          </a:p>
        </p:txBody>
      </p:sp>
    </p:spTree>
    <p:extLst>
      <p:ext uri="{BB962C8B-B14F-4D97-AF65-F5344CB8AC3E}">
        <p14:creationId xmlns:p14="http://schemas.microsoft.com/office/powerpoint/2010/main" val="1518032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online presence</a:t>
            </a:r>
            <a:endParaRPr lang="en-ZA" dirty="0"/>
          </a:p>
        </p:txBody>
      </p:sp>
      <p:sp>
        <p:nvSpPr>
          <p:cNvPr id="3" name="Content Placeholder 2"/>
          <p:cNvSpPr>
            <a:spLocks noGrp="1"/>
          </p:cNvSpPr>
          <p:nvPr>
            <p:ph sz="quarter" idx="1"/>
          </p:nvPr>
        </p:nvSpPr>
        <p:spPr>
          <a:xfrm>
            <a:off x="457200" y="1219200"/>
            <a:ext cx="8229600" cy="4946104"/>
          </a:xfrm>
        </p:spPr>
        <p:txBody>
          <a:bodyPr>
            <a:normAutofit fontScale="92500" lnSpcReduction="10000"/>
          </a:bodyPr>
          <a:lstStyle/>
          <a:p>
            <a:r>
              <a:rPr lang="en-US" dirty="0" smtClean="0">
                <a:latin typeface="+mj-lt"/>
              </a:rPr>
              <a:t>Image</a:t>
            </a:r>
          </a:p>
          <a:p>
            <a:pPr lvl="1"/>
            <a:r>
              <a:rPr lang="en-US" dirty="0" smtClean="0">
                <a:latin typeface="+mj-lt"/>
              </a:rPr>
              <a:t>Project the image of yourself online that best represents you </a:t>
            </a:r>
            <a:r>
              <a:rPr lang="en-US" sz="1500" dirty="0" smtClean="0">
                <a:latin typeface="+mj-lt"/>
              </a:rPr>
              <a:t>(</a:t>
            </a:r>
            <a:r>
              <a:rPr lang="en-US" sz="1500" dirty="0">
                <a:latin typeface="+mj-lt"/>
              </a:rPr>
              <a:t>both </a:t>
            </a:r>
            <a:r>
              <a:rPr lang="en-US" sz="1500" dirty="0" smtClean="0">
                <a:latin typeface="+mj-lt"/>
              </a:rPr>
              <a:t>personally </a:t>
            </a:r>
            <a:r>
              <a:rPr lang="en-US" sz="1500" dirty="0">
                <a:latin typeface="+mj-lt"/>
              </a:rPr>
              <a:t>and </a:t>
            </a:r>
            <a:r>
              <a:rPr lang="en-US" sz="1500" dirty="0" smtClean="0">
                <a:latin typeface="+mj-lt"/>
              </a:rPr>
              <a:t>professionally)</a:t>
            </a:r>
            <a:endParaRPr lang="en-US" sz="1500" dirty="0">
              <a:latin typeface="+mj-lt"/>
            </a:endParaRPr>
          </a:p>
          <a:p>
            <a:endParaRPr lang="en-US" dirty="0" smtClean="0">
              <a:latin typeface="+mj-lt"/>
            </a:endParaRPr>
          </a:p>
          <a:p>
            <a:r>
              <a:rPr lang="en-US" dirty="0" smtClean="0">
                <a:latin typeface="+mj-lt"/>
              </a:rPr>
              <a:t>Showcase</a:t>
            </a:r>
          </a:p>
          <a:p>
            <a:pPr lvl="1"/>
            <a:r>
              <a:rPr lang="en-US" dirty="0" smtClean="0">
                <a:latin typeface="+mj-lt"/>
              </a:rPr>
              <a:t>Highlight your talents, outputs and achievements</a:t>
            </a:r>
          </a:p>
          <a:p>
            <a:endParaRPr lang="en-US" dirty="0">
              <a:latin typeface="+mj-lt"/>
            </a:endParaRPr>
          </a:p>
          <a:p>
            <a:r>
              <a:rPr lang="en-US" dirty="0" smtClean="0">
                <a:latin typeface="+mj-lt"/>
              </a:rPr>
              <a:t>Network</a:t>
            </a:r>
          </a:p>
          <a:p>
            <a:pPr lvl="1"/>
            <a:r>
              <a:rPr lang="en-US" dirty="0" smtClean="0">
                <a:latin typeface="+mj-lt"/>
              </a:rPr>
              <a:t>Build up a (academic) network</a:t>
            </a:r>
          </a:p>
          <a:p>
            <a:pPr lvl="1"/>
            <a:r>
              <a:rPr lang="en-US" dirty="0">
                <a:latin typeface="+mj-lt"/>
              </a:rPr>
              <a:t>Comment, connect and contribute</a:t>
            </a:r>
          </a:p>
          <a:p>
            <a:pPr marL="0" indent="0">
              <a:buNone/>
            </a:pPr>
            <a:r>
              <a:rPr lang="en-US" dirty="0">
                <a:latin typeface="+mj-lt"/>
              </a:rPr>
              <a:t>   </a:t>
            </a:r>
            <a:endParaRPr lang="en-US" dirty="0" smtClean="0">
              <a:latin typeface="+mj-lt"/>
            </a:endParaRPr>
          </a:p>
          <a:p>
            <a:r>
              <a:rPr lang="en-US" dirty="0" smtClean="0">
                <a:latin typeface="+mj-lt"/>
              </a:rPr>
              <a:t>Reputation barometer</a:t>
            </a:r>
          </a:p>
          <a:p>
            <a:pPr lvl="1"/>
            <a:r>
              <a:rPr lang="en-US" dirty="0" smtClean="0">
                <a:latin typeface="+mj-lt"/>
              </a:rPr>
              <a:t>Be aware of what is online about you</a:t>
            </a:r>
          </a:p>
          <a:p>
            <a:endParaRPr lang="en-US" dirty="0">
              <a:latin typeface="+mj-lt"/>
            </a:endParaRPr>
          </a:p>
          <a:p>
            <a:pPr marL="0" indent="0">
              <a:buNone/>
            </a:pPr>
            <a:endParaRPr lang="en-US" dirty="0" smtClean="0">
              <a:latin typeface="+mj-lt"/>
            </a:endParaRPr>
          </a:p>
          <a:p>
            <a:endParaRPr lang="en-US" dirty="0">
              <a:latin typeface="+mj-lt"/>
            </a:endParaRPr>
          </a:p>
          <a:p>
            <a:endParaRPr lang="en-ZA" dirty="0">
              <a:latin typeface="+mj-lt"/>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469" y="394307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307" y="3897040"/>
            <a:ext cx="290512"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9182" y="5263878"/>
            <a:ext cx="2571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5244" y="5241653"/>
            <a:ext cx="4000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97131" y="433052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7775829" y="451391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Rectangle 14"/>
          <p:cNvSpPr/>
          <p:nvPr/>
        </p:nvSpPr>
        <p:spPr>
          <a:xfrm rot="19344894">
            <a:off x="7720091" y="449828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Rectangle 15"/>
          <p:cNvSpPr/>
          <p:nvPr/>
        </p:nvSpPr>
        <p:spPr>
          <a:xfrm rot="2600751">
            <a:off x="7968500" y="451690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7" name="Straight Connector 16"/>
          <p:cNvCxnSpPr>
            <a:stCxn id="14" idx="0"/>
            <a:endCxn id="14" idx="2"/>
          </p:cNvCxnSpPr>
          <p:nvPr/>
        </p:nvCxnSpPr>
        <p:spPr>
          <a:xfrm>
            <a:off x="7884368" y="451391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18" name="Flowchart: Preparation 17"/>
          <p:cNvSpPr/>
          <p:nvPr/>
        </p:nvSpPr>
        <p:spPr>
          <a:xfrm>
            <a:off x="789719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Flowchart: Preparation 18"/>
          <p:cNvSpPr/>
          <p:nvPr/>
        </p:nvSpPr>
        <p:spPr>
          <a:xfrm>
            <a:off x="783556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0" name="Straight Connector 19"/>
          <p:cNvCxnSpPr>
            <a:stCxn id="18" idx="3"/>
          </p:cNvCxnSpPr>
          <p:nvPr/>
        </p:nvCxnSpPr>
        <p:spPr>
          <a:xfrm flipV="1">
            <a:off x="7945998" y="437925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V="1">
            <a:off x="7804850" y="4383980"/>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5733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tools &amp; services</a:t>
            </a:r>
            <a:endParaRPr lang="en-ZA" dirty="0"/>
          </a:p>
        </p:txBody>
      </p:sp>
      <p:sp>
        <p:nvSpPr>
          <p:cNvPr id="10" name="TextBox 9"/>
          <p:cNvSpPr txBox="1"/>
          <p:nvPr/>
        </p:nvSpPr>
        <p:spPr>
          <a:xfrm>
            <a:off x="304789" y="1281413"/>
            <a:ext cx="2867145" cy="646331"/>
          </a:xfrm>
          <a:prstGeom prst="rect">
            <a:avLst/>
          </a:prstGeom>
          <a:noFill/>
        </p:spPr>
        <p:txBody>
          <a:bodyPr wrap="square" rtlCol="0">
            <a:spAutoFit/>
          </a:bodyPr>
          <a:lstStyle/>
          <a:p>
            <a:pPr algn="ctr"/>
            <a:r>
              <a:rPr lang="en-US" sz="3600" dirty="0" smtClean="0">
                <a:latin typeface="+mj-lt"/>
              </a:rPr>
              <a:t>CV</a:t>
            </a:r>
            <a:endParaRPr lang="en-ZA" sz="3600" dirty="0">
              <a:latin typeface="+mj-lt"/>
            </a:endParaRPr>
          </a:p>
        </p:txBody>
      </p:sp>
      <p:sp>
        <p:nvSpPr>
          <p:cNvPr id="11" name="TextBox 10"/>
          <p:cNvSpPr txBox="1"/>
          <p:nvPr/>
        </p:nvSpPr>
        <p:spPr>
          <a:xfrm>
            <a:off x="3009179" y="1281415"/>
            <a:ext cx="2867145" cy="646331"/>
          </a:xfrm>
          <a:prstGeom prst="rect">
            <a:avLst/>
          </a:prstGeom>
          <a:noFill/>
        </p:spPr>
        <p:txBody>
          <a:bodyPr wrap="square" rtlCol="0">
            <a:spAutoFit/>
          </a:bodyPr>
          <a:lstStyle/>
          <a:p>
            <a:pPr algn="ctr"/>
            <a:r>
              <a:rPr lang="en-US" sz="3600" dirty="0" smtClean="0">
                <a:latin typeface="+mj-lt"/>
              </a:rPr>
              <a:t>Network</a:t>
            </a:r>
            <a:endParaRPr lang="en-ZA" sz="3600" dirty="0">
              <a:latin typeface="+mj-lt"/>
            </a:endParaRPr>
          </a:p>
        </p:txBody>
      </p:sp>
      <p:sp>
        <p:nvSpPr>
          <p:cNvPr id="12" name="TextBox 11"/>
          <p:cNvSpPr txBox="1"/>
          <p:nvPr/>
        </p:nvSpPr>
        <p:spPr>
          <a:xfrm>
            <a:off x="5908295" y="1281414"/>
            <a:ext cx="2867145" cy="646331"/>
          </a:xfrm>
          <a:prstGeom prst="rect">
            <a:avLst/>
          </a:prstGeom>
          <a:noFill/>
        </p:spPr>
        <p:txBody>
          <a:bodyPr wrap="square" rtlCol="0">
            <a:spAutoFit/>
          </a:bodyPr>
          <a:lstStyle/>
          <a:p>
            <a:pPr algn="ctr"/>
            <a:r>
              <a:rPr lang="en-US" sz="3600" dirty="0" smtClean="0">
                <a:latin typeface="+mj-lt"/>
              </a:rPr>
              <a:t>Impact</a:t>
            </a:r>
            <a:endParaRPr lang="en-ZA" sz="3600" dirty="0">
              <a:latin typeface="+mj-lt"/>
            </a:endParaRPr>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469" y="394307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307" y="3897040"/>
            <a:ext cx="290512"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9182" y="5263878"/>
            <a:ext cx="2571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5244" y="5241653"/>
            <a:ext cx="4000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97131" y="433052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7775829" y="451391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Rectangle 18"/>
          <p:cNvSpPr/>
          <p:nvPr/>
        </p:nvSpPr>
        <p:spPr>
          <a:xfrm rot="19344894">
            <a:off x="7720091" y="449828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p:cNvSpPr/>
          <p:nvPr/>
        </p:nvSpPr>
        <p:spPr>
          <a:xfrm rot="2600751">
            <a:off x="7968500" y="451690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1" name="Straight Connector 20"/>
          <p:cNvCxnSpPr>
            <a:stCxn id="18" idx="0"/>
            <a:endCxn id="18" idx="2"/>
          </p:cNvCxnSpPr>
          <p:nvPr/>
        </p:nvCxnSpPr>
        <p:spPr>
          <a:xfrm>
            <a:off x="7884368" y="451391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22" name="Flowchart: Preparation 21"/>
          <p:cNvSpPr/>
          <p:nvPr/>
        </p:nvSpPr>
        <p:spPr>
          <a:xfrm>
            <a:off x="789719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Flowchart: Preparation 22"/>
          <p:cNvSpPr/>
          <p:nvPr/>
        </p:nvSpPr>
        <p:spPr>
          <a:xfrm>
            <a:off x="783556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4" name="Straight Connector 23"/>
          <p:cNvCxnSpPr>
            <a:stCxn id="22" idx="3"/>
          </p:cNvCxnSpPr>
          <p:nvPr/>
        </p:nvCxnSpPr>
        <p:spPr>
          <a:xfrm flipV="1">
            <a:off x="7945998" y="437925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V="1">
            <a:off x="7804850" y="4383980"/>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79715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tools &amp; services</a:t>
            </a:r>
            <a:endParaRPr lang="en-ZA" dirty="0"/>
          </a:p>
        </p:txBody>
      </p:sp>
      <p:sp>
        <p:nvSpPr>
          <p:cNvPr id="10" name="TextBox 9"/>
          <p:cNvSpPr txBox="1"/>
          <p:nvPr/>
        </p:nvSpPr>
        <p:spPr>
          <a:xfrm>
            <a:off x="304789" y="1281413"/>
            <a:ext cx="2867145" cy="646331"/>
          </a:xfrm>
          <a:prstGeom prst="rect">
            <a:avLst/>
          </a:prstGeom>
          <a:noFill/>
        </p:spPr>
        <p:txBody>
          <a:bodyPr wrap="square" rtlCol="0">
            <a:spAutoFit/>
          </a:bodyPr>
          <a:lstStyle/>
          <a:p>
            <a:pPr algn="ctr"/>
            <a:r>
              <a:rPr lang="en-US" sz="3600" dirty="0" smtClean="0">
                <a:latin typeface="+mj-lt"/>
              </a:rPr>
              <a:t>CV</a:t>
            </a:r>
            <a:endParaRPr lang="en-ZA" sz="3600" dirty="0">
              <a:latin typeface="+mj-lt"/>
            </a:endParaRPr>
          </a:p>
        </p:txBody>
      </p:sp>
      <p:sp>
        <p:nvSpPr>
          <p:cNvPr id="11" name="TextBox 10"/>
          <p:cNvSpPr txBox="1"/>
          <p:nvPr/>
        </p:nvSpPr>
        <p:spPr>
          <a:xfrm>
            <a:off x="3009179" y="1281415"/>
            <a:ext cx="2867145" cy="646331"/>
          </a:xfrm>
          <a:prstGeom prst="rect">
            <a:avLst/>
          </a:prstGeom>
          <a:noFill/>
        </p:spPr>
        <p:txBody>
          <a:bodyPr wrap="square" rtlCol="0">
            <a:spAutoFit/>
          </a:bodyPr>
          <a:lstStyle/>
          <a:p>
            <a:pPr algn="ctr"/>
            <a:r>
              <a:rPr lang="en-US" sz="3600" dirty="0" smtClean="0">
                <a:latin typeface="+mj-lt"/>
              </a:rPr>
              <a:t>Network</a:t>
            </a:r>
            <a:endParaRPr lang="en-ZA" sz="3600" dirty="0">
              <a:latin typeface="+mj-lt"/>
            </a:endParaRPr>
          </a:p>
        </p:txBody>
      </p:sp>
      <p:sp>
        <p:nvSpPr>
          <p:cNvPr id="12" name="TextBox 11"/>
          <p:cNvSpPr txBox="1"/>
          <p:nvPr/>
        </p:nvSpPr>
        <p:spPr>
          <a:xfrm>
            <a:off x="5908295" y="1281414"/>
            <a:ext cx="2867145" cy="646331"/>
          </a:xfrm>
          <a:prstGeom prst="rect">
            <a:avLst/>
          </a:prstGeom>
          <a:noFill/>
        </p:spPr>
        <p:txBody>
          <a:bodyPr wrap="square" rtlCol="0">
            <a:spAutoFit/>
          </a:bodyPr>
          <a:lstStyle/>
          <a:p>
            <a:pPr algn="ctr"/>
            <a:r>
              <a:rPr lang="en-US" sz="3600" dirty="0" smtClean="0">
                <a:latin typeface="+mj-lt"/>
              </a:rPr>
              <a:t>Impact</a:t>
            </a:r>
            <a:endParaRPr lang="en-ZA" sz="3600" dirty="0">
              <a:latin typeface="+mj-lt"/>
            </a:endParaRPr>
          </a:p>
        </p:txBody>
      </p:sp>
      <p:sp>
        <p:nvSpPr>
          <p:cNvPr id="16" name="Content Placeholder 2"/>
          <p:cNvSpPr>
            <a:spLocks noGrp="1"/>
          </p:cNvSpPr>
          <p:nvPr>
            <p:ph sz="quarter" idx="1"/>
          </p:nvPr>
        </p:nvSpPr>
        <p:spPr>
          <a:xfrm>
            <a:off x="457200" y="2132856"/>
            <a:ext cx="2714734" cy="4032448"/>
          </a:xfrm>
        </p:spPr>
        <p:txBody>
          <a:bodyPr>
            <a:normAutofit/>
          </a:bodyPr>
          <a:lstStyle/>
          <a:p>
            <a:r>
              <a:rPr lang="en-US" sz="2000" dirty="0" smtClean="0">
                <a:latin typeface="+mj-lt"/>
              </a:rPr>
              <a:t>LinkedIn</a:t>
            </a:r>
          </a:p>
          <a:p>
            <a:r>
              <a:rPr lang="en-US" sz="2000" dirty="0" smtClean="0">
                <a:latin typeface="+mj-lt"/>
              </a:rPr>
              <a:t>Academia.edu</a:t>
            </a:r>
          </a:p>
          <a:p>
            <a:r>
              <a:rPr lang="en-US" sz="2000" dirty="0" err="1" smtClean="0">
                <a:latin typeface="+mj-lt"/>
              </a:rPr>
              <a:t>ResearchGate</a:t>
            </a:r>
            <a:endParaRPr lang="en-US" sz="2000" dirty="0" smtClean="0">
              <a:latin typeface="+mj-lt"/>
            </a:endParaRPr>
          </a:p>
          <a:p>
            <a:r>
              <a:rPr lang="en-US" sz="2000" dirty="0" smtClean="0">
                <a:latin typeface="+mj-lt"/>
              </a:rPr>
              <a:t>About.me</a:t>
            </a:r>
          </a:p>
          <a:p>
            <a:r>
              <a:rPr lang="en-US" sz="2000" dirty="0" smtClean="0">
                <a:latin typeface="+mj-lt"/>
              </a:rPr>
              <a:t>Google scholar</a:t>
            </a:r>
          </a:p>
          <a:p>
            <a:endParaRPr lang="en-US" sz="2000" dirty="0" smtClean="0">
              <a:latin typeface="+mj-lt"/>
            </a:endParaRPr>
          </a:p>
          <a:p>
            <a:endParaRPr lang="en-US" sz="2000" dirty="0" smtClean="0">
              <a:latin typeface="+mj-lt"/>
            </a:endParaRPr>
          </a:p>
          <a:p>
            <a:endParaRPr lang="en-US" sz="2000" dirty="0">
              <a:latin typeface="+mj-lt"/>
            </a:endParaRPr>
          </a:p>
          <a:p>
            <a:pPr marL="0" indent="0">
              <a:buNone/>
            </a:pPr>
            <a:endParaRPr lang="en-US" sz="2000" dirty="0" smtClean="0">
              <a:latin typeface="+mj-lt"/>
            </a:endParaRPr>
          </a:p>
          <a:p>
            <a:endParaRPr lang="en-US" sz="2000" dirty="0">
              <a:latin typeface="+mj-lt"/>
            </a:endParaRPr>
          </a:p>
          <a:p>
            <a:endParaRPr lang="en-ZA" sz="2000" dirty="0">
              <a:latin typeface="+mj-lt"/>
            </a:endParaRPr>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4469" y="3943078"/>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307" y="3897040"/>
            <a:ext cx="290512"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99182" y="5263878"/>
            <a:ext cx="257175"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5244" y="5241653"/>
            <a:ext cx="4000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97131" y="4330529"/>
            <a:ext cx="395126" cy="8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7775829" y="4513917"/>
            <a:ext cx="217078" cy="4548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p:cNvSpPr/>
          <p:nvPr/>
        </p:nvSpPr>
        <p:spPr>
          <a:xfrm rot="19344894">
            <a:off x="7720091" y="4498287"/>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Rectangle 20"/>
          <p:cNvSpPr/>
          <p:nvPr/>
        </p:nvSpPr>
        <p:spPr>
          <a:xfrm rot="2600751">
            <a:off x="7968500" y="4516904"/>
            <a:ext cx="87582" cy="100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2" name="Straight Connector 21"/>
          <p:cNvCxnSpPr>
            <a:stCxn id="19" idx="0"/>
            <a:endCxn id="19" idx="2"/>
          </p:cNvCxnSpPr>
          <p:nvPr/>
        </p:nvCxnSpPr>
        <p:spPr>
          <a:xfrm>
            <a:off x="7884368" y="4513917"/>
            <a:ext cx="0" cy="454831"/>
          </a:xfrm>
          <a:prstGeom prst="line">
            <a:avLst/>
          </a:prstGeom>
        </p:spPr>
        <p:style>
          <a:lnRef idx="1">
            <a:schemeClr val="accent1"/>
          </a:lnRef>
          <a:fillRef idx="0">
            <a:schemeClr val="accent1"/>
          </a:fillRef>
          <a:effectRef idx="0">
            <a:schemeClr val="accent1"/>
          </a:effectRef>
          <a:fontRef idx="minor">
            <a:schemeClr val="tx1"/>
          </a:fontRef>
        </p:style>
      </p:cxnSp>
      <p:sp>
        <p:nvSpPr>
          <p:cNvPr id="23" name="Flowchart: Preparation 22"/>
          <p:cNvSpPr/>
          <p:nvPr/>
        </p:nvSpPr>
        <p:spPr>
          <a:xfrm>
            <a:off x="789719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Flowchart: Preparation 23"/>
          <p:cNvSpPr/>
          <p:nvPr/>
        </p:nvSpPr>
        <p:spPr>
          <a:xfrm>
            <a:off x="7835565" y="4379254"/>
            <a:ext cx="48803" cy="4571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5" name="Straight Connector 24"/>
          <p:cNvCxnSpPr>
            <a:stCxn id="23" idx="3"/>
          </p:cNvCxnSpPr>
          <p:nvPr/>
        </p:nvCxnSpPr>
        <p:spPr>
          <a:xfrm flipV="1">
            <a:off x="7945998" y="4379255"/>
            <a:ext cx="32311" cy="22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V="1">
            <a:off x="7804850" y="4383980"/>
            <a:ext cx="32311" cy="228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651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972</Words>
  <Application>Microsoft Office PowerPoint</Application>
  <PresentationFormat>On-screen Show (4:3)</PresentationFormat>
  <Paragraphs>238</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Origin</vt:lpstr>
      <vt:lpstr>Visibility, impact &amp; online presence  for the  developing science researcher</vt:lpstr>
      <vt:lpstr>? Web/Online Presence ?</vt:lpstr>
      <vt:lpstr>Your Online Presence</vt:lpstr>
      <vt:lpstr>Your Online Presence</vt:lpstr>
      <vt:lpstr>Your Online Presence</vt:lpstr>
      <vt:lpstr>And people are searching… </vt:lpstr>
      <vt:lpstr>Your online presence</vt:lpstr>
      <vt:lpstr>Online tools &amp; services</vt:lpstr>
      <vt:lpstr>Online tools &amp; services</vt:lpstr>
      <vt:lpstr>Online tools &amp; services</vt:lpstr>
      <vt:lpstr>Online tools &amp; services</vt:lpstr>
      <vt:lpstr>Some steps to consider  going forward…</vt:lpstr>
      <vt:lpstr>1) Plan</vt:lpstr>
      <vt:lpstr>2) Monitor</vt:lpstr>
      <vt:lpstr>3) Maintain, update &amp; improve</vt:lpstr>
      <vt:lpstr>Tips</vt:lpstr>
      <vt:lpstr>Do you know how you appear online?</vt:lpstr>
      <vt:lpstr>Thank you</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2013-03-19T09:39:34Z</dcterms:created>
  <dcterms:modified xsi:type="dcterms:W3CDTF">2013-08-01T08:06:21Z</dcterms:modified>
</cp:coreProperties>
</file>