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14" r:id="rId2"/>
    <p:sldId id="534" r:id="rId3"/>
    <p:sldId id="482" r:id="rId4"/>
    <p:sldId id="481" r:id="rId5"/>
    <p:sldId id="480" r:id="rId6"/>
    <p:sldId id="483" r:id="rId7"/>
    <p:sldId id="484" r:id="rId8"/>
    <p:sldId id="485" r:id="rId9"/>
    <p:sldId id="486" r:id="rId10"/>
    <p:sldId id="487" r:id="rId11"/>
    <p:sldId id="488" r:id="rId12"/>
    <p:sldId id="489" r:id="rId13"/>
    <p:sldId id="490" r:id="rId14"/>
    <p:sldId id="491" r:id="rId15"/>
    <p:sldId id="492" r:id="rId16"/>
    <p:sldId id="493" r:id="rId17"/>
    <p:sldId id="494" r:id="rId18"/>
    <p:sldId id="495" r:id="rId19"/>
    <p:sldId id="507" r:id="rId20"/>
    <p:sldId id="508" r:id="rId21"/>
    <p:sldId id="512" r:id="rId22"/>
    <p:sldId id="516" r:id="rId23"/>
    <p:sldId id="521" r:id="rId24"/>
    <p:sldId id="524" r:id="rId25"/>
    <p:sldId id="506" r:id="rId26"/>
    <p:sldId id="505" r:id="rId27"/>
    <p:sldId id="498" r:id="rId28"/>
    <p:sldId id="499" r:id="rId29"/>
    <p:sldId id="500" r:id="rId30"/>
    <p:sldId id="526" r:id="rId31"/>
    <p:sldId id="501" r:id="rId32"/>
    <p:sldId id="531" r:id="rId33"/>
    <p:sldId id="528" r:id="rId34"/>
    <p:sldId id="529" r:id="rId35"/>
    <p:sldId id="530" r:id="rId36"/>
    <p:sldId id="527" r:id="rId37"/>
    <p:sldId id="502" r:id="rId38"/>
    <p:sldId id="532" r:id="rId39"/>
    <p:sldId id="533" r:id="rId40"/>
    <p:sldId id="504" r:id="rId41"/>
    <p:sldId id="503" r:id="rId42"/>
    <p:sldId id="479" r:id="rId43"/>
  </p:sldIdLst>
  <p:sldSz cx="9144000" cy="6858000" type="screen4x3"/>
  <p:notesSz cx="6781800" cy="9918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0033CC"/>
    <a:srgbClr val="0028A8"/>
    <a:srgbClr val="C84693"/>
    <a:srgbClr val="EE12BF"/>
    <a:srgbClr val="5F09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68457" autoAdjust="0"/>
  </p:normalViewPr>
  <p:slideViewPr>
    <p:cSldViewPr>
      <p:cViewPr>
        <p:scale>
          <a:sx n="75" d="100"/>
          <a:sy n="75" d="100"/>
        </p:scale>
        <p:origin x="-2664" y="-17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4" d="100"/>
          <a:sy n="64" d="100"/>
        </p:scale>
        <p:origin x="-3444" y="-114"/>
      </p:cViewPr>
      <p:guideLst>
        <p:guide orient="horz" pos="3124"/>
        <p:guide pos="21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DD78D37C-AD69-44EF-96D5-4586C651E765}" type="presOf" srcId="{90A15130-42A1-49DF-9F55-C1329963FA37}" destId="{2A0AA8E5-37F0-48C6-B23C-7449C5597EAE}" srcOrd="0" destOrd="0" presId="urn:microsoft.com/office/officeart/2005/8/layout/cycle5"/>
    <dgm:cxn modelId="{433FE846-B2E4-4D9D-92A8-F70BD989E56C}" type="presOf" srcId="{72EAF3F4-6225-40E9-A2B5-F8E633E39FCE}" destId="{4204E6F4-D5DA-4E99-A3DB-74EB7290C937}" srcOrd="0" destOrd="0" presId="urn:microsoft.com/office/officeart/2005/8/layout/cycle5"/>
    <dgm:cxn modelId="{83292C27-8C3A-4AA0-87D9-DE6E0DC76DDF}" type="presOf" srcId="{D2CF6EB4-2EF0-4633-858E-582EBC429BA0}" destId="{F15DD2AA-254F-4C11-B30C-202A87DD99C5}"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14A541F7-6E04-4C48-97F7-EE57490E7B75}" type="presOf" srcId="{12F0A748-0D3F-46FB-87CA-9116F73561F1}" destId="{4FFE4E8A-8295-4C8D-A5C5-85BD884139AB}" srcOrd="0" destOrd="0" presId="urn:microsoft.com/office/officeart/2005/8/layout/cycle5"/>
    <dgm:cxn modelId="{A4BC2F20-C27A-461D-AB8C-C2870A69E929}" type="presOf" srcId="{40C24B2D-73B8-40D5-891C-0453C9F02B83}" destId="{01FB0B17-63A1-4632-8C17-CB0307E9FA4E}" srcOrd="0" destOrd="0" presId="urn:microsoft.com/office/officeart/2005/8/layout/cycle5"/>
    <dgm:cxn modelId="{58728A77-719A-42A4-B8DF-A9EC8D63D413}" type="presOf" srcId="{22D37D79-8629-4E9E-93BE-E14EB53B4BC2}" destId="{267063D5-F672-4FE9-A4FB-0BD40869B1B3}" srcOrd="0" destOrd="0" presId="urn:microsoft.com/office/officeart/2005/8/layout/cycle5"/>
    <dgm:cxn modelId="{D7D10035-C3F9-43A6-A603-3633AF49DFA1}" type="presOf" srcId="{8D43FD0C-A41D-41D4-B0B3-3FD182D8FCBC}" destId="{3AC3AE7D-77CD-450D-A631-79FC5B2483C1}" srcOrd="0" destOrd="0" presId="urn:microsoft.com/office/officeart/2005/8/layout/cycle5"/>
    <dgm:cxn modelId="{A4CF661D-BF7D-4248-B526-8202468374BB}" type="presOf" srcId="{6DDDE7F4-3359-4623-9844-13724DB2E64E}" destId="{DB434C10-9FDF-46FC-92E5-BE51376FEEDA}" srcOrd="0" destOrd="0" presId="urn:microsoft.com/office/officeart/2005/8/layout/cycle5"/>
    <dgm:cxn modelId="{163615A1-1A02-48D2-B66C-356F516ECA49}" type="presOf" srcId="{59277291-3514-44B7-9A4F-E9558CAB78A3}" destId="{D8F89F8C-7907-45AA-8605-585D17A48120}" srcOrd="0" destOrd="0" presId="urn:microsoft.com/office/officeart/2005/8/layout/cycle5"/>
    <dgm:cxn modelId="{E030442E-51E2-4E7A-ABBF-85FAFCC04549}" type="presOf" srcId="{55B83A3F-4590-4687-AD8F-7B15C1CB23D7}" destId="{89B1664F-2527-41AB-A31B-7501D64A8E2C}"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4B86DBC0-AB2E-4C35-A1F8-8EB3AE69DBA7}" type="presOf" srcId="{3788E604-37F9-4814-B8AE-757B2DBB24B2}" destId="{5A1B637C-8A86-429D-9389-9C895C757AF3}"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6AD1BAD0-96E1-4A8F-BBB9-F92141305021}" type="presOf" srcId="{F458128F-3C42-4B4D-893A-0EB38D8F4B4F}" destId="{60288276-AFC0-4723-A8A7-EE755A8DE54C}" srcOrd="0" destOrd="0" presId="urn:microsoft.com/office/officeart/2005/8/layout/cycle5"/>
    <dgm:cxn modelId="{781FB171-1C7C-455A-9687-3C491F45910C}" type="presOf" srcId="{FF1D65A6-7DB5-4B29-86FE-66A40429EB2B}" destId="{26707DEF-C2A3-4F04-A445-14F8309FEEDD}" srcOrd="0" destOrd="0" presId="urn:microsoft.com/office/officeart/2005/8/layout/cycle5"/>
    <dgm:cxn modelId="{D18D6778-C93F-49CE-A0BB-1CF1F54106BF}" type="presParOf" srcId="{4204E6F4-D5DA-4E99-A3DB-74EB7290C937}" destId="{D8F89F8C-7907-45AA-8605-585D17A48120}" srcOrd="0" destOrd="0" presId="urn:microsoft.com/office/officeart/2005/8/layout/cycle5"/>
    <dgm:cxn modelId="{A57513C1-1337-4647-B49A-3A7DA9B28D70}" type="presParOf" srcId="{4204E6F4-D5DA-4E99-A3DB-74EB7290C937}" destId="{7A985862-D1BB-434E-9AE5-D89F3C62D1BB}" srcOrd="1" destOrd="0" presId="urn:microsoft.com/office/officeart/2005/8/layout/cycle5"/>
    <dgm:cxn modelId="{9D1CB368-FBC2-4752-9FC9-3E9047DAFC7D}" type="presParOf" srcId="{4204E6F4-D5DA-4E99-A3DB-74EB7290C937}" destId="{26707DEF-C2A3-4F04-A445-14F8309FEEDD}" srcOrd="2" destOrd="0" presId="urn:microsoft.com/office/officeart/2005/8/layout/cycle5"/>
    <dgm:cxn modelId="{F2FF9320-162C-49E5-866A-FEB4626C1BDF}" type="presParOf" srcId="{4204E6F4-D5DA-4E99-A3DB-74EB7290C937}" destId="{2A0AA8E5-37F0-48C6-B23C-7449C5597EAE}" srcOrd="3" destOrd="0" presId="urn:microsoft.com/office/officeart/2005/8/layout/cycle5"/>
    <dgm:cxn modelId="{F8CB0DDC-CD4E-4A33-8EB7-51C9F5CE3582}" type="presParOf" srcId="{4204E6F4-D5DA-4E99-A3DB-74EB7290C937}" destId="{ECD051F6-8892-47FD-A8FE-15113512CB88}" srcOrd="4" destOrd="0" presId="urn:microsoft.com/office/officeart/2005/8/layout/cycle5"/>
    <dgm:cxn modelId="{A9D134BB-37AE-413B-B65B-9F30A92DDFA1}" type="presParOf" srcId="{4204E6F4-D5DA-4E99-A3DB-74EB7290C937}" destId="{4FFE4E8A-8295-4C8D-A5C5-85BD884139AB}" srcOrd="5" destOrd="0" presId="urn:microsoft.com/office/officeart/2005/8/layout/cycle5"/>
    <dgm:cxn modelId="{14D8C9F8-8C25-4835-8804-F48A756D52A9}" type="presParOf" srcId="{4204E6F4-D5DA-4E99-A3DB-74EB7290C937}" destId="{DB434C10-9FDF-46FC-92E5-BE51376FEEDA}" srcOrd="6" destOrd="0" presId="urn:microsoft.com/office/officeart/2005/8/layout/cycle5"/>
    <dgm:cxn modelId="{E9BB0F84-D5F5-4AEE-B9E2-2090286ABB56}" type="presParOf" srcId="{4204E6F4-D5DA-4E99-A3DB-74EB7290C937}" destId="{688ADC7B-0C00-4476-8BA5-5D88E0743A62}" srcOrd="7" destOrd="0" presId="urn:microsoft.com/office/officeart/2005/8/layout/cycle5"/>
    <dgm:cxn modelId="{4136A8D9-094A-48E8-9A8D-6F04C00C7F48}" type="presParOf" srcId="{4204E6F4-D5DA-4E99-A3DB-74EB7290C937}" destId="{5A1B637C-8A86-429D-9389-9C895C757AF3}" srcOrd="8" destOrd="0" presId="urn:microsoft.com/office/officeart/2005/8/layout/cycle5"/>
    <dgm:cxn modelId="{F9404080-1A88-46CB-BE2E-BD6976DA0764}" type="presParOf" srcId="{4204E6F4-D5DA-4E99-A3DB-74EB7290C937}" destId="{89B1664F-2527-41AB-A31B-7501D64A8E2C}" srcOrd="9" destOrd="0" presId="urn:microsoft.com/office/officeart/2005/8/layout/cycle5"/>
    <dgm:cxn modelId="{F059A687-83BC-4FAC-AC4A-8C2314506F18}" type="presParOf" srcId="{4204E6F4-D5DA-4E99-A3DB-74EB7290C937}" destId="{D74AAA23-D470-4861-A468-DF849E0C0AC1}" srcOrd="10" destOrd="0" presId="urn:microsoft.com/office/officeart/2005/8/layout/cycle5"/>
    <dgm:cxn modelId="{C92472CB-99CA-4CAD-AD1E-43F2315DCDB3}" type="presParOf" srcId="{4204E6F4-D5DA-4E99-A3DB-74EB7290C937}" destId="{60288276-AFC0-4723-A8A7-EE755A8DE54C}" srcOrd="11" destOrd="0" presId="urn:microsoft.com/office/officeart/2005/8/layout/cycle5"/>
    <dgm:cxn modelId="{3023CA42-4B1C-4614-B698-F5011FB83781}" type="presParOf" srcId="{4204E6F4-D5DA-4E99-A3DB-74EB7290C937}" destId="{F15DD2AA-254F-4C11-B30C-202A87DD99C5}" srcOrd="12" destOrd="0" presId="urn:microsoft.com/office/officeart/2005/8/layout/cycle5"/>
    <dgm:cxn modelId="{FCCDCFBD-F567-411E-8D16-B3FF66F4F017}" type="presParOf" srcId="{4204E6F4-D5DA-4E99-A3DB-74EB7290C937}" destId="{C97D84E3-1C3D-4FC5-8EB7-E12B2A92DA9D}" srcOrd="13" destOrd="0" presId="urn:microsoft.com/office/officeart/2005/8/layout/cycle5"/>
    <dgm:cxn modelId="{797A0DB0-1570-4007-9E64-160EDAD8C00D}" type="presParOf" srcId="{4204E6F4-D5DA-4E99-A3DB-74EB7290C937}" destId="{01FB0B17-63A1-4632-8C17-CB0307E9FA4E}" srcOrd="14" destOrd="0" presId="urn:microsoft.com/office/officeart/2005/8/layout/cycle5"/>
    <dgm:cxn modelId="{71B383A0-F334-4394-B106-DF63CE1B2AB9}" type="presParOf" srcId="{4204E6F4-D5DA-4E99-A3DB-74EB7290C937}" destId="{3AC3AE7D-77CD-450D-A631-79FC5B2483C1}" srcOrd="15" destOrd="0" presId="urn:microsoft.com/office/officeart/2005/8/layout/cycle5"/>
    <dgm:cxn modelId="{378F5879-BDE1-4685-91DE-27F1933F5706}" type="presParOf" srcId="{4204E6F4-D5DA-4E99-A3DB-74EB7290C937}" destId="{F921D59B-974A-4717-ABF7-24110999251B}" srcOrd="16" destOrd="0" presId="urn:microsoft.com/office/officeart/2005/8/layout/cycle5"/>
    <dgm:cxn modelId="{BE1841AD-E5EA-4E69-898E-446D813DEB30}"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09629878-4879-4CA4-9BDA-19E0ACA384F8}" type="presOf" srcId="{40C24B2D-73B8-40D5-891C-0453C9F02B83}" destId="{01FB0B17-63A1-4632-8C17-CB0307E9FA4E}" srcOrd="0" destOrd="0" presId="urn:microsoft.com/office/officeart/2005/8/layout/cycle5"/>
    <dgm:cxn modelId="{7C837ED6-015A-461A-A3BE-861152797B5B}" type="presOf" srcId="{22D37D79-8629-4E9E-93BE-E14EB53B4BC2}" destId="{267063D5-F672-4FE9-A4FB-0BD40869B1B3}" srcOrd="0" destOrd="0" presId="urn:microsoft.com/office/officeart/2005/8/layout/cycle5"/>
    <dgm:cxn modelId="{AB269137-50EA-4458-8B34-BC5C9BF9BE07}" type="presOf" srcId="{D2CF6EB4-2EF0-4633-858E-582EBC429BA0}" destId="{F15DD2AA-254F-4C11-B30C-202A87DD99C5}" srcOrd="0" destOrd="0" presId="urn:microsoft.com/office/officeart/2005/8/layout/cycle5"/>
    <dgm:cxn modelId="{B17952CE-50C3-4B3D-8931-7DEC047CAEC8}" type="presOf" srcId="{F458128F-3C42-4B4D-893A-0EB38D8F4B4F}" destId="{60288276-AFC0-4723-A8A7-EE755A8DE54C}"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9CC966BF-58B1-4A4A-B95C-ECA85CA44F41}" type="presOf" srcId="{8D43FD0C-A41D-41D4-B0B3-3FD182D8FCBC}" destId="{3AC3AE7D-77CD-450D-A631-79FC5B2483C1}" srcOrd="0" destOrd="0" presId="urn:microsoft.com/office/officeart/2005/8/layout/cycle5"/>
    <dgm:cxn modelId="{61BA7D56-9EC4-4852-8A24-E6778F51947B}" type="presOf" srcId="{90A15130-42A1-49DF-9F55-C1329963FA37}" destId="{2A0AA8E5-37F0-48C6-B23C-7449C5597EAE}" srcOrd="0" destOrd="0" presId="urn:microsoft.com/office/officeart/2005/8/layout/cycle5"/>
    <dgm:cxn modelId="{2B43E1CB-7CD5-4093-BD0E-349BEA62FDA8}" type="presOf" srcId="{59277291-3514-44B7-9A4F-E9558CAB78A3}" destId="{D8F89F8C-7907-45AA-8605-585D17A48120}" srcOrd="0" destOrd="0" presId="urn:microsoft.com/office/officeart/2005/8/layout/cycle5"/>
    <dgm:cxn modelId="{6464B60C-426F-49E1-89BE-06CD9BF7B0BD}" type="presOf" srcId="{FF1D65A6-7DB5-4B29-86FE-66A40429EB2B}" destId="{26707DEF-C2A3-4F04-A445-14F8309FEEDD}" srcOrd="0" destOrd="0" presId="urn:microsoft.com/office/officeart/2005/8/layout/cycle5"/>
    <dgm:cxn modelId="{F93C9B1A-2363-4476-B3BC-A99DA35F1A56}" type="presOf" srcId="{12F0A748-0D3F-46FB-87CA-9116F73561F1}" destId="{4FFE4E8A-8295-4C8D-A5C5-85BD884139AB}" srcOrd="0" destOrd="0" presId="urn:microsoft.com/office/officeart/2005/8/layout/cycle5"/>
    <dgm:cxn modelId="{BB0D17BA-B3CE-4740-AA3A-B1B81440177F}" type="presOf" srcId="{55B83A3F-4590-4687-AD8F-7B15C1CB23D7}" destId="{89B1664F-2527-41AB-A31B-7501D64A8E2C}" srcOrd="0" destOrd="0" presId="urn:microsoft.com/office/officeart/2005/8/layout/cycle5"/>
    <dgm:cxn modelId="{ACFD1CC0-DDD2-4CD5-8E35-30841B5D0407}" type="presOf" srcId="{3788E604-37F9-4814-B8AE-757B2DBB24B2}" destId="{5A1B637C-8A86-429D-9389-9C895C757AF3}"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7BC0AE27-232F-478D-9AEA-B52F03E3C5CF}" type="presOf" srcId="{72EAF3F4-6225-40E9-A2B5-F8E633E39FCE}" destId="{4204E6F4-D5DA-4E99-A3DB-74EB7290C937}"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F89D9236-EF57-43DD-A608-396E9CB191DB}" type="presOf" srcId="{6DDDE7F4-3359-4623-9844-13724DB2E64E}" destId="{DB434C10-9FDF-46FC-92E5-BE51376FEEDA}" srcOrd="0" destOrd="0" presId="urn:microsoft.com/office/officeart/2005/8/layout/cycle5"/>
    <dgm:cxn modelId="{2C77CF13-6921-4148-9867-A3E7415AC41D}" type="presParOf" srcId="{4204E6F4-D5DA-4E99-A3DB-74EB7290C937}" destId="{D8F89F8C-7907-45AA-8605-585D17A48120}" srcOrd="0" destOrd="0" presId="urn:microsoft.com/office/officeart/2005/8/layout/cycle5"/>
    <dgm:cxn modelId="{55852535-C9B6-46BC-A5C0-FDE109200B2E}" type="presParOf" srcId="{4204E6F4-D5DA-4E99-A3DB-74EB7290C937}" destId="{7A985862-D1BB-434E-9AE5-D89F3C62D1BB}" srcOrd="1" destOrd="0" presId="urn:microsoft.com/office/officeart/2005/8/layout/cycle5"/>
    <dgm:cxn modelId="{071A7E74-8195-4B0E-82AE-D5EA397E6C45}" type="presParOf" srcId="{4204E6F4-D5DA-4E99-A3DB-74EB7290C937}" destId="{26707DEF-C2A3-4F04-A445-14F8309FEEDD}" srcOrd="2" destOrd="0" presId="urn:microsoft.com/office/officeart/2005/8/layout/cycle5"/>
    <dgm:cxn modelId="{34C238B6-4F0B-4A28-8E61-108E359988B3}" type="presParOf" srcId="{4204E6F4-D5DA-4E99-A3DB-74EB7290C937}" destId="{2A0AA8E5-37F0-48C6-B23C-7449C5597EAE}" srcOrd="3" destOrd="0" presId="urn:microsoft.com/office/officeart/2005/8/layout/cycle5"/>
    <dgm:cxn modelId="{F65E6B6F-B828-4C54-9128-1E149643D5D4}" type="presParOf" srcId="{4204E6F4-D5DA-4E99-A3DB-74EB7290C937}" destId="{ECD051F6-8892-47FD-A8FE-15113512CB88}" srcOrd="4" destOrd="0" presId="urn:microsoft.com/office/officeart/2005/8/layout/cycle5"/>
    <dgm:cxn modelId="{1DA6C4ED-AB43-4DCB-A271-6CB2FC03F134}" type="presParOf" srcId="{4204E6F4-D5DA-4E99-A3DB-74EB7290C937}" destId="{4FFE4E8A-8295-4C8D-A5C5-85BD884139AB}" srcOrd="5" destOrd="0" presId="urn:microsoft.com/office/officeart/2005/8/layout/cycle5"/>
    <dgm:cxn modelId="{3E3566AA-9CC0-4390-8FB7-D4B2109E8D06}" type="presParOf" srcId="{4204E6F4-D5DA-4E99-A3DB-74EB7290C937}" destId="{DB434C10-9FDF-46FC-92E5-BE51376FEEDA}" srcOrd="6" destOrd="0" presId="urn:microsoft.com/office/officeart/2005/8/layout/cycle5"/>
    <dgm:cxn modelId="{1DAF3922-1B6B-4C91-A1B4-3D9604944A16}" type="presParOf" srcId="{4204E6F4-D5DA-4E99-A3DB-74EB7290C937}" destId="{688ADC7B-0C00-4476-8BA5-5D88E0743A62}" srcOrd="7" destOrd="0" presId="urn:microsoft.com/office/officeart/2005/8/layout/cycle5"/>
    <dgm:cxn modelId="{9F92A075-9EE8-42F1-832F-260C636C26C1}" type="presParOf" srcId="{4204E6F4-D5DA-4E99-A3DB-74EB7290C937}" destId="{5A1B637C-8A86-429D-9389-9C895C757AF3}" srcOrd="8" destOrd="0" presId="urn:microsoft.com/office/officeart/2005/8/layout/cycle5"/>
    <dgm:cxn modelId="{406BB852-6D7D-4BE2-8A88-63DA9DBA7202}" type="presParOf" srcId="{4204E6F4-D5DA-4E99-A3DB-74EB7290C937}" destId="{89B1664F-2527-41AB-A31B-7501D64A8E2C}" srcOrd="9" destOrd="0" presId="urn:microsoft.com/office/officeart/2005/8/layout/cycle5"/>
    <dgm:cxn modelId="{DBF8BDE7-C28D-4F88-838D-35B0FFB00A21}" type="presParOf" srcId="{4204E6F4-D5DA-4E99-A3DB-74EB7290C937}" destId="{D74AAA23-D470-4861-A468-DF849E0C0AC1}" srcOrd="10" destOrd="0" presId="urn:microsoft.com/office/officeart/2005/8/layout/cycle5"/>
    <dgm:cxn modelId="{CDEFFE28-05FE-4593-9020-8D7F1E274A01}" type="presParOf" srcId="{4204E6F4-D5DA-4E99-A3DB-74EB7290C937}" destId="{60288276-AFC0-4723-A8A7-EE755A8DE54C}" srcOrd="11" destOrd="0" presId="urn:microsoft.com/office/officeart/2005/8/layout/cycle5"/>
    <dgm:cxn modelId="{B8AC82EA-C31F-4FB1-885B-8A52A94603B5}" type="presParOf" srcId="{4204E6F4-D5DA-4E99-A3DB-74EB7290C937}" destId="{F15DD2AA-254F-4C11-B30C-202A87DD99C5}" srcOrd="12" destOrd="0" presId="urn:microsoft.com/office/officeart/2005/8/layout/cycle5"/>
    <dgm:cxn modelId="{23661F49-30B2-49A7-95A0-27AF628283DA}" type="presParOf" srcId="{4204E6F4-D5DA-4E99-A3DB-74EB7290C937}" destId="{C97D84E3-1C3D-4FC5-8EB7-E12B2A92DA9D}" srcOrd="13" destOrd="0" presId="urn:microsoft.com/office/officeart/2005/8/layout/cycle5"/>
    <dgm:cxn modelId="{D4C07EC1-4402-4051-A639-599A4CF42242}" type="presParOf" srcId="{4204E6F4-D5DA-4E99-A3DB-74EB7290C937}" destId="{01FB0B17-63A1-4632-8C17-CB0307E9FA4E}" srcOrd="14" destOrd="0" presId="urn:microsoft.com/office/officeart/2005/8/layout/cycle5"/>
    <dgm:cxn modelId="{CA27384F-D53A-4F10-98BD-E19F9B0A5CDE}" type="presParOf" srcId="{4204E6F4-D5DA-4E99-A3DB-74EB7290C937}" destId="{3AC3AE7D-77CD-450D-A631-79FC5B2483C1}" srcOrd="15" destOrd="0" presId="urn:microsoft.com/office/officeart/2005/8/layout/cycle5"/>
    <dgm:cxn modelId="{A80AD735-CDCC-4F18-9AC2-A056FCE6FBF8}" type="presParOf" srcId="{4204E6F4-D5DA-4E99-A3DB-74EB7290C937}" destId="{F921D59B-974A-4717-ABF7-24110999251B}" srcOrd="16" destOrd="0" presId="urn:microsoft.com/office/officeart/2005/8/layout/cycle5"/>
    <dgm:cxn modelId="{FD2A324A-79EB-42CC-B488-2F3E5D67A6F5}"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79183AAB-BC6E-47F4-9EEB-2D61F6ECA1B7}" type="presOf" srcId="{12F0A748-0D3F-46FB-87CA-9116F73561F1}" destId="{4FFE4E8A-8295-4C8D-A5C5-85BD884139AB}"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149A35FF-D604-4C2B-9839-414DDEE26589}" type="presOf" srcId="{3788E604-37F9-4814-B8AE-757B2DBB24B2}" destId="{5A1B637C-8A86-429D-9389-9C895C757AF3}" srcOrd="0" destOrd="0" presId="urn:microsoft.com/office/officeart/2005/8/layout/cycle5"/>
    <dgm:cxn modelId="{6E0A2ED0-F71E-4419-85DA-45A3842701BC}" type="presOf" srcId="{40C24B2D-73B8-40D5-891C-0453C9F02B83}" destId="{01FB0B17-63A1-4632-8C17-CB0307E9FA4E}"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91C1583E-F48A-4CA4-8F3E-CA97FB9AC56A}" type="presOf" srcId="{22D37D79-8629-4E9E-93BE-E14EB53B4BC2}" destId="{267063D5-F672-4FE9-A4FB-0BD40869B1B3}" srcOrd="0" destOrd="0" presId="urn:microsoft.com/office/officeart/2005/8/layout/cycle5"/>
    <dgm:cxn modelId="{37D70A82-B939-4650-A820-DD38AC5C0A95}" type="presOf" srcId="{6DDDE7F4-3359-4623-9844-13724DB2E64E}" destId="{DB434C10-9FDF-46FC-92E5-BE51376FEEDA}"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DEFD5962-E8F1-4C79-B8EE-2A184B2E8A43}" type="presOf" srcId="{F458128F-3C42-4B4D-893A-0EB38D8F4B4F}" destId="{60288276-AFC0-4723-A8A7-EE755A8DE54C}" srcOrd="0" destOrd="0" presId="urn:microsoft.com/office/officeart/2005/8/layout/cycle5"/>
    <dgm:cxn modelId="{90501A85-C775-4662-B51F-75847FD7A779}" type="presOf" srcId="{FF1D65A6-7DB5-4B29-86FE-66A40429EB2B}" destId="{26707DEF-C2A3-4F04-A445-14F8309FEEDD}" srcOrd="0" destOrd="0" presId="urn:microsoft.com/office/officeart/2005/8/layout/cycle5"/>
    <dgm:cxn modelId="{80912216-6CF7-4054-BB98-E85BA91A2F0E}" type="presOf" srcId="{59277291-3514-44B7-9A4F-E9558CAB78A3}" destId="{D8F89F8C-7907-45AA-8605-585D17A48120}" srcOrd="0" destOrd="0" presId="urn:microsoft.com/office/officeart/2005/8/layout/cycle5"/>
    <dgm:cxn modelId="{A7AD49AB-C29B-4076-B73B-64EAD42097F7}" type="presOf" srcId="{55B83A3F-4590-4687-AD8F-7B15C1CB23D7}" destId="{89B1664F-2527-41AB-A31B-7501D64A8E2C}"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01ECBB73-763B-46AE-861E-6001E8BD1017}" type="presOf" srcId="{8D43FD0C-A41D-41D4-B0B3-3FD182D8FCBC}" destId="{3AC3AE7D-77CD-450D-A631-79FC5B2483C1}"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E12AEB9E-9AA6-4289-A5CE-CCD26ABF62DB}" type="presOf" srcId="{72EAF3F4-6225-40E9-A2B5-F8E633E39FCE}" destId="{4204E6F4-D5DA-4E99-A3DB-74EB7290C937}" srcOrd="0" destOrd="0" presId="urn:microsoft.com/office/officeart/2005/8/layout/cycle5"/>
    <dgm:cxn modelId="{092A2664-8F4F-437D-B0C1-6FA8D819A768}" type="presOf" srcId="{D2CF6EB4-2EF0-4633-858E-582EBC429BA0}" destId="{F15DD2AA-254F-4C11-B30C-202A87DD99C5}" srcOrd="0" destOrd="0" presId="urn:microsoft.com/office/officeart/2005/8/layout/cycle5"/>
    <dgm:cxn modelId="{567D37A1-73AA-4A53-B836-A0DD0DEE05C8}" type="presOf" srcId="{90A15130-42A1-49DF-9F55-C1329963FA37}" destId="{2A0AA8E5-37F0-48C6-B23C-7449C5597EAE}"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F55A6350-9C05-45A6-950D-102FE1C495BF}" type="presParOf" srcId="{4204E6F4-D5DA-4E99-A3DB-74EB7290C937}" destId="{D8F89F8C-7907-45AA-8605-585D17A48120}" srcOrd="0" destOrd="0" presId="urn:microsoft.com/office/officeart/2005/8/layout/cycle5"/>
    <dgm:cxn modelId="{4837B84A-BFE6-4380-9C3F-7AC17BCE24F7}" type="presParOf" srcId="{4204E6F4-D5DA-4E99-A3DB-74EB7290C937}" destId="{7A985862-D1BB-434E-9AE5-D89F3C62D1BB}" srcOrd="1" destOrd="0" presId="urn:microsoft.com/office/officeart/2005/8/layout/cycle5"/>
    <dgm:cxn modelId="{5676517F-A4F9-4D47-BE75-95DB481BE140}" type="presParOf" srcId="{4204E6F4-D5DA-4E99-A3DB-74EB7290C937}" destId="{26707DEF-C2A3-4F04-A445-14F8309FEEDD}" srcOrd="2" destOrd="0" presId="urn:microsoft.com/office/officeart/2005/8/layout/cycle5"/>
    <dgm:cxn modelId="{9A5B0D42-CA2F-41F2-B1F5-1B8203592D26}" type="presParOf" srcId="{4204E6F4-D5DA-4E99-A3DB-74EB7290C937}" destId="{2A0AA8E5-37F0-48C6-B23C-7449C5597EAE}" srcOrd="3" destOrd="0" presId="urn:microsoft.com/office/officeart/2005/8/layout/cycle5"/>
    <dgm:cxn modelId="{059AAA48-D237-4DEC-9153-E76D6E151DD6}" type="presParOf" srcId="{4204E6F4-D5DA-4E99-A3DB-74EB7290C937}" destId="{ECD051F6-8892-47FD-A8FE-15113512CB88}" srcOrd="4" destOrd="0" presId="urn:microsoft.com/office/officeart/2005/8/layout/cycle5"/>
    <dgm:cxn modelId="{BF0A30BA-AE64-4318-8DA4-28429576F489}" type="presParOf" srcId="{4204E6F4-D5DA-4E99-A3DB-74EB7290C937}" destId="{4FFE4E8A-8295-4C8D-A5C5-85BD884139AB}" srcOrd="5" destOrd="0" presId="urn:microsoft.com/office/officeart/2005/8/layout/cycle5"/>
    <dgm:cxn modelId="{9EC37C0F-687F-4F42-8711-8637E5AC9879}" type="presParOf" srcId="{4204E6F4-D5DA-4E99-A3DB-74EB7290C937}" destId="{DB434C10-9FDF-46FC-92E5-BE51376FEEDA}" srcOrd="6" destOrd="0" presId="urn:microsoft.com/office/officeart/2005/8/layout/cycle5"/>
    <dgm:cxn modelId="{BF5134A5-62ED-4058-AC7B-0B4E2AB6C97E}" type="presParOf" srcId="{4204E6F4-D5DA-4E99-A3DB-74EB7290C937}" destId="{688ADC7B-0C00-4476-8BA5-5D88E0743A62}" srcOrd="7" destOrd="0" presId="urn:microsoft.com/office/officeart/2005/8/layout/cycle5"/>
    <dgm:cxn modelId="{36AF001F-0F86-4B49-B099-A22948425F0F}" type="presParOf" srcId="{4204E6F4-D5DA-4E99-A3DB-74EB7290C937}" destId="{5A1B637C-8A86-429D-9389-9C895C757AF3}" srcOrd="8" destOrd="0" presId="urn:microsoft.com/office/officeart/2005/8/layout/cycle5"/>
    <dgm:cxn modelId="{B2671BFD-36A6-4EFF-A191-7365EE4CF0D3}" type="presParOf" srcId="{4204E6F4-D5DA-4E99-A3DB-74EB7290C937}" destId="{89B1664F-2527-41AB-A31B-7501D64A8E2C}" srcOrd="9" destOrd="0" presId="urn:microsoft.com/office/officeart/2005/8/layout/cycle5"/>
    <dgm:cxn modelId="{78D9940A-7D0D-4A2D-A068-1E0339564E63}" type="presParOf" srcId="{4204E6F4-D5DA-4E99-A3DB-74EB7290C937}" destId="{D74AAA23-D470-4861-A468-DF849E0C0AC1}" srcOrd="10" destOrd="0" presId="urn:microsoft.com/office/officeart/2005/8/layout/cycle5"/>
    <dgm:cxn modelId="{2FAFBBFD-88EA-4D5D-9697-172D3DE3D380}" type="presParOf" srcId="{4204E6F4-D5DA-4E99-A3DB-74EB7290C937}" destId="{60288276-AFC0-4723-A8A7-EE755A8DE54C}" srcOrd="11" destOrd="0" presId="urn:microsoft.com/office/officeart/2005/8/layout/cycle5"/>
    <dgm:cxn modelId="{15D6CAE6-C036-4C21-A800-57D4756CC095}" type="presParOf" srcId="{4204E6F4-D5DA-4E99-A3DB-74EB7290C937}" destId="{F15DD2AA-254F-4C11-B30C-202A87DD99C5}" srcOrd="12" destOrd="0" presId="urn:microsoft.com/office/officeart/2005/8/layout/cycle5"/>
    <dgm:cxn modelId="{D0D33D8B-F0FC-4016-997A-D7C4B977F456}" type="presParOf" srcId="{4204E6F4-D5DA-4E99-A3DB-74EB7290C937}" destId="{C97D84E3-1C3D-4FC5-8EB7-E12B2A92DA9D}" srcOrd="13" destOrd="0" presId="urn:microsoft.com/office/officeart/2005/8/layout/cycle5"/>
    <dgm:cxn modelId="{E39A5625-BA1F-42DA-9870-1EF182B3B59D}" type="presParOf" srcId="{4204E6F4-D5DA-4E99-A3DB-74EB7290C937}" destId="{01FB0B17-63A1-4632-8C17-CB0307E9FA4E}" srcOrd="14" destOrd="0" presId="urn:microsoft.com/office/officeart/2005/8/layout/cycle5"/>
    <dgm:cxn modelId="{9E0F632F-A3C2-4635-A2E6-28C598D77740}" type="presParOf" srcId="{4204E6F4-D5DA-4E99-A3DB-74EB7290C937}" destId="{3AC3AE7D-77CD-450D-A631-79FC5B2483C1}" srcOrd="15" destOrd="0" presId="urn:microsoft.com/office/officeart/2005/8/layout/cycle5"/>
    <dgm:cxn modelId="{42B15CD5-4D8F-4590-B33B-4E19B91B2CD0}" type="presParOf" srcId="{4204E6F4-D5DA-4E99-A3DB-74EB7290C937}" destId="{F921D59B-974A-4717-ABF7-24110999251B}" srcOrd="16" destOrd="0" presId="urn:microsoft.com/office/officeart/2005/8/layout/cycle5"/>
    <dgm:cxn modelId="{7FA58A46-93A5-4EB0-BADC-16D4998BF99B}"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D5AF1235-3D82-4DD5-A9BB-39B7BE09804B}" type="presOf" srcId="{FF1D65A6-7DB5-4B29-86FE-66A40429EB2B}" destId="{26707DEF-C2A3-4F04-A445-14F8309FEEDD}" srcOrd="0" destOrd="0" presId="urn:microsoft.com/office/officeart/2005/8/layout/cycle5"/>
    <dgm:cxn modelId="{6777DDBE-7F7D-4AB6-B528-83DA56692E80}" type="presOf" srcId="{D2CF6EB4-2EF0-4633-858E-582EBC429BA0}" destId="{F15DD2AA-254F-4C11-B30C-202A87DD99C5}" srcOrd="0" destOrd="0" presId="urn:microsoft.com/office/officeart/2005/8/layout/cycle5"/>
    <dgm:cxn modelId="{E0C68B78-0A67-44B7-8E53-22C152F6992B}" type="presOf" srcId="{8D43FD0C-A41D-41D4-B0B3-3FD182D8FCBC}" destId="{3AC3AE7D-77CD-450D-A631-79FC5B2483C1}" srcOrd="0" destOrd="0" presId="urn:microsoft.com/office/officeart/2005/8/layout/cycle5"/>
    <dgm:cxn modelId="{585325BF-B851-407E-BE44-26D251C792FE}" type="presOf" srcId="{55B83A3F-4590-4687-AD8F-7B15C1CB23D7}" destId="{89B1664F-2527-41AB-A31B-7501D64A8E2C}" srcOrd="0" destOrd="0" presId="urn:microsoft.com/office/officeart/2005/8/layout/cycle5"/>
    <dgm:cxn modelId="{CCDA3B17-9605-4E2B-B730-72BBD4A632A5}" type="presOf" srcId="{90A15130-42A1-49DF-9F55-C1329963FA37}" destId="{2A0AA8E5-37F0-48C6-B23C-7449C5597EAE}" srcOrd="0" destOrd="0" presId="urn:microsoft.com/office/officeart/2005/8/layout/cycle5"/>
    <dgm:cxn modelId="{373F7859-7A47-468D-8F89-1F378755E1F1}" type="presOf" srcId="{3788E604-37F9-4814-B8AE-757B2DBB24B2}" destId="{5A1B637C-8A86-429D-9389-9C895C757AF3}" srcOrd="0" destOrd="0" presId="urn:microsoft.com/office/officeart/2005/8/layout/cycle5"/>
    <dgm:cxn modelId="{F177A8CE-69B2-4113-A6F6-3BB9F91B6595}" type="presOf" srcId="{12F0A748-0D3F-46FB-87CA-9116F73561F1}" destId="{4FFE4E8A-8295-4C8D-A5C5-85BD884139AB}"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BDEDACF1-1E50-4623-9BDE-50D57B7F871C}" type="presOf" srcId="{22D37D79-8629-4E9E-93BE-E14EB53B4BC2}" destId="{267063D5-F672-4FE9-A4FB-0BD40869B1B3}" srcOrd="0" destOrd="0" presId="urn:microsoft.com/office/officeart/2005/8/layout/cycle5"/>
    <dgm:cxn modelId="{88EE85A8-9D1C-430C-B3DD-640AD0639000}" type="presOf" srcId="{F458128F-3C42-4B4D-893A-0EB38D8F4B4F}" destId="{60288276-AFC0-4723-A8A7-EE755A8DE54C}" srcOrd="0" destOrd="0" presId="urn:microsoft.com/office/officeart/2005/8/layout/cycle5"/>
    <dgm:cxn modelId="{DFB021E4-3EFA-4484-8AD9-FC4C1B5C1255}" type="presOf" srcId="{6DDDE7F4-3359-4623-9844-13724DB2E64E}" destId="{DB434C10-9FDF-46FC-92E5-BE51376FEEDA}"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0C13B2EC-7515-476A-9CEE-633378F1403E}" type="presOf" srcId="{59277291-3514-44B7-9A4F-E9558CAB78A3}" destId="{D8F89F8C-7907-45AA-8605-585D17A48120}"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51A58BD5-3141-4ADB-8CCB-9CB359E0099A}" type="presOf" srcId="{72EAF3F4-6225-40E9-A2B5-F8E633E39FCE}" destId="{4204E6F4-D5DA-4E99-A3DB-74EB7290C937}"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76BFF164-9F0A-4F24-8C17-E9D11AA4A525}" type="presOf" srcId="{40C24B2D-73B8-40D5-891C-0453C9F02B83}" destId="{01FB0B17-63A1-4632-8C17-CB0307E9FA4E}" srcOrd="0" destOrd="0" presId="urn:microsoft.com/office/officeart/2005/8/layout/cycle5"/>
    <dgm:cxn modelId="{7C347824-811C-4E78-A071-AF7A264F6AE4}" type="presParOf" srcId="{4204E6F4-D5DA-4E99-A3DB-74EB7290C937}" destId="{D8F89F8C-7907-45AA-8605-585D17A48120}" srcOrd="0" destOrd="0" presId="urn:microsoft.com/office/officeart/2005/8/layout/cycle5"/>
    <dgm:cxn modelId="{127F3AE1-E4B8-464F-BE2F-B8533CF2A972}" type="presParOf" srcId="{4204E6F4-D5DA-4E99-A3DB-74EB7290C937}" destId="{7A985862-D1BB-434E-9AE5-D89F3C62D1BB}" srcOrd="1" destOrd="0" presId="urn:microsoft.com/office/officeart/2005/8/layout/cycle5"/>
    <dgm:cxn modelId="{7858D4DB-77BB-48EE-97B0-BF54B3B2767E}" type="presParOf" srcId="{4204E6F4-D5DA-4E99-A3DB-74EB7290C937}" destId="{26707DEF-C2A3-4F04-A445-14F8309FEEDD}" srcOrd="2" destOrd="0" presId="urn:microsoft.com/office/officeart/2005/8/layout/cycle5"/>
    <dgm:cxn modelId="{AF6CF130-738E-4220-A541-4B2470213F91}" type="presParOf" srcId="{4204E6F4-D5DA-4E99-A3DB-74EB7290C937}" destId="{2A0AA8E5-37F0-48C6-B23C-7449C5597EAE}" srcOrd="3" destOrd="0" presId="urn:microsoft.com/office/officeart/2005/8/layout/cycle5"/>
    <dgm:cxn modelId="{8BC2DBE7-D925-421B-AFBB-3A6F5A522F58}" type="presParOf" srcId="{4204E6F4-D5DA-4E99-A3DB-74EB7290C937}" destId="{ECD051F6-8892-47FD-A8FE-15113512CB88}" srcOrd="4" destOrd="0" presId="urn:microsoft.com/office/officeart/2005/8/layout/cycle5"/>
    <dgm:cxn modelId="{C062446A-2D6F-4994-AB94-88D5F9650BEC}" type="presParOf" srcId="{4204E6F4-D5DA-4E99-A3DB-74EB7290C937}" destId="{4FFE4E8A-8295-4C8D-A5C5-85BD884139AB}" srcOrd="5" destOrd="0" presId="urn:microsoft.com/office/officeart/2005/8/layout/cycle5"/>
    <dgm:cxn modelId="{4B20AD02-4D3D-431B-9DFC-CF5668D9DA24}" type="presParOf" srcId="{4204E6F4-D5DA-4E99-A3DB-74EB7290C937}" destId="{DB434C10-9FDF-46FC-92E5-BE51376FEEDA}" srcOrd="6" destOrd="0" presId="urn:microsoft.com/office/officeart/2005/8/layout/cycle5"/>
    <dgm:cxn modelId="{B667B223-F2A0-4818-AD54-9EC5B83DA2D9}" type="presParOf" srcId="{4204E6F4-D5DA-4E99-A3DB-74EB7290C937}" destId="{688ADC7B-0C00-4476-8BA5-5D88E0743A62}" srcOrd="7" destOrd="0" presId="urn:microsoft.com/office/officeart/2005/8/layout/cycle5"/>
    <dgm:cxn modelId="{26C8425D-979D-41AE-AF43-E4FAB3324BD2}" type="presParOf" srcId="{4204E6F4-D5DA-4E99-A3DB-74EB7290C937}" destId="{5A1B637C-8A86-429D-9389-9C895C757AF3}" srcOrd="8" destOrd="0" presId="urn:microsoft.com/office/officeart/2005/8/layout/cycle5"/>
    <dgm:cxn modelId="{923EE93A-1F92-48E2-BCC0-83FEC468B59B}" type="presParOf" srcId="{4204E6F4-D5DA-4E99-A3DB-74EB7290C937}" destId="{89B1664F-2527-41AB-A31B-7501D64A8E2C}" srcOrd="9" destOrd="0" presId="urn:microsoft.com/office/officeart/2005/8/layout/cycle5"/>
    <dgm:cxn modelId="{90005956-226F-4B3C-9B13-34BEBE2C5988}" type="presParOf" srcId="{4204E6F4-D5DA-4E99-A3DB-74EB7290C937}" destId="{D74AAA23-D470-4861-A468-DF849E0C0AC1}" srcOrd="10" destOrd="0" presId="urn:microsoft.com/office/officeart/2005/8/layout/cycle5"/>
    <dgm:cxn modelId="{517BFF2B-9B99-47D4-B685-501BB545C923}" type="presParOf" srcId="{4204E6F4-D5DA-4E99-A3DB-74EB7290C937}" destId="{60288276-AFC0-4723-A8A7-EE755A8DE54C}" srcOrd="11" destOrd="0" presId="urn:microsoft.com/office/officeart/2005/8/layout/cycle5"/>
    <dgm:cxn modelId="{2910E879-5FB5-49ED-B7FB-25AB8F10EE57}" type="presParOf" srcId="{4204E6F4-D5DA-4E99-A3DB-74EB7290C937}" destId="{F15DD2AA-254F-4C11-B30C-202A87DD99C5}" srcOrd="12" destOrd="0" presId="urn:microsoft.com/office/officeart/2005/8/layout/cycle5"/>
    <dgm:cxn modelId="{BAD56FD6-3829-4663-B1FF-608E376C6137}" type="presParOf" srcId="{4204E6F4-D5DA-4E99-A3DB-74EB7290C937}" destId="{C97D84E3-1C3D-4FC5-8EB7-E12B2A92DA9D}" srcOrd="13" destOrd="0" presId="urn:microsoft.com/office/officeart/2005/8/layout/cycle5"/>
    <dgm:cxn modelId="{D6DE4C93-DFB6-4642-888F-C5B7FF99FA5C}" type="presParOf" srcId="{4204E6F4-D5DA-4E99-A3DB-74EB7290C937}" destId="{01FB0B17-63A1-4632-8C17-CB0307E9FA4E}" srcOrd="14" destOrd="0" presId="urn:microsoft.com/office/officeart/2005/8/layout/cycle5"/>
    <dgm:cxn modelId="{9F13C963-8878-4C9B-98C5-40D3E5771A57}" type="presParOf" srcId="{4204E6F4-D5DA-4E99-A3DB-74EB7290C937}" destId="{3AC3AE7D-77CD-450D-A631-79FC5B2483C1}" srcOrd="15" destOrd="0" presId="urn:microsoft.com/office/officeart/2005/8/layout/cycle5"/>
    <dgm:cxn modelId="{F618D800-CBBD-4757-9B76-D394443DBA41}" type="presParOf" srcId="{4204E6F4-D5DA-4E99-A3DB-74EB7290C937}" destId="{F921D59B-974A-4717-ABF7-24110999251B}" srcOrd="16" destOrd="0" presId="urn:microsoft.com/office/officeart/2005/8/layout/cycle5"/>
    <dgm:cxn modelId="{F940AD68-8181-4250-8F3B-4C5BA9674D24}"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C3E913EC-3EBE-4E5C-A4F5-6F3BCC11A7D2}" type="presOf" srcId="{90A15130-42A1-49DF-9F55-C1329963FA37}" destId="{2A0AA8E5-37F0-48C6-B23C-7449C5597EAE}"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8E59F419-BFB0-491D-ADB8-E80B86FEE58F}" type="presOf" srcId="{55B83A3F-4590-4687-AD8F-7B15C1CB23D7}" destId="{89B1664F-2527-41AB-A31B-7501D64A8E2C}" srcOrd="0" destOrd="0" presId="urn:microsoft.com/office/officeart/2005/8/layout/cycle5"/>
    <dgm:cxn modelId="{3661BF2C-2444-4722-99C5-B17D081BEFB9}" type="presOf" srcId="{D2CF6EB4-2EF0-4633-858E-582EBC429BA0}" destId="{F15DD2AA-254F-4C11-B30C-202A87DD99C5}" srcOrd="0" destOrd="0" presId="urn:microsoft.com/office/officeart/2005/8/layout/cycle5"/>
    <dgm:cxn modelId="{3A33227C-AB73-4C88-9EF3-1CA598A1C1C5}" type="presOf" srcId="{6DDDE7F4-3359-4623-9844-13724DB2E64E}" destId="{DB434C10-9FDF-46FC-92E5-BE51376FEEDA}" srcOrd="0" destOrd="0" presId="urn:microsoft.com/office/officeart/2005/8/layout/cycle5"/>
    <dgm:cxn modelId="{43BB262F-0740-4171-A55D-FCBC5C37FF71}" type="presOf" srcId="{FF1D65A6-7DB5-4B29-86FE-66A40429EB2B}" destId="{26707DEF-C2A3-4F04-A445-14F8309FEEDD}"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3C1FDE54-F796-4D55-A205-2517EF6F1799}" type="presOf" srcId="{72EAF3F4-6225-40E9-A2B5-F8E633E39FCE}" destId="{4204E6F4-D5DA-4E99-A3DB-74EB7290C937}" srcOrd="0" destOrd="0" presId="urn:microsoft.com/office/officeart/2005/8/layout/cycle5"/>
    <dgm:cxn modelId="{3433ED90-7B95-4415-B653-B4A35AC7DF83}" type="presOf" srcId="{3788E604-37F9-4814-B8AE-757B2DBB24B2}" destId="{5A1B637C-8A86-429D-9389-9C895C757AF3}" srcOrd="0" destOrd="0" presId="urn:microsoft.com/office/officeart/2005/8/layout/cycle5"/>
    <dgm:cxn modelId="{A78200EA-02B2-4B59-AEA1-A1D842B94321}" type="presOf" srcId="{59277291-3514-44B7-9A4F-E9558CAB78A3}" destId="{D8F89F8C-7907-45AA-8605-585D17A48120}" srcOrd="0" destOrd="0" presId="urn:microsoft.com/office/officeart/2005/8/layout/cycle5"/>
    <dgm:cxn modelId="{14025CE6-2EAB-460E-ABBE-4EF032137B12}" type="presOf" srcId="{22D37D79-8629-4E9E-93BE-E14EB53B4BC2}" destId="{267063D5-F672-4FE9-A4FB-0BD40869B1B3}" srcOrd="0" destOrd="0" presId="urn:microsoft.com/office/officeart/2005/8/layout/cycle5"/>
    <dgm:cxn modelId="{DA927F94-935B-4714-A07E-0A83BAAA8EE4}" type="presOf" srcId="{F458128F-3C42-4B4D-893A-0EB38D8F4B4F}" destId="{60288276-AFC0-4723-A8A7-EE755A8DE54C}"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1DDA6874-6FAF-4DCE-942B-1F6E82581111}" type="presOf" srcId="{8D43FD0C-A41D-41D4-B0B3-3FD182D8FCBC}" destId="{3AC3AE7D-77CD-450D-A631-79FC5B2483C1}" srcOrd="0" destOrd="0" presId="urn:microsoft.com/office/officeart/2005/8/layout/cycle5"/>
    <dgm:cxn modelId="{9B9F0EBF-27A8-4156-B279-479D5A1061CD}" type="presOf" srcId="{12F0A748-0D3F-46FB-87CA-9116F73561F1}" destId="{4FFE4E8A-8295-4C8D-A5C5-85BD884139AB}"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EF3809C3-D744-4CDE-A9FB-834992E5C2FC}" type="presOf" srcId="{40C24B2D-73B8-40D5-891C-0453C9F02B83}" destId="{01FB0B17-63A1-4632-8C17-CB0307E9FA4E}" srcOrd="0" destOrd="0" presId="urn:microsoft.com/office/officeart/2005/8/layout/cycle5"/>
    <dgm:cxn modelId="{6ABA80B6-18FF-4344-B942-4510CA8D6351}" type="presParOf" srcId="{4204E6F4-D5DA-4E99-A3DB-74EB7290C937}" destId="{D8F89F8C-7907-45AA-8605-585D17A48120}" srcOrd="0" destOrd="0" presId="urn:microsoft.com/office/officeart/2005/8/layout/cycle5"/>
    <dgm:cxn modelId="{2904322B-90D4-4D2A-AAEE-53BE0BA41802}" type="presParOf" srcId="{4204E6F4-D5DA-4E99-A3DB-74EB7290C937}" destId="{7A985862-D1BB-434E-9AE5-D89F3C62D1BB}" srcOrd="1" destOrd="0" presId="urn:microsoft.com/office/officeart/2005/8/layout/cycle5"/>
    <dgm:cxn modelId="{7E5885E2-F13B-497F-8E54-27D6AB57B1F5}" type="presParOf" srcId="{4204E6F4-D5DA-4E99-A3DB-74EB7290C937}" destId="{26707DEF-C2A3-4F04-A445-14F8309FEEDD}" srcOrd="2" destOrd="0" presId="urn:microsoft.com/office/officeart/2005/8/layout/cycle5"/>
    <dgm:cxn modelId="{C90CC67D-56DF-422B-9933-1AE135473984}" type="presParOf" srcId="{4204E6F4-D5DA-4E99-A3DB-74EB7290C937}" destId="{2A0AA8E5-37F0-48C6-B23C-7449C5597EAE}" srcOrd="3" destOrd="0" presId="urn:microsoft.com/office/officeart/2005/8/layout/cycle5"/>
    <dgm:cxn modelId="{A6B63C7D-A77F-4EA6-BC84-655528F1B3DD}" type="presParOf" srcId="{4204E6F4-D5DA-4E99-A3DB-74EB7290C937}" destId="{ECD051F6-8892-47FD-A8FE-15113512CB88}" srcOrd="4" destOrd="0" presId="urn:microsoft.com/office/officeart/2005/8/layout/cycle5"/>
    <dgm:cxn modelId="{6CB0300D-1838-43A2-9520-51294F8F9CBB}" type="presParOf" srcId="{4204E6F4-D5DA-4E99-A3DB-74EB7290C937}" destId="{4FFE4E8A-8295-4C8D-A5C5-85BD884139AB}" srcOrd="5" destOrd="0" presId="urn:microsoft.com/office/officeart/2005/8/layout/cycle5"/>
    <dgm:cxn modelId="{5A72E4AC-FC48-47FE-8740-573BF838BD18}" type="presParOf" srcId="{4204E6F4-D5DA-4E99-A3DB-74EB7290C937}" destId="{DB434C10-9FDF-46FC-92E5-BE51376FEEDA}" srcOrd="6" destOrd="0" presId="urn:microsoft.com/office/officeart/2005/8/layout/cycle5"/>
    <dgm:cxn modelId="{FEEECF11-0BF4-4B1E-8F69-1A2E58955639}" type="presParOf" srcId="{4204E6F4-D5DA-4E99-A3DB-74EB7290C937}" destId="{688ADC7B-0C00-4476-8BA5-5D88E0743A62}" srcOrd="7" destOrd="0" presId="urn:microsoft.com/office/officeart/2005/8/layout/cycle5"/>
    <dgm:cxn modelId="{C62E4E63-7131-4050-B017-C34C56553E00}" type="presParOf" srcId="{4204E6F4-D5DA-4E99-A3DB-74EB7290C937}" destId="{5A1B637C-8A86-429D-9389-9C895C757AF3}" srcOrd="8" destOrd="0" presId="urn:microsoft.com/office/officeart/2005/8/layout/cycle5"/>
    <dgm:cxn modelId="{4696977C-EF4C-4E5C-826F-3E7DCD46DCDD}" type="presParOf" srcId="{4204E6F4-D5DA-4E99-A3DB-74EB7290C937}" destId="{89B1664F-2527-41AB-A31B-7501D64A8E2C}" srcOrd="9" destOrd="0" presId="urn:microsoft.com/office/officeart/2005/8/layout/cycle5"/>
    <dgm:cxn modelId="{B4490A2C-99F0-475C-A14F-9D0F6AF735BD}" type="presParOf" srcId="{4204E6F4-D5DA-4E99-A3DB-74EB7290C937}" destId="{D74AAA23-D470-4861-A468-DF849E0C0AC1}" srcOrd="10" destOrd="0" presId="urn:microsoft.com/office/officeart/2005/8/layout/cycle5"/>
    <dgm:cxn modelId="{01303C64-B909-4694-9073-ECA0B33018F5}" type="presParOf" srcId="{4204E6F4-D5DA-4E99-A3DB-74EB7290C937}" destId="{60288276-AFC0-4723-A8A7-EE755A8DE54C}" srcOrd="11" destOrd="0" presId="urn:microsoft.com/office/officeart/2005/8/layout/cycle5"/>
    <dgm:cxn modelId="{5A5F556F-73ED-4B3E-8571-BA6E08BBEB04}" type="presParOf" srcId="{4204E6F4-D5DA-4E99-A3DB-74EB7290C937}" destId="{F15DD2AA-254F-4C11-B30C-202A87DD99C5}" srcOrd="12" destOrd="0" presId="urn:microsoft.com/office/officeart/2005/8/layout/cycle5"/>
    <dgm:cxn modelId="{0859D62E-00E9-4DD0-A942-F4A8059F7D0B}" type="presParOf" srcId="{4204E6F4-D5DA-4E99-A3DB-74EB7290C937}" destId="{C97D84E3-1C3D-4FC5-8EB7-E12B2A92DA9D}" srcOrd="13" destOrd="0" presId="urn:microsoft.com/office/officeart/2005/8/layout/cycle5"/>
    <dgm:cxn modelId="{BDF88297-0160-415D-BC77-A2F10EB5D726}" type="presParOf" srcId="{4204E6F4-D5DA-4E99-A3DB-74EB7290C937}" destId="{01FB0B17-63A1-4632-8C17-CB0307E9FA4E}" srcOrd="14" destOrd="0" presId="urn:microsoft.com/office/officeart/2005/8/layout/cycle5"/>
    <dgm:cxn modelId="{D5D9B986-B489-489B-AE2B-05DF7B392971}" type="presParOf" srcId="{4204E6F4-D5DA-4E99-A3DB-74EB7290C937}" destId="{3AC3AE7D-77CD-450D-A631-79FC5B2483C1}" srcOrd="15" destOrd="0" presId="urn:microsoft.com/office/officeart/2005/8/layout/cycle5"/>
    <dgm:cxn modelId="{E4696414-2190-4BD1-A8D4-E92CBF823FC7}" type="presParOf" srcId="{4204E6F4-D5DA-4E99-A3DB-74EB7290C937}" destId="{F921D59B-974A-4717-ABF7-24110999251B}" srcOrd="16" destOrd="0" presId="urn:microsoft.com/office/officeart/2005/8/layout/cycle5"/>
    <dgm:cxn modelId="{6033F2D1-C6B7-4516-AE80-AFF667FCB39B}"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6C2FAAA1-7923-4A11-872E-3D73738AABC8}" type="presOf" srcId="{3788E604-37F9-4814-B8AE-757B2DBB24B2}" destId="{5A1B637C-8A86-429D-9389-9C895C757AF3}" srcOrd="0" destOrd="0" presId="urn:microsoft.com/office/officeart/2005/8/layout/cycle5"/>
    <dgm:cxn modelId="{17F171E1-CE18-415A-88A9-F0221C36831C}" type="presOf" srcId="{D2CF6EB4-2EF0-4633-858E-582EBC429BA0}" destId="{F15DD2AA-254F-4C11-B30C-202A87DD99C5}" srcOrd="0" destOrd="0" presId="urn:microsoft.com/office/officeart/2005/8/layout/cycle5"/>
    <dgm:cxn modelId="{F5BF2CAE-3D93-4418-8C82-A872D06E22CC}" type="presOf" srcId="{55B83A3F-4590-4687-AD8F-7B15C1CB23D7}" destId="{89B1664F-2527-41AB-A31B-7501D64A8E2C}" srcOrd="0" destOrd="0" presId="urn:microsoft.com/office/officeart/2005/8/layout/cycle5"/>
    <dgm:cxn modelId="{9E6F8440-1E71-403D-8493-A6814A54CB17}" type="presOf" srcId="{F458128F-3C42-4B4D-893A-0EB38D8F4B4F}" destId="{60288276-AFC0-4723-A8A7-EE755A8DE54C}"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0002FAA1-E10A-486F-8D95-6C7C3D6517D1}" type="presOf" srcId="{90A15130-42A1-49DF-9F55-C1329963FA37}" destId="{2A0AA8E5-37F0-48C6-B23C-7449C5597EAE}"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DC4DCFFB-468F-4127-9172-3E69969F1BE1}" type="presOf" srcId="{12F0A748-0D3F-46FB-87CA-9116F73561F1}" destId="{4FFE4E8A-8295-4C8D-A5C5-85BD884139AB}" srcOrd="0" destOrd="0" presId="urn:microsoft.com/office/officeart/2005/8/layout/cycle5"/>
    <dgm:cxn modelId="{C387980D-6A46-4081-B25B-CF85FA1F7EE7}" type="presOf" srcId="{FF1D65A6-7DB5-4B29-86FE-66A40429EB2B}" destId="{26707DEF-C2A3-4F04-A445-14F8309FEEDD}" srcOrd="0" destOrd="0" presId="urn:microsoft.com/office/officeart/2005/8/layout/cycle5"/>
    <dgm:cxn modelId="{BABE0C56-509B-47E8-83EA-E361E3CBAD6F}" type="presOf" srcId="{22D37D79-8629-4E9E-93BE-E14EB53B4BC2}" destId="{267063D5-F672-4FE9-A4FB-0BD40869B1B3}" srcOrd="0" destOrd="0" presId="urn:microsoft.com/office/officeart/2005/8/layout/cycle5"/>
    <dgm:cxn modelId="{91A35C49-13B8-49B4-BBDD-C5ADAFA36EC2}" type="presOf" srcId="{72EAF3F4-6225-40E9-A2B5-F8E633E39FCE}" destId="{4204E6F4-D5DA-4E99-A3DB-74EB7290C937}" srcOrd="0" destOrd="0" presId="urn:microsoft.com/office/officeart/2005/8/layout/cycle5"/>
    <dgm:cxn modelId="{B3A60E34-A0DF-46FF-94E1-486B0D1C43D0}" type="presOf" srcId="{8D43FD0C-A41D-41D4-B0B3-3FD182D8FCBC}" destId="{3AC3AE7D-77CD-450D-A631-79FC5B2483C1}" srcOrd="0" destOrd="0" presId="urn:microsoft.com/office/officeart/2005/8/layout/cycle5"/>
    <dgm:cxn modelId="{A5FAFF56-9BA6-4312-82F0-4678BEFFF434}" type="presOf" srcId="{40C24B2D-73B8-40D5-891C-0453C9F02B83}" destId="{01FB0B17-63A1-4632-8C17-CB0307E9FA4E}"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7C4276E3-6522-4C1B-A407-B303AA5F1290}" type="presOf" srcId="{59277291-3514-44B7-9A4F-E9558CAB78A3}" destId="{D8F89F8C-7907-45AA-8605-585D17A48120}" srcOrd="0" destOrd="0" presId="urn:microsoft.com/office/officeart/2005/8/layout/cycle5"/>
    <dgm:cxn modelId="{692DC20B-F32D-41F7-BE4B-E6ECC49CADB6}" type="presOf" srcId="{6DDDE7F4-3359-4623-9844-13724DB2E64E}" destId="{DB434C10-9FDF-46FC-92E5-BE51376FEEDA}" srcOrd="0" destOrd="0" presId="urn:microsoft.com/office/officeart/2005/8/layout/cycle5"/>
    <dgm:cxn modelId="{43E444A7-4396-451D-B1D3-12DB5B4F4FD7}" type="presParOf" srcId="{4204E6F4-D5DA-4E99-A3DB-74EB7290C937}" destId="{D8F89F8C-7907-45AA-8605-585D17A48120}" srcOrd="0" destOrd="0" presId="urn:microsoft.com/office/officeart/2005/8/layout/cycle5"/>
    <dgm:cxn modelId="{0797CCF2-C42A-4467-9962-E530EA0DBE32}" type="presParOf" srcId="{4204E6F4-D5DA-4E99-A3DB-74EB7290C937}" destId="{7A985862-D1BB-434E-9AE5-D89F3C62D1BB}" srcOrd="1" destOrd="0" presId="urn:microsoft.com/office/officeart/2005/8/layout/cycle5"/>
    <dgm:cxn modelId="{7FCD1281-20C5-4521-9AC1-221A25D1771A}" type="presParOf" srcId="{4204E6F4-D5DA-4E99-A3DB-74EB7290C937}" destId="{26707DEF-C2A3-4F04-A445-14F8309FEEDD}" srcOrd="2" destOrd="0" presId="urn:microsoft.com/office/officeart/2005/8/layout/cycle5"/>
    <dgm:cxn modelId="{AFB69E7E-EB53-49A2-9258-4098471D2FD9}" type="presParOf" srcId="{4204E6F4-D5DA-4E99-A3DB-74EB7290C937}" destId="{2A0AA8E5-37F0-48C6-B23C-7449C5597EAE}" srcOrd="3" destOrd="0" presId="urn:microsoft.com/office/officeart/2005/8/layout/cycle5"/>
    <dgm:cxn modelId="{08B6B5B8-E48E-447C-8EBF-BE81B53476DA}" type="presParOf" srcId="{4204E6F4-D5DA-4E99-A3DB-74EB7290C937}" destId="{ECD051F6-8892-47FD-A8FE-15113512CB88}" srcOrd="4" destOrd="0" presId="urn:microsoft.com/office/officeart/2005/8/layout/cycle5"/>
    <dgm:cxn modelId="{51B49DE3-8BFE-417D-BDBB-6BE1A5185C2C}" type="presParOf" srcId="{4204E6F4-D5DA-4E99-A3DB-74EB7290C937}" destId="{4FFE4E8A-8295-4C8D-A5C5-85BD884139AB}" srcOrd="5" destOrd="0" presId="urn:microsoft.com/office/officeart/2005/8/layout/cycle5"/>
    <dgm:cxn modelId="{E9D9F9F2-58A7-4694-A95B-C9494D50318C}" type="presParOf" srcId="{4204E6F4-D5DA-4E99-A3DB-74EB7290C937}" destId="{DB434C10-9FDF-46FC-92E5-BE51376FEEDA}" srcOrd="6" destOrd="0" presId="urn:microsoft.com/office/officeart/2005/8/layout/cycle5"/>
    <dgm:cxn modelId="{1877FE72-22CA-483F-B53A-D9B70A798789}" type="presParOf" srcId="{4204E6F4-D5DA-4E99-A3DB-74EB7290C937}" destId="{688ADC7B-0C00-4476-8BA5-5D88E0743A62}" srcOrd="7" destOrd="0" presId="urn:microsoft.com/office/officeart/2005/8/layout/cycle5"/>
    <dgm:cxn modelId="{EA808D32-D64F-4517-A0CF-628D42791E4A}" type="presParOf" srcId="{4204E6F4-D5DA-4E99-A3DB-74EB7290C937}" destId="{5A1B637C-8A86-429D-9389-9C895C757AF3}" srcOrd="8" destOrd="0" presId="urn:microsoft.com/office/officeart/2005/8/layout/cycle5"/>
    <dgm:cxn modelId="{441D538E-4FEE-4821-ADA4-AF2819C9C811}" type="presParOf" srcId="{4204E6F4-D5DA-4E99-A3DB-74EB7290C937}" destId="{89B1664F-2527-41AB-A31B-7501D64A8E2C}" srcOrd="9" destOrd="0" presId="urn:microsoft.com/office/officeart/2005/8/layout/cycle5"/>
    <dgm:cxn modelId="{9127315B-8E82-4705-90B4-31F104AC9495}" type="presParOf" srcId="{4204E6F4-D5DA-4E99-A3DB-74EB7290C937}" destId="{D74AAA23-D470-4861-A468-DF849E0C0AC1}" srcOrd="10" destOrd="0" presId="urn:microsoft.com/office/officeart/2005/8/layout/cycle5"/>
    <dgm:cxn modelId="{4F94C63D-B0EB-4CC5-8ABD-2C772D1734B8}" type="presParOf" srcId="{4204E6F4-D5DA-4E99-A3DB-74EB7290C937}" destId="{60288276-AFC0-4723-A8A7-EE755A8DE54C}" srcOrd="11" destOrd="0" presId="urn:microsoft.com/office/officeart/2005/8/layout/cycle5"/>
    <dgm:cxn modelId="{3786A575-9C60-428F-9418-C6FAAB47BD83}" type="presParOf" srcId="{4204E6F4-D5DA-4E99-A3DB-74EB7290C937}" destId="{F15DD2AA-254F-4C11-B30C-202A87DD99C5}" srcOrd="12" destOrd="0" presId="urn:microsoft.com/office/officeart/2005/8/layout/cycle5"/>
    <dgm:cxn modelId="{05310DF3-13B8-4F27-A685-341AFAEDBE02}" type="presParOf" srcId="{4204E6F4-D5DA-4E99-A3DB-74EB7290C937}" destId="{C97D84E3-1C3D-4FC5-8EB7-E12B2A92DA9D}" srcOrd="13" destOrd="0" presId="urn:microsoft.com/office/officeart/2005/8/layout/cycle5"/>
    <dgm:cxn modelId="{DB36C09D-830C-41C2-9DB0-197C9EE39EA9}" type="presParOf" srcId="{4204E6F4-D5DA-4E99-A3DB-74EB7290C937}" destId="{01FB0B17-63A1-4632-8C17-CB0307E9FA4E}" srcOrd="14" destOrd="0" presId="urn:microsoft.com/office/officeart/2005/8/layout/cycle5"/>
    <dgm:cxn modelId="{DB588990-66AE-420A-B0E7-BD415D7DA217}" type="presParOf" srcId="{4204E6F4-D5DA-4E99-A3DB-74EB7290C937}" destId="{3AC3AE7D-77CD-450D-A631-79FC5B2483C1}" srcOrd="15" destOrd="0" presId="urn:microsoft.com/office/officeart/2005/8/layout/cycle5"/>
    <dgm:cxn modelId="{E1EE024B-5D5F-4F1B-9E45-36A5ADAE4134}" type="presParOf" srcId="{4204E6F4-D5DA-4E99-A3DB-74EB7290C937}" destId="{F921D59B-974A-4717-ABF7-24110999251B}" srcOrd="16" destOrd="0" presId="urn:microsoft.com/office/officeart/2005/8/layout/cycle5"/>
    <dgm:cxn modelId="{21081069-0E7A-4B95-9CEE-E078FBD79892}"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780" cy="495935"/>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41451" y="0"/>
            <a:ext cx="2938780" cy="495935"/>
          </a:xfrm>
          <a:prstGeom prst="rect">
            <a:avLst/>
          </a:prstGeom>
        </p:spPr>
        <p:txBody>
          <a:bodyPr vert="horz" lIns="91440" tIns="45720" rIns="91440" bIns="45720" rtlCol="0"/>
          <a:lstStyle>
            <a:lvl1pPr algn="r">
              <a:defRPr sz="1200"/>
            </a:lvl1pPr>
          </a:lstStyle>
          <a:p>
            <a:fld id="{0A2D8184-49BE-40E8-B2E6-C105CB82BC14}" type="datetimeFigureOut">
              <a:rPr lang="en-ZA" smtClean="0"/>
              <a:pPr/>
              <a:t>2014/04/08</a:t>
            </a:fld>
            <a:endParaRPr lang="en-ZA"/>
          </a:p>
        </p:txBody>
      </p:sp>
      <p:sp>
        <p:nvSpPr>
          <p:cNvPr id="4" name="Slide Image Placeholder 3"/>
          <p:cNvSpPr>
            <a:spLocks noGrp="1" noRot="1" noChangeAspect="1"/>
          </p:cNvSpPr>
          <p:nvPr>
            <p:ph type="sldImg" idx="2"/>
          </p:nvPr>
        </p:nvSpPr>
        <p:spPr>
          <a:xfrm>
            <a:off x="911225" y="744538"/>
            <a:ext cx="4959350" cy="3719512"/>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8180" y="4711383"/>
            <a:ext cx="5425440" cy="44634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21044"/>
            <a:ext cx="2938780" cy="495935"/>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41451" y="9421044"/>
            <a:ext cx="2938780" cy="495935"/>
          </a:xfrm>
          <a:prstGeom prst="rect">
            <a:avLst/>
          </a:prstGeom>
        </p:spPr>
        <p:txBody>
          <a:bodyPr vert="horz" lIns="91440" tIns="45720" rIns="91440" bIns="45720" rtlCol="0" anchor="b"/>
          <a:lstStyle>
            <a:lvl1pPr algn="r">
              <a:defRPr sz="1200"/>
            </a:lvl1pPr>
          </a:lstStyle>
          <a:p>
            <a:fld id="{567BB4B8-9DF0-4B1F-923B-EA382C142649}" type="slidenum">
              <a:rPr lang="en-ZA" smtClean="0"/>
              <a:pPr/>
              <a:t>‹#›</a:t>
            </a:fld>
            <a:endParaRPr lang="en-ZA"/>
          </a:p>
        </p:txBody>
      </p:sp>
    </p:spTree>
    <p:extLst>
      <p:ext uri="{BB962C8B-B14F-4D97-AF65-F5344CB8AC3E}">
        <p14:creationId xmlns:p14="http://schemas.microsoft.com/office/powerpoint/2010/main" val="2469857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Research by higher education and communications scholars provides growing evidence of the changes taking place in the field of scholarly communication, both as result of changes in research activity in higher education systems globally (</a:t>
            </a:r>
            <a:r>
              <a:rPr lang="en-GB" sz="1200" kern="1200" dirty="0" err="1" smtClean="0">
                <a:solidFill>
                  <a:schemeClr val="tx1"/>
                </a:solidFill>
                <a:effectLst/>
                <a:latin typeface="+mn-lt"/>
                <a:ea typeface="+mn-ea"/>
                <a:cs typeface="+mn-cs"/>
              </a:rPr>
              <a:t>Etzkowitz</a:t>
            </a:r>
            <a:r>
              <a:rPr lang="en-GB" sz="1200" kern="1200" dirty="0" smtClean="0">
                <a:solidFill>
                  <a:schemeClr val="tx1"/>
                </a:solidFill>
                <a:effectLst/>
                <a:latin typeface="+mn-lt"/>
                <a:ea typeface="+mn-ea"/>
                <a:cs typeface="+mn-cs"/>
              </a:rPr>
              <a:t> 2004; Cooper 2009, 2011; Gibbons et al 1994) as well as those offered by the affordances of web 2.0 technologies (</a:t>
            </a:r>
            <a:r>
              <a:rPr lang="en-GB" sz="1200" kern="1200" dirty="0" err="1" smtClean="0">
                <a:solidFill>
                  <a:schemeClr val="tx1"/>
                </a:solidFill>
                <a:effectLst/>
                <a:latin typeface="+mn-lt"/>
                <a:ea typeface="+mn-ea"/>
                <a:cs typeface="+mn-cs"/>
              </a:rPr>
              <a:t>Tenopir</a:t>
            </a:r>
            <a:r>
              <a:rPr lang="en-GB" sz="1200" kern="1200" dirty="0" smtClean="0">
                <a:solidFill>
                  <a:schemeClr val="tx1"/>
                </a:solidFill>
                <a:effectLst/>
                <a:latin typeface="+mn-lt"/>
                <a:ea typeface="+mn-ea"/>
                <a:cs typeface="+mn-cs"/>
              </a:rPr>
              <a:t> 2003; Palmer 2005; </a:t>
            </a:r>
            <a:r>
              <a:rPr lang="en-GB" sz="1200" kern="1200" dirty="0" err="1" smtClean="0">
                <a:solidFill>
                  <a:schemeClr val="tx1"/>
                </a:solidFill>
                <a:effectLst/>
                <a:latin typeface="+mn-lt"/>
                <a:ea typeface="+mn-ea"/>
                <a:cs typeface="+mn-cs"/>
              </a:rPr>
              <a:t>Thorin</a:t>
            </a:r>
            <a:r>
              <a:rPr lang="en-GB" sz="1200" kern="1200" dirty="0" smtClean="0">
                <a:solidFill>
                  <a:schemeClr val="tx1"/>
                </a:solidFill>
                <a:effectLst/>
                <a:latin typeface="+mn-lt"/>
                <a:ea typeface="+mn-ea"/>
                <a:cs typeface="+mn-cs"/>
              </a:rPr>
              <a:t> 2006; Procter et al 2010; Weller 2011). There is also growing evidence that the research terrain is becoming more open (Van den Bart et al 2013). While attention has been paid to how scholarly communication and libraries are changing as part of a larger ecosystem (</a:t>
            </a:r>
            <a:r>
              <a:rPr lang="en-ZA" sz="1200" kern="1200" dirty="0" smtClean="0">
                <a:solidFill>
                  <a:schemeClr val="tx1"/>
                </a:solidFill>
                <a:effectLst/>
                <a:latin typeface="+mn-lt"/>
                <a:ea typeface="+mn-ea"/>
                <a:cs typeface="+mn-cs"/>
              </a:rPr>
              <a:t>Pendleton-</a:t>
            </a:r>
            <a:r>
              <a:rPr lang="en-ZA" sz="1200" kern="1200" dirty="0" err="1" smtClean="0">
                <a:solidFill>
                  <a:schemeClr val="tx1"/>
                </a:solidFill>
                <a:effectLst/>
                <a:latin typeface="+mn-lt"/>
                <a:ea typeface="+mn-ea"/>
                <a:cs typeface="+mn-cs"/>
              </a:rPr>
              <a:t>Jullian</a:t>
            </a:r>
            <a:r>
              <a:rPr lang="en-ZA" sz="1200" kern="1200" dirty="0" smtClean="0">
                <a:solidFill>
                  <a:schemeClr val="tx1"/>
                </a:solidFill>
                <a:effectLst/>
                <a:latin typeface="+mn-lt"/>
                <a:ea typeface="+mn-ea"/>
                <a:cs typeface="+mn-cs"/>
              </a:rPr>
              <a:t>, 2013)</a:t>
            </a:r>
            <a:r>
              <a:rPr lang="en-GB" sz="1200" kern="1200" dirty="0" smtClean="0">
                <a:solidFill>
                  <a:schemeClr val="tx1"/>
                </a:solidFill>
                <a:effectLst/>
                <a:latin typeface="+mn-lt"/>
                <a:ea typeface="+mn-ea"/>
                <a:cs typeface="+mn-cs"/>
              </a:rPr>
              <a:t>, </a:t>
            </a:r>
            <a:r>
              <a:rPr lang="en-ZA" sz="1200" kern="1200" dirty="0" smtClean="0">
                <a:solidFill>
                  <a:schemeClr val="tx1"/>
                </a:solidFill>
                <a:effectLst/>
                <a:latin typeface="+mn-lt"/>
                <a:ea typeface="+mn-ea"/>
                <a:cs typeface="+mn-cs"/>
              </a:rPr>
              <a:t>it is less </a:t>
            </a:r>
            <a:r>
              <a:rPr lang="en-GB" sz="1200" kern="1200" dirty="0" smtClean="0">
                <a:solidFill>
                  <a:schemeClr val="tx1"/>
                </a:solidFill>
                <a:effectLst/>
                <a:latin typeface="+mn-lt"/>
                <a:ea typeface="+mn-ea"/>
                <a:cs typeface="+mn-cs"/>
              </a:rPr>
              <a:t>clear how the changing scholarly communication system plays out in actual research practices, as scholars go about their academic work. It is important that </a:t>
            </a:r>
            <a:r>
              <a:rPr lang="en-ZA" sz="1200" kern="1200" dirty="0" smtClean="0">
                <a:solidFill>
                  <a:schemeClr val="tx1"/>
                </a:solidFill>
                <a:effectLst/>
                <a:latin typeface="+mn-lt"/>
                <a:ea typeface="+mn-ea"/>
                <a:cs typeface="+mn-cs"/>
              </a:rPr>
              <a:t>academics’ research communication practices are explored to complement these system approaches. </a:t>
            </a:r>
            <a:r>
              <a:rPr lang="en-GB" sz="1200" kern="1200" dirty="0" smtClean="0">
                <a:solidFill>
                  <a:schemeClr val="tx1"/>
                </a:solidFill>
                <a:effectLst/>
                <a:latin typeface="+mn-lt"/>
                <a:ea typeface="+mn-ea"/>
                <a:cs typeface="+mn-cs"/>
              </a:rPr>
              <a:t>How do we think about these issues in order to investigate and illuminate changing forms of knowledge creation and communication?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3</a:t>
            </a:fld>
            <a:endParaRPr lang="en-ZA"/>
          </a:p>
        </p:txBody>
      </p:sp>
    </p:spTree>
    <p:extLst>
      <p:ext uri="{BB962C8B-B14F-4D97-AF65-F5344CB8AC3E}">
        <p14:creationId xmlns:p14="http://schemas.microsoft.com/office/powerpoint/2010/main" val="1845214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Discovery</a:t>
            </a:r>
            <a:endParaRPr lang="en-ZA"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a:t>
            </a:r>
            <a:r>
              <a:rPr lang="en-GB" sz="1200" u="sng" kern="1200" dirty="0" smtClean="0">
                <a:solidFill>
                  <a:schemeClr val="tx1"/>
                </a:solidFill>
                <a:effectLst/>
                <a:latin typeface="+mn-lt"/>
                <a:ea typeface="+mn-ea"/>
                <a:cs typeface="+mn-cs"/>
              </a:rPr>
              <a:t>discovery</a:t>
            </a:r>
            <a:r>
              <a:rPr lang="en-GB" sz="1200" kern="1200" dirty="0" smtClean="0">
                <a:solidFill>
                  <a:schemeClr val="tx1"/>
                </a:solidFill>
                <a:effectLst/>
                <a:latin typeface="+mn-lt"/>
                <a:ea typeface="+mn-ea"/>
                <a:cs typeface="+mn-cs"/>
              </a:rPr>
              <a:t> of “generalizable explanations or theories”. Often thought about as curiosity-driven research and mainly thought about as “pure basic research” (Cooper, 2009 and 2010), this type is “characterised by a high degree of codification of the knowledge base”, a high degree of “consensus about appropriate questions, methods and analytical frameworks”. Programmes of inquiry can take quite specialised narrow forms and are often undertaken by teams with specialised disciplinary expertise. This type is what is often known as empirical research. In southern African universities it is very difficult to this kind of high-level research because of lack of capacity and funding.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Interpretive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This type focuses on the “</a:t>
            </a:r>
            <a:r>
              <a:rPr lang="en-GB" sz="1200" u="sng" kern="1200" dirty="0" smtClean="0">
                <a:solidFill>
                  <a:schemeClr val="tx1"/>
                </a:solidFill>
                <a:effectLst/>
                <a:latin typeface="+mn-lt"/>
                <a:ea typeface="+mn-ea"/>
                <a:cs typeface="+mn-cs"/>
              </a:rPr>
              <a:t>interpretation</a:t>
            </a:r>
            <a:r>
              <a:rPr lang="en-GB" sz="1200" kern="1200" dirty="0" smtClean="0">
                <a:solidFill>
                  <a:schemeClr val="tx1"/>
                </a:solidFill>
                <a:effectLst/>
                <a:latin typeface="+mn-lt"/>
                <a:ea typeface="+mn-ea"/>
                <a:cs typeface="+mn-cs"/>
              </a:rPr>
              <a:t> of phenomena rather than the search for generalizable explanations”. Here, the “knowledge base is less settled… knowledge advance is not necessarily progressive and may even have the appearance of being cyclical in nature”, “methodological principles at work here might be described as hermeneutic or subjectivist” and such projects are often undertaken by individuals or pairs.</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 Griffiths notes that while the above two coincide with Boyer’s (1990, 1994; Boyer Commission, 1998) scholarship of discovery, a third maps more neatly onto Boyer’s scholarship of application and his later concept of the scholarship of engagement:</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12</a:t>
            </a:fld>
            <a:endParaRPr lang="en-ZA"/>
          </a:p>
        </p:txBody>
      </p:sp>
    </p:spTree>
    <p:extLst>
      <p:ext uri="{BB962C8B-B14F-4D97-AF65-F5344CB8AC3E}">
        <p14:creationId xmlns:p14="http://schemas.microsoft.com/office/powerpoint/2010/main" val="3146469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Interpretive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This type focuses on the “</a:t>
            </a:r>
            <a:r>
              <a:rPr lang="en-GB" sz="1200" u="sng" kern="1200" dirty="0" smtClean="0">
                <a:solidFill>
                  <a:schemeClr val="tx1"/>
                </a:solidFill>
                <a:effectLst/>
                <a:latin typeface="+mn-lt"/>
                <a:ea typeface="+mn-ea"/>
                <a:cs typeface="+mn-cs"/>
              </a:rPr>
              <a:t>interpretation</a:t>
            </a:r>
            <a:r>
              <a:rPr lang="en-GB" sz="1200" kern="1200" dirty="0" smtClean="0">
                <a:solidFill>
                  <a:schemeClr val="tx1"/>
                </a:solidFill>
                <a:effectLst/>
                <a:latin typeface="+mn-lt"/>
                <a:ea typeface="+mn-ea"/>
                <a:cs typeface="+mn-cs"/>
              </a:rPr>
              <a:t> of phenomena rather than the search for generalizable explanations”. Here, the “knowledge base is less settled… knowledge advance is not necessarily progressive and may even have the appearance of being cyclical in nature”, “methodological principles at work here might be described as hermeneutic or subjectivist” and such projects are often undertaken by individuals or pairs.</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 Griffiths notes that while the above two coincide with Boyer’s (1990, 1994; Boyer Commission, 1998) scholarship of discovery, a third maps more neatly onto Boyer’s scholarship of application and his later concept of the scholarship of engagement:</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13</a:t>
            </a:fld>
            <a:endParaRPr lang="en-ZA"/>
          </a:p>
        </p:txBody>
      </p:sp>
    </p:spTree>
    <p:extLst>
      <p:ext uri="{BB962C8B-B14F-4D97-AF65-F5344CB8AC3E}">
        <p14:creationId xmlns:p14="http://schemas.microsoft.com/office/powerpoint/2010/main" val="31093705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200" kern="1200" dirty="0" smtClean="0">
                <a:solidFill>
                  <a:schemeClr val="tx1"/>
                </a:solidFill>
                <a:effectLst/>
                <a:latin typeface="+mn-lt"/>
                <a:ea typeface="+mn-ea"/>
                <a:cs typeface="+mn-cs"/>
              </a:rPr>
              <a:t>Third: This type can be called ‘</a:t>
            </a:r>
            <a:r>
              <a:rPr lang="en-GB" sz="1200" u="sng" kern="1200" dirty="0" smtClean="0">
                <a:solidFill>
                  <a:schemeClr val="tx1"/>
                </a:solidFill>
                <a:effectLst/>
                <a:latin typeface="+mn-lt"/>
                <a:ea typeface="+mn-ea"/>
                <a:cs typeface="+mn-cs"/>
              </a:rPr>
              <a:t>applied</a:t>
            </a:r>
            <a:r>
              <a:rPr lang="en-GB" sz="1200" kern="1200" dirty="0" smtClean="0">
                <a:solidFill>
                  <a:schemeClr val="tx1"/>
                </a:solidFill>
                <a:effectLst/>
                <a:latin typeface="+mn-lt"/>
                <a:ea typeface="+mn-ea"/>
                <a:cs typeface="+mn-cs"/>
              </a:rPr>
              <a:t> inquiry’ and is characteristic of vocational or applied fields like engineering, education, social policy, health care and built environment. Such knowledge production is understood to be useful in addressing conflicts, tackling problems as well as meeting the needs of client groups. Research in this type makes use of knowledge derived from the first two and is therefore sometimes viewed as eclectic or derivative. Griffiths argues that these are potentially distinct ways of making knowledge with their own methods and tests of validity. Rigour is derived from relatively direct feedback loops that generally apply when knowledge is being tested in the context of application.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While Griffiths does not outline a type specifically related to consultancy research, which involves the provision of expert advice to clients, he explores how the third type outlined above, applied inquiry, overlaps with consultancy work. Work of this nature is often a source of friction amongst academics and managers, with part of the tension “revolving around whether consultancy generates ‘new knowledge’ or is applying accepted ideas and principles to particular cases”: (Griffiths, </a:t>
            </a:r>
            <a:r>
              <a:rPr lang="en-GB" sz="1200" i="1" kern="1200" dirty="0" smtClean="0">
                <a:solidFill>
                  <a:schemeClr val="tx1"/>
                </a:solidFill>
                <a:effectLst/>
                <a:latin typeface="+mn-lt"/>
                <a:ea typeface="+mn-ea"/>
                <a:cs typeface="+mn-cs"/>
              </a:rPr>
              <a:t>ibid</a:t>
            </a:r>
            <a:r>
              <a:rPr lang="en-GB" sz="1200" kern="1200" dirty="0" smtClean="0">
                <a:solidFill>
                  <a:schemeClr val="tx1"/>
                </a:solidFill>
                <a:effectLst/>
                <a:latin typeface="+mn-lt"/>
                <a:ea typeface="+mn-ea"/>
                <a:cs typeface="+mn-cs"/>
              </a:rPr>
              <a:t>: 717; see also </a:t>
            </a:r>
            <a:r>
              <a:rPr lang="en-GB" sz="1200" kern="1200" dirty="0" err="1" smtClean="0">
                <a:solidFill>
                  <a:schemeClr val="tx1"/>
                </a:solidFill>
                <a:effectLst/>
                <a:latin typeface="+mn-lt"/>
                <a:ea typeface="+mn-ea"/>
                <a:cs typeface="+mn-cs"/>
              </a:rPr>
              <a:t>Mamdani</a:t>
            </a:r>
            <a:r>
              <a:rPr lang="en-GB" sz="1200" kern="1200" dirty="0" smtClean="0">
                <a:solidFill>
                  <a:schemeClr val="tx1"/>
                </a:solidFill>
                <a:effectLst/>
                <a:latin typeface="+mn-lt"/>
                <a:ea typeface="+mn-ea"/>
                <a:cs typeface="+mn-cs"/>
              </a:rPr>
              <a:t>, 2011). Griffiths (2004:718) argues: “While the legitimacy of the former is widely accepted, many academics are much more suspicious of the latter within the university setting, especially if the public availability of the findings is restricted by the terms of the contract with the clients.” However, Griffiths argues that “the clarification and reworking of basic concepts, the testing out of ideas and methods and the application of accepted principles to new contexts” may well “constitute valid new knowledge production of this third, applied kind.” (p718) </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In fact Cooper (2010) states strongly that consultancy work does not involve the production of new knowledge.</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14</a:t>
            </a:fld>
            <a:endParaRPr lang="en-ZA"/>
          </a:p>
        </p:txBody>
      </p:sp>
    </p:spTree>
    <p:extLst>
      <p:ext uri="{BB962C8B-B14F-4D97-AF65-F5344CB8AC3E}">
        <p14:creationId xmlns:p14="http://schemas.microsoft.com/office/powerpoint/2010/main" val="23755818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This type draws on Boyer’s idea of </a:t>
            </a:r>
            <a:r>
              <a:rPr lang="en-GB" sz="1200" u="sng" kern="1200" dirty="0" smtClean="0">
                <a:solidFill>
                  <a:schemeClr val="tx1"/>
                </a:solidFill>
                <a:effectLst/>
                <a:latin typeface="+mn-lt"/>
                <a:ea typeface="+mn-ea"/>
                <a:cs typeface="+mn-cs"/>
              </a:rPr>
              <a:t>integration</a:t>
            </a:r>
            <a:r>
              <a:rPr lang="en-GB" sz="1200" kern="1200" dirty="0" smtClean="0">
                <a:solidFill>
                  <a:schemeClr val="tx1"/>
                </a:solidFill>
                <a:effectLst/>
                <a:latin typeface="+mn-lt"/>
                <a:ea typeface="+mn-ea"/>
                <a:cs typeface="+mn-cs"/>
              </a:rPr>
              <a:t>, which involved placing discoveries in a wider context, synthesising knowledge from both ‘discovery’ research and aspects of applied inquiry. We suggest that Cooper’s (2009; 2010) work is a useful elaboration of the integration type with the concept of use-inspired basic research (UIBR), emphasising the primacy of basic disciplinary work, but seeing it as “embedded in use-orientation” (p104). Another useful concept relevant to this type of research that Cooper offers is that of the fourth helix, following </a:t>
            </a:r>
            <a:r>
              <a:rPr lang="en-GB" sz="1200" kern="1200" dirty="0" err="1" smtClean="0">
                <a:solidFill>
                  <a:schemeClr val="tx1"/>
                </a:solidFill>
                <a:effectLst/>
                <a:latin typeface="+mn-lt"/>
                <a:ea typeface="+mn-ea"/>
                <a:cs typeface="+mn-cs"/>
              </a:rPr>
              <a:t>Etzkowitz’s</a:t>
            </a:r>
            <a:r>
              <a:rPr lang="en-GB" sz="1200" kern="1200" dirty="0" smtClean="0">
                <a:solidFill>
                  <a:schemeClr val="tx1"/>
                </a:solidFill>
                <a:effectLst/>
                <a:latin typeface="+mn-lt"/>
                <a:ea typeface="+mn-ea"/>
                <a:cs typeface="+mn-cs"/>
              </a:rPr>
              <a:t> (2004) triple helix of university-industry-government or U-I-G engagements. This helix extends those aspects of universities’ missions which refer to development beyond the traditional and narrow dimension of economic development to one which includes social-economic-cultural development. It is particularly useful to African universities which emphasise social development as do the governments of the countries in which they are located (</a:t>
            </a:r>
            <a:r>
              <a:rPr lang="en-GB" sz="1200" kern="1200" dirty="0" err="1" smtClean="0">
                <a:solidFill>
                  <a:schemeClr val="tx1"/>
                </a:solidFill>
                <a:effectLst/>
                <a:latin typeface="+mn-lt"/>
                <a:ea typeface="+mn-ea"/>
                <a:cs typeface="+mn-cs"/>
              </a:rPr>
              <a:t>Gray</a:t>
            </a:r>
            <a:r>
              <a:rPr lang="en-GB" sz="1200" kern="1200" dirty="0" smtClean="0">
                <a:solidFill>
                  <a:schemeClr val="tx1"/>
                </a:solidFill>
                <a:effectLst/>
                <a:latin typeface="+mn-lt"/>
                <a:ea typeface="+mn-ea"/>
                <a:cs typeface="+mn-cs"/>
              </a:rPr>
              <a:t>, Trotter &amp; </a:t>
            </a:r>
            <a:r>
              <a:rPr lang="en-GB" sz="1200" kern="1200" dirty="0" err="1" smtClean="0">
                <a:solidFill>
                  <a:schemeClr val="tx1"/>
                </a:solidFill>
                <a:effectLst/>
                <a:latin typeface="+mn-lt"/>
                <a:ea typeface="+mn-ea"/>
                <a:cs typeface="+mn-cs"/>
              </a:rPr>
              <a:t>Willmers</a:t>
            </a:r>
            <a:r>
              <a:rPr lang="en-GB" sz="1200" kern="1200" dirty="0" smtClean="0">
                <a:solidFill>
                  <a:schemeClr val="tx1"/>
                </a:solidFill>
                <a:effectLst/>
                <a:latin typeface="+mn-lt"/>
                <a:ea typeface="+mn-ea"/>
                <a:cs typeface="+mn-cs"/>
              </a:rPr>
              <a:t> 2012).</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15</a:t>
            </a:fld>
            <a:endParaRPr lang="en-ZA"/>
          </a:p>
        </p:txBody>
      </p:sp>
    </p:spTree>
    <p:extLst>
      <p:ext uri="{BB962C8B-B14F-4D97-AF65-F5344CB8AC3E}">
        <p14:creationId xmlns:p14="http://schemas.microsoft.com/office/powerpoint/2010/main" val="4062638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 further and fifth type relates to Boyer’s scholarship of teaching and involves critical inquiry into how learning can be promoted. The scholarship of </a:t>
            </a:r>
            <a:r>
              <a:rPr lang="en-GB" sz="1200" u="sng" kern="1200" dirty="0" smtClean="0">
                <a:solidFill>
                  <a:schemeClr val="tx1"/>
                </a:solidFill>
                <a:effectLst/>
                <a:latin typeface="+mn-lt"/>
                <a:ea typeface="+mn-ea"/>
                <a:cs typeface="+mn-cs"/>
              </a:rPr>
              <a:t>teaching and learning</a:t>
            </a:r>
            <a:r>
              <a:rPr lang="en-GB" sz="1200" kern="1200" dirty="0" smtClean="0">
                <a:solidFill>
                  <a:schemeClr val="tx1"/>
                </a:solidFill>
                <a:effectLst/>
                <a:latin typeface="+mn-lt"/>
                <a:ea typeface="+mn-ea"/>
                <a:cs typeface="+mn-cs"/>
              </a:rPr>
              <a:t> (SOTL) has burgeoned in the past decade in the global North, as well as in many parts of the South, including the universities SCAP worked in. Griffiths argues that the value of this work is not in doubt, more in question is whether it can be regarded as a distinct type of knowledge production or whether it is better seen as a particular form of applied knowledge production.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While the focus of this paper is on the framework rather than its use, it is of note that the taxonomy worked reasonably well in practice but the categorisation required using two categories for one project at times, as well as the addition of a new category, which we called research infrastructure projects.</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We were able to categorise ten projects as discovery inquiry, sixteen as interpretive; ten as applied with an additional related four as direct consultancies; fourteen as integrated and four as SOTL. There were also five which straddled interpretive/applied; five which straddled applied/consultancy; and six which straddled other combinations. There were two infrastructural projects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16</a:t>
            </a:fld>
            <a:endParaRPr lang="en-ZA"/>
          </a:p>
        </p:txBody>
      </p:sp>
    </p:spTree>
    <p:extLst>
      <p:ext uri="{BB962C8B-B14F-4D97-AF65-F5344CB8AC3E}">
        <p14:creationId xmlns:p14="http://schemas.microsoft.com/office/powerpoint/2010/main" val="938369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We understand research communication to take place throughout the research process, rather than only being part of the formal outputs stage, where traditionally results are published as journal articles. Therefore it was necessary to build a “research cycle approach” into our data collection instruments and into the analytical framework (Czerniewicz 2013, Whyte and Pryor 2011). Czerniewicz identifies key features of “the changing digitally-mediated scholarship landscape” through a “knowledge creation and dissemination cycle” model, which takes the perspective of the research and dissemination activities of academics. The model outlines firstly what she calls “core elements” in the traditional knowledge creation and dissemination cycle as: Conceptualisation; Data collection and analysis; Articulation of findings; Translation and engagement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18</a:t>
            </a:fld>
            <a:endParaRPr lang="en-ZA"/>
          </a:p>
        </p:txBody>
      </p:sp>
    </p:spTree>
    <p:extLst>
      <p:ext uri="{BB962C8B-B14F-4D97-AF65-F5344CB8AC3E}">
        <p14:creationId xmlns:p14="http://schemas.microsoft.com/office/powerpoint/2010/main" val="42533189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22</a:t>
            </a:fld>
            <a:endParaRPr lang="en-ZA"/>
          </a:p>
        </p:txBody>
      </p:sp>
    </p:spTree>
    <p:extLst>
      <p:ext uri="{BB962C8B-B14F-4D97-AF65-F5344CB8AC3E}">
        <p14:creationId xmlns:p14="http://schemas.microsoft.com/office/powerpoint/2010/main" val="12593799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23</a:t>
            </a:fld>
            <a:endParaRPr lang="en-ZA"/>
          </a:p>
        </p:txBody>
      </p:sp>
    </p:spTree>
    <p:extLst>
      <p:ext uri="{BB962C8B-B14F-4D97-AF65-F5344CB8AC3E}">
        <p14:creationId xmlns:p14="http://schemas.microsoft.com/office/powerpoint/2010/main" val="12593799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The research cycle: dimensions</a:t>
            </a:r>
            <a:endParaRPr lang="en-ZA"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We fine-tune our framework by elaborating on the three elements that come into play at each stage of the research cycle: social relations, audiences/users and forms of communication.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27</a:t>
            </a:fld>
            <a:endParaRPr lang="en-ZA"/>
          </a:p>
        </p:txBody>
      </p:sp>
    </p:spTree>
    <p:extLst>
      <p:ext uri="{BB962C8B-B14F-4D97-AF65-F5344CB8AC3E}">
        <p14:creationId xmlns:p14="http://schemas.microsoft.com/office/powerpoint/2010/main" val="2736347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kern="1200" dirty="0" smtClean="0">
                <a:solidFill>
                  <a:schemeClr val="tx1"/>
                </a:solidFill>
                <a:effectLst/>
                <a:latin typeface="+mn-lt"/>
                <a:ea typeface="+mn-ea"/>
                <a:cs typeface="+mn-cs"/>
              </a:rPr>
              <a:t>In our framework social relations within the stages of the research cycle involves exploring at each point: power relations, including north/south relations; networks, including social networks; the nature of relationships, including positioning as recipients or as contributors.</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Power relations in research projects are relevant for knowledge production in terms of who speaks and who is silent, whose voice is heard and in what form. These are deeply shaped within the histories and cultures of the institutions and countries within which the universities are situated. Bourdieu (1998), for example, describes how in France, academic gate-keeping occurs through for example </a:t>
            </a:r>
            <a:r>
              <a:rPr lang="en-ZA" sz="1200" kern="1200" dirty="0" smtClean="0">
                <a:solidFill>
                  <a:schemeClr val="tx1"/>
                </a:solidFill>
                <a:effectLst/>
                <a:latin typeface="+mn-lt"/>
                <a:ea typeface="+mn-ea"/>
                <a:cs typeface="+mn-cs"/>
              </a:rPr>
              <a:t>the control of junior scholars' time in study and acceptance of papers for publication. </a:t>
            </a:r>
            <a:r>
              <a:rPr lang="en-ZA" sz="1200" kern="1200" dirty="0" err="1" smtClean="0">
                <a:solidFill>
                  <a:schemeClr val="tx1"/>
                </a:solidFill>
                <a:effectLst/>
                <a:latin typeface="+mn-lt"/>
                <a:ea typeface="+mn-ea"/>
                <a:cs typeface="+mn-cs"/>
              </a:rPr>
              <a:t>Halbert</a:t>
            </a:r>
            <a:r>
              <a:rPr lang="en-ZA" sz="1200" kern="1200" dirty="0" smtClean="0">
                <a:solidFill>
                  <a:schemeClr val="tx1"/>
                </a:solidFill>
                <a:effectLst/>
                <a:latin typeface="+mn-lt"/>
                <a:ea typeface="+mn-ea"/>
                <a:cs typeface="+mn-cs"/>
              </a:rPr>
              <a:t> (1998) uses Bourdieu’s concepts of capital and habitus to explain how knowledge is produced and legitimised as well as to explore the changing dynamics and tensions within the scholarly communication system. </a:t>
            </a:r>
          </a:p>
          <a:p>
            <a:r>
              <a:rPr lang="en-ZA" sz="1200" kern="1200" dirty="0" smtClean="0">
                <a:solidFill>
                  <a:schemeClr val="tx1"/>
                </a:solidFill>
                <a:effectLst/>
                <a:latin typeface="+mn-lt"/>
                <a:ea typeface="+mn-ea"/>
                <a:cs typeface="+mn-cs"/>
              </a:rPr>
              <a:t>Power relations are also to be considered in terms of north/south relations, especially relevant in this study where many of the academics collaborate with colleagues from the global north, and where the potential exists for global inequalities to be replicated. Social relations in the realm of communication practices must touch on these relationships, as well as on who is able to publish where (see for example Chan et al 2011 and Czerniewicz &amp; </a:t>
            </a:r>
            <a:r>
              <a:rPr lang="en-ZA" sz="1200" kern="1200" dirty="0" err="1" smtClean="0">
                <a:solidFill>
                  <a:schemeClr val="tx1"/>
                </a:solidFill>
                <a:effectLst/>
                <a:latin typeface="+mn-lt"/>
                <a:ea typeface="+mn-ea"/>
                <a:cs typeface="+mn-cs"/>
              </a:rPr>
              <a:t>Wiens</a:t>
            </a:r>
            <a:r>
              <a:rPr lang="en-ZA" sz="1200" kern="1200" dirty="0" smtClean="0">
                <a:solidFill>
                  <a:schemeClr val="tx1"/>
                </a:solidFill>
                <a:effectLst/>
                <a:latin typeface="+mn-lt"/>
                <a:ea typeface="+mn-ea"/>
                <a:cs typeface="+mn-cs"/>
              </a:rPr>
              <a:t> 2013).</a:t>
            </a:r>
          </a:p>
          <a:p>
            <a:r>
              <a:rPr lang="en-ZA" sz="1200" kern="1200" dirty="0" smtClean="0">
                <a:solidFill>
                  <a:schemeClr val="tx1"/>
                </a:solidFill>
                <a:effectLst/>
                <a:latin typeface="+mn-lt"/>
                <a:ea typeface="+mn-ea"/>
                <a:cs typeface="+mn-cs"/>
              </a:rPr>
              <a:t>These relations extend to the kinds of networks academics have access to, from the most limited within their own departments or universities, extending nationally and regionally, and beyond to global networks. What role do these networks play in their research communication possibilities and practices? Inter-twined with this is the role of social media networks, whether they exist at all and what role they play. These digitally mediated social networks  allow individuals to construct a public or semi-public profile within a bounded system,  articulate a list of other users with whom they share a connection, and  view and traverse their list of connections and those made by others within the system (Boyd and Ellison, 2007). </a:t>
            </a:r>
          </a:p>
          <a:p>
            <a:r>
              <a:rPr lang="en-GB" sz="1200" kern="1200" dirty="0" smtClean="0">
                <a:solidFill>
                  <a:schemeClr val="tx1"/>
                </a:solidFill>
                <a:effectLst/>
                <a:latin typeface="+mn-lt"/>
                <a:ea typeface="+mn-ea"/>
                <a:cs typeface="+mn-cs"/>
              </a:rPr>
              <a:t>The element of social relations in our framework therefore refer to relationships of power and control in how research is done, and rather than focusing on products it focuses more on processes, interaction and relationships.  How open these relations are is of particular relevance, as described later.</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28</a:t>
            </a:fld>
            <a:endParaRPr lang="en-ZA"/>
          </a:p>
        </p:txBody>
      </p:sp>
    </p:spTree>
    <p:extLst>
      <p:ext uri="{BB962C8B-B14F-4D97-AF65-F5344CB8AC3E}">
        <p14:creationId xmlns:p14="http://schemas.microsoft.com/office/powerpoint/2010/main" val="3611908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4</a:t>
            </a:fld>
            <a:endParaRPr lang="en-ZA"/>
          </a:p>
        </p:txBody>
      </p:sp>
    </p:spTree>
    <p:extLst>
      <p:ext uri="{BB962C8B-B14F-4D97-AF65-F5344CB8AC3E}">
        <p14:creationId xmlns:p14="http://schemas.microsoft.com/office/powerpoint/2010/main" val="27646197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b="1" kern="1200" dirty="0" smtClean="0">
                <a:solidFill>
                  <a:schemeClr val="tx1"/>
                </a:solidFill>
                <a:effectLst/>
                <a:latin typeface="+mn-lt"/>
                <a:ea typeface="+mn-ea"/>
                <a:cs typeface="+mn-cs"/>
              </a:rPr>
              <a:t>Users/audiences </a:t>
            </a:r>
            <a:endParaRPr lang="en-ZA"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We need to consider to whom scholars communicate their research and what the nature is of the uptake. We are therefore seeking a more dynamic notion of scholarly communication than the simple sender-receiver model and one which is more closely aligned with the notion of practices, one in which audiences do not simply receive research but are actively involved in ‘uptake’. Traditionally scholars’ main audiences have been other scholars, and their publishing decisions and outputs have been based on this, with print-based technologies affording this relationship. The Internet opens up and extends the concept of both users and audiences.</a:t>
            </a:r>
            <a:r>
              <a:rPr lang="en-ZA" sz="1200" kern="1200" dirty="0" smtClean="0">
                <a:solidFill>
                  <a:schemeClr val="tx1"/>
                </a:solidFill>
                <a:effectLst/>
                <a:latin typeface="+mn-lt"/>
                <a:ea typeface="+mn-ea"/>
                <a:cs typeface="+mn-cs"/>
              </a:rPr>
              <a:t> In the narrowest sense the most conventional way this happens is through the publishing of findings in toll- access journals, reaching only those who have the resources to pay for access to them. Through open access publishing (either green or gold) all outputs are available to those who have Internet, and can extending the potential audience to society at large and meaning that research can be taken up in ways not anticipated by academics.</a:t>
            </a:r>
          </a:p>
          <a:p>
            <a:r>
              <a:rPr lang="en-GB" sz="1200" kern="1200" dirty="0" smtClean="0">
                <a:solidFill>
                  <a:schemeClr val="tx1"/>
                </a:solidFill>
                <a:effectLst/>
                <a:latin typeface="+mn-lt"/>
                <a:ea typeface="+mn-ea"/>
                <a:cs typeface="+mn-cs"/>
              </a:rPr>
              <a:t>This framework categorises the following audiences for scholarly communication: scholar to scholar; scholar to student; scholar to community; scholar to government, scholar to industry and scholar to civil society. (See more of this at </a:t>
            </a:r>
            <a:r>
              <a:rPr lang="en-GB" sz="1200" kern="1200" dirty="0" err="1" smtClean="0">
                <a:solidFill>
                  <a:schemeClr val="tx1"/>
                </a:solidFill>
                <a:effectLst/>
                <a:latin typeface="+mn-lt"/>
                <a:ea typeface="+mn-ea"/>
                <a:cs typeface="+mn-cs"/>
              </a:rPr>
              <a:t>Gray</a:t>
            </a:r>
            <a:r>
              <a:rPr lang="en-GB" sz="1200" kern="1200" dirty="0" smtClean="0">
                <a:solidFill>
                  <a:schemeClr val="tx1"/>
                </a:solidFill>
                <a:effectLst/>
                <a:latin typeface="+mn-lt"/>
                <a:ea typeface="+mn-ea"/>
                <a:cs typeface="+mn-cs"/>
              </a:rPr>
              <a:t> et al 2009). Audiences in each case may be singular or multiple. Critical to this notion of user-group/audience is the way in which the rewards and incentive systems of universities globally function in ensuring that scholar to scholar forms of communication are valued. These are mapped onto the two diagrams above in the form of the blue arrows in the first diagram, which can be seen to happen only in the final stages of the traditional cycle.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addition, the notion of audience in a digitally mediated “read-write” milieu is challenged to mean a two-way conversation with the audience “talking back” in the form of comments and discussions, and indeed even circumventing the scholars entirely (</a:t>
            </a:r>
            <a:r>
              <a:rPr lang="en-GB" sz="1200" kern="1200" dirty="0" err="1" smtClean="0">
                <a:solidFill>
                  <a:schemeClr val="tx1"/>
                </a:solidFill>
                <a:effectLst/>
                <a:latin typeface="+mn-lt"/>
                <a:ea typeface="+mn-ea"/>
                <a:cs typeface="+mn-cs"/>
              </a:rPr>
              <a:t>Gillmore</a:t>
            </a:r>
            <a:r>
              <a:rPr lang="en-GB" sz="1200" kern="1200" dirty="0" smtClean="0">
                <a:solidFill>
                  <a:schemeClr val="tx1"/>
                </a:solidFill>
                <a:effectLst/>
                <a:latin typeface="+mn-lt"/>
                <a:ea typeface="+mn-ea"/>
                <a:cs typeface="+mn-cs"/>
              </a:rPr>
              <a:t> 2004). </a:t>
            </a:r>
            <a:r>
              <a:rPr lang="en-GB" sz="1200" kern="1200" dirty="0" err="1" smtClean="0">
                <a:solidFill>
                  <a:schemeClr val="tx1"/>
                </a:solidFill>
                <a:effectLst/>
                <a:latin typeface="+mn-lt"/>
                <a:ea typeface="+mn-ea"/>
                <a:cs typeface="+mn-cs"/>
              </a:rPr>
              <a:t>Seely</a:t>
            </a:r>
            <a:r>
              <a:rPr lang="en-GB" sz="1200" kern="1200" dirty="0" smtClean="0">
                <a:solidFill>
                  <a:schemeClr val="tx1"/>
                </a:solidFill>
                <a:effectLst/>
                <a:latin typeface="+mn-lt"/>
                <a:ea typeface="+mn-ea"/>
                <a:cs typeface="+mn-cs"/>
              </a:rPr>
              <a:t> Brown (2008) suggests that such a culture of participation involves tinkering, building, remixing and sharing, terms not generally appropriated by the academe.</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Each of these groups is related to what </a:t>
            </a:r>
            <a:r>
              <a:rPr lang="en-ZA" sz="1200" kern="1200" dirty="0" err="1" smtClean="0">
                <a:solidFill>
                  <a:schemeClr val="tx1"/>
                </a:solidFill>
                <a:effectLst/>
                <a:latin typeface="+mn-lt"/>
                <a:ea typeface="+mn-ea"/>
                <a:cs typeface="+mn-cs"/>
              </a:rPr>
              <a:t>Etzkowitz</a:t>
            </a:r>
            <a:r>
              <a:rPr lang="en-ZA" sz="1200" kern="1200" dirty="0" smtClean="0">
                <a:solidFill>
                  <a:schemeClr val="tx1"/>
                </a:solidFill>
                <a:effectLst/>
                <a:latin typeface="+mn-lt"/>
                <a:ea typeface="+mn-ea"/>
                <a:cs typeface="+mn-cs"/>
              </a:rPr>
              <a:t> (ref) calls the triple helix (scholar – industry – government) and Cooper elaborates further by introducing a fourth helix (community). This, of course, is very relevant in the Southern African context when universities tend to be viewed as needing to play significant and strategic roles in national development.</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29</a:t>
            </a:fld>
            <a:endParaRPr lang="en-ZA"/>
          </a:p>
        </p:txBody>
      </p:sp>
    </p:spTree>
    <p:extLst>
      <p:ext uri="{BB962C8B-B14F-4D97-AF65-F5344CB8AC3E}">
        <p14:creationId xmlns:p14="http://schemas.microsoft.com/office/powerpoint/2010/main" val="38403031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b="1" kern="1200" dirty="0" smtClean="0">
                <a:solidFill>
                  <a:schemeClr val="tx1"/>
                </a:solidFill>
                <a:effectLst/>
                <a:latin typeface="+mn-lt"/>
                <a:ea typeface="+mn-ea"/>
                <a:cs typeface="+mn-cs"/>
              </a:rPr>
              <a:t>Users/audiences </a:t>
            </a:r>
            <a:endParaRPr lang="en-ZA"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We need to consider to whom scholars communicate their research and what the nature is of the uptake. We are therefore seeking a more dynamic notion of scholarly communication than the simple sender-receiver model and one which is more closely aligned with the notion of practices, one in which audiences do not simply receive research but are actively involved in ‘uptake’. Traditionally scholars’ main audiences have been other scholars, and their publishing decisions and outputs have been based on this, with print-based technologies affording this relationship. The Internet opens up and extends the concept of both users and audiences.</a:t>
            </a:r>
            <a:r>
              <a:rPr lang="en-ZA" sz="1200" kern="1200" dirty="0" smtClean="0">
                <a:solidFill>
                  <a:schemeClr val="tx1"/>
                </a:solidFill>
                <a:effectLst/>
                <a:latin typeface="+mn-lt"/>
                <a:ea typeface="+mn-ea"/>
                <a:cs typeface="+mn-cs"/>
              </a:rPr>
              <a:t> In the narrowest sense the most conventional way this happens is through the publishing of findings in toll- access journals, reaching only those who have the resources to pay for access to them. Through open access publishing (either green or gold) all outputs are available to those who have Internet, and can extending the potential audience to society at large and meaning that research can be taken up in ways not anticipated by academics.</a:t>
            </a:r>
          </a:p>
          <a:p>
            <a:r>
              <a:rPr lang="en-GB" sz="1200" kern="1200" dirty="0" smtClean="0">
                <a:solidFill>
                  <a:schemeClr val="tx1"/>
                </a:solidFill>
                <a:effectLst/>
                <a:latin typeface="+mn-lt"/>
                <a:ea typeface="+mn-ea"/>
                <a:cs typeface="+mn-cs"/>
              </a:rPr>
              <a:t>This framework categorises the following audiences for scholarly communication: scholar to scholar; scholar to student; scholar to community; scholar to government, scholar to industry and scholar to civil society. (See more of this at </a:t>
            </a:r>
            <a:r>
              <a:rPr lang="en-GB" sz="1200" kern="1200" dirty="0" err="1" smtClean="0">
                <a:solidFill>
                  <a:schemeClr val="tx1"/>
                </a:solidFill>
                <a:effectLst/>
                <a:latin typeface="+mn-lt"/>
                <a:ea typeface="+mn-ea"/>
                <a:cs typeface="+mn-cs"/>
              </a:rPr>
              <a:t>Gray</a:t>
            </a:r>
            <a:r>
              <a:rPr lang="en-GB" sz="1200" kern="1200" dirty="0" smtClean="0">
                <a:solidFill>
                  <a:schemeClr val="tx1"/>
                </a:solidFill>
                <a:effectLst/>
                <a:latin typeface="+mn-lt"/>
                <a:ea typeface="+mn-ea"/>
                <a:cs typeface="+mn-cs"/>
              </a:rPr>
              <a:t> et al 2009). Audiences in each case may be singular or multiple. Critical to this notion of user-group/audience is the way in which the rewards and incentive systems of universities globally function in ensuring that scholar to scholar forms of communication are valued. These are mapped onto the two diagrams above in the form of the blue arrows in the first diagram, which can be seen to happen only in the final stages of the traditional cycle.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addition, the notion of audience in a digitally mediated “read-write” milieu is challenged to mean a two-way conversation with the audience “talking back” in the form of comments and discussions, and indeed even circumventing the scholars entirely (</a:t>
            </a:r>
            <a:r>
              <a:rPr lang="en-GB" sz="1200" kern="1200" dirty="0" err="1" smtClean="0">
                <a:solidFill>
                  <a:schemeClr val="tx1"/>
                </a:solidFill>
                <a:effectLst/>
                <a:latin typeface="+mn-lt"/>
                <a:ea typeface="+mn-ea"/>
                <a:cs typeface="+mn-cs"/>
              </a:rPr>
              <a:t>Gillmore</a:t>
            </a:r>
            <a:r>
              <a:rPr lang="en-GB" sz="1200" kern="1200" dirty="0" smtClean="0">
                <a:solidFill>
                  <a:schemeClr val="tx1"/>
                </a:solidFill>
                <a:effectLst/>
                <a:latin typeface="+mn-lt"/>
                <a:ea typeface="+mn-ea"/>
                <a:cs typeface="+mn-cs"/>
              </a:rPr>
              <a:t> 2004). </a:t>
            </a:r>
            <a:r>
              <a:rPr lang="en-GB" sz="1200" kern="1200" dirty="0" err="1" smtClean="0">
                <a:solidFill>
                  <a:schemeClr val="tx1"/>
                </a:solidFill>
                <a:effectLst/>
                <a:latin typeface="+mn-lt"/>
                <a:ea typeface="+mn-ea"/>
                <a:cs typeface="+mn-cs"/>
              </a:rPr>
              <a:t>Seely</a:t>
            </a:r>
            <a:r>
              <a:rPr lang="en-GB" sz="1200" kern="1200" dirty="0" smtClean="0">
                <a:solidFill>
                  <a:schemeClr val="tx1"/>
                </a:solidFill>
                <a:effectLst/>
                <a:latin typeface="+mn-lt"/>
                <a:ea typeface="+mn-ea"/>
                <a:cs typeface="+mn-cs"/>
              </a:rPr>
              <a:t> Brown (2008) suggests that such a culture of participation involves tinkering, building, remixing and sharing, terms not generally appropriated by the academe.</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Each of these groups is related to what </a:t>
            </a:r>
            <a:r>
              <a:rPr lang="en-ZA" sz="1200" kern="1200" dirty="0" err="1" smtClean="0">
                <a:solidFill>
                  <a:schemeClr val="tx1"/>
                </a:solidFill>
                <a:effectLst/>
                <a:latin typeface="+mn-lt"/>
                <a:ea typeface="+mn-ea"/>
                <a:cs typeface="+mn-cs"/>
              </a:rPr>
              <a:t>Etzkowitz</a:t>
            </a:r>
            <a:r>
              <a:rPr lang="en-ZA" sz="1200" kern="1200" dirty="0" smtClean="0">
                <a:solidFill>
                  <a:schemeClr val="tx1"/>
                </a:solidFill>
                <a:effectLst/>
                <a:latin typeface="+mn-lt"/>
                <a:ea typeface="+mn-ea"/>
                <a:cs typeface="+mn-cs"/>
              </a:rPr>
              <a:t> (ref) calls the triple helix (scholar – industry – government) and Cooper elaborates further by introducing a fourth helix (community). This, of course, is very relevant in the Southern African context when universities tend to be viewed as needing to play significant and strategic roles in national development.</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30</a:t>
            </a:fld>
            <a:endParaRPr lang="en-ZA"/>
          </a:p>
        </p:txBody>
      </p:sp>
    </p:spTree>
    <p:extLst>
      <p:ext uri="{BB962C8B-B14F-4D97-AF65-F5344CB8AC3E}">
        <p14:creationId xmlns:p14="http://schemas.microsoft.com/office/powerpoint/2010/main" val="38403031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b="1" kern="1200" dirty="0" smtClean="0">
                <a:solidFill>
                  <a:schemeClr val="tx1"/>
                </a:solidFill>
                <a:effectLst/>
                <a:latin typeface="+mn-lt"/>
                <a:ea typeface="+mn-ea"/>
                <a:cs typeface="+mn-cs"/>
              </a:rPr>
              <a:t>Forms of communication </a:t>
            </a:r>
            <a:endParaRPr lang="en-ZA"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With this element of our framework we take into account the forms in which scholars communicate their research. First, we consider the fact that almost the total output of the currently highly valued academic research communication worldwide takes place through the linguistic </a:t>
            </a:r>
            <a:r>
              <a:rPr lang="en-GB" sz="1200" b="1" i="1" kern="1200" dirty="0" smtClean="0">
                <a:solidFill>
                  <a:schemeClr val="tx1"/>
                </a:solidFill>
                <a:effectLst/>
                <a:latin typeface="+mn-lt"/>
                <a:ea typeface="+mn-ea"/>
                <a:cs typeface="+mn-cs"/>
              </a:rPr>
              <a:t>mode</a:t>
            </a:r>
            <a:r>
              <a:rPr lang="en-GB" sz="1200" kern="1200" dirty="0" smtClean="0">
                <a:solidFill>
                  <a:schemeClr val="tx1"/>
                </a:solidFill>
                <a:effectLst/>
                <a:latin typeface="+mn-lt"/>
                <a:ea typeface="+mn-ea"/>
                <a:cs typeface="+mn-cs"/>
              </a:rPr>
              <a:t> of communication, largely through the written word, and to a lesser extent through speech. There are however, other modes of communication and some theorists are arguing that these are challenging the privileged status of the written word (Kress and van </a:t>
            </a:r>
            <a:r>
              <a:rPr lang="en-GB" sz="1200" kern="1200" dirty="0" err="1" smtClean="0">
                <a:solidFill>
                  <a:schemeClr val="tx1"/>
                </a:solidFill>
                <a:effectLst/>
                <a:latin typeface="+mn-lt"/>
                <a:ea typeface="+mn-ea"/>
                <a:cs typeface="+mn-cs"/>
              </a:rPr>
              <a:t>Leeuwen</a:t>
            </a:r>
            <a:r>
              <a:rPr lang="en-GB" sz="1200" kern="1200" dirty="0" smtClean="0">
                <a:solidFill>
                  <a:schemeClr val="tx1"/>
                </a:solidFill>
                <a:effectLst/>
                <a:latin typeface="+mn-lt"/>
                <a:ea typeface="+mn-ea"/>
                <a:cs typeface="+mn-cs"/>
              </a:rPr>
              <a:t> 2001) These include visual, iconic, aural, gestural and embodied and spatial modes of communication, amongst others, as well as the multimodal in which these modes of communication mix.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Second, we need to consider the </a:t>
            </a:r>
            <a:r>
              <a:rPr lang="en-GB" sz="1200" b="1" i="1" kern="1200" dirty="0" smtClean="0">
                <a:solidFill>
                  <a:schemeClr val="tx1"/>
                </a:solidFill>
                <a:effectLst/>
                <a:latin typeface="+mn-lt"/>
                <a:ea typeface="+mn-ea"/>
                <a:cs typeface="+mn-cs"/>
              </a:rPr>
              <a:t>genres</a:t>
            </a:r>
            <a:r>
              <a:rPr lang="en-GB" sz="1200" kern="1200" dirty="0" smtClean="0">
                <a:solidFill>
                  <a:schemeClr val="tx1"/>
                </a:solidFill>
                <a:effectLst/>
                <a:latin typeface="+mn-lt"/>
                <a:ea typeface="+mn-ea"/>
                <a:cs typeface="+mn-cs"/>
              </a:rPr>
              <a:t> through which research is communicated. Most simply genres refer to the specific academic outputs which are produced and which are valued. </a:t>
            </a:r>
            <a:r>
              <a:rPr lang="en-GB" sz="1200" kern="1200" dirty="0" err="1" smtClean="0">
                <a:solidFill>
                  <a:schemeClr val="tx1"/>
                </a:solidFill>
                <a:effectLst/>
                <a:latin typeface="+mn-lt"/>
                <a:ea typeface="+mn-ea"/>
                <a:cs typeface="+mn-cs"/>
              </a:rPr>
              <a:t>Halbert</a:t>
            </a:r>
            <a:r>
              <a:rPr lang="en-GB" sz="1200" kern="1200" dirty="0" smtClean="0">
                <a:solidFill>
                  <a:schemeClr val="tx1"/>
                </a:solidFill>
                <a:effectLst/>
                <a:latin typeface="+mn-lt"/>
                <a:ea typeface="+mn-ea"/>
                <a:cs typeface="+mn-cs"/>
              </a:rPr>
              <a:t> (1998) notes that the most highly regarded in the scholarly communication system are the dissertation which provides entry to an academic field, and the documents (journal articles) which are relevant for promotion, with others being more peripheral. Yet each genre has different roles and legitimacy which are being challenged as the environment changes. It becomes relevant then to consider whether these are working papers pre-prints, final authoritative versions and so on. These are mapped on the diagrams above as the first ring of terms written in blue and associated with the six stages of the cycle, for example, literature reviews, journal articles, reports, interviews.</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Third, the concept of </a:t>
            </a:r>
            <a:r>
              <a:rPr lang="en-GB" sz="1200" b="1" i="1" kern="1200" dirty="0" smtClean="0">
                <a:solidFill>
                  <a:schemeClr val="tx1"/>
                </a:solidFill>
                <a:effectLst/>
                <a:latin typeface="+mn-lt"/>
                <a:ea typeface="+mn-ea"/>
                <a:cs typeface="+mn-cs"/>
              </a:rPr>
              <a:t>means</a:t>
            </a:r>
            <a:r>
              <a:rPr lang="en-GB" sz="1200" kern="1200" dirty="0" smtClean="0">
                <a:solidFill>
                  <a:schemeClr val="tx1"/>
                </a:solidFill>
                <a:effectLst/>
                <a:latin typeface="+mn-lt"/>
                <a:ea typeface="+mn-ea"/>
                <a:cs typeface="+mn-cs"/>
              </a:rPr>
              <a:t> of communication in our framework links closely with our second element of users/audiences and enables us to refer to types of platforms and technologies for communicating and their affordances of commentary and engagement. They may indicate the affordances of the technology expressed as modes of representation.  These afford different relationships, and in effect, different types of openness. These may be: </a:t>
            </a:r>
            <a:r>
              <a:rPr lang="en-ZA" sz="1200" kern="1200" dirty="0" smtClean="0">
                <a:solidFill>
                  <a:schemeClr val="tx1"/>
                </a:solidFill>
                <a:effectLst/>
                <a:latin typeface="+mn-lt"/>
                <a:ea typeface="+mn-ea"/>
                <a:cs typeface="+mn-cs"/>
              </a:rPr>
              <a:t>One to one –  one writer, one reader, no affordance of commenting or changing (</a:t>
            </a:r>
            <a:r>
              <a:rPr lang="en-ZA" sz="1200" kern="1200" dirty="0" err="1" smtClean="0">
                <a:solidFill>
                  <a:schemeClr val="tx1"/>
                </a:solidFill>
                <a:effectLst/>
                <a:latin typeface="+mn-lt"/>
                <a:ea typeface="+mn-ea"/>
                <a:cs typeface="+mn-cs"/>
              </a:rPr>
              <a:t>eg</a:t>
            </a:r>
            <a:r>
              <a:rPr lang="en-ZA" sz="1200" kern="1200" dirty="0" smtClean="0">
                <a:solidFill>
                  <a:schemeClr val="tx1"/>
                </a:solidFill>
                <a:effectLst/>
                <a:latin typeface="+mn-lt"/>
                <a:ea typeface="+mn-ea"/>
                <a:cs typeface="+mn-cs"/>
              </a:rPr>
              <a:t> printed journal article or conference proceedings); One to many /many to one - enables commentary and conversation (blog, Facebook </a:t>
            </a:r>
            <a:r>
              <a:rPr lang="en-ZA" sz="1200" kern="1200" dirty="0" err="1" smtClean="0">
                <a:solidFill>
                  <a:schemeClr val="tx1"/>
                </a:solidFill>
                <a:effectLst/>
                <a:latin typeface="+mn-lt"/>
                <a:ea typeface="+mn-ea"/>
                <a:cs typeface="+mn-cs"/>
              </a:rPr>
              <a:t>etc</a:t>
            </a:r>
            <a:r>
              <a:rPr lang="en-ZA" sz="1200" kern="1200" dirty="0" smtClean="0">
                <a:solidFill>
                  <a:schemeClr val="tx1"/>
                </a:solidFill>
                <a:effectLst/>
                <a:latin typeface="+mn-lt"/>
                <a:ea typeface="+mn-ea"/>
                <a:cs typeface="+mn-cs"/>
              </a:rPr>
              <a:t>); Many to many - Both readers and writers are contributors and participants (</a:t>
            </a:r>
            <a:r>
              <a:rPr lang="en-ZA" sz="1200" kern="1200" dirty="0" err="1" smtClean="0">
                <a:solidFill>
                  <a:schemeClr val="tx1"/>
                </a:solidFill>
                <a:effectLst/>
                <a:latin typeface="+mn-lt"/>
                <a:ea typeface="+mn-ea"/>
                <a:cs typeface="+mn-cs"/>
              </a:rPr>
              <a:t>eg</a:t>
            </a:r>
            <a:r>
              <a:rPr lang="en-ZA" sz="1200" kern="1200" dirty="0" smtClean="0">
                <a:solidFill>
                  <a:schemeClr val="tx1"/>
                </a:solidFill>
                <a:effectLst/>
                <a:latin typeface="+mn-lt"/>
                <a:ea typeface="+mn-ea"/>
                <a:cs typeface="+mn-cs"/>
              </a:rPr>
              <a:t> wiki) .</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31</a:t>
            </a:fld>
            <a:endParaRPr lang="en-ZA"/>
          </a:p>
        </p:txBody>
      </p:sp>
    </p:spTree>
    <p:extLst>
      <p:ext uri="{BB962C8B-B14F-4D97-AF65-F5344CB8AC3E}">
        <p14:creationId xmlns:p14="http://schemas.microsoft.com/office/powerpoint/2010/main" val="500816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b="1" kern="1200" dirty="0" smtClean="0">
                <a:solidFill>
                  <a:schemeClr val="tx1"/>
                </a:solidFill>
                <a:effectLst/>
                <a:latin typeface="+mn-lt"/>
                <a:ea typeface="+mn-ea"/>
                <a:cs typeface="+mn-cs"/>
              </a:rPr>
              <a:t>Forms of communication </a:t>
            </a:r>
            <a:endParaRPr lang="en-ZA"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With this element of our framework we take into account the forms in which scholars communicate their research. First, we consider the fact that almost the total output of the currently highly valued academic research communication worldwide takes place through the linguistic </a:t>
            </a:r>
            <a:r>
              <a:rPr lang="en-GB" sz="1200" b="1" i="1" kern="1200" dirty="0" smtClean="0">
                <a:solidFill>
                  <a:schemeClr val="tx1"/>
                </a:solidFill>
                <a:effectLst/>
                <a:latin typeface="+mn-lt"/>
                <a:ea typeface="+mn-ea"/>
                <a:cs typeface="+mn-cs"/>
              </a:rPr>
              <a:t>mode</a:t>
            </a:r>
            <a:r>
              <a:rPr lang="en-GB" sz="1200" kern="1200" dirty="0" smtClean="0">
                <a:solidFill>
                  <a:schemeClr val="tx1"/>
                </a:solidFill>
                <a:effectLst/>
                <a:latin typeface="+mn-lt"/>
                <a:ea typeface="+mn-ea"/>
                <a:cs typeface="+mn-cs"/>
              </a:rPr>
              <a:t> of communication, largely through the written word, and to a lesser extent through speech. There are however, other modes of communication and some theorists are arguing that these are challenging the privileged status of the written word (Kress and van </a:t>
            </a:r>
            <a:r>
              <a:rPr lang="en-GB" sz="1200" kern="1200" dirty="0" err="1" smtClean="0">
                <a:solidFill>
                  <a:schemeClr val="tx1"/>
                </a:solidFill>
                <a:effectLst/>
                <a:latin typeface="+mn-lt"/>
                <a:ea typeface="+mn-ea"/>
                <a:cs typeface="+mn-cs"/>
              </a:rPr>
              <a:t>Leeuwen</a:t>
            </a:r>
            <a:r>
              <a:rPr lang="en-GB" sz="1200" kern="1200" dirty="0" smtClean="0">
                <a:solidFill>
                  <a:schemeClr val="tx1"/>
                </a:solidFill>
                <a:effectLst/>
                <a:latin typeface="+mn-lt"/>
                <a:ea typeface="+mn-ea"/>
                <a:cs typeface="+mn-cs"/>
              </a:rPr>
              <a:t> 2001) These include visual, iconic, aural, gestural and embodied and spatial modes of communication, amongst others, as well as the multimodal in which these modes of communication mix.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Second, we need to consider the </a:t>
            </a:r>
            <a:r>
              <a:rPr lang="en-GB" sz="1200" b="1" i="1" kern="1200" dirty="0" smtClean="0">
                <a:solidFill>
                  <a:schemeClr val="tx1"/>
                </a:solidFill>
                <a:effectLst/>
                <a:latin typeface="+mn-lt"/>
                <a:ea typeface="+mn-ea"/>
                <a:cs typeface="+mn-cs"/>
              </a:rPr>
              <a:t>genres</a:t>
            </a:r>
            <a:r>
              <a:rPr lang="en-GB" sz="1200" kern="1200" dirty="0" smtClean="0">
                <a:solidFill>
                  <a:schemeClr val="tx1"/>
                </a:solidFill>
                <a:effectLst/>
                <a:latin typeface="+mn-lt"/>
                <a:ea typeface="+mn-ea"/>
                <a:cs typeface="+mn-cs"/>
              </a:rPr>
              <a:t> through which research is communicated. Most simply genres refer to the specific academic outputs which are produced and which are valued. </a:t>
            </a:r>
            <a:r>
              <a:rPr lang="en-GB" sz="1200" kern="1200" dirty="0" err="1" smtClean="0">
                <a:solidFill>
                  <a:schemeClr val="tx1"/>
                </a:solidFill>
                <a:effectLst/>
                <a:latin typeface="+mn-lt"/>
                <a:ea typeface="+mn-ea"/>
                <a:cs typeface="+mn-cs"/>
              </a:rPr>
              <a:t>Halbert</a:t>
            </a:r>
            <a:r>
              <a:rPr lang="en-GB" sz="1200" kern="1200" dirty="0" smtClean="0">
                <a:solidFill>
                  <a:schemeClr val="tx1"/>
                </a:solidFill>
                <a:effectLst/>
                <a:latin typeface="+mn-lt"/>
                <a:ea typeface="+mn-ea"/>
                <a:cs typeface="+mn-cs"/>
              </a:rPr>
              <a:t> (1998) notes that the most highly regarded in the scholarly communication system are the dissertation which provides entry to an academic field, and the documents (journal articles) which are relevant for promotion, with others being more peripheral. Yet each genre has different roles and legitimacy which are being challenged as the environment changes. It becomes relevant then to consider whether these are working papers pre-prints, final authoritative versions and so on. These are mapped on the diagrams above as the first ring of terms written in blue and associated with the six stages of the cycle, for example, literature reviews, journal articles, reports, interviews.</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Third, the concept of </a:t>
            </a:r>
            <a:r>
              <a:rPr lang="en-GB" sz="1200" b="1" i="1" kern="1200" dirty="0" smtClean="0">
                <a:solidFill>
                  <a:schemeClr val="tx1"/>
                </a:solidFill>
                <a:effectLst/>
                <a:latin typeface="+mn-lt"/>
                <a:ea typeface="+mn-ea"/>
                <a:cs typeface="+mn-cs"/>
              </a:rPr>
              <a:t>means</a:t>
            </a:r>
            <a:r>
              <a:rPr lang="en-GB" sz="1200" kern="1200" dirty="0" smtClean="0">
                <a:solidFill>
                  <a:schemeClr val="tx1"/>
                </a:solidFill>
                <a:effectLst/>
                <a:latin typeface="+mn-lt"/>
                <a:ea typeface="+mn-ea"/>
                <a:cs typeface="+mn-cs"/>
              </a:rPr>
              <a:t> of communication in our framework links closely with our second element of users/audiences and enables us to refer to types of platforms and technologies for communicating and their affordances of commentary and engagement. They may indicate the affordances of the technology expressed as modes of representation.  These afford different relationships, and in effect, different types of openness. These may be: </a:t>
            </a:r>
            <a:r>
              <a:rPr lang="en-ZA" sz="1200" kern="1200" dirty="0" smtClean="0">
                <a:solidFill>
                  <a:schemeClr val="tx1"/>
                </a:solidFill>
                <a:effectLst/>
                <a:latin typeface="+mn-lt"/>
                <a:ea typeface="+mn-ea"/>
                <a:cs typeface="+mn-cs"/>
              </a:rPr>
              <a:t>One to one –  one writer, one reader, no affordance of commenting or changing (</a:t>
            </a:r>
            <a:r>
              <a:rPr lang="en-ZA" sz="1200" kern="1200" dirty="0" err="1" smtClean="0">
                <a:solidFill>
                  <a:schemeClr val="tx1"/>
                </a:solidFill>
                <a:effectLst/>
                <a:latin typeface="+mn-lt"/>
                <a:ea typeface="+mn-ea"/>
                <a:cs typeface="+mn-cs"/>
              </a:rPr>
              <a:t>eg</a:t>
            </a:r>
            <a:r>
              <a:rPr lang="en-ZA" sz="1200" kern="1200" dirty="0" smtClean="0">
                <a:solidFill>
                  <a:schemeClr val="tx1"/>
                </a:solidFill>
                <a:effectLst/>
                <a:latin typeface="+mn-lt"/>
                <a:ea typeface="+mn-ea"/>
                <a:cs typeface="+mn-cs"/>
              </a:rPr>
              <a:t> printed journal article or conference proceedings); One to many /many to one - enables commentary and conversation (blog, Facebook </a:t>
            </a:r>
            <a:r>
              <a:rPr lang="en-ZA" sz="1200" kern="1200" dirty="0" err="1" smtClean="0">
                <a:solidFill>
                  <a:schemeClr val="tx1"/>
                </a:solidFill>
                <a:effectLst/>
                <a:latin typeface="+mn-lt"/>
                <a:ea typeface="+mn-ea"/>
                <a:cs typeface="+mn-cs"/>
              </a:rPr>
              <a:t>etc</a:t>
            </a:r>
            <a:r>
              <a:rPr lang="en-ZA" sz="1200" kern="1200" dirty="0" smtClean="0">
                <a:solidFill>
                  <a:schemeClr val="tx1"/>
                </a:solidFill>
                <a:effectLst/>
                <a:latin typeface="+mn-lt"/>
                <a:ea typeface="+mn-ea"/>
                <a:cs typeface="+mn-cs"/>
              </a:rPr>
              <a:t>); Many to many - Both readers and writers are contributors and participants (</a:t>
            </a:r>
            <a:r>
              <a:rPr lang="en-ZA" sz="1200" kern="1200" dirty="0" err="1" smtClean="0">
                <a:solidFill>
                  <a:schemeClr val="tx1"/>
                </a:solidFill>
                <a:effectLst/>
                <a:latin typeface="+mn-lt"/>
                <a:ea typeface="+mn-ea"/>
                <a:cs typeface="+mn-cs"/>
              </a:rPr>
              <a:t>eg</a:t>
            </a:r>
            <a:r>
              <a:rPr lang="en-ZA" sz="1200" kern="1200" dirty="0" smtClean="0">
                <a:solidFill>
                  <a:schemeClr val="tx1"/>
                </a:solidFill>
                <a:effectLst/>
                <a:latin typeface="+mn-lt"/>
                <a:ea typeface="+mn-ea"/>
                <a:cs typeface="+mn-cs"/>
              </a:rPr>
              <a:t> wiki) .</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33</a:t>
            </a:fld>
            <a:endParaRPr lang="en-ZA"/>
          </a:p>
        </p:txBody>
      </p:sp>
    </p:spTree>
    <p:extLst>
      <p:ext uri="{BB962C8B-B14F-4D97-AF65-F5344CB8AC3E}">
        <p14:creationId xmlns:p14="http://schemas.microsoft.com/office/powerpoint/2010/main" val="5008162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b="1" kern="1200" dirty="0" smtClean="0">
                <a:solidFill>
                  <a:schemeClr val="tx1"/>
                </a:solidFill>
                <a:effectLst/>
                <a:latin typeface="+mn-lt"/>
                <a:ea typeface="+mn-ea"/>
                <a:cs typeface="+mn-cs"/>
              </a:rPr>
              <a:t>Forms of communication </a:t>
            </a:r>
            <a:endParaRPr lang="en-ZA"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With this element of our framework we take into account the forms in which scholars communicate their research. First, we consider the fact that almost the total output of the currently highly valued academic research communication worldwide takes place through the linguistic </a:t>
            </a:r>
            <a:r>
              <a:rPr lang="en-GB" sz="1200" b="1" i="1" kern="1200" dirty="0" smtClean="0">
                <a:solidFill>
                  <a:schemeClr val="tx1"/>
                </a:solidFill>
                <a:effectLst/>
                <a:latin typeface="+mn-lt"/>
                <a:ea typeface="+mn-ea"/>
                <a:cs typeface="+mn-cs"/>
              </a:rPr>
              <a:t>mode</a:t>
            </a:r>
            <a:r>
              <a:rPr lang="en-GB" sz="1200" kern="1200" dirty="0" smtClean="0">
                <a:solidFill>
                  <a:schemeClr val="tx1"/>
                </a:solidFill>
                <a:effectLst/>
                <a:latin typeface="+mn-lt"/>
                <a:ea typeface="+mn-ea"/>
                <a:cs typeface="+mn-cs"/>
              </a:rPr>
              <a:t> of communication, largely through the written word, and to a lesser extent through speech. There are however, other modes of communication and some theorists are arguing that these are challenging the privileged status of the written word (Kress and van </a:t>
            </a:r>
            <a:r>
              <a:rPr lang="en-GB" sz="1200" kern="1200" dirty="0" err="1" smtClean="0">
                <a:solidFill>
                  <a:schemeClr val="tx1"/>
                </a:solidFill>
                <a:effectLst/>
                <a:latin typeface="+mn-lt"/>
                <a:ea typeface="+mn-ea"/>
                <a:cs typeface="+mn-cs"/>
              </a:rPr>
              <a:t>Leeuwen</a:t>
            </a:r>
            <a:r>
              <a:rPr lang="en-GB" sz="1200" kern="1200" dirty="0" smtClean="0">
                <a:solidFill>
                  <a:schemeClr val="tx1"/>
                </a:solidFill>
                <a:effectLst/>
                <a:latin typeface="+mn-lt"/>
                <a:ea typeface="+mn-ea"/>
                <a:cs typeface="+mn-cs"/>
              </a:rPr>
              <a:t> 2001) These include visual, iconic, aural, gestural and embodied and spatial modes of communication, amongst others, as well as the multimodal in which these modes of communication mix.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Second, we need to consider the </a:t>
            </a:r>
            <a:r>
              <a:rPr lang="en-GB" sz="1200" b="1" i="1" kern="1200" dirty="0" smtClean="0">
                <a:solidFill>
                  <a:schemeClr val="tx1"/>
                </a:solidFill>
                <a:effectLst/>
                <a:latin typeface="+mn-lt"/>
                <a:ea typeface="+mn-ea"/>
                <a:cs typeface="+mn-cs"/>
              </a:rPr>
              <a:t>genres</a:t>
            </a:r>
            <a:r>
              <a:rPr lang="en-GB" sz="1200" kern="1200" dirty="0" smtClean="0">
                <a:solidFill>
                  <a:schemeClr val="tx1"/>
                </a:solidFill>
                <a:effectLst/>
                <a:latin typeface="+mn-lt"/>
                <a:ea typeface="+mn-ea"/>
                <a:cs typeface="+mn-cs"/>
              </a:rPr>
              <a:t> through which research is communicated. Most simply genres refer to the specific academic outputs which are produced and which are valued. </a:t>
            </a:r>
            <a:r>
              <a:rPr lang="en-GB" sz="1200" kern="1200" dirty="0" err="1" smtClean="0">
                <a:solidFill>
                  <a:schemeClr val="tx1"/>
                </a:solidFill>
                <a:effectLst/>
                <a:latin typeface="+mn-lt"/>
                <a:ea typeface="+mn-ea"/>
                <a:cs typeface="+mn-cs"/>
              </a:rPr>
              <a:t>Halbert</a:t>
            </a:r>
            <a:r>
              <a:rPr lang="en-GB" sz="1200" kern="1200" dirty="0" smtClean="0">
                <a:solidFill>
                  <a:schemeClr val="tx1"/>
                </a:solidFill>
                <a:effectLst/>
                <a:latin typeface="+mn-lt"/>
                <a:ea typeface="+mn-ea"/>
                <a:cs typeface="+mn-cs"/>
              </a:rPr>
              <a:t> (1998) notes that the most highly regarded in the scholarly communication system are the dissertation which provides entry to an academic field, and the documents (journal articles) which are relevant for promotion, with others being more peripheral. Yet each genre has different roles and legitimacy which are being challenged as the environment changes. It becomes relevant then to consider whether these are working papers pre-prints, final authoritative versions and so on. These are mapped on the diagrams above as the first ring of terms written in blue and associated with the six stages of the cycle, for example, literature reviews, journal articles, reports, interviews.</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Third, the concept of </a:t>
            </a:r>
            <a:r>
              <a:rPr lang="en-GB" sz="1200" b="1" i="1" kern="1200" dirty="0" smtClean="0">
                <a:solidFill>
                  <a:schemeClr val="tx1"/>
                </a:solidFill>
                <a:effectLst/>
                <a:latin typeface="+mn-lt"/>
                <a:ea typeface="+mn-ea"/>
                <a:cs typeface="+mn-cs"/>
              </a:rPr>
              <a:t>means</a:t>
            </a:r>
            <a:r>
              <a:rPr lang="en-GB" sz="1200" kern="1200" dirty="0" smtClean="0">
                <a:solidFill>
                  <a:schemeClr val="tx1"/>
                </a:solidFill>
                <a:effectLst/>
                <a:latin typeface="+mn-lt"/>
                <a:ea typeface="+mn-ea"/>
                <a:cs typeface="+mn-cs"/>
              </a:rPr>
              <a:t> of communication in our framework links closely with our second element of users/audiences and enables us to refer to types of platforms and technologies for communicating and their affordances of commentary and engagement. They may indicate the affordances of the technology expressed as modes of representation.  These afford different relationships, and in effect, different types of openness. These may be: </a:t>
            </a:r>
            <a:r>
              <a:rPr lang="en-ZA" sz="1200" kern="1200" dirty="0" smtClean="0">
                <a:solidFill>
                  <a:schemeClr val="tx1"/>
                </a:solidFill>
                <a:effectLst/>
                <a:latin typeface="+mn-lt"/>
                <a:ea typeface="+mn-ea"/>
                <a:cs typeface="+mn-cs"/>
              </a:rPr>
              <a:t>One to one –  one writer, one reader, no affordance of commenting or changing (</a:t>
            </a:r>
            <a:r>
              <a:rPr lang="en-ZA" sz="1200" kern="1200" dirty="0" err="1" smtClean="0">
                <a:solidFill>
                  <a:schemeClr val="tx1"/>
                </a:solidFill>
                <a:effectLst/>
                <a:latin typeface="+mn-lt"/>
                <a:ea typeface="+mn-ea"/>
                <a:cs typeface="+mn-cs"/>
              </a:rPr>
              <a:t>eg</a:t>
            </a:r>
            <a:r>
              <a:rPr lang="en-ZA" sz="1200" kern="1200" dirty="0" smtClean="0">
                <a:solidFill>
                  <a:schemeClr val="tx1"/>
                </a:solidFill>
                <a:effectLst/>
                <a:latin typeface="+mn-lt"/>
                <a:ea typeface="+mn-ea"/>
                <a:cs typeface="+mn-cs"/>
              </a:rPr>
              <a:t> printed journal article or conference proceedings); One to many /many to one - enables commentary and conversation (blog, Facebook </a:t>
            </a:r>
            <a:r>
              <a:rPr lang="en-ZA" sz="1200" kern="1200" dirty="0" err="1" smtClean="0">
                <a:solidFill>
                  <a:schemeClr val="tx1"/>
                </a:solidFill>
                <a:effectLst/>
                <a:latin typeface="+mn-lt"/>
                <a:ea typeface="+mn-ea"/>
                <a:cs typeface="+mn-cs"/>
              </a:rPr>
              <a:t>etc</a:t>
            </a:r>
            <a:r>
              <a:rPr lang="en-ZA" sz="1200" kern="1200" dirty="0" smtClean="0">
                <a:solidFill>
                  <a:schemeClr val="tx1"/>
                </a:solidFill>
                <a:effectLst/>
                <a:latin typeface="+mn-lt"/>
                <a:ea typeface="+mn-ea"/>
                <a:cs typeface="+mn-cs"/>
              </a:rPr>
              <a:t>); Many to many - Both readers and writers are contributors and participants (</a:t>
            </a:r>
            <a:r>
              <a:rPr lang="en-ZA" sz="1200" kern="1200" dirty="0" err="1" smtClean="0">
                <a:solidFill>
                  <a:schemeClr val="tx1"/>
                </a:solidFill>
                <a:effectLst/>
                <a:latin typeface="+mn-lt"/>
                <a:ea typeface="+mn-ea"/>
                <a:cs typeface="+mn-cs"/>
              </a:rPr>
              <a:t>eg</a:t>
            </a:r>
            <a:r>
              <a:rPr lang="en-ZA" sz="1200" kern="1200" dirty="0" smtClean="0">
                <a:solidFill>
                  <a:schemeClr val="tx1"/>
                </a:solidFill>
                <a:effectLst/>
                <a:latin typeface="+mn-lt"/>
                <a:ea typeface="+mn-ea"/>
                <a:cs typeface="+mn-cs"/>
              </a:rPr>
              <a:t> wiki) .</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36</a:t>
            </a:fld>
            <a:endParaRPr lang="en-ZA"/>
          </a:p>
        </p:txBody>
      </p:sp>
    </p:spTree>
    <p:extLst>
      <p:ext uri="{BB962C8B-B14F-4D97-AF65-F5344CB8AC3E}">
        <p14:creationId xmlns:p14="http://schemas.microsoft.com/office/powerpoint/2010/main" val="5008162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GB" sz="1200" b="1" kern="1200" dirty="0" smtClean="0">
                <a:solidFill>
                  <a:schemeClr val="tx1"/>
                </a:solidFill>
                <a:effectLst/>
                <a:latin typeface="+mn-lt"/>
                <a:ea typeface="+mn-ea"/>
                <a:cs typeface="+mn-cs"/>
              </a:rPr>
              <a:t>Degrees of openness</a:t>
            </a:r>
            <a:endParaRPr lang="en-ZA"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Each of the dimensions can be considered in terms of their degrees of openness, bearing in mind that o</a:t>
            </a:r>
            <a:r>
              <a:rPr lang="en-ZA" sz="1200" kern="1200" dirty="0" err="1" smtClean="0">
                <a:solidFill>
                  <a:schemeClr val="tx1"/>
                </a:solidFill>
                <a:effectLst/>
                <a:latin typeface="+mn-lt"/>
                <a:ea typeface="+mn-ea"/>
                <a:cs typeface="+mn-cs"/>
              </a:rPr>
              <a:t>penness</a:t>
            </a:r>
            <a:r>
              <a:rPr lang="en-ZA" sz="1200" kern="1200" dirty="0" smtClean="0">
                <a:solidFill>
                  <a:schemeClr val="tx1"/>
                </a:solidFill>
                <a:effectLst/>
                <a:latin typeface="+mn-lt"/>
                <a:ea typeface="+mn-ea"/>
                <a:cs typeface="+mn-cs"/>
              </a:rPr>
              <a:t> is a widely used concept appropriated for many discourses, with some authors such as Mulder &amp; Jansen (2013) developing schema for differentiating and describing forms of openness in education.  the purposes of our analysis, it is important not to take a doctrinaire position on openness by referring to closed practices pejoratively and open practices approvingly. Closed may connote private, and may be appropriate for specific disciplines, at the same time the digital can close down and limit in ways that the analogue does not. Open can connote invasive or exposed, while of course it can also connote collaboration, transparency and inclusiveness. </a:t>
            </a:r>
          </a:p>
          <a:p>
            <a:r>
              <a:rPr lang="en-ZA" sz="1200" kern="1200" dirty="0" smtClean="0">
                <a:solidFill>
                  <a:schemeClr val="tx1"/>
                </a:solidFill>
                <a:effectLst/>
                <a:latin typeface="+mn-lt"/>
                <a:ea typeface="+mn-ea"/>
                <a:cs typeface="+mn-cs"/>
              </a:rPr>
              <a:t>Furthermore, practices can rarely be categorised in a binary way as closed or open, it is useful to analyse them along a continuum.  The concept of degrees of openness is not new; it has been used in relation to open educational resources by Hodgkinson-Williams and </a:t>
            </a:r>
            <a:r>
              <a:rPr lang="en-ZA" sz="1200" kern="1200" dirty="0" err="1" smtClean="0">
                <a:solidFill>
                  <a:schemeClr val="tx1"/>
                </a:solidFill>
                <a:effectLst/>
                <a:latin typeface="+mn-lt"/>
                <a:ea typeface="+mn-ea"/>
                <a:cs typeface="+mn-cs"/>
              </a:rPr>
              <a:t>Gray</a:t>
            </a:r>
            <a:r>
              <a:rPr lang="en-ZA" sz="1200" kern="1200" dirty="0" smtClean="0">
                <a:solidFill>
                  <a:schemeClr val="tx1"/>
                </a:solidFill>
                <a:effectLst/>
                <a:latin typeface="+mn-lt"/>
                <a:ea typeface="+mn-ea"/>
                <a:cs typeface="+mn-cs"/>
              </a:rPr>
              <a:t> (2009) who note too that it has been used for open economies and open source software. It has also been used for open research (RIN 2010), open science (Whyte and Pryor 2011) and most recently for open data (Acuna 2013) and for massive open online courses (MOOCs) (</a:t>
            </a:r>
            <a:r>
              <a:rPr lang="en-ZA" sz="1200" kern="1200" dirty="0" err="1" smtClean="0">
                <a:solidFill>
                  <a:schemeClr val="tx1"/>
                </a:solidFill>
                <a:effectLst/>
                <a:latin typeface="+mn-lt"/>
                <a:ea typeface="+mn-ea"/>
                <a:cs typeface="+mn-cs"/>
              </a:rPr>
              <a:t>Totschnig</a:t>
            </a:r>
            <a:r>
              <a:rPr lang="en-ZA" sz="1200" kern="1200" dirty="0" smtClean="0">
                <a:solidFill>
                  <a:schemeClr val="tx1"/>
                </a:solidFill>
                <a:effectLst/>
                <a:latin typeface="+mn-lt"/>
                <a:ea typeface="+mn-ea"/>
                <a:cs typeface="+mn-cs"/>
              </a:rPr>
              <a:t>, 2013) </a:t>
            </a:r>
          </a:p>
          <a:p>
            <a:r>
              <a:rPr lang="en-ZA" sz="1200" kern="1200" dirty="0" smtClean="0">
                <a:solidFill>
                  <a:schemeClr val="tx1"/>
                </a:solidFill>
                <a:effectLst/>
                <a:latin typeface="+mn-lt"/>
                <a:ea typeface="+mn-ea"/>
                <a:cs typeface="+mn-cs"/>
              </a:rPr>
              <a:t>Degrees of openness for social relations in research therefore refer to the extent of collaboration on a research project: the continuum therefore extends from: no collaboration – some collaboration - much collaboration. Whyte and Pryor (2011, P.207) referring to the sharing of resources in their study of researcher perspectives of open science, suggest that this continuum moves from most closed - </a:t>
            </a:r>
            <a:r>
              <a:rPr lang="en-ZA" sz="1200" i="1" kern="1200" dirty="0" smtClean="0">
                <a:solidFill>
                  <a:schemeClr val="tx1"/>
                </a:solidFill>
                <a:effectLst/>
                <a:latin typeface="+mn-lt"/>
                <a:ea typeface="+mn-ea"/>
                <a:cs typeface="+mn-cs"/>
              </a:rPr>
              <a:t>Private management</a:t>
            </a:r>
            <a:r>
              <a:rPr lang="en-ZA" sz="1200" b="1" kern="1200" dirty="0" smtClean="0">
                <a:solidFill>
                  <a:schemeClr val="tx1"/>
                </a:solidFill>
                <a:effectLst/>
                <a:latin typeface="+mn-lt"/>
                <a:ea typeface="+mn-ea"/>
                <a:cs typeface="+mn-cs"/>
              </a:rPr>
              <a:t> (</a:t>
            </a:r>
            <a:r>
              <a:rPr lang="en-ZA" sz="1200" kern="1200" dirty="0" smtClean="0">
                <a:solidFill>
                  <a:schemeClr val="tx1"/>
                </a:solidFill>
                <a:effectLst/>
                <a:latin typeface="+mn-lt"/>
                <a:ea typeface="+mn-ea"/>
                <a:cs typeface="+mn-cs"/>
              </a:rPr>
              <a:t>sharing within a research group) to </a:t>
            </a:r>
            <a:r>
              <a:rPr lang="en-ZA" sz="1200" i="1" kern="1200" dirty="0" smtClean="0">
                <a:solidFill>
                  <a:schemeClr val="tx1"/>
                </a:solidFill>
                <a:effectLst/>
                <a:latin typeface="+mn-lt"/>
                <a:ea typeface="+mn-ea"/>
                <a:cs typeface="+mn-cs"/>
              </a:rPr>
              <a:t>Collaborative sharing</a:t>
            </a:r>
            <a:r>
              <a:rPr lang="en-ZA" sz="1200" b="1" kern="1200" dirty="0" smtClean="0">
                <a:solidFill>
                  <a:schemeClr val="tx1"/>
                </a:solidFill>
                <a:effectLst/>
                <a:latin typeface="+mn-lt"/>
                <a:ea typeface="+mn-ea"/>
                <a:cs typeface="+mn-cs"/>
              </a:rPr>
              <a:t> ( </a:t>
            </a:r>
            <a:r>
              <a:rPr lang="en-ZA" sz="1200" kern="1200" dirty="0" smtClean="0">
                <a:solidFill>
                  <a:schemeClr val="tx1"/>
                </a:solidFill>
                <a:effectLst/>
                <a:latin typeface="+mn-lt"/>
                <a:ea typeface="+mn-ea"/>
                <a:cs typeface="+mn-cs"/>
              </a:rPr>
              <a:t>sharing between members of a consortium) to </a:t>
            </a:r>
            <a:r>
              <a:rPr lang="en-ZA" sz="1200" i="1" kern="1200" dirty="0" smtClean="0">
                <a:solidFill>
                  <a:schemeClr val="tx1"/>
                </a:solidFill>
                <a:effectLst/>
                <a:latin typeface="+mn-lt"/>
                <a:ea typeface="+mn-ea"/>
                <a:cs typeface="+mn-cs"/>
              </a:rPr>
              <a:t>Peer exchange</a:t>
            </a:r>
            <a:r>
              <a:rPr lang="en-ZA" sz="1200" b="1" kern="1200" dirty="0" smtClean="0">
                <a:solidFill>
                  <a:schemeClr val="tx1"/>
                </a:solidFill>
                <a:effectLst/>
                <a:latin typeface="+mn-lt"/>
                <a:ea typeface="+mn-ea"/>
                <a:cs typeface="+mn-cs"/>
              </a:rPr>
              <a:t> (</a:t>
            </a:r>
            <a:r>
              <a:rPr lang="en-ZA" sz="1200" kern="1200" dirty="0" smtClean="0">
                <a:solidFill>
                  <a:schemeClr val="tx1"/>
                </a:solidFill>
                <a:effectLst/>
                <a:latin typeface="+mn-lt"/>
                <a:ea typeface="+mn-ea"/>
                <a:cs typeface="+mn-cs"/>
              </a:rPr>
              <a:t>sharing on the understanding that disclosure or reuse have conditions attached, between members of a researchers’ network of peers) to </a:t>
            </a:r>
            <a:r>
              <a:rPr lang="en-ZA" sz="1200" i="1" kern="1200" dirty="0" smtClean="0">
                <a:solidFill>
                  <a:schemeClr val="tx1"/>
                </a:solidFill>
                <a:effectLst/>
                <a:latin typeface="+mn-lt"/>
                <a:ea typeface="+mn-ea"/>
                <a:cs typeface="+mn-cs"/>
              </a:rPr>
              <a:t>Transparent governance </a:t>
            </a:r>
            <a:r>
              <a:rPr lang="en-ZA" sz="1200" b="1" kern="1200" dirty="0" smtClean="0">
                <a:solidFill>
                  <a:schemeClr val="tx1"/>
                </a:solidFill>
                <a:effectLst/>
                <a:latin typeface="+mn-lt"/>
                <a:ea typeface="+mn-ea"/>
                <a:cs typeface="+mn-cs"/>
              </a:rPr>
              <a:t>(</a:t>
            </a:r>
            <a:r>
              <a:rPr lang="en-ZA" sz="1200" kern="1200" dirty="0" smtClean="0">
                <a:solidFill>
                  <a:schemeClr val="tx1"/>
                </a:solidFill>
                <a:effectLst/>
                <a:latin typeface="+mn-lt"/>
                <a:ea typeface="+mn-ea"/>
                <a:cs typeface="+mn-cs"/>
              </a:rPr>
              <a:t>disclosure to an external party according to a publicly accountable code) to </a:t>
            </a:r>
            <a:r>
              <a:rPr lang="en-ZA" sz="1200" i="1" kern="1200" dirty="0" smtClean="0">
                <a:solidFill>
                  <a:schemeClr val="tx1"/>
                </a:solidFill>
                <a:effectLst/>
                <a:latin typeface="+mn-lt"/>
                <a:ea typeface="+mn-ea"/>
                <a:cs typeface="+mn-cs"/>
              </a:rPr>
              <a:t>Community sharing</a:t>
            </a:r>
            <a:r>
              <a:rPr lang="en-ZA" sz="1200" b="1" kern="1200" dirty="0" smtClean="0">
                <a:solidFill>
                  <a:schemeClr val="tx1"/>
                </a:solidFill>
                <a:effectLst/>
                <a:latin typeface="+mn-lt"/>
                <a:ea typeface="+mn-ea"/>
                <a:cs typeface="+mn-cs"/>
              </a:rPr>
              <a:t> (</a:t>
            </a:r>
            <a:r>
              <a:rPr lang="en-ZA" sz="1200" kern="1200" dirty="0" smtClean="0">
                <a:solidFill>
                  <a:schemeClr val="tx1"/>
                </a:solidFill>
                <a:effectLst/>
                <a:latin typeface="+mn-lt"/>
                <a:ea typeface="+mn-ea"/>
                <a:cs typeface="+mn-cs"/>
              </a:rPr>
              <a:t>access or reuse limited to identifiable members of a research community) </a:t>
            </a:r>
            <a:r>
              <a:rPr lang="en-ZA" sz="1200" b="1" i="1" kern="1200" dirty="0" smtClean="0">
                <a:solidFill>
                  <a:schemeClr val="tx1"/>
                </a:solidFill>
                <a:effectLst/>
                <a:latin typeface="+mn-lt"/>
                <a:ea typeface="+mn-ea"/>
                <a:cs typeface="+mn-cs"/>
              </a:rPr>
              <a:t>to</a:t>
            </a:r>
            <a:r>
              <a:rPr lang="en-ZA" sz="1200" i="1" kern="1200" dirty="0" smtClean="0">
                <a:solidFill>
                  <a:schemeClr val="tx1"/>
                </a:solidFill>
                <a:effectLst/>
                <a:latin typeface="+mn-lt"/>
                <a:ea typeface="+mn-ea"/>
                <a:cs typeface="+mn-cs"/>
              </a:rPr>
              <a:t> Public sharing</a:t>
            </a:r>
            <a:r>
              <a:rPr lang="en-ZA" sz="1200" b="1" kern="1200" dirty="0" smtClean="0">
                <a:solidFill>
                  <a:schemeClr val="tx1"/>
                </a:solidFill>
                <a:effectLst/>
                <a:latin typeface="+mn-lt"/>
                <a:ea typeface="+mn-ea"/>
                <a:cs typeface="+mn-cs"/>
              </a:rPr>
              <a:t> (</a:t>
            </a:r>
            <a:r>
              <a:rPr lang="en-ZA" sz="1200" kern="1200" dirty="0" smtClean="0">
                <a:solidFill>
                  <a:schemeClr val="tx1"/>
                </a:solidFill>
                <a:effectLst/>
                <a:latin typeface="+mn-lt"/>
                <a:ea typeface="+mn-ea"/>
                <a:cs typeface="+mn-cs"/>
              </a:rPr>
              <a:t>sharing where resources are made available for access by any member of the public), with this last being the most open.</a:t>
            </a:r>
          </a:p>
          <a:p>
            <a:r>
              <a:rPr lang="en-ZA" sz="1200" kern="1200" dirty="0" smtClean="0">
                <a:solidFill>
                  <a:schemeClr val="tx1"/>
                </a:solidFill>
                <a:effectLst/>
                <a:latin typeface="+mn-lt"/>
                <a:ea typeface="+mn-ea"/>
                <a:cs typeface="+mn-cs"/>
              </a:rPr>
              <a:t>The collaboration may refer to both scholars and non-scholars, with one way and two way communication. Also relevant is when in the research cycle research is shared: early in the cycle or later in the cycle (While the current system is set up for late disclosure, studies have shown greater openness leads to larger number of related studies, including by researchers who came from outside the initial area of study. They have also found that open studies have more commercial benefits in the long term, COED 2009). Some of these ideas, suggesting change, are mapped in the green boxes on the second diagram above. </a:t>
            </a:r>
          </a:p>
          <a:p>
            <a:r>
              <a:rPr lang="en-ZA" sz="1200" kern="1200" dirty="0" smtClean="0">
                <a:solidFill>
                  <a:schemeClr val="tx1"/>
                </a:solidFill>
                <a:effectLst/>
                <a:latin typeface="+mn-lt"/>
                <a:ea typeface="+mn-ea"/>
                <a:cs typeface="+mn-cs"/>
              </a:rPr>
              <a:t>Genres, platforms and technologies include IP provision and rights. A consideration of genres in an open scholarship terrain would evaluate how openly available the research output was, in terms of its legal status. This would mean an assessment along a continuum from most closed or restrictive (with full copyright all rights reserved, to increasingly accommodating through the various forms of creative commons - or similar license - to CC- BY, CC-0 and public domain with no rights reserved). </a:t>
            </a:r>
          </a:p>
          <a:p>
            <a:r>
              <a:rPr lang="en-GB" sz="1200" kern="1200" dirty="0" smtClean="0">
                <a:solidFill>
                  <a:schemeClr val="tx1"/>
                </a:solidFill>
                <a:effectLst/>
                <a:latin typeface="+mn-lt"/>
                <a:ea typeface="+mn-ea"/>
                <a:cs typeface="+mn-cs"/>
              </a:rPr>
              <a:t>Finally, we note that much of the work on changing research relationships is being undertaken under the auspices of open research or open science. Open research generally refers to openness in the sense of increased visibility and transparency. Open research, enabled by digital content and ease of online collaboration, is characterised by </a:t>
            </a:r>
            <a:r>
              <a:rPr lang="en-ZA" sz="1200" kern="1200" dirty="0" smtClean="0">
                <a:solidFill>
                  <a:schemeClr val="tx1"/>
                </a:solidFill>
                <a:effectLst/>
                <a:latin typeface="+mn-lt"/>
                <a:ea typeface="+mn-ea"/>
                <a:cs typeface="+mn-cs"/>
              </a:rPr>
              <a:t>greater collaboration among researchers and by content being shared throughout the research cycle (from proposal, to data sets, to early sharing of findings </a:t>
            </a:r>
            <a:r>
              <a:rPr lang="en-ZA" sz="1200" kern="1200" dirty="0" err="1" smtClean="0">
                <a:solidFill>
                  <a:schemeClr val="tx1"/>
                </a:solidFill>
                <a:effectLst/>
                <a:latin typeface="+mn-lt"/>
                <a:ea typeface="+mn-ea"/>
                <a:cs typeface="+mn-cs"/>
              </a:rPr>
              <a:t>etc</a:t>
            </a:r>
            <a:r>
              <a:rPr lang="en-ZA"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By making research available, it supposes increased and increasingly distributed collaboration, and more opportunities for participation.</a:t>
            </a:r>
            <a:endParaRPr lang="en-Z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7BB4B8-9DF0-4B1F-923B-EA382C142649}" type="slidenum">
              <a:rPr lang="en-ZA" smtClean="0"/>
              <a:pPr/>
              <a:t>37</a:t>
            </a:fld>
            <a:endParaRPr lang="en-ZA"/>
          </a:p>
        </p:txBody>
      </p:sp>
    </p:spTree>
    <p:extLst>
      <p:ext uri="{BB962C8B-B14F-4D97-AF65-F5344CB8AC3E}">
        <p14:creationId xmlns:p14="http://schemas.microsoft.com/office/powerpoint/2010/main" val="1869281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5</a:t>
            </a:fld>
            <a:endParaRPr lang="en-ZA"/>
          </a:p>
        </p:txBody>
      </p:sp>
    </p:spTree>
    <p:extLst>
      <p:ext uri="{BB962C8B-B14F-4D97-AF65-F5344CB8AC3E}">
        <p14:creationId xmlns:p14="http://schemas.microsoft.com/office/powerpoint/2010/main" val="4172498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SCAP was</a:t>
            </a:r>
            <a:r>
              <a:rPr lang="en-GB" sz="1200" kern="1200" dirty="0" smtClean="0">
                <a:solidFill>
                  <a:schemeClr val="tx1"/>
                </a:solidFill>
                <a:effectLst/>
                <a:latin typeface="+mn-lt"/>
                <a:ea typeface="+mn-ea"/>
                <a:cs typeface="+mn-cs"/>
              </a:rPr>
              <a:t> founded on the assumption that open, collaborative approaches to conducting research, open access models of publishing, and open, trans-national pooling of resources are essential for African research to flourish locally and globally.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Openness is also a prerequisite for African research reaching the audiences that can best leverage it for the sake of national development (Chan et al. 2011:1). SCAP was therefore </a:t>
            </a:r>
            <a:r>
              <a:rPr lang="en-ZA" sz="1200" kern="1200" dirty="0" smtClean="0">
                <a:solidFill>
                  <a:schemeClr val="tx1"/>
                </a:solidFill>
                <a:effectLst/>
                <a:latin typeface="+mn-lt"/>
                <a:ea typeface="+mn-ea"/>
                <a:cs typeface="+mn-cs"/>
              </a:rPr>
              <a:t>established to help raise the visibility of African scholarship by firstly, mapping current research and communication practices in four Southern African universities and secondly, recommending technical and administrative solutions based on experiences gained in implementation initiatives piloted at these universities. </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6</a:t>
            </a:fld>
            <a:endParaRPr lang="en-ZA"/>
          </a:p>
        </p:txBody>
      </p:sp>
    </p:spTree>
    <p:extLst>
      <p:ext uri="{BB962C8B-B14F-4D97-AF65-F5344CB8AC3E}">
        <p14:creationId xmlns:p14="http://schemas.microsoft.com/office/powerpoint/2010/main" val="3491735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Data collection methods included quantitative and qualitative methods and aimed to produce “thick descriptions” of research communication practices with “insider accounts” of day-to-day practices of African scholars as they go about producing, accessing and sharing research. The research methods included a survey , in-depth, semi-structured interviews with a selection of academics, and day-recall interviews with a small number of those interviewed. In each of the interviews, we asked academics to narrate three recent research projects they had undertaken; this provided descriptions of a total of 72 research projects.</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survey was prepared with reference to a number of recent international studies undertaken on scholarly communication (Houghton, Steele &amp; </a:t>
            </a:r>
            <a:r>
              <a:rPr lang="en-GB" sz="1200" kern="1200" dirty="0" err="1" smtClean="0">
                <a:solidFill>
                  <a:schemeClr val="tx1"/>
                </a:solidFill>
                <a:effectLst/>
                <a:latin typeface="+mn-lt"/>
                <a:ea typeface="+mn-ea"/>
                <a:cs typeface="+mn-cs"/>
              </a:rPr>
              <a:t>Henty</a:t>
            </a:r>
            <a:r>
              <a:rPr lang="en-GB" sz="1200" kern="1200" dirty="0" smtClean="0">
                <a:solidFill>
                  <a:schemeClr val="tx1"/>
                </a:solidFill>
                <a:effectLst/>
                <a:latin typeface="+mn-lt"/>
                <a:ea typeface="+mn-ea"/>
                <a:cs typeface="+mn-cs"/>
              </a:rPr>
              <a:t> 2004; Rowlands, Nicholas &amp; Huntingdon 2004; Rowlands &amp; Nicholas 2006; Proctor et al 2010, Palmer, </a:t>
            </a:r>
            <a:r>
              <a:rPr lang="en-GB" sz="1200" kern="1200" dirty="0" err="1" smtClean="0">
                <a:solidFill>
                  <a:schemeClr val="tx1"/>
                </a:solidFill>
                <a:effectLst/>
                <a:latin typeface="+mn-lt"/>
                <a:ea typeface="+mn-ea"/>
                <a:cs typeface="+mn-cs"/>
              </a:rPr>
              <a:t>Teffeau</a:t>
            </a:r>
            <a:r>
              <a:rPr lang="en-GB" sz="1200" kern="1200" dirty="0" smtClean="0">
                <a:solidFill>
                  <a:schemeClr val="tx1"/>
                </a:solidFill>
                <a:effectLst/>
                <a:latin typeface="+mn-lt"/>
                <a:ea typeface="+mn-ea"/>
                <a:cs typeface="+mn-cs"/>
              </a:rPr>
              <a:t> &amp; </a:t>
            </a:r>
            <a:r>
              <a:rPr lang="en-GB" sz="1200" kern="1200" dirty="0" err="1" smtClean="0">
                <a:solidFill>
                  <a:schemeClr val="tx1"/>
                </a:solidFill>
                <a:effectLst/>
                <a:latin typeface="+mn-lt"/>
                <a:ea typeface="+mn-ea"/>
                <a:cs typeface="+mn-cs"/>
              </a:rPr>
              <a:t>Pirmann</a:t>
            </a:r>
            <a:r>
              <a:rPr lang="en-GB" sz="1200" kern="1200" dirty="0" smtClean="0">
                <a:solidFill>
                  <a:schemeClr val="tx1"/>
                </a:solidFill>
                <a:effectLst/>
                <a:latin typeface="+mn-lt"/>
                <a:ea typeface="+mn-ea"/>
                <a:cs typeface="+mn-cs"/>
              </a:rPr>
              <a:t> 2009; </a:t>
            </a:r>
            <a:r>
              <a:rPr lang="en-GB" sz="1200" kern="1200" dirty="0" err="1" smtClean="0">
                <a:solidFill>
                  <a:schemeClr val="tx1"/>
                </a:solidFill>
                <a:effectLst/>
                <a:latin typeface="+mn-lt"/>
                <a:ea typeface="+mn-ea"/>
                <a:cs typeface="+mn-cs"/>
              </a:rPr>
              <a:t>Maron</a:t>
            </a:r>
            <a:r>
              <a:rPr lang="en-GB" sz="1200" kern="1200" dirty="0" smtClean="0">
                <a:solidFill>
                  <a:schemeClr val="tx1"/>
                </a:solidFill>
                <a:effectLst/>
                <a:latin typeface="+mn-lt"/>
                <a:ea typeface="+mn-ea"/>
                <a:cs typeface="+mn-cs"/>
              </a:rPr>
              <a:t> &amp; Smith 2008). In particular, we drew on Houghton, Steele and </a:t>
            </a:r>
            <a:r>
              <a:rPr lang="en-GB" sz="1200" kern="1200" dirty="0" err="1" smtClean="0">
                <a:solidFill>
                  <a:schemeClr val="tx1"/>
                </a:solidFill>
                <a:effectLst/>
                <a:latin typeface="+mn-lt"/>
                <a:ea typeface="+mn-ea"/>
                <a:cs typeface="+mn-cs"/>
              </a:rPr>
              <a:t>Henty’s</a:t>
            </a:r>
            <a:r>
              <a:rPr lang="en-GB" sz="1200" kern="1200" dirty="0" smtClean="0">
                <a:solidFill>
                  <a:schemeClr val="tx1"/>
                </a:solidFill>
                <a:effectLst/>
                <a:latin typeface="+mn-lt"/>
                <a:ea typeface="+mn-ea"/>
                <a:cs typeface="+mn-cs"/>
              </a:rPr>
              <a:t> 2004 study, which focused on three key areas of research activity: communication and collaboration; information search and access and dissemination and publication. We adapted these three however, to take account of what we called “stages in the research cycle” (Czerniewicz, 2013).</a:t>
            </a:r>
          </a:p>
          <a:p>
            <a:r>
              <a:rPr lang="en-ZA" sz="1200" kern="1200" dirty="0" smtClean="0">
                <a:solidFill>
                  <a:schemeClr val="tx1"/>
                </a:solidFill>
                <a:effectLst/>
                <a:latin typeface="+mn-lt"/>
                <a:ea typeface="+mn-ea"/>
                <a:cs typeface="+mn-cs"/>
              </a:rPr>
              <a:t>Several</a:t>
            </a:r>
            <a:r>
              <a:rPr lang="en-GB" sz="1200" kern="1200" dirty="0" smtClean="0">
                <a:solidFill>
                  <a:schemeClr val="tx1"/>
                </a:solidFill>
                <a:effectLst/>
                <a:latin typeface="+mn-lt"/>
                <a:ea typeface="+mn-ea"/>
                <a:cs typeface="+mn-cs"/>
              </a:rPr>
              <a:t> methods of data collection were used including four change laboratory workshops (in which academics, librarians and university managers analysed the scholarly communication ecosystem), a focus group interview with 18 academics, a series of ethnographic observations, a survey for academics (n=50), in-depth, semi-structured individual interviews with academics, managers and librarians (18 in total), and day-recall interviews with three of the academics interviewed. During interviews, we asked six individuals to narrate stories of three recent research projects, from beginning to end, ending up with narratives of 18 research projects. These methods aimed to produce “thick descriptions” of research communication practices of Namibian scholars as they go about producing, accessing and sharing research. All quotes in what follows are sourced from the academics, librarians and managers interviewed as part of this case study.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survey was prepared with reference to a number of recent international studies undertaken on scholarly communication which are discussed in Trotter et al. (2013) but in particular, Houghton, Steele and </a:t>
            </a:r>
            <a:r>
              <a:rPr lang="en-GB" sz="1200" kern="1200" dirty="0" err="1" smtClean="0">
                <a:solidFill>
                  <a:schemeClr val="tx1"/>
                </a:solidFill>
                <a:effectLst/>
                <a:latin typeface="+mn-lt"/>
                <a:ea typeface="+mn-ea"/>
                <a:cs typeface="+mn-cs"/>
              </a:rPr>
              <a:t>Henty’s</a:t>
            </a:r>
            <a:r>
              <a:rPr lang="en-GB" sz="1200" kern="1200" dirty="0" smtClean="0">
                <a:solidFill>
                  <a:schemeClr val="tx1"/>
                </a:solidFill>
                <a:effectLst/>
                <a:latin typeface="+mn-lt"/>
                <a:ea typeface="+mn-ea"/>
                <a:cs typeface="+mn-cs"/>
              </a:rPr>
              <a:t> 2004 study, which focused on three key areas of research activity: communication and collaboration; information search and access and dissemination and publication. We adapted these three however, to take account of what we called “stages in the research cycle”.</a:t>
            </a:r>
            <a:endParaRPr lang="en-ZA" sz="1200" kern="1200" dirty="0" smtClean="0">
              <a:solidFill>
                <a:schemeClr val="tx1"/>
              </a:solidFill>
              <a:effectLst/>
              <a:latin typeface="+mn-lt"/>
              <a:ea typeface="+mn-ea"/>
              <a:cs typeface="+mn-cs"/>
            </a:endParaRP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7</a:t>
            </a:fld>
            <a:endParaRPr lang="en-ZA"/>
          </a:p>
        </p:txBody>
      </p:sp>
    </p:spTree>
    <p:extLst>
      <p:ext uri="{BB962C8B-B14F-4D97-AF65-F5344CB8AC3E}">
        <p14:creationId xmlns:p14="http://schemas.microsoft.com/office/powerpoint/2010/main" val="3797029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smtClean="0">
                <a:solidFill>
                  <a:schemeClr val="tx1"/>
                </a:solidFill>
                <a:effectLst/>
                <a:latin typeface="+mn-lt"/>
                <a:ea typeface="+mn-ea"/>
                <a:cs typeface="+mn-cs"/>
              </a:rPr>
              <a:t>Given that these projects came from different universities in different countries and were based in different disciplines we needed to develop a framework, which would enable us to gain an overview of what is happening in scholarly communication in Southern Africa, without imposing generic models about what should be happening, and without being unduly constrained by discipline or context. The analytical framework which we discuss below was developed in order to deal with the range of projects and related communication practices.  </a:t>
            </a:r>
            <a:endParaRPr lang="en-ZA" sz="1200" kern="120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8</a:t>
            </a:fld>
            <a:endParaRPr lang="en-ZA"/>
          </a:p>
        </p:txBody>
      </p:sp>
    </p:spTree>
    <p:extLst>
      <p:ext uri="{BB962C8B-B14F-4D97-AF65-F5344CB8AC3E}">
        <p14:creationId xmlns:p14="http://schemas.microsoft.com/office/powerpoint/2010/main" val="1627317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The basis of the framework lies in three choices: the first was the decision to focus on</a:t>
            </a:r>
            <a:r>
              <a:rPr lang="en-GB" sz="1200" kern="1200" dirty="0" smtClean="0">
                <a:solidFill>
                  <a:schemeClr val="tx1"/>
                </a:solidFill>
                <a:effectLst/>
                <a:latin typeface="+mn-lt"/>
                <a:ea typeface="+mn-ea"/>
                <a:cs typeface="+mn-cs"/>
              </a:rPr>
              <a:t> “practices’; the second was to develop a typology of research projects in a way that cut across disciplines and the pure/applied distinction. And the third was to focus on a heuristic of the scholarly communication cycle and how that is changing as a result of the affordances of web 2.0 technologies. This would allow for a closer analysis of the cycle’s stages and dimensions, as well as considering degrees of openness.</a:t>
            </a:r>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9</a:t>
            </a:fld>
            <a:endParaRPr lang="en-ZA"/>
          </a:p>
        </p:txBody>
      </p:sp>
    </p:spTree>
    <p:extLst>
      <p:ext uri="{BB962C8B-B14F-4D97-AF65-F5344CB8AC3E}">
        <p14:creationId xmlns:p14="http://schemas.microsoft.com/office/powerpoint/2010/main" val="2838223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GB" sz="1200" b="1" kern="1200" smtClean="0">
                <a:solidFill>
                  <a:schemeClr val="tx1"/>
                </a:solidFill>
                <a:effectLst/>
                <a:latin typeface="+mn-lt"/>
                <a:ea typeface="+mn-ea"/>
                <a:cs typeface="+mn-cs"/>
              </a:rPr>
              <a:t>Practices</a:t>
            </a:r>
            <a:endParaRPr lang="en-ZA" sz="1200" b="1" kern="1200" smtClean="0">
              <a:solidFill>
                <a:schemeClr val="tx1"/>
              </a:solidFill>
              <a:effectLst/>
              <a:latin typeface="+mn-lt"/>
              <a:ea typeface="+mn-ea"/>
              <a:cs typeface="+mn-cs"/>
            </a:endParaRPr>
          </a:p>
          <a:p>
            <a:r>
              <a:rPr lang="en-GB" sz="1200" kern="1200" smtClean="0">
                <a:solidFill>
                  <a:schemeClr val="tx1"/>
                </a:solidFill>
                <a:effectLst/>
                <a:latin typeface="+mn-lt"/>
                <a:ea typeface="+mn-ea"/>
                <a:cs typeface="+mn-cs"/>
              </a:rPr>
              <a:t>In brief, the framework is premised on </a:t>
            </a:r>
            <a:r>
              <a:rPr lang="en-GB" sz="1200" i="1" kern="1200" smtClean="0">
                <a:solidFill>
                  <a:schemeClr val="tx1"/>
                </a:solidFill>
                <a:effectLst/>
                <a:latin typeface="+mn-lt"/>
                <a:ea typeface="+mn-ea"/>
                <a:cs typeface="+mn-cs"/>
              </a:rPr>
              <a:t>a practice-based understanding</a:t>
            </a:r>
            <a:r>
              <a:rPr lang="en-GB" sz="1200" kern="1200" smtClean="0">
                <a:solidFill>
                  <a:schemeClr val="tx1"/>
                </a:solidFill>
                <a:effectLst/>
                <a:latin typeface="+mn-lt"/>
                <a:ea typeface="+mn-ea"/>
                <a:cs typeface="+mn-cs"/>
              </a:rPr>
              <a:t> of research communication, with practices defined as “arrays of human activity that are materially mediated” and “organised around shared practical understanding” (Schatzki 2001: 2, quoted in Palmer &amp; Craigin 2008: 169). We opted for this approach since earlier models of scholarly communication (see Trotter et al. 2014a for a discussion of these) are highly technical and based on heuristics around the flow of academic texts and which groups of people (in addition to academics) take charge of processing and curating material. Texts along a trajectory of dissemination and curation are therefore the key unit in these models, as are the technical channels through which they flow and the spaces in which they are both deposited and communicated. In our approach the text and its movements were less important than the activities undertaken by the academics and what enabled or constrained their choices in these activities in the wider research culture of each institution. </a:t>
            </a:r>
            <a:r>
              <a:rPr lang="en-ZA" sz="1200" kern="1200" smtClean="0">
                <a:solidFill>
                  <a:schemeClr val="tx1"/>
                </a:solidFill>
                <a:effectLst/>
                <a:latin typeface="+mn-lt"/>
                <a:ea typeface="+mn-ea"/>
                <a:cs typeface="+mn-cs"/>
              </a:rPr>
              <a:t>In addition, we agree with Palmer (2005) that while undertaking research, scholars are both consumers and producers of knowledge, thus their practices would include both access to content as well as its  production, dissemination and uptake.</a:t>
            </a:r>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10</a:t>
            </a:fld>
            <a:endParaRPr lang="en-ZA"/>
          </a:p>
        </p:txBody>
      </p:sp>
    </p:spTree>
    <p:extLst>
      <p:ext uri="{BB962C8B-B14F-4D97-AF65-F5344CB8AC3E}">
        <p14:creationId xmlns:p14="http://schemas.microsoft.com/office/powerpoint/2010/main" val="580010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We settled on Griffiths’ (2004:14) typology of five types of research projects, each a general type of knowledge production, which may then ‘lend themselves’ to greater or lesser extents to forms of scholarly communication. But we adapted this, drawing on Cooper (2009 and 2011). All quotes in the following section are from Griffiths (2004: 715 – 717). </a:t>
            </a:r>
            <a:r>
              <a:rPr lang="en-ZA" sz="1200" kern="1200" dirty="0" smtClean="0">
                <a:solidFill>
                  <a:schemeClr val="tx1"/>
                </a:solidFill>
                <a:effectLst/>
                <a:latin typeface="+mn-lt"/>
                <a:ea typeface="+mn-ea"/>
                <a:cs typeface="+mn-cs"/>
              </a:rPr>
              <a:t>Griffiths calls these “modes of knowledge production” (ibid p13). However, since the work of Gibbons et al (1994, 1997) on shifts from mode 1 to mode 2 knowledge production has been widely used in </a:t>
            </a:r>
            <a:r>
              <a:rPr lang="en-ZA" sz="1200" kern="1200" dirty="0" err="1" smtClean="0">
                <a:solidFill>
                  <a:schemeClr val="tx1"/>
                </a:solidFill>
                <a:effectLst/>
                <a:latin typeface="+mn-lt"/>
                <a:ea typeface="+mn-ea"/>
                <a:cs typeface="+mn-cs"/>
              </a:rPr>
              <a:t>Souht</a:t>
            </a:r>
            <a:r>
              <a:rPr lang="en-ZA" sz="1200" kern="1200" dirty="0" smtClean="0">
                <a:solidFill>
                  <a:schemeClr val="tx1"/>
                </a:solidFill>
                <a:effectLst/>
                <a:latin typeface="+mn-lt"/>
                <a:ea typeface="+mn-ea"/>
                <a:cs typeface="+mn-cs"/>
              </a:rPr>
              <a:t> Africa, and because we refer to modes of communication as one of our three elements to consider in our cycle, we use the term “type” rather than “mode” when referring to Griffiths’ (and our own) work in order to avoid confusion. </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11</a:t>
            </a:fld>
            <a:endParaRPr lang="en-ZA"/>
          </a:p>
        </p:txBody>
      </p:sp>
    </p:spTree>
    <p:extLst>
      <p:ext uri="{BB962C8B-B14F-4D97-AF65-F5344CB8AC3E}">
        <p14:creationId xmlns:p14="http://schemas.microsoft.com/office/powerpoint/2010/main" val="2879281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Century Gothic" pitchFamily="34" charset="0"/>
              </a:defRPr>
            </a:lvl1pPr>
          </a:lstStyle>
          <a:p>
            <a:r>
              <a:rPr lang="en-US" dirty="0" smtClean="0"/>
              <a:t>Click to edit Master title style</a:t>
            </a:r>
            <a:endParaRPr lang="en-ZA"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lumMod val="50000"/>
                  </a:schemeClr>
                </a:solidFill>
                <a:latin typeface="Century Gothic"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ZA" dirty="0"/>
          </a:p>
        </p:txBody>
      </p:sp>
      <p:sp>
        <p:nvSpPr>
          <p:cNvPr id="4" name="Date Placeholder 3"/>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
        <p:nvSpPr>
          <p:cNvPr id="7" name="Rectangle 6"/>
          <p:cNvSpPr/>
          <p:nvPr userDrawn="1"/>
        </p:nvSpPr>
        <p:spPr>
          <a:xfrm>
            <a:off x="0" y="764704"/>
            <a:ext cx="9252520"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2627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2880349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731632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entury Gothic" pitchFamily="34" charset="0"/>
              </a:defRPr>
            </a:lvl1pPr>
          </a:lstStyle>
          <a:p>
            <a:r>
              <a:rPr lang="en-US" dirty="0" smtClean="0"/>
              <a:t>Click to edit Master title style</a:t>
            </a:r>
            <a:endParaRPr lang="en-ZA" dirty="0"/>
          </a:p>
        </p:txBody>
      </p:sp>
      <p:sp>
        <p:nvSpPr>
          <p:cNvPr id="3" name="Content Placeholder 2"/>
          <p:cNvSpPr>
            <a:spLocks noGrp="1"/>
          </p:cNvSpPr>
          <p:nvPr>
            <p:ph idx="1"/>
          </p:nvPr>
        </p:nvSpPr>
        <p:spPr/>
        <p:txBody>
          <a:bodyPr/>
          <a:lstStyle>
            <a:lvl1pPr marL="342900" indent="-342900">
              <a:buClr>
                <a:srgbClr val="FF33CC"/>
              </a:buClr>
              <a:buFont typeface="Courier New" pitchFamily="49" charset="0"/>
              <a:buChar char="o"/>
              <a:defRPr>
                <a:latin typeface="Century Gothic" pitchFamily="34" charset="0"/>
              </a:defRPr>
            </a:lvl1pPr>
            <a:lvl2pPr marL="742950" indent="-285750">
              <a:buFont typeface="Arial" pitchFamily="34" charset="0"/>
              <a:buChar char="•"/>
              <a:defRPr>
                <a:solidFill>
                  <a:srgbClr val="5F0953"/>
                </a:solidFill>
                <a:latin typeface="Century Gothic" pitchFamily="34" charset="0"/>
              </a:defRPr>
            </a:lvl2pPr>
            <a:lvl3pPr marL="1143000" indent="-228600">
              <a:buFontTx/>
              <a:buBlip>
                <a:blip r:embed="rId2"/>
              </a:buBlip>
              <a:defRPr>
                <a:solidFill>
                  <a:schemeClr val="tx1">
                    <a:lumMod val="75000"/>
                    <a:lumOff val="25000"/>
                  </a:schemeClr>
                </a:solidFill>
                <a:latin typeface="Century Gothic" pitchFamily="34" charset="0"/>
              </a:defRPr>
            </a:lvl3pPr>
            <a:lvl4pPr>
              <a:defRPr>
                <a:latin typeface="Century Gothic" pitchFamily="34" charset="0"/>
              </a:defRPr>
            </a:lvl4pPr>
            <a:lvl5pPr>
              <a:defRPr>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1879528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0" cap="small" baseline="0">
                <a:solidFill>
                  <a:srgbClr val="0028A8"/>
                </a:solidFill>
                <a:latin typeface="Century Gothic" pitchFamily="34" charset="0"/>
              </a:defRPr>
            </a:lvl1pPr>
          </a:lstStyle>
          <a:p>
            <a:r>
              <a:rPr lang="en-US" dirty="0" smtClean="0"/>
              <a:t>Click to edit Master title style</a:t>
            </a:r>
            <a:endParaRPr lang="en-ZA"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lgn="ctr">
              <a:buNone/>
              <a:defRPr sz="3200">
                <a:solidFill>
                  <a:schemeClr val="bg1">
                    <a:lumMod val="50000"/>
                  </a:schemeClr>
                </a:solidFill>
                <a:latin typeface="Century Gothic"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
        <p:nvSpPr>
          <p:cNvPr id="7" name="Rectangle 6"/>
          <p:cNvSpPr/>
          <p:nvPr userDrawn="1"/>
        </p:nvSpPr>
        <p:spPr>
          <a:xfrm>
            <a:off x="0" y="908720"/>
            <a:ext cx="9144000"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078703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entury Gothic" pitchFamily="34" charset="0"/>
              </a:defRPr>
            </a:lvl1pPr>
          </a:lstStyle>
          <a:p>
            <a:r>
              <a:rPr lang="en-US" dirty="0" smtClean="0"/>
              <a:t>Click to edit Master title style</a:t>
            </a:r>
            <a:endParaRPr lang="en-ZA" dirty="0"/>
          </a:p>
        </p:txBody>
      </p:sp>
      <p:sp>
        <p:nvSpPr>
          <p:cNvPr id="3" name="Content Placeholder 2"/>
          <p:cNvSpPr>
            <a:spLocks noGrp="1"/>
          </p:cNvSpPr>
          <p:nvPr>
            <p:ph sz="half" idx="1"/>
          </p:nvPr>
        </p:nvSpPr>
        <p:spPr>
          <a:xfrm>
            <a:off x="457200" y="1600200"/>
            <a:ext cx="4038600" cy="4525963"/>
          </a:xfr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Content Placeholder 3"/>
          <p:cNvSpPr>
            <a:spLocks noGrp="1"/>
          </p:cNvSpPr>
          <p:nvPr>
            <p:ph sz="half" idx="2"/>
          </p:nvPr>
        </p:nvSpPr>
        <p:spPr>
          <a:xfrm>
            <a:off x="4648200" y="1600200"/>
            <a:ext cx="4038600" cy="4525963"/>
          </a:xfr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5" name="Date Placeholder 4"/>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278512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246305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155424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213074CC-37ED-478F-99F9-3A7C3491AD8D}" type="slidenum">
              <a:rPr lang="en-ZA" smtClean="0"/>
              <a:pPr/>
              <a:t>‹#›</a:t>
            </a:fld>
            <a:endParaRPr lang="en-ZA"/>
          </a:p>
        </p:txBody>
      </p:sp>
      <p:sp>
        <p:nvSpPr>
          <p:cNvPr id="5" name="Rectangle 4"/>
          <p:cNvSpPr/>
          <p:nvPr userDrawn="1"/>
        </p:nvSpPr>
        <p:spPr>
          <a:xfrm>
            <a:off x="0" y="404664"/>
            <a:ext cx="9144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754521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3601747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553C1D-8215-4AB7-9B48-18F71A3FF5DD}" type="datetimeFigureOut">
              <a:rPr lang="en-ZA" smtClean="0"/>
              <a:pPr/>
              <a:t>2014/04/08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887192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ZA"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553C1D-8215-4AB7-9B48-18F71A3FF5DD}" type="datetimeFigureOut">
              <a:rPr lang="en-ZA" smtClean="0"/>
              <a:pPr/>
              <a:t>2014/04/08</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74CC-37ED-478F-99F9-3A7C3491AD8D}" type="slidenum">
              <a:rPr lang="en-ZA" smtClean="0"/>
              <a:pPr/>
              <a:t>‹#›</a:t>
            </a:fld>
            <a:endParaRPr lang="en-ZA"/>
          </a:p>
        </p:txBody>
      </p:sp>
    </p:spTree>
    <p:extLst>
      <p:ext uri="{BB962C8B-B14F-4D97-AF65-F5344CB8AC3E}">
        <p14:creationId xmlns:p14="http://schemas.microsoft.com/office/powerpoint/2010/main" val="1364022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cap="small" baseline="0">
          <a:solidFill>
            <a:srgbClr val="0028A8"/>
          </a:solidFill>
          <a:latin typeface="Century Gothic" panose="020B0502020202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0033CC"/>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lumMod val="50000"/>
            </a:schemeClr>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60000"/>
              <a:lumOff val="40000"/>
            </a:schemeClr>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lauraczerniewicz.uct.ac.za/" TargetMode="External"/><Relationship Id="rId2" Type="http://schemas.openxmlformats.org/officeDocument/2006/relationships/hyperlink" Target="http://openuct.ac.za/"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5231936"/>
            <a:ext cx="6400800" cy="1752600"/>
          </a:xfrm>
        </p:spPr>
        <p:txBody>
          <a:bodyPr>
            <a:normAutofit/>
          </a:bodyPr>
          <a:lstStyle/>
          <a:p>
            <a:r>
              <a:rPr lang="en-ZA" dirty="0" smtClean="0"/>
              <a:t>Laura Czerniewicz &amp; Cathy </a:t>
            </a:r>
            <a:r>
              <a:rPr lang="en-ZA" dirty="0" err="1" smtClean="0"/>
              <a:t>Kell</a:t>
            </a:r>
            <a:endParaRPr lang="en-ZA" dirty="0" smtClean="0"/>
          </a:p>
          <a:p>
            <a:r>
              <a:rPr lang="en-ZA" sz="2000" dirty="0" smtClean="0"/>
              <a:t>April 2014</a:t>
            </a:r>
            <a:endParaRPr lang="en-ZA" sz="2000" dirty="0" smtClean="0"/>
          </a:p>
        </p:txBody>
      </p:sp>
      <p:sp>
        <p:nvSpPr>
          <p:cNvPr id="2" name="Title 1"/>
          <p:cNvSpPr>
            <a:spLocks noGrp="1"/>
          </p:cNvSpPr>
          <p:nvPr>
            <p:ph type="ctrTitle"/>
          </p:nvPr>
        </p:nvSpPr>
        <p:spPr>
          <a:xfrm>
            <a:off x="0" y="2593258"/>
            <a:ext cx="9445233" cy="3836162"/>
          </a:xfrm>
          <a:noFill/>
        </p:spPr>
        <p:txBody>
          <a:bodyPr>
            <a:normAutofit/>
          </a:bodyPr>
          <a:lstStyle/>
          <a:p>
            <a:r>
              <a:rPr lang="en-GB" dirty="0"/>
              <a:t>A </a:t>
            </a:r>
            <a:r>
              <a:rPr lang="en-GB" dirty="0"/>
              <a:t>F</a:t>
            </a:r>
            <a:r>
              <a:rPr lang="en-GB" dirty="0" smtClean="0"/>
              <a:t>ramework </a:t>
            </a:r>
            <a:r>
              <a:rPr lang="en-GB" dirty="0" smtClean="0"/>
              <a:t>for </a:t>
            </a:r>
            <a:r>
              <a:rPr lang="en-GB" dirty="0"/>
              <a:t>A</a:t>
            </a:r>
            <a:r>
              <a:rPr lang="en-GB" dirty="0" smtClean="0"/>
              <a:t>nalysing </a:t>
            </a:r>
            <a:r>
              <a:rPr lang="en-GB" dirty="0" smtClean="0"/>
              <a:t/>
            </a:r>
            <a:br>
              <a:rPr lang="en-GB" dirty="0" smtClean="0"/>
            </a:br>
            <a:r>
              <a:rPr lang="en-GB" dirty="0" smtClean="0"/>
              <a:t>Research </a:t>
            </a:r>
            <a:r>
              <a:rPr lang="en-GB" dirty="0"/>
              <a:t>T</a:t>
            </a:r>
            <a:r>
              <a:rPr lang="en-GB" dirty="0" smtClean="0"/>
              <a:t>ypes </a:t>
            </a:r>
            <a:r>
              <a:rPr lang="en-GB" dirty="0"/>
              <a:t>and </a:t>
            </a:r>
            <a:r>
              <a:rPr lang="en-GB" dirty="0" smtClean="0"/>
              <a:t>Practices</a:t>
            </a:r>
            <a:r>
              <a:rPr lang="en-ZA" b="1" dirty="0"/>
              <a:t/>
            </a:r>
            <a:br>
              <a:rPr lang="en-ZA" b="1" dirty="0"/>
            </a:br>
            <a:r>
              <a:rPr lang="en-ZA" dirty="0" smtClean="0"/>
              <a:t/>
            </a:r>
            <a:br>
              <a:rPr lang="en-ZA" dirty="0" smtClean="0"/>
            </a:br>
            <a:endParaRPr lang="en-ZA" sz="3600" dirty="0">
              <a:solidFill>
                <a:srgbClr val="C84693"/>
              </a:solidFill>
            </a:endParaRPr>
          </a:p>
        </p:txBody>
      </p:sp>
      <p:pic>
        <p:nvPicPr>
          <p:cNvPr id="5" name="Picture 4" descr="UCTlogo.png"/>
          <p:cNvPicPr>
            <a:picLocks noChangeAspect="1"/>
          </p:cNvPicPr>
          <p:nvPr/>
        </p:nvPicPr>
        <p:blipFill>
          <a:blip r:embed="rId2" cstate="print"/>
          <a:srcRect/>
          <a:stretch>
            <a:fillRect/>
          </a:stretch>
        </p:blipFill>
        <p:spPr bwMode="auto">
          <a:xfrm>
            <a:off x="65617" y="6108236"/>
            <a:ext cx="650875" cy="696913"/>
          </a:xfrm>
          <a:prstGeom prst="rect">
            <a:avLst/>
          </a:prstGeom>
          <a:noFill/>
          <a:ln w="9525">
            <a:noFill/>
            <a:miter lim="800000"/>
            <a:headEnd/>
            <a:tailEnd/>
          </a:ln>
        </p:spPr>
      </p:pic>
      <p:pic>
        <p:nvPicPr>
          <p:cNvPr id="6" name="Picture 7" descr="openuctlogo.png"/>
          <p:cNvPicPr>
            <a:picLocks noChangeAspect="1"/>
          </p:cNvPicPr>
          <p:nvPr/>
        </p:nvPicPr>
        <p:blipFill>
          <a:blip r:embed="rId3" cstate="print"/>
          <a:srcRect/>
          <a:stretch>
            <a:fillRect/>
          </a:stretch>
        </p:blipFill>
        <p:spPr bwMode="auto">
          <a:xfrm>
            <a:off x="8475133" y="6091237"/>
            <a:ext cx="504825" cy="650875"/>
          </a:xfrm>
          <a:prstGeom prst="rect">
            <a:avLst/>
          </a:prstGeom>
          <a:noFill/>
          <a:ln w="9525">
            <a:noFill/>
            <a:miter lim="800000"/>
            <a:headEnd/>
            <a:tailEnd/>
          </a:ln>
        </p:spPr>
      </p:pic>
      <p:pic>
        <p:nvPicPr>
          <p:cNvPr id="7" name="Picture 6" descr="2_by-s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1920" y="6322357"/>
            <a:ext cx="1440160" cy="50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196752"/>
            <a:ext cx="9144000" cy="13965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1644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Practices</a:t>
            </a:r>
            <a:endParaRPr lang="en-ZA"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ZA" dirty="0" smtClean="0"/>
              <a:t>The “practice turn”</a:t>
            </a:r>
          </a:p>
          <a:p>
            <a:pPr lvl="1"/>
            <a:r>
              <a:rPr lang="en-GB" dirty="0">
                <a:solidFill>
                  <a:schemeClr val="tx1"/>
                </a:solidFill>
              </a:rPr>
              <a:t>“arrays of human </a:t>
            </a:r>
            <a:r>
              <a:rPr lang="en-GB" dirty="0" smtClean="0">
                <a:solidFill>
                  <a:schemeClr val="tx1"/>
                </a:solidFill>
              </a:rPr>
              <a:t>activity that </a:t>
            </a:r>
            <a:r>
              <a:rPr lang="en-GB" dirty="0">
                <a:solidFill>
                  <a:schemeClr val="tx1"/>
                </a:solidFill>
              </a:rPr>
              <a:t>are materially mediated” </a:t>
            </a:r>
            <a:endParaRPr lang="en-GB" dirty="0" smtClean="0">
              <a:solidFill>
                <a:schemeClr val="tx1"/>
              </a:solidFill>
            </a:endParaRPr>
          </a:p>
          <a:p>
            <a:pPr lvl="1"/>
            <a:r>
              <a:rPr lang="en-GB" dirty="0" smtClean="0">
                <a:solidFill>
                  <a:schemeClr val="tx1"/>
                </a:solidFill>
              </a:rPr>
              <a:t>“</a:t>
            </a:r>
            <a:r>
              <a:rPr lang="en-GB" dirty="0">
                <a:solidFill>
                  <a:schemeClr val="tx1"/>
                </a:solidFill>
              </a:rPr>
              <a:t>organised around shared practical </a:t>
            </a:r>
            <a:r>
              <a:rPr lang="en-GB" dirty="0" smtClean="0">
                <a:solidFill>
                  <a:schemeClr val="tx1"/>
                </a:solidFill>
              </a:rPr>
              <a:t>understanding’</a:t>
            </a:r>
          </a:p>
          <a:p>
            <a:pPr marL="457200" lvl="1" indent="0" algn="r">
              <a:buNone/>
            </a:pPr>
            <a:r>
              <a:rPr lang="en-GB" sz="1800" dirty="0" err="1">
                <a:solidFill>
                  <a:schemeClr val="tx1"/>
                </a:solidFill>
              </a:rPr>
              <a:t>Schatzki</a:t>
            </a:r>
            <a:r>
              <a:rPr lang="en-GB" sz="1800" dirty="0">
                <a:solidFill>
                  <a:schemeClr val="tx1"/>
                </a:solidFill>
              </a:rPr>
              <a:t> 2001: 2</a:t>
            </a:r>
            <a:endParaRPr lang="en-GB" sz="1800" dirty="0" smtClean="0">
              <a:solidFill>
                <a:schemeClr val="tx1"/>
              </a:solidFill>
            </a:endParaRPr>
          </a:p>
          <a:p>
            <a:r>
              <a:rPr lang="en-GB" dirty="0" smtClean="0"/>
              <a:t>Contrasts with other approaches </a:t>
            </a:r>
          </a:p>
          <a:p>
            <a:pPr lvl="1"/>
            <a:r>
              <a:rPr lang="en-GB" dirty="0"/>
              <a:t>t</a:t>
            </a:r>
            <a:r>
              <a:rPr lang="en-GB" dirty="0" smtClean="0"/>
              <a:t>ext, technical channels</a:t>
            </a:r>
          </a:p>
          <a:p>
            <a:r>
              <a:rPr lang="en-GB" dirty="0" smtClean="0"/>
              <a:t>Aligned with studies on everyday activities of academics</a:t>
            </a:r>
          </a:p>
          <a:p>
            <a:pPr lvl="1"/>
            <a:r>
              <a:rPr lang="en-GB" dirty="0" err="1" smtClean="0"/>
              <a:t>Eg</a:t>
            </a:r>
            <a:r>
              <a:rPr lang="en-GB" dirty="0" smtClean="0"/>
              <a:t> other studies consider enablements &amp; constraints</a:t>
            </a:r>
            <a:endParaRPr lang="en-ZA" dirty="0"/>
          </a:p>
        </p:txBody>
      </p:sp>
    </p:spTree>
    <p:extLst>
      <p:ext uri="{BB962C8B-B14F-4D97-AF65-F5344CB8AC3E}">
        <p14:creationId xmlns:p14="http://schemas.microsoft.com/office/powerpoint/2010/main" val="1523778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R</a:t>
            </a:r>
            <a:r>
              <a:rPr lang="en-ZA" dirty="0" smtClean="0"/>
              <a:t>esearch project Types</a:t>
            </a:r>
            <a:endParaRPr lang="en-ZA" dirty="0"/>
          </a:p>
        </p:txBody>
      </p:sp>
      <p:sp>
        <p:nvSpPr>
          <p:cNvPr id="3" name="Content Placeholder 2"/>
          <p:cNvSpPr>
            <a:spLocks noGrp="1"/>
          </p:cNvSpPr>
          <p:nvPr>
            <p:ph idx="1"/>
          </p:nvPr>
        </p:nvSpPr>
        <p:spPr/>
        <p:txBody>
          <a:bodyPr/>
          <a:lstStyle/>
          <a:p>
            <a:r>
              <a:rPr lang="en-ZA" dirty="0" smtClean="0"/>
              <a:t>Drew on</a:t>
            </a:r>
          </a:p>
          <a:p>
            <a:pPr lvl="1"/>
            <a:r>
              <a:rPr lang="en-ZA" dirty="0" smtClean="0"/>
              <a:t>Boyer – forms of scholarship</a:t>
            </a:r>
          </a:p>
          <a:p>
            <a:pPr lvl="1"/>
            <a:r>
              <a:rPr lang="en-ZA" dirty="0" smtClean="0"/>
              <a:t>Griffith- modes of knowledge production</a:t>
            </a:r>
          </a:p>
          <a:p>
            <a:pPr lvl="1"/>
            <a:r>
              <a:rPr lang="en-ZA" dirty="0" smtClean="0"/>
              <a:t>Cooper - research</a:t>
            </a:r>
            <a:endParaRPr lang="en-ZA" dirty="0"/>
          </a:p>
        </p:txBody>
      </p:sp>
    </p:spTree>
    <p:extLst>
      <p:ext uri="{BB962C8B-B14F-4D97-AF65-F5344CB8AC3E}">
        <p14:creationId xmlns:p14="http://schemas.microsoft.com/office/powerpoint/2010/main" val="21721336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Type: Discovery</a:t>
            </a:r>
            <a:endParaRPr lang="en-ZA" dirty="0"/>
          </a:p>
        </p:txBody>
      </p:sp>
      <p:sp>
        <p:nvSpPr>
          <p:cNvPr id="3" name="Content Placeholder 2"/>
          <p:cNvSpPr>
            <a:spLocks noGrp="1"/>
          </p:cNvSpPr>
          <p:nvPr>
            <p:ph idx="1"/>
          </p:nvPr>
        </p:nvSpPr>
        <p:spPr>
          <a:xfrm>
            <a:off x="457200" y="1600200"/>
            <a:ext cx="8229600" cy="5141168"/>
          </a:xfrm>
        </p:spPr>
        <p:txBody>
          <a:bodyPr>
            <a:normAutofit fontScale="77500" lnSpcReduction="20000"/>
          </a:bodyPr>
          <a:lstStyle/>
          <a:p>
            <a:r>
              <a:rPr lang="en-GB" dirty="0" smtClean="0"/>
              <a:t>The </a:t>
            </a:r>
            <a:r>
              <a:rPr lang="en-GB" u="sng" dirty="0"/>
              <a:t>discovery</a:t>
            </a:r>
            <a:r>
              <a:rPr lang="en-GB" dirty="0"/>
              <a:t> of “generalizable explanations or theories”. </a:t>
            </a:r>
            <a:endParaRPr lang="en-GB" dirty="0" smtClean="0"/>
          </a:p>
          <a:p>
            <a:pPr lvl="1"/>
            <a:r>
              <a:rPr lang="en-GB" dirty="0" smtClean="0">
                <a:solidFill>
                  <a:schemeClr val="tx1"/>
                </a:solidFill>
              </a:rPr>
              <a:t>Often </a:t>
            </a:r>
            <a:r>
              <a:rPr lang="en-GB" dirty="0">
                <a:solidFill>
                  <a:schemeClr val="tx1"/>
                </a:solidFill>
              </a:rPr>
              <a:t>thought about as curiosity-driven research </a:t>
            </a:r>
            <a:r>
              <a:rPr lang="en-GB" dirty="0" smtClean="0">
                <a:solidFill>
                  <a:schemeClr val="tx1"/>
                </a:solidFill>
              </a:rPr>
              <a:t>&amp;  </a:t>
            </a:r>
            <a:r>
              <a:rPr lang="en-GB" dirty="0">
                <a:solidFill>
                  <a:schemeClr val="tx1"/>
                </a:solidFill>
              </a:rPr>
              <a:t>as “pure basic research” (Cooper, 2009 and 2010), </a:t>
            </a:r>
            <a:endParaRPr lang="en-GB" dirty="0" smtClean="0">
              <a:solidFill>
                <a:schemeClr val="tx1"/>
              </a:solidFill>
            </a:endParaRPr>
          </a:p>
          <a:p>
            <a:pPr lvl="1"/>
            <a:r>
              <a:rPr lang="en-GB" dirty="0" smtClean="0">
                <a:solidFill>
                  <a:schemeClr val="tx1"/>
                </a:solidFill>
              </a:rPr>
              <a:t>“</a:t>
            </a:r>
            <a:r>
              <a:rPr lang="en-GB" dirty="0">
                <a:solidFill>
                  <a:schemeClr val="tx1"/>
                </a:solidFill>
              </a:rPr>
              <a:t>characterised by a high degree of codification of the knowledge base”, a high degree of “consensus about appropriate </a:t>
            </a:r>
            <a:r>
              <a:rPr lang="en-GB" dirty="0" smtClean="0">
                <a:solidFill>
                  <a:schemeClr val="tx1"/>
                </a:solidFill>
              </a:rPr>
              <a:t>questions</a:t>
            </a:r>
            <a:r>
              <a:rPr lang="en-GB" dirty="0">
                <a:solidFill>
                  <a:schemeClr val="tx1"/>
                </a:solidFill>
              </a:rPr>
              <a:t>, methods and analytical frameworks”. </a:t>
            </a:r>
            <a:endParaRPr lang="en-GB" dirty="0" smtClean="0">
              <a:solidFill>
                <a:schemeClr val="tx1"/>
              </a:solidFill>
            </a:endParaRPr>
          </a:p>
          <a:p>
            <a:pPr lvl="1"/>
            <a:r>
              <a:rPr lang="en-GB" dirty="0" smtClean="0">
                <a:solidFill>
                  <a:schemeClr val="tx1"/>
                </a:solidFill>
              </a:rPr>
              <a:t>specialised </a:t>
            </a:r>
            <a:r>
              <a:rPr lang="en-GB" dirty="0">
                <a:solidFill>
                  <a:schemeClr val="tx1"/>
                </a:solidFill>
              </a:rPr>
              <a:t>narrow forms </a:t>
            </a:r>
          </a:p>
          <a:p>
            <a:pPr lvl="1"/>
            <a:r>
              <a:rPr lang="en-GB" dirty="0" smtClean="0">
                <a:solidFill>
                  <a:schemeClr val="tx1"/>
                </a:solidFill>
              </a:rPr>
              <a:t>often </a:t>
            </a:r>
            <a:r>
              <a:rPr lang="en-GB" dirty="0">
                <a:solidFill>
                  <a:schemeClr val="tx1"/>
                </a:solidFill>
              </a:rPr>
              <a:t>undertaken by teams with specialised disciplinary </a:t>
            </a:r>
            <a:r>
              <a:rPr lang="en-GB" dirty="0" smtClean="0">
                <a:solidFill>
                  <a:schemeClr val="tx1"/>
                </a:solidFill>
              </a:rPr>
              <a:t>expertise.</a:t>
            </a:r>
          </a:p>
          <a:p>
            <a:pPr lvl="1"/>
            <a:r>
              <a:rPr lang="en-GB" dirty="0" smtClean="0">
                <a:solidFill>
                  <a:schemeClr val="tx1"/>
                </a:solidFill>
              </a:rPr>
              <a:t>often </a:t>
            </a:r>
            <a:r>
              <a:rPr lang="en-GB" dirty="0">
                <a:solidFill>
                  <a:schemeClr val="tx1"/>
                </a:solidFill>
              </a:rPr>
              <a:t>known as empirical research. </a:t>
            </a:r>
            <a:endParaRPr lang="en-GB" dirty="0" smtClean="0">
              <a:solidFill>
                <a:schemeClr val="tx1"/>
              </a:solidFill>
            </a:endParaRPr>
          </a:p>
          <a:p>
            <a:r>
              <a:rPr lang="en-GB" dirty="0" smtClean="0"/>
              <a:t>In </a:t>
            </a:r>
            <a:r>
              <a:rPr lang="en-GB" dirty="0"/>
              <a:t>southern African universities it is very difficult to this kind of high-level research because of lack of capacity and funding. </a:t>
            </a:r>
            <a:endParaRPr lang="en-ZA" dirty="0"/>
          </a:p>
        </p:txBody>
      </p:sp>
    </p:spTree>
    <p:extLst>
      <p:ext uri="{BB962C8B-B14F-4D97-AF65-F5344CB8AC3E}">
        <p14:creationId xmlns:p14="http://schemas.microsoft.com/office/powerpoint/2010/main" val="28204002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Type: Interpretive</a:t>
            </a:r>
            <a:endParaRPr lang="en-ZA" dirty="0"/>
          </a:p>
        </p:txBody>
      </p:sp>
      <p:sp>
        <p:nvSpPr>
          <p:cNvPr id="3" name="Content Placeholder 2"/>
          <p:cNvSpPr>
            <a:spLocks noGrp="1"/>
          </p:cNvSpPr>
          <p:nvPr>
            <p:ph idx="1"/>
          </p:nvPr>
        </p:nvSpPr>
        <p:spPr>
          <a:xfrm>
            <a:off x="457200" y="1600200"/>
            <a:ext cx="8229600" cy="4997152"/>
          </a:xfrm>
        </p:spPr>
        <p:txBody>
          <a:bodyPr>
            <a:normAutofit fontScale="92500" lnSpcReduction="20000"/>
          </a:bodyPr>
          <a:lstStyle/>
          <a:p>
            <a:r>
              <a:rPr lang="en-GB" dirty="0"/>
              <a:t>F</a:t>
            </a:r>
            <a:r>
              <a:rPr lang="en-GB" dirty="0" smtClean="0"/>
              <a:t>ocuses </a:t>
            </a:r>
            <a:r>
              <a:rPr lang="en-GB" dirty="0"/>
              <a:t>on the “</a:t>
            </a:r>
            <a:r>
              <a:rPr lang="en-GB" u="sng" dirty="0"/>
              <a:t>interpretation</a:t>
            </a:r>
            <a:r>
              <a:rPr lang="en-GB" dirty="0"/>
              <a:t> of phenomena rather than the search for generalizable explanations</a:t>
            </a:r>
            <a:r>
              <a:rPr lang="en-GB" dirty="0" smtClean="0"/>
              <a:t>”.</a:t>
            </a:r>
          </a:p>
          <a:p>
            <a:pPr lvl="1"/>
            <a:r>
              <a:rPr lang="en-GB" dirty="0" smtClean="0">
                <a:solidFill>
                  <a:schemeClr val="tx1"/>
                </a:solidFill>
              </a:rPr>
              <a:t>, </a:t>
            </a:r>
            <a:r>
              <a:rPr lang="en-GB" dirty="0">
                <a:solidFill>
                  <a:schemeClr val="tx1"/>
                </a:solidFill>
              </a:rPr>
              <a:t>the “knowledge base is less settled… knowledge advance is not necessarily progressive and may even have the appearance of being cyclical in nature</a:t>
            </a:r>
            <a:r>
              <a:rPr lang="en-GB" dirty="0" smtClean="0">
                <a:solidFill>
                  <a:schemeClr val="tx1"/>
                </a:solidFill>
              </a:rPr>
              <a:t>”</a:t>
            </a:r>
          </a:p>
          <a:p>
            <a:pPr lvl="1"/>
            <a:r>
              <a:rPr lang="en-GB" dirty="0" smtClean="0">
                <a:solidFill>
                  <a:schemeClr val="tx1"/>
                </a:solidFill>
              </a:rPr>
              <a:t>“</a:t>
            </a:r>
            <a:r>
              <a:rPr lang="en-GB" dirty="0">
                <a:solidFill>
                  <a:schemeClr val="tx1"/>
                </a:solidFill>
              </a:rPr>
              <a:t>methodological principles at work here might be described as hermeneutic or subjectivist” and such projects are often undertaken by individuals or pairs.</a:t>
            </a:r>
            <a:endParaRPr lang="en-ZA" dirty="0">
              <a:solidFill>
                <a:schemeClr val="tx1"/>
              </a:solidFill>
            </a:endParaRPr>
          </a:p>
          <a:p>
            <a:pPr marL="0" indent="0">
              <a:buNone/>
            </a:pPr>
            <a:endParaRPr lang="en-ZA" dirty="0">
              <a:solidFill>
                <a:schemeClr val="tx1"/>
              </a:solidFill>
            </a:endParaRPr>
          </a:p>
          <a:p>
            <a:r>
              <a:rPr lang="en-ZA" dirty="0" smtClean="0"/>
              <a:t>Boyer would include this in “discovery”</a:t>
            </a:r>
            <a:endParaRPr lang="en-ZA" dirty="0"/>
          </a:p>
          <a:p>
            <a:endParaRPr lang="en-ZA" dirty="0"/>
          </a:p>
        </p:txBody>
      </p:sp>
    </p:spTree>
    <p:extLst>
      <p:ext uri="{BB962C8B-B14F-4D97-AF65-F5344CB8AC3E}">
        <p14:creationId xmlns:p14="http://schemas.microsoft.com/office/powerpoint/2010/main" val="42596890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Type: Applied research</a:t>
            </a:r>
            <a:endParaRPr lang="en-ZA" dirty="0"/>
          </a:p>
        </p:txBody>
      </p:sp>
      <p:sp>
        <p:nvSpPr>
          <p:cNvPr id="3" name="Content Placeholder 2"/>
          <p:cNvSpPr>
            <a:spLocks noGrp="1"/>
          </p:cNvSpPr>
          <p:nvPr>
            <p:ph idx="1"/>
          </p:nvPr>
        </p:nvSpPr>
        <p:spPr>
          <a:xfrm>
            <a:off x="457200" y="1600200"/>
            <a:ext cx="8229600" cy="5069160"/>
          </a:xfrm>
        </p:spPr>
        <p:txBody>
          <a:bodyPr>
            <a:normAutofit/>
          </a:bodyPr>
          <a:lstStyle/>
          <a:p>
            <a:r>
              <a:rPr lang="en-ZA" dirty="0" smtClean="0"/>
              <a:t>Applied enquiry</a:t>
            </a:r>
          </a:p>
          <a:p>
            <a:pPr lvl="1"/>
            <a:r>
              <a:rPr lang="en-GB" dirty="0">
                <a:solidFill>
                  <a:schemeClr val="tx1"/>
                </a:solidFill>
              </a:rPr>
              <a:t>characteristic of vocational or applied fields like engineering, education, social policy, health care and built </a:t>
            </a:r>
            <a:r>
              <a:rPr lang="en-GB" dirty="0" smtClean="0">
                <a:solidFill>
                  <a:schemeClr val="tx1"/>
                </a:solidFill>
              </a:rPr>
              <a:t>environment</a:t>
            </a:r>
          </a:p>
          <a:p>
            <a:r>
              <a:rPr lang="en-GB" dirty="0" smtClean="0"/>
              <a:t>Derivative</a:t>
            </a:r>
            <a:r>
              <a:rPr lang="en-GB" dirty="0" smtClean="0">
                <a:solidFill>
                  <a:schemeClr val="tx1"/>
                </a:solidFill>
              </a:rPr>
              <a:t> </a:t>
            </a:r>
            <a:r>
              <a:rPr lang="en-GB" dirty="0" smtClean="0"/>
              <a:t>of earlier types</a:t>
            </a:r>
          </a:p>
          <a:p>
            <a:pPr lvl="1"/>
            <a:r>
              <a:rPr lang="en-GB" dirty="0">
                <a:solidFill>
                  <a:schemeClr val="tx1"/>
                </a:solidFill>
              </a:rPr>
              <a:t>Rigour is derived from relatively direct feedback loops that generally apply when knowledge is being tested in the context of </a:t>
            </a:r>
            <a:r>
              <a:rPr lang="en-GB" dirty="0" smtClean="0">
                <a:solidFill>
                  <a:schemeClr val="tx1"/>
                </a:solidFill>
              </a:rPr>
              <a:t>application</a:t>
            </a:r>
          </a:p>
          <a:p>
            <a:r>
              <a:rPr lang="en-GB" dirty="0" smtClean="0"/>
              <a:t>Consultancy research (debated)</a:t>
            </a:r>
          </a:p>
          <a:p>
            <a:endParaRPr lang="en-ZA" dirty="0" smtClean="0"/>
          </a:p>
          <a:p>
            <a:endParaRPr lang="en-ZA" dirty="0"/>
          </a:p>
        </p:txBody>
      </p:sp>
    </p:spTree>
    <p:extLst>
      <p:ext uri="{BB962C8B-B14F-4D97-AF65-F5344CB8AC3E}">
        <p14:creationId xmlns:p14="http://schemas.microsoft.com/office/powerpoint/2010/main" val="10639758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Type: Integrative</a:t>
            </a:r>
            <a:endParaRPr lang="en-ZA" dirty="0"/>
          </a:p>
        </p:txBody>
      </p:sp>
      <p:sp>
        <p:nvSpPr>
          <p:cNvPr id="3" name="Content Placeholder 2"/>
          <p:cNvSpPr>
            <a:spLocks noGrp="1"/>
          </p:cNvSpPr>
          <p:nvPr>
            <p:ph idx="1"/>
          </p:nvPr>
        </p:nvSpPr>
        <p:spPr>
          <a:xfrm>
            <a:off x="457200" y="1600200"/>
            <a:ext cx="8229600" cy="5141168"/>
          </a:xfrm>
        </p:spPr>
        <p:txBody>
          <a:bodyPr>
            <a:normAutofit lnSpcReduction="10000"/>
          </a:bodyPr>
          <a:lstStyle/>
          <a:p>
            <a:r>
              <a:rPr lang="en-ZA" dirty="0" smtClean="0"/>
              <a:t>Discovery in a wider context</a:t>
            </a:r>
          </a:p>
          <a:p>
            <a:pPr lvl="1"/>
            <a:r>
              <a:rPr lang="en-ZA" dirty="0" smtClean="0"/>
              <a:t>Draws from discovery &amp; applied</a:t>
            </a:r>
          </a:p>
          <a:p>
            <a:r>
              <a:rPr lang="en-ZA" dirty="0" smtClean="0"/>
              <a:t>Cooper’s use-inspired basic research</a:t>
            </a:r>
          </a:p>
          <a:p>
            <a:pPr lvl="1"/>
            <a:r>
              <a:rPr lang="en-ZA" dirty="0" smtClean="0"/>
              <a:t>Primacy of discipline</a:t>
            </a:r>
          </a:p>
          <a:p>
            <a:pPr lvl="1"/>
            <a:r>
              <a:rPr lang="en-ZA" dirty="0" smtClean="0"/>
              <a:t>Embedded in use orientation</a:t>
            </a:r>
          </a:p>
          <a:p>
            <a:r>
              <a:rPr lang="en-ZA" dirty="0" smtClean="0"/>
              <a:t>Cooper- the 4</a:t>
            </a:r>
            <a:r>
              <a:rPr lang="en-ZA" baseline="30000" dirty="0" smtClean="0"/>
              <a:t>th</a:t>
            </a:r>
            <a:r>
              <a:rPr lang="en-ZA" dirty="0" smtClean="0"/>
              <a:t> helix</a:t>
            </a:r>
          </a:p>
          <a:p>
            <a:pPr lvl="1"/>
            <a:r>
              <a:rPr lang="en-ZA" dirty="0" smtClean="0"/>
              <a:t>from </a:t>
            </a:r>
            <a:r>
              <a:rPr lang="en-ZA" dirty="0" err="1" smtClean="0"/>
              <a:t>Etzkowithz</a:t>
            </a:r>
            <a:r>
              <a:rPr lang="en-ZA" dirty="0" smtClean="0"/>
              <a:t>, triple helix of university-industry –government</a:t>
            </a:r>
          </a:p>
          <a:p>
            <a:pPr lvl="1"/>
            <a:r>
              <a:rPr lang="en-ZA" dirty="0" smtClean="0"/>
              <a:t>4</a:t>
            </a:r>
            <a:r>
              <a:rPr lang="en-ZA" baseline="30000" dirty="0" smtClean="0"/>
              <a:t>th</a:t>
            </a:r>
            <a:r>
              <a:rPr lang="en-ZA" dirty="0" smtClean="0"/>
              <a:t>- development, including social, economic, cultural development</a:t>
            </a:r>
          </a:p>
          <a:p>
            <a:pPr lvl="1"/>
            <a:endParaRPr lang="en-ZA" dirty="0"/>
          </a:p>
        </p:txBody>
      </p:sp>
    </p:spTree>
    <p:extLst>
      <p:ext uri="{BB962C8B-B14F-4D97-AF65-F5344CB8AC3E}">
        <p14:creationId xmlns:p14="http://schemas.microsoft.com/office/powerpoint/2010/main" val="433920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Teaching and learning</a:t>
            </a:r>
            <a:endParaRPr lang="en-ZA" dirty="0"/>
          </a:p>
        </p:txBody>
      </p:sp>
      <p:sp>
        <p:nvSpPr>
          <p:cNvPr id="3" name="Content Placeholder 2"/>
          <p:cNvSpPr>
            <a:spLocks noGrp="1"/>
          </p:cNvSpPr>
          <p:nvPr>
            <p:ph idx="1"/>
          </p:nvPr>
        </p:nvSpPr>
        <p:spPr>
          <a:xfrm>
            <a:off x="457200" y="1600200"/>
            <a:ext cx="8229600" cy="3412976"/>
          </a:xfrm>
        </p:spPr>
        <p:txBody>
          <a:bodyPr/>
          <a:lstStyle/>
          <a:p>
            <a:r>
              <a:rPr lang="en-ZA" dirty="0" smtClean="0"/>
              <a:t>Boyer- SOTL</a:t>
            </a:r>
          </a:p>
          <a:p>
            <a:r>
              <a:rPr lang="en-ZA" dirty="0" smtClean="0"/>
              <a:t>Griffith suggests it is a type of applied knowledge</a:t>
            </a:r>
            <a:endParaRPr lang="en-ZA" dirty="0"/>
          </a:p>
        </p:txBody>
      </p:sp>
    </p:spTree>
    <p:extLst>
      <p:ext uri="{BB962C8B-B14F-4D97-AF65-F5344CB8AC3E}">
        <p14:creationId xmlns:p14="http://schemas.microsoft.com/office/powerpoint/2010/main" val="35035856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This study: Types of projects</a:t>
            </a:r>
            <a:endParaRPr lang="en-ZA" dirty="0"/>
          </a:p>
        </p:txBody>
      </p:sp>
      <p:sp>
        <p:nvSpPr>
          <p:cNvPr id="3" name="Content Placeholder 2"/>
          <p:cNvSpPr>
            <a:spLocks noGrp="1"/>
          </p:cNvSpPr>
          <p:nvPr>
            <p:ph idx="1"/>
          </p:nvPr>
        </p:nvSpPr>
        <p:spPr/>
        <p:txBody>
          <a:bodyPr>
            <a:normAutofit fontScale="92500" lnSpcReduction="20000"/>
          </a:bodyPr>
          <a:lstStyle/>
          <a:p>
            <a:r>
              <a:rPr lang="en-GB" dirty="0"/>
              <a:t>D</a:t>
            </a:r>
            <a:r>
              <a:rPr lang="en-GB" dirty="0" smtClean="0"/>
              <a:t>iscovery inquiry -10</a:t>
            </a:r>
          </a:p>
          <a:p>
            <a:r>
              <a:rPr lang="en-GB" dirty="0" smtClean="0"/>
              <a:t>Interpretive -16</a:t>
            </a:r>
          </a:p>
          <a:p>
            <a:r>
              <a:rPr lang="en-GB" dirty="0" smtClean="0"/>
              <a:t>Applied -10</a:t>
            </a:r>
          </a:p>
          <a:p>
            <a:pPr lvl="1"/>
            <a:r>
              <a:rPr lang="en-GB" dirty="0" smtClean="0"/>
              <a:t>Direct consultancies -4</a:t>
            </a:r>
          </a:p>
          <a:p>
            <a:r>
              <a:rPr lang="en-GB" dirty="0" smtClean="0"/>
              <a:t>Integrated -14</a:t>
            </a:r>
          </a:p>
          <a:p>
            <a:r>
              <a:rPr lang="en-GB" dirty="0" smtClean="0"/>
              <a:t>SOTL-4</a:t>
            </a:r>
          </a:p>
          <a:p>
            <a:r>
              <a:rPr lang="en-GB" dirty="0" smtClean="0"/>
              <a:t>Also </a:t>
            </a:r>
          </a:p>
          <a:p>
            <a:pPr lvl="1"/>
            <a:r>
              <a:rPr lang="en-GB" dirty="0" smtClean="0">
                <a:solidFill>
                  <a:schemeClr val="tx1"/>
                </a:solidFill>
              </a:rPr>
              <a:t>interpretive/applied; - 5</a:t>
            </a:r>
          </a:p>
          <a:p>
            <a:pPr lvl="1"/>
            <a:r>
              <a:rPr lang="en-GB" dirty="0" smtClean="0">
                <a:solidFill>
                  <a:schemeClr val="tx1"/>
                </a:solidFill>
              </a:rPr>
              <a:t> </a:t>
            </a:r>
            <a:r>
              <a:rPr lang="en-GB" dirty="0">
                <a:solidFill>
                  <a:schemeClr val="tx1"/>
                </a:solidFill>
              </a:rPr>
              <a:t>five which straddled </a:t>
            </a:r>
            <a:r>
              <a:rPr lang="en-GB" dirty="0" smtClean="0">
                <a:solidFill>
                  <a:schemeClr val="tx1"/>
                </a:solidFill>
              </a:rPr>
              <a:t>applied/consultancy – 5</a:t>
            </a:r>
          </a:p>
          <a:p>
            <a:pPr lvl="1"/>
            <a:r>
              <a:rPr lang="en-GB" dirty="0" smtClean="0">
                <a:solidFill>
                  <a:schemeClr val="tx1"/>
                </a:solidFill>
              </a:rPr>
              <a:t>other combinations – 6</a:t>
            </a:r>
          </a:p>
        </p:txBody>
      </p:sp>
    </p:spTree>
    <p:extLst>
      <p:ext uri="{BB962C8B-B14F-4D97-AF65-F5344CB8AC3E}">
        <p14:creationId xmlns:p14="http://schemas.microsoft.com/office/powerpoint/2010/main" val="33643759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Research Cycle Approach</a:t>
            </a:r>
            <a:endParaRPr lang="en-ZA" dirty="0"/>
          </a:p>
        </p:txBody>
      </p:sp>
      <p:sp>
        <p:nvSpPr>
          <p:cNvPr id="3" name="Content Placeholder 2"/>
          <p:cNvSpPr>
            <a:spLocks noGrp="1"/>
          </p:cNvSpPr>
          <p:nvPr>
            <p:ph idx="1"/>
          </p:nvPr>
        </p:nvSpPr>
        <p:spPr/>
        <p:txBody>
          <a:bodyPr>
            <a:normAutofit fontScale="92500" lnSpcReduction="10000"/>
          </a:bodyPr>
          <a:lstStyle/>
          <a:p>
            <a:r>
              <a:rPr lang="en-ZA" dirty="0" smtClean="0"/>
              <a:t>Key premise</a:t>
            </a:r>
          </a:p>
          <a:p>
            <a:pPr lvl="1"/>
            <a:r>
              <a:rPr lang="en-ZA" dirty="0" smtClean="0"/>
              <a:t>Research communication occurs throughout the research cycle not at end</a:t>
            </a:r>
          </a:p>
          <a:p>
            <a:r>
              <a:rPr lang="en-ZA" dirty="0" smtClean="0"/>
              <a:t>Drew on Czerniewicz core elements</a:t>
            </a:r>
          </a:p>
          <a:p>
            <a:pPr lvl="1"/>
            <a:r>
              <a:rPr lang="en-GB" dirty="0" smtClean="0">
                <a:solidFill>
                  <a:schemeClr val="tx1"/>
                </a:solidFill>
              </a:rPr>
              <a:t>Conceptualisation</a:t>
            </a:r>
          </a:p>
          <a:p>
            <a:pPr lvl="1"/>
            <a:r>
              <a:rPr lang="en-GB" dirty="0" smtClean="0">
                <a:solidFill>
                  <a:schemeClr val="tx1"/>
                </a:solidFill>
              </a:rPr>
              <a:t>Data </a:t>
            </a:r>
            <a:r>
              <a:rPr lang="en-GB" dirty="0">
                <a:solidFill>
                  <a:schemeClr val="tx1"/>
                </a:solidFill>
              </a:rPr>
              <a:t>collection and </a:t>
            </a:r>
            <a:r>
              <a:rPr lang="en-GB" dirty="0" smtClean="0">
                <a:solidFill>
                  <a:schemeClr val="tx1"/>
                </a:solidFill>
              </a:rPr>
              <a:t>analysis</a:t>
            </a:r>
          </a:p>
          <a:p>
            <a:pPr lvl="1"/>
            <a:r>
              <a:rPr lang="en-GB" dirty="0" smtClean="0">
                <a:solidFill>
                  <a:schemeClr val="tx1"/>
                </a:solidFill>
              </a:rPr>
              <a:t>Articulation </a:t>
            </a:r>
            <a:r>
              <a:rPr lang="en-GB" dirty="0">
                <a:solidFill>
                  <a:schemeClr val="tx1"/>
                </a:solidFill>
              </a:rPr>
              <a:t>of </a:t>
            </a:r>
            <a:r>
              <a:rPr lang="en-GB" dirty="0" smtClean="0">
                <a:solidFill>
                  <a:schemeClr val="tx1"/>
                </a:solidFill>
              </a:rPr>
              <a:t>findings</a:t>
            </a:r>
          </a:p>
          <a:p>
            <a:pPr lvl="1"/>
            <a:r>
              <a:rPr lang="en-GB" dirty="0" smtClean="0">
                <a:solidFill>
                  <a:schemeClr val="tx1"/>
                </a:solidFill>
              </a:rPr>
              <a:t>Translation </a:t>
            </a:r>
            <a:r>
              <a:rPr lang="en-GB" dirty="0">
                <a:solidFill>
                  <a:schemeClr val="tx1"/>
                </a:solidFill>
              </a:rPr>
              <a:t>and engagement </a:t>
            </a:r>
            <a:endParaRPr lang="en-GB" dirty="0" smtClean="0">
              <a:solidFill>
                <a:schemeClr val="tx1"/>
              </a:solidFill>
            </a:endParaRPr>
          </a:p>
          <a:p>
            <a:r>
              <a:rPr lang="en-GB" dirty="0" smtClean="0"/>
              <a:t>Also Whyte and Prior 2011</a:t>
            </a:r>
          </a:p>
          <a:p>
            <a:pPr lvl="1"/>
            <a:r>
              <a:rPr lang="en-GB" dirty="0" smtClean="0"/>
              <a:t>Continuum of openness</a:t>
            </a:r>
            <a:endParaRPr lang="en-ZA" dirty="0"/>
          </a:p>
          <a:p>
            <a:endParaRPr lang="en-ZA" dirty="0" smtClean="0"/>
          </a:p>
          <a:p>
            <a:pPr lvl="1"/>
            <a:endParaRPr lang="en-ZA" dirty="0"/>
          </a:p>
        </p:txBody>
      </p:sp>
    </p:spTree>
    <p:extLst>
      <p:ext uri="{BB962C8B-B14F-4D97-AF65-F5344CB8AC3E}">
        <p14:creationId xmlns:p14="http://schemas.microsoft.com/office/powerpoint/2010/main" val="23785626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ZA" dirty="0" smtClean="0"/>
              <a:t>Traditional Scholarship</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32682432"/>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3" name="Right Arrow 22"/>
          <p:cNvSpPr/>
          <p:nvPr/>
        </p:nvSpPr>
        <p:spPr>
          <a:xfrm rot="12511734">
            <a:off x="2267744" y="2206216"/>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ight Arrow 23"/>
          <p:cNvSpPr/>
          <p:nvPr/>
        </p:nvSpPr>
        <p:spPr>
          <a:xfrm rot="8893033">
            <a:off x="2182019" y="4113071"/>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Right Arrow 24"/>
          <p:cNvSpPr/>
          <p:nvPr/>
        </p:nvSpPr>
        <p:spPr>
          <a:xfrm rot="6387706">
            <a:off x="4122511" y="5343637"/>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TextBox 25"/>
          <p:cNvSpPr txBox="1"/>
          <p:nvPr/>
        </p:nvSpPr>
        <p:spPr>
          <a:xfrm>
            <a:off x="611560" y="2098204"/>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27" name="TextBox 26"/>
          <p:cNvSpPr txBox="1"/>
          <p:nvPr/>
        </p:nvSpPr>
        <p:spPr>
          <a:xfrm>
            <a:off x="0" y="4149080"/>
            <a:ext cx="2020227" cy="523220"/>
          </a:xfrm>
          <a:prstGeom prst="rect">
            <a:avLst/>
          </a:prstGeom>
          <a:noFill/>
        </p:spPr>
        <p:txBody>
          <a:bodyPr wrap="square" rtlCol="0">
            <a:spAutoFit/>
          </a:bodyPr>
          <a:lstStyle/>
          <a:p>
            <a:r>
              <a:rPr lang="en-ZA" sz="2800" b="1" dirty="0" smtClean="0">
                <a:solidFill>
                  <a:srgbClr val="0070C0"/>
                </a:solidFill>
              </a:rPr>
              <a:t>Community</a:t>
            </a:r>
            <a:endParaRPr lang="en-ZA" sz="2800" b="1" dirty="0">
              <a:solidFill>
                <a:srgbClr val="0070C0"/>
              </a:solidFill>
            </a:endParaRPr>
          </a:p>
        </p:txBody>
      </p:sp>
      <p:sp>
        <p:nvSpPr>
          <p:cNvPr id="28" name="TextBox 27"/>
          <p:cNvSpPr txBox="1"/>
          <p:nvPr/>
        </p:nvSpPr>
        <p:spPr>
          <a:xfrm>
            <a:off x="2315631" y="5589240"/>
            <a:ext cx="1430345" cy="523220"/>
          </a:xfrm>
          <a:prstGeom prst="rect">
            <a:avLst/>
          </a:prstGeom>
          <a:noFill/>
        </p:spPr>
        <p:txBody>
          <a:bodyPr wrap="square" rtlCol="0">
            <a:spAutoFit/>
          </a:bodyPr>
          <a:lstStyle/>
          <a:p>
            <a:r>
              <a:rPr lang="en-ZA" sz="2800" b="1" dirty="0" smtClean="0">
                <a:solidFill>
                  <a:srgbClr val="0070C0"/>
                </a:solidFill>
              </a:rPr>
              <a:t>Scholar</a:t>
            </a:r>
            <a:endParaRPr lang="en-ZA" sz="2800" b="1" dirty="0">
              <a:solidFill>
                <a:srgbClr val="0070C0"/>
              </a:solidFill>
            </a:endParaRPr>
          </a:p>
        </p:txBody>
      </p:sp>
    </p:spTree>
    <p:extLst>
      <p:ext uri="{BB962C8B-B14F-4D97-AF65-F5344CB8AC3E}">
        <p14:creationId xmlns:p14="http://schemas.microsoft.com/office/powerpoint/2010/main" val="41961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dirty="0"/>
          </a:p>
        </p:txBody>
      </p:sp>
      <p:sp>
        <p:nvSpPr>
          <p:cNvPr id="3" name="Content Placeholder 2"/>
          <p:cNvSpPr>
            <a:spLocks noGrp="1"/>
          </p:cNvSpPr>
          <p:nvPr>
            <p:ph idx="1"/>
          </p:nvPr>
        </p:nvSpPr>
        <p:spPr/>
        <p:txBody>
          <a:bodyPr/>
          <a:lstStyle/>
          <a:p>
            <a:r>
              <a:rPr lang="en-ZA" dirty="0" smtClean="0"/>
              <a:t>Geopolitics of knowledge production and dissemination are skewed</a:t>
            </a:r>
          </a:p>
          <a:p>
            <a:r>
              <a:rPr lang="en-ZA" dirty="0" smtClean="0"/>
              <a:t>Legitimacy accorded to scholarship from the centre, exclusion of periphery</a:t>
            </a:r>
          </a:p>
          <a:p>
            <a:r>
              <a:rPr lang="en-ZA" dirty="0" smtClean="0"/>
              <a:t>Networks offer opportunities for new forms of engagement and changed power relations in knowledge production and dissemination</a:t>
            </a:r>
          </a:p>
          <a:p>
            <a:pPr marL="0" indent="0">
              <a:buNone/>
            </a:pPr>
            <a:endParaRPr lang="en-ZA" dirty="0"/>
          </a:p>
        </p:txBody>
      </p:sp>
    </p:spTree>
    <p:extLst>
      <p:ext uri="{BB962C8B-B14F-4D97-AF65-F5344CB8AC3E}">
        <p14:creationId xmlns:p14="http://schemas.microsoft.com/office/powerpoint/2010/main" val="16871073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62118029"/>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Data sets</a:t>
            </a:r>
            <a:endParaRPr lang="en-ZA" sz="1200" b="1" dirty="0">
              <a:solidFill>
                <a:srgbClr val="B9E1FF"/>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Conference papers</a:t>
            </a:r>
            <a:endParaRPr lang="en-ZA" sz="1200" b="1" dirty="0">
              <a:solidFill>
                <a:srgbClr val="B9E1FF"/>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Audio records</a:t>
            </a:r>
            <a:endParaRPr lang="en-ZA" sz="1200" b="1" dirty="0">
              <a:solidFill>
                <a:srgbClr val="B9E1FF"/>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Images</a:t>
            </a:r>
            <a:endParaRPr lang="en-ZA" sz="1200" b="1" dirty="0">
              <a:solidFill>
                <a:srgbClr val="B9E1FF"/>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Recorded interviews</a:t>
            </a:r>
            <a:endParaRPr lang="en-ZA" sz="1200" b="1" dirty="0">
              <a:solidFill>
                <a:srgbClr val="B9E1FF"/>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Books</a:t>
            </a:r>
            <a:endParaRPr lang="en-ZA" sz="1200" b="1" dirty="0">
              <a:solidFill>
                <a:srgbClr val="B9E1FF"/>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Reports</a:t>
            </a:r>
            <a:endParaRPr lang="en-ZA" sz="1200" b="1" dirty="0">
              <a:solidFill>
                <a:srgbClr val="B9E1FF"/>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Journal articles</a:t>
            </a:r>
            <a:endParaRPr lang="en-ZA" sz="1200" b="1" dirty="0">
              <a:solidFill>
                <a:srgbClr val="B9E1FF"/>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Technical papers</a:t>
            </a:r>
            <a:endParaRPr lang="en-ZA" sz="1200" b="1" dirty="0">
              <a:solidFill>
                <a:srgbClr val="B9E1FF"/>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Notes</a:t>
            </a:r>
            <a:endParaRPr lang="en-ZA" sz="1200" b="1" dirty="0">
              <a:solidFill>
                <a:srgbClr val="B9E1FF"/>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Presentations</a:t>
            </a:r>
            <a:endParaRPr lang="en-ZA" sz="1200" b="1" dirty="0">
              <a:solidFill>
                <a:srgbClr val="B9E1FF"/>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Lectures</a:t>
            </a:r>
            <a:endParaRPr lang="en-ZA" sz="1200" b="1" dirty="0">
              <a:solidFill>
                <a:srgbClr val="B9E1FF"/>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Interviews</a:t>
            </a:r>
            <a:endParaRPr lang="en-ZA" sz="1200" b="1" dirty="0">
              <a:solidFill>
                <a:srgbClr val="B9E1FF"/>
              </a:solidFill>
              <a:latin typeface="Arial Narrow" pitchFamily="34" charset="0"/>
            </a:endParaRPr>
          </a:p>
        </p:txBody>
      </p:sp>
      <p:sp>
        <p:nvSpPr>
          <p:cNvPr id="3" name="Rounded Rectangular Callout 2"/>
          <p:cNvSpPr/>
          <p:nvPr/>
        </p:nvSpPr>
        <p:spPr>
          <a:xfrm>
            <a:off x="6876256" y="1484784"/>
            <a:ext cx="2079400" cy="828092"/>
          </a:xfrm>
          <a:prstGeom prst="wedgeRoundRectCallout">
            <a:avLst>
              <a:gd name="adj1" fmla="val -88376"/>
              <a:gd name="adj2" fmla="val 3530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Individual</a:t>
            </a:r>
          </a:p>
          <a:p>
            <a:pPr algn="ctr"/>
            <a:r>
              <a:rPr lang="en-ZA" dirty="0" smtClean="0">
                <a:solidFill>
                  <a:schemeClr val="accent2"/>
                </a:solidFill>
                <a:latin typeface="Arial Narrow" pitchFamily="34" charset="0"/>
              </a:rPr>
              <a:t>Private</a:t>
            </a:r>
          </a:p>
          <a:p>
            <a:pPr algn="ctr"/>
            <a:endParaRPr lang="en-ZA" dirty="0">
              <a:solidFill>
                <a:schemeClr val="accent2"/>
              </a:solidFill>
              <a:latin typeface="Arial Narrow" pitchFamily="34" charset="0"/>
            </a:endParaRPr>
          </a:p>
        </p:txBody>
      </p:sp>
      <p:sp>
        <p:nvSpPr>
          <p:cNvPr id="30" name="Rounded Rectangular Callout 29"/>
          <p:cNvSpPr/>
          <p:nvPr/>
        </p:nvSpPr>
        <p:spPr>
          <a:xfrm>
            <a:off x="7286227" y="2415646"/>
            <a:ext cx="1857772" cy="1962964"/>
          </a:xfrm>
          <a:prstGeom prst="wedgeRoundRectCallout">
            <a:avLst>
              <a:gd name="adj1" fmla="val -105766"/>
              <a:gd name="adj2" fmla="val -3826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Shared and shareable</a:t>
            </a:r>
          </a:p>
          <a:p>
            <a:pPr algn="ctr"/>
            <a:r>
              <a:rPr lang="en-ZA" dirty="0" err="1" smtClean="0">
                <a:solidFill>
                  <a:srgbClr val="339933"/>
                </a:solidFill>
                <a:latin typeface="Arial Narrow" pitchFamily="34" charset="0"/>
              </a:rPr>
              <a:t>Eg</a:t>
            </a:r>
            <a:r>
              <a:rPr lang="en-ZA" dirty="0" smtClean="0">
                <a:solidFill>
                  <a:srgbClr val="339933"/>
                </a:solidFill>
                <a:latin typeface="Arial Narrow" pitchFamily="34" charset="0"/>
              </a:rPr>
              <a:t> social bookmarking,)</a:t>
            </a:r>
          </a:p>
          <a:p>
            <a:pPr algn="ctr"/>
            <a:endParaRPr lang="en-ZA" dirty="0">
              <a:solidFill>
                <a:schemeClr val="accent2"/>
              </a:solidFill>
              <a:latin typeface="Arial Narrow" pitchFamily="34" charset="0"/>
            </a:endParaRPr>
          </a:p>
        </p:txBody>
      </p:sp>
      <p:sp>
        <p:nvSpPr>
          <p:cNvPr id="24" name="Title 1"/>
          <p:cNvSpPr txBox="1">
            <a:spLocks/>
          </p:cNvSpPr>
          <p:nvPr/>
        </p:nvSpPr>
        <p:spPr>
          <a:xfrm>
            <a:off x="14513" y="341784"/>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conceptualisation</a:t>
            </a:r>
            <a:endParaRPr lang="en-ZA" dirty="0">
              <a:solidFill>
                <a:srgbClr val="0070C0"/>
              </a:solidFill>
              <a:latin typeface="Century Gothic" pitchFamily="34" charset="0"/>
            </a:endParaRPr>
          </a:p>
        </p:txBody>
      </p:sp>
    </p:spTree>
    <p:extLst>
      <p:ext uri="{BB962C8B-B14F-4D97-AF65-F5344CB8AC3E}">
        <p14:creationId xmlns:p14="http://schemas.microsoft.com/office/powerpoint/2010/main" val="34103584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59325020"/>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Conceptual Frameworks</a:t>
            </a:r>
            <a:r>
              <a:rPr lang="en-ZA" sz="1200" dirty="0" smtClean="0">
                <a:solidFill>
                  <a:srgbClr val="B9E1FF"/>
                </a:solidFill>
                <a:latin typeface="Arial Narrow" pitchFamily="34" charset="0"/>
              </a:rPr>
              <a:t> </a:t>
            </a:r>
            <a:endParaRPr lang="en-ZA" sz="1200" dirty="0">
              <a:solidFill>
                <a:srgbClr val="B9E1FF"/>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Literature Reviews</a:t>
            </a:r>
            <a:endParaRPr lang="en-ZA" sz="1200" b="1" dirty="0">
              <a:solidFill>
                <a:srgbClr val="B9E1FF"/>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Bibliographies</a:t>
            </a:r>
            <a:endParaRPr lang="en-ZA" sz="1200" b="1" dirty="0">
              <a:solidFill>
                <a:srgbClr val="B9E1FF"/>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Proposals</a:t>
            </a:r>
            <a:endParaRPr lang="en-ZA" sz="1200" b="1" dirty="0">
              <a:solidFill>
                <a:srgbClr val="B9E1FF"/>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Conference papers</a:t>
            </a:r>
            <a:endParaRPr lang="en-ZA" sz="1200" b="1" dirty="0">
              <a:solidFill>
                <a:srgbClr val="B9E1FF"/>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704495"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Books</a:t>
            </a:r>
            <a:endParaRPr lang="en-ZA" sz="1200" b="1" dirty="0">
              <a:solidFill>
                <a:srgbClr val="B9E1FF"/>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Reports</a:t>
            </a:r>
            <a:endParaRPr lang="en-ZA" sz="1200" b="1" dirty="0">
              <a:solidFill>
                <a:srgbClr val="B9E1FF"/>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Journal articles</a:t>
            </a:r>
            <a:endParaRPr lang="en-ZA" sz="1200" b="1" dirty="0">
              <a:solidFill>
                <a:srgbClr val="B9E1FF"/>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Technical papers</a:t>
            </a:r>
            <a:endParaRPr lang="en-ZA" sz="1200" b="1" dirty="0">
              <a:solidFill>
                <a:srgbClr val="B9E1FF"/>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Notes</a:t>
            </a:r>
            <a:endParaRPr lang="en-ZA" sz="1200" b="1" dirty="0">
              <a:solidFill>
                <a:srgbClr val="B9E1FF"/>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Presentations</a:t>
            </a:r>
            <a:endParaRPr lang="en-ZA" sz="1200" b="1" dirty="0">
              <a:solidFill>
                <a:srgbClr val="B9E1FF"/>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Lectures</a:t>
            </a:r>
            <a:endParaRPr lang="en-ZA" sz="1200" b="1" dirty="0">
              <a:solidFill>
                <a:srgbClr val="B9E1FF"/>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Interviews</a:t>
            </a:r>
            <a:endParaRPr lang="en-ZA" sz="1200" b="1" dirty="0">
              <a:solidFill>
                <a:srgbClr val="B9E1FF"/>
              </a:solidFill>
              <a:latin typeface="Arial Narrow" pitchFamily="34" charset="0"/>
            </a:endParaRPr>
          </a:p>
        </p:txBody>
      </p:sp>
      <p:sp>
        <p:nvSpPr>
          <p:cNvPr id="24" name="Rounded Rectangular Callout 23"/>
          <p:cNvSpPr/>
          <p:nvPr/>
        </p:nvSpPr>
        <p:spPr>
          <a:xfrm>
            <a:off x="7016653" y="4833156"/>
            <a:ext cx="2079400" cy="2024844"/>
          </a:xfrm>
          <a:prstGeom prst="wedgeRoundRectCallout">
            <a:avLst>
              <a:gd name="adj1" fmla="val -55803"/>
              <a:gd name="adj2" fmla="val -8378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Linked, curated, shareable data</a:t>
            </a:r>
          </a:p>
          <a:p>
            <a:pPr algn="ctr"/>
            <a:r>
              <a:rPr lang="en-ZA" dirty="0" smtClean="0">
                <a:solidFill>
                  <a:srgbClr val="339933"/>
                </a:solidFill>
                <a:latin typeface="Arial Narrow" pitchFamily="34" charset="0"/>
              </a:rPr>
              <a:t>Text mining</a:t>
            </a:r>
          </a:p>
          <a:p>
            <a:pPr algn="ctr"/>
            <a:r>
              <a:rPr lang="en-ZA" dirty="0" smtClean="0">
                <a:solidFill>
                  <a:srgbClr val="339933"/>
                </a:solidFill>
                <a:latin typeface="Arial Narrow" pitchFamily="34" charset="0"/>
              </a:rPr>
              <a:t>Digital humanities</a:t>
            </a:r>
          </a:p>
          <a:p>
            <a:pPr algn="ctr"/>
            <a:r>
              <a:rPr lang="en-ZA" dirty="0" smtClean="0">
                <a:solidFill>
                  <a:srgbClr val="339933"/>
                </a:solidFill>
                <a:latin typeface="Arial Narrow" pitchFamily="34" charset="0"/>
              </a:rPr>
              <a:t>Crowd sourcing</a:t>
            </a:r>
          </a:p>
          <a:p>
            <a:pPr algn="ctr"/>
            <a:endParaRPr lang="en-ZA" dirty="0">
              <a:solidFill>
                <a:schemeClr val="accent2"/>
              </a:solidFill>
              <a:latin typeface="Arial Narrow" pitchFamily="34" charset="0"/>
            </a:endParaRPr>
          </a:p>
        </p:txBody>
      </p:sp>
      <p:sp>
        <p:nvSpPr>
          <p:cNvPr id="25"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data collection &amp; analysis</a:t>
            </a:r>
            <a:endParaRPr lang="en-ZA" dirty="0">
              <a:solidFill>
                <a:srgbClr val="0070C0"/>
              </a:solidFill>
              <a:latin typeface="Century Gothic" pitchFamily="34" charset="0"/>
            </a:endParaRPr>
          </a:p>
        </p:txBody>
      </p:sp>
      <p:sp>
        <p:nvSpPr>
          <p:cNvPr id="27" name="Rounded Rectangular Callout 26"/>
          <p:cNvSpPr/>
          <p:nvPr/>
        </p:nvSpPr>
        <p:spPr>
          <a:xfrm>
            <a:off x="7452319" y="1484784"/>
            <a:ext cx="1698104" cy="2432434"/>
          </a:xfrm>
          <a:prstGeom prst="wedgeRoundRectCallout">
            <a:avLst>
              <a:gd name="adj1" fmla="val -72410"/>
              <a:gd name="adj2" fmla="val 40309"/>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Not in a shareable form</a:t>
            </a:r>
          </a:p>
          <a:p>
            <a:pPr algn="ctr"/>
            <a:r>
              <a:rPr lang="en-ZA" dirty="0" smtClean="0">
                <a:solidFill>
                  <a:schemeClr val="accent2"/>
                </a:solidFill>
                <a:latin typeface="Arial Narrow" pitchFamily="34" charset="0"/>
              </a:rPr>
              <a:t>Possibly not digitised</a:t>
            </a:r>
          </a:p>
          <a:p>
            <a:pPr algn="ctr"/>
            <a:r>
              <a:rPr lang="en-ZA" dirty="0" smtClean="0">
                <a:solidFill>
                  <a:schemeClr val="accent2"/>
                </a:solidFill>
                <a:latin typeface="Arial Narrow" pitchFamily="34" charset="0"/>
              </a:rPr>
              <a:t>Data not curated</a:t>
            </a:r>
          </a:p>
          <a:p>
            <a:pPr algn="ctr"/>
            <a:r>
              <a:rPr lang="en-ZA" dirty="0" smtClean="0">
                <a:solidFill>
                  <a:schemeClr val="accent2"/>
                </a:solidFill>
                <a:latin typeface="Arial Narrow" pitchFamily="34" charset="0"/>
              </a:rPr>
              <a:t>Scholars collect data</a:t>
            </a:r>
          </a:p>
          <a:p>
            <a:pPr algn="ctr"/>
            <a:endParaRPr lang="en-ZA" dirty="0" smtClean="0">
              <a:solidFill>
                <a:schemeClr val="accent2"/>
              </a:solidFill>
              <a:latin typeface="Arial Narrow" pitchFamily="34" charset="0"/>
            </a:endParaRPr>
          </a:p>
          <a:p>
            <a:pPr algn="ctr"/>
            <a:endParaRPr lang="en-ZA" dirty="0">
              <a:solidFill>
                <a:schemeClr val="accent2"/>
              </a:solidFill>
              <a:latin typeface="Arial Narrow" pitchFamily="34" charset="0"/>
            </a:endParaRPr>
          </a:p>
        </p:txBody>
      </p:sp>
    </p:spTree>
    <p:extLst>
      <p:ext uri="{BB962C8B-B14F-4D97-AF65-F5344CB8AC3E}">
        <p14:creationId xmlns:p14="http://schemas.microsoft.com/office/powerpoint/2010/main" val="1416372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86635765"/>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Conceptual Frameworks</a:t>
            </a:r>
            <a:r>
              <a:rPr lang="en-ZA" sz="1200" dirty="0" smtClean="0">
                <a:solidFill>
                  <a:srgbClr val="B9E1FF"/>
                </a:solidFill>
                <a:latin typeface="Arial Narrow" pitchFamily="34" charset="0"/>
              </a:rPr>
              <a:t> </a:t>
            </a:r>
            <a:endParaRPr lang="en-ZA" sz="1200" dirty="0">
              <a:solidFill>
                <a:srgbClr val="B9E1FF"/>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Literature Reviews</a:t>
            </a:r>
            <a:endParaRPr lang="en-ZA" sz="1200" b="1" dirty="0">
              <a:solidFill>
                <a:srgbClr val="B9E1FF"/>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Bibliographies</a:t>
            </a:r>
            <a:endParaRPr lang="en-ZA" sz="1200" b="1" dirty="0">
              <a:solidFill>
                <a:srgbClr val="B9E1FF"/>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Proposals</a:t>
            </a:r>
            <a:endParaRPr lang="en-ZA" sz="1200" b="1" dirty="0">
              <a:solidFill>
                <a:srgbClr val="B9E1FF"/>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Data sets</a:t>
            </a:r>
            <a:endParaRPr lang="en-ZA" sz="1200" b="1" dirty="0">
              <a:solidFill>
                <a:srgbClr val="B9E1FF"/>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Audio records</a:t>
            </a:r>
            <a:endParaRPr lang="en-ZA" sz="1200" b="1" dirty="0">
              <a:solidFill>
                <a:srgbClr val="B9E1FF"/>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Images</a:t>
            </a:r>
            <a:endParaRPr lang="en-ZA" sz="1200" b="1" dirty="0">
              <a:solidFill>
                <a:srgbClr val="B9E1FF"/>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Recorded interviews</a:t>
            </a:r>
            <a:endParaRPr lang="en-ZA" sz="1200" b="1" dirty="0">
              <a:solidFill>
                <a:srgbClr val="B9E1FF"/>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Reports</a:t>
            </a:r>
            <a:endParaRPr lang="en-ZA" sz="1200" b="1" dirty="0">
              <a:solidFill>
                <a:srgbClr val="B9E1FF"/>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Notes</a:t>
            </a:r>
            <a:endParaRPr lang="en-ZA" sz="1200" b="1" dirty="0">
              <a:solidFill>
                <a:srgbClr val="B9E1FF"/>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Presentations</a:t>
            </a:r>
            <a:endParaRPr lang="en-ZA" sz="1200" b="1" dirty="0">
              <a:solidFill>
                <a:srgbClr val="B9E1FF"/>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Lectures</a:t>
            </a:r>
            <a:endParaRPr lang="en-ZA" sz="1200" b="1" dirty="0">
              <a:solidFill>
                <a:srgbClr val="B9E1FF"/>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Interviews</a:t>
            </a:r>
            <a:endParaRPr lang="en-ZA" sz="1200" b="1" dirty="0">
              <a:solidFill>
                <a:srgbClr val="B9E1FF"/>
              </a:solidFill>
              <a:latin typeface="Arial Narrow" pitchFamily="34" charset="0"/>
            </a:endParaRPr>
          </a:p>
        </p:txBody>
      </p:sp>
      <p:sp>
        <p:nvSpPr>
          <p:cNvPr id="24" name="Rounded Rectangular Callout 23"/>
          <p:cNvSpPr/>
          <p:nvPr/>
        </p:nvSpPr>
        <p:spPr>
          <a:xfrm>
            <a:off x="5816557" y="5877272"/>
            <a:ext cx="2859899" cy="879624"/>
          </a:xfrm>
          <a:prstGeom prst="wedgeRoundRectCallout">
            <a:avLst>
              <a:gd name="adj1" fmla="val -84113"/>
              <a:gd name="adj2" fmla="val -95994"/>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Dynamic  multimodal versions, the rise of rich media, new types of journals</a:t>
            </a:r>
          </a:p>
          <a:p>
            <a:pPr algn="ctr"/>
            <a:endParaRPr lang="en-ZA" dirty="0">
              <a:solidFill>
                <a:schemeClr val="accent2"/>
              </a:solidFill>
              <a:latin typeface="Arial Narrow" pitchFamily="34" charset="0"/>
            </a:endParaRPr>
          </a:p>
        </p:txBody>
      </p:sp>
      <p:sp>
        <p:nvSpPr>
          <p:cNvPr id="25" name="Rounded Rectangular Callout 24"/>
          <p:cNvSpPr/>
          <p:nvPr/>
        </p:nvSpPr>
        <p:spPr>
          <a:xfrm>
            <a:off x="6882355" y="4856704"/>
            <a:ext cx="2123728" cy="828092"/>
          </a:xfrm>
          <a:prstGeom prst="wedgeRoundRectCallout">
            <a:avLst>
              <a:gd name="adj1" fmla="val -73583"/>
              <a:gd name="adj2" fmla="val -33450"/>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Stable authoritative text-based versions</a:t>
            </a:r>
          </a:p>
          <a:p>
            <a:pPr algn="ctr"/>
            <a:endParaRPr lang="en-ZA" dirty="0">
              <a:solidFill>
                <a:schemeClr val="accent2"/>
              </a:solidFill>
              <a:latin typeface="Arial Narrow" pitchFamily="34" charset="0"/>
            </a:endParaRPr>
          </a:p>
        </p:txBody>
      </p:sp>
      <p:sp>
        <p:nvSpPr>
          <p:cNvPr id="23"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findings</a:t>
            </a:r>
            <a:endParaRPr lang="en-ZA" dirty="0">
              <a:solidFill>
                <a:srgbClr val="0070C0"/>
              </a:solidFill>
              <a:latin typeface="Century Gothic" pitchFamily="34" charset="0"/>
            </a:endParaRPr>
          </a:p>
        </p:txBody>
      </p:sp>
    </p:spTree>
    <p:extLst>
      <p:ext uri="{BB962C8B-B14F-4D97-AF65-F5344CB8AC3E}">
        <p14:creationId xmlns:p14="http://schemas.microsoft.com/office/powerpoint/2010/main" val="1154643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51949971"/>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Conceptual Frameworks</a:t>
            </a:r>
            <a:r>
              <a:rPr lang="en-ZA" sz="1200" dirty="0" smtClean="0">
                <a:solidFill>
                  <a:srgbClr val="B9E1FF"/>
                </a:solidFill>
                <a:latin typeface="Arial Narrow" pitchFamily="34" charset="0"/>
              </a:rPr>
              <a:t> </a:t>
            </a:r>
            <a:endParaRPr lang="en-ZA" sz="1200" dirty="0">
              <a:solidFill>
                <a:srgbClr val="B9E1FF"/>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Literature Reviews</a:t>
            </a:r>
            <a:endParaRPr lang="en-ZA" sz="1200" b="1" dirty="0">
              <a:solidFill>
                <a:srgbClr val="B9E1FF"/>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Bibliographies</a:t>
            </a:r>
            <a:endParaRPr lang="en-ZA" sz="1200" b="1" dirty="0">
              <a:solidFill>
                <a:srgbClr val="B9E1FF"/>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Proposals</a:t>
            </a:r>
            <a:endParaRPr lang="en-ZA" sz="1200" b="1" dirty="0">
              <a:solidFill>
                <a:srgbClr val="B9E1FF"/>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Data sets</a:t>
            </a:r>
            <a:endParaRPr lang="en-ZA" sz="1200" b="1" dirty="0">
              <a:solidFill>
                <a:srgbClr val="B9E1FF"/>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Conference papers</a:t>
            </a:r>
            <a:endParaRPr lang="en-ZA" sz="1200" b="1" dirty="0">
              <a:solidFill>
                <a:srgbClr val="B9E1FF"/>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Audio records</a:t>
            </a:r>
            <a:endParaRPr lang="en-ZA" sz="1200" b="1" dirty="0">
              <a:solidFill>
                <a:srgbClr val="B9E1FF"/>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Images</a:t>
            </a:r>
            <a:endParaRPr lang="en-ZA" sz="1200" b="1" dirty="0">
              <a:solidFill>
                <a:srgbClr val="B9E1FF"/>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Recorded interviews</a:t>
            </a:r>
            <a:endParaRPr lang="en-ZA" sz="1200" b="1" dirty="0">
              <a:solidFill>
                <a:srgbClr val="B9E1FF"/>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Books</a:t>
            </a:r>
            <a:endParaRPr lang="en-ZA" sz="1200" b="1" dirty="0">
              <a:solidFill>
                <a:srgbClr val="B9E1FF"/>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Journal articles</a:t>
            </a:r>
            <a:endParaRPr lang="en-ZA" sz="1200" b="1" dirty="0">
              <a:solidFill>
                <a:srgbClr val="B9E1FF"/>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B9E1FF"/>
                </a:solidFill>
                <a:latin typeface="Arial Narrow" pitchFamily="34" charset="0"/>
              </a:rPr>
              <a:t>Technical papers</a:t>
            </a:r>
            <a:endParaRPr lang="en-ZA" sz="1200" b="1" dirty="0">
              <a:solidFill>
                <a:srgbClr val="B9E1FF"/>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5" name="Rounded Rectangular Callout 24"/>
          <p:cNvSpPr/>
          <p:nvPr/>
        </p:nvSpPr>
        <p:spPr>
          <a:xfrm>
            <a:off x="111040" y="1772816"/>
            <a:ext cx="2079400" cy="1729408"/>
          </a:xfrm>
          <a:prstGeom prst="wedgeRoundRectCallout">
            <a:avLst>
              <a:gd name="adj1" fmla="val 78514"/>
              <a:gd name="adj2" fmla="val 27326"/>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Expensive  static</a:t>
            </a:r>
          </a:p>
          <a:p>
            <a:pPr algn="ctr"/>
            <a:r>
              <a:rPr lang="en-ZA" dirty="0" smtClean="0">
                <a:solidFill>
                  <a:schemeClr val="accent2"/>
                </a:solidFill>
                <a:latin typeface="Arial Narrow" pitchFamily="34" charset="0"/>
              </a:rPr>
              <a:t>one to many</a:t>
            </a:r>
          </a:p>
          <a:p>
            <a:pPr algn="ctr"/>
            <a:r>
              <a:rPr lang="en-ZA" dirty="0" smtClean="0">
                <a:solidFill>
                  <a:schemeClr val="accent2"/>
                </a:solidFill>
                <a:latin typeface="Arial Narrow" pitchFamily="34" charset="0"/>
              </a:rPr>
              <a:t>textbooks</a:t>
            </a:r>
          </a:p>
          <a:p>
            <a:pPr algn="ctr"/>
            <a:r>
              <a:rPr lang="en-ZA" dirty="0" smtClean="0">
                <a:solidFill>
                  <a:schemeClr val="accent2"/>
                </a:solidFill>
                <a:latin typeface="Arial Narrow" pitchFamily="34" charset="0"/>
              </a:rPr>
              <a:t>Online resources limited to course students only</a:t>
            </a:r>
          </a:p>
          <a:p>
            <a:pPr algn="ctr"/>
            <a:endParaRPr lang="en-ZA" dirty="0">
              <a:solidFill>
                <a:schemeClr val="accent2"/>
              </a:solidFill>
              <a:latin typeface="Arial Narrow" pitchFamily="34" charset="0"/>
            </a:endParaRPr>
          </a:p>
        </p:txBody>
      </p:sp>
      <p:sp>
        <p:nvSpPr>
          <p:cNvPr id="28" name="Rounded Rectangular Callout 27"/>
          <p:cNvSpPr/>
          <p:nvPr/>
        </p:nvSpPr>
        <p:spPr>
          <a:xfrm>
            <a:off x="163821" y="3933730"/>
            <a:ext cx="2079400" cy="2663622"/>
          </a:xfrm>
          <a:prstGeom prst="wedgeRoundRectCallout">
            <a:avLst>
              <a:gd name="adj1" fmla="val 67977"/>
              <a:gd name="adj2" fmla="val -46593"/>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339933"/>
                </a:solidFill>
                <a:latin typeface="Arial Narrow" pitchFamily="34" charset="0"/>
              </a:rPr>
              <a:t>The rise of open education resources (OERs), open etextbooks, open lectures </a:t>
            </a:r>
            <a:r>
              <a:rPr lang="en-ZA" dirty="0" err="1" smtClean="0">
                <a:solidFill>
                  <a:srgbClr val="339933"/>
                </a:solidFill>
                <a:latin typeface="Arial Narrow" pitchFamily="34" charset="0"/>
              </a:rPr>
              <a:t>etc</a:t>
            </a:r>
            <a:endParaRPr lang="en-ZA" dirty="0" smtClean="0">
              <a:solidFill>
                <a:srgbClr val="339933"/>
              </a:solidFill>
              <a:latin typeface="Arial Narrow" pitchFamily="34" charset="0"/>
            </a:endParaRPr>
          </a:p>
          <a:p>
            <a:pPr algn="ctr"/>
            <a:r>
              <a:rPr lang="en-ZA" dirty="0" smtClean="0">
                <a:solidFill>
                  <a:srgbClr val="339933"/>
                </a:solidFill>
                <a:latin typeface="Arial Narrow" pitchFamily="34" charset="0"/>
              </a:rPr>
              <a:t>Dynamic content</a:t>
            </a:r>
          </a:p>
          <a:p>
            <a:pPr algn="ctr"/>
            <a:r>
              <a:rPr lang="en-ZA" dirty="0" smtClean="0">
                <a:solidFill>
                  <a:srgbClr val="339933"/>
                </a:solidFill>
                <a:latin typeface="Arial Narrow" pitchFamily="34" charset="0"/>
              </a:rPr>
              <a:t>One to many</a:t>
            </a:r>
          </a:p>
          <a:p>
            <a:pPr algn="ctr"/>
            <a:r>
              <a:rPr lang="en-ZA" dirty="0" smtClean="0">
                <a:solidFill>
                  <a:srgbClr val="339933"/>
                </a:solidFill>
                <a:latin typeface="Arial Narrow" pitchFamily="34" charset="0"/>
              </a:rPr>
              <a:t>Many to many engagement</a:t>
            </a:r>
            <a:endParaRPr lang="en-ZA" dirty="0">
              <a:solidFill>
                <a:schemeClr val="accent2"/>
              </a:solidFill>
              <a:latin typeface="Arial Narrow" pitchFamily="34" charset="0"/>
            </a:endParaRPr>
          </a:p>
        </p:txBody>
      </p:sp>
      <p:sp>
        <p:nvSpPr>
          <p:cNvPr id="23" name="Title 1"/>
          <p:cNvSpPr txBox="1">
            <a:spLocks/>
          </p:cNvSpPr>
          <p:nvPr/>
        </p:nvSpPr>
        <p:spPr>
          <a:xfrm>
            <a:off x="-55454" y="332656"/>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engagement &amp; translation</a:t>
            </a:r>
            <a:endParaRPr lang="en-ZA" dirty="0">
              <a:solidFill>
                <a:srgbClr val="0070C0"/>
              </a:solidFill>
              <a:latin typeface="Century Gothic" pitchFamily="34" charset="0"/>
            </a:endParaRPr>
          </a:p>
        </p:txBody>
      </p:sp>
    </p:spTree>
    <p:extLst>
      <p:ext uri="{BB962C8B-B14F-4D97-AF65-F5344CB8AC3E}">
        <p14:creationId xmlns:p14="http://schemas.microsoft.com/office/powerpoint/2010/main" val="5063221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Changing scholarship </a:t>
            </a:r>
            <a:br>
              <a:rPr lang="en-ZA" dirty="0" smtClean="0"/>
            </a:br>
            <a:r>
              <a:rPr lang="en-ZA" dirty="0" smtClean="0">
                <a:solidFill>
                  <a:srgbClr val="0070C0"/>
                </a:solidFill>
              </a:rPr>
              <a:t>audiences &amp; dissemination</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08523694"/>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5814210" y="394900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3" name="Right Arrow 22"/>
          <p:cNvSpPr/>
          <p:nvPr/>
        </p:nvSpPr>
        <p:spPr>
          <a:xfrm rot="5400000">
            <a:off x="5233113" y="5360175"/>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ight Arrow 23"/>
          <p:cNvSpPr/>
          <p:nvPr/>
        </p:nvSpPr>
        <p:spPr>
          <a:xfrm rot="5400000">
            <a:off x="2640825" y="4784111"/>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Right Arrow 24"/>
          <p:cNvSpPr/>
          <p:nvPr/>
        </p:nvSpPr>
        <p:spPr>
          <a:xfrm rot="5400000">
            <a:off x="3792953" y="5288167"/>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TextBox 25"/>
          <p:cNvSpPr txBox="1"/>
          <p:nvPr/>
        </p:nvSpPr>
        <p:spPr>
          <a:xfrm>
            <a:off x="5220072" y="6334780"/>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27" name="TextBox 26"/>
          <p:cNvSpPr txBox="1"/>
          <p:nvPr/>
        </p:nvSpPr>
        <p:spPr>
          <a:xfrm>
            <a:off x="3275856" y="6093296"/>
            <a:ext cx="2020227" cy="523220"/>
          </a:xfrm>
          <a:prstGeom prst="rect">
            <a:avLst/>
          </a:prstGeom>
          <a:noFill/>
        </p:spPr>
        <p:txBody>
          <a:bodyPr wrap="square" rtlCol="0">
            <a:spAutoFit/>
          </a:bodyPr>
          <a:lstStyle/>
          <a:p>
            <a:r>
              <a:rPr lang="en-ZA" sz="2800" b="1" dirty="0" smtClean="0">
                <a:solidFill>
                  <a:srgbClr val="0070C0"/>
                </a:solidFill>
              </a:rPr>
              <a:t>Community</a:t>
            </a:r>
            <a:endParaRPr lang="en-ZA" sz="2800" b="1" dirty="0">
              <a:solidFill>
                <a:srgbClr val="0070C0"/>
              </a:solidFill>
            </a:endParaRPr>
          </a:p>
        </p:txBody>
      </p:sp>
      <p:sp>
        <p:nvSpPr>
          <p:cNvPr id="28" name="TextBox 27"/>
          <p:cNvSpPr txBox="1"/>
          <p:nvPr/>
        </p:nvSpPr>
        <p:spPr>
          <a:xfrm>
            <a:off x="2315631" y="5589240"/>
            <a:ext cx="1430345" cy="523220"/>
          </a:xfrm>
          <a:prstGeom prst="rect">
            <a:avLst/>
          </a:prstGeom>
          <a:noFill/>
        </p:spPr>
        <p:txBody>
          <a:bodyPr wrap="square" rtlCol="0">
            <a:spAutoFit/>
          </a:bodyPr>
          <a:lstStyle/>
          <a:p>
            <a:r>
              <a:rPr lang="en-ZA" sz="2800" b="1" dirty="0" smtClean="0">
                <a:solidFill>
                  <a:srgbClr val="0070C0"/>
                </a:solidFill>
              </a:rPr>
              <a:t>Scholar</a:t>
            </a:r>
            <a:endParaRPr lang="en-ZA" sz="2800" b="1" dirty="0">
              <a:solidFill>
                <a:srgbClr val="0070C0"/>
              </a:solidFill>
            </a:endParaRPr>
          </a:p>
        </p:txBody>
      </p:sp>
      <p:sp>
        <p:nvSpPr>
          <p:cNvPr id="6" name="Oval 5"/>
          <p:cNvSpPr/>
          <p:nvPr/>
        </p:nvSpPr>
        <p:spPr>
          <a:xfrm>
            <a:off x="1326732" y="5739005"/>
            <a:ext cx="580972" cy="11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3" name="Group 35"/>
          <p:cNvGrpSpPr/>
          <p:nvPr/>
        </p:nvGrpSpPr>
        <p:grpSpPr>
          <a:xfrm>
            <a:off x="88876" y="5661248"/>
            <a:ext cx="2226755" cy="905849"/>
            <a:chOff x="88876" y="5661248"/>
            <a:chExt cx="2226755" cy="905849"/>
          </a:xfrm>
        </p:grpSpPr>
        <p:grpSp>
          <p:nvGrpSpPr>
            <p:cNvPr id="29" name="Group 34"/>
            <p:cNvGrpSpPr/>
            <p:nvPr/>
          </p:nvGrpSpPr>
          <p:grpSpPr>
            <a:xfrm>
              <a:off x="88876" y="5661248"/>
              <a:ext cx="2142356" cy="905849"/>
              <a:chOff x="88876" y="5661248"/>
              <a:chExt cx="2142356" cy="905849"/>
            </a:xfrm>
          </p:grpSpPr>
          <p:sp>
            <p:nvSpPr>
              <p:cNvPr id="31" name="Rounded Rectangular Callout 30"/>
              <p:cNvSpPr/>
              <p:nvPr/>
            </p:nvSpPr>
            <p:spPr>
              <a:xfrm>
                <a:off x="107504" y="5739005"/>
                <a:ext cx="2123728" cy="828092"/>
              </a:xfrm>
              <a:prstGeom prst="wedgeRoundRectCallout">
                <a:avLst>
                  <a:gd name="adj1" fmla="val 53567"/>
                  <a:gd name="adj2" fmla="val -125151"/>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Clearly demarcated audiences</a:t>
                </a:r>
              </a:p>
              <a:p>
                <a:pPr algn="ctr"/>
                <a:endParaRPr lang="en-ZA" dirty="0">
                  <a:solidFill>
                    <a:schemeClr val="accent2"/>
                  </a:solidFill>
                  <a:latin typeface="Arial Narrow" pitchFamily="34" charset="0"/>
                </a:endParaRPr>
              </a:p>
            </p:txBody>
          </p:sp>
          <p:sp>
            <p:nvSpPr>
              <p:cNvPr id="32" name="Rounded Rectangular Callout 31"/>
              <p:cNvSpPr/>
              <p:nvPr/>
            </p:nvSpPr>
            <p:spPr>
              <a:xfrm>
                <a:off x="88876" y="5739005"/>
                <a:ext cx="2123728" cy="828092"/>
              </a:xfrm>
              <a:prstGeom prst="wedgeRoundRectCallout">
                <a:avLst>
                  <a:gd name="adj1" fmla="val 96400"/>
                  <a:gd name="adj2" fmla="val 18629"/>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endParaRPr lang="en-ZA" dirty="0">
                  <a:solidFill>
                    <a:schemeClr val="accent2"/>
                  </a:solidFill>
                  <a:latin typeface="Arial Narrow" pitchFamily="34" charset="0"/>
                </a:endParaRPr>
              </a:p>
            </p:txBody>
          </p:sp>
          <p:sp>
            <p:nvSpPr>
              <p:cNvPr id="34" name="Oval 33"/>
              <p:cNvSpPr/>
              <p:nvPr/>
            </p:nvSpPr>
            <p:spPr>
              <a:xfrm>
                <a:off x="1403648" y="5661248"/>
                <a:ext cx="499145" cy="1886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3" name="Oval 32"/>
            <p:cNvSpPr/>
            <p:nvPr/>
          </p:nvSpPr>
          <p:spPr>
            <a:xfrm>
              <a:off x="2134082" y="6237312"/>
              <a:ext cx="181549"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grpSp>
        <p:nvGrpSpPr>
          <p:cNvPr id="30" name="Group 29"/>
          <p:cNvGrpSpPr/>
          <p:nvPr/>
        </p:nvGrpSpPr>
        <p:grpSpPr>
          <a:xfrm>
            <a:off x="6948264" y="4869160"/>
            <a:ext cx="1944216" cy="1368152"/>
            <a:chOff x="6948264" y="4869160"/>
            <a:chExt cx="1944216" cy="1368152"/>
          </a:xfrm>
        </p:grpSpPr>
        <p:sp>
          <p:nvSpPr>
            <p:cNvPr id="41" name="Rounded Rectangular Callout 40"/>
            <p:cNvSpPr/>
            <p:nvPr/>
          </p:nvSpPr>
          <p:spPr>
            <a:xfrm>
              <a:off x="6948264" y="4869160"/>
              <a:ext cx="1944216" cy="1368152"/>
            </a:xfrm>
            <a:prstGeom prst="wedgeRoundRectCallout">
              <a:avLst>
                <a:gd name="adj1" fmla="val -94821"/>
                <a:gd name="adj2" fmla="val 88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2" name="Rectangle 41"/>
            <p:cNvSpPr/>
            <p:nvPr/>
          </p:nvSpPr>
          <p:spPr>
            <a:xfrm>
              <a:off x="7164288" y="5229200"/>
              <a:ext cx="1462260" cy="646331"/>
            </a:xfrm>
            <a:prstGeom prst="rect">
              <a:avLst/>
            </a:prstGeom>
            <a:ln>
              <a:noFill/>
            </a:ln>
          </p:spPr>
          <p:txBody>
            <a:bodyPr wrap="none">
              <a:spAutoFit/>
            </a:bodyPr>
            <a:lstStyle/>
            <a:p>
              <a:r>
                <a:rPr lang="en-ZA" dirty="0" smtClean="0">
                  <a:solidFill>
                    <a:srgbClr val="339933"/>
                  </a:solidFill>
                  <a:latin typeface="Arial Narrow" pitchFamily="34" charset="0"/>
                </a:rPr>
                <a:t>Online content </a:t>
              </a:r>
            </a:p>
            <a:p>
              <a:r>
                <a:rPr lang="en-ZA" dirty="0" smtClean="0">
                  <a:solidFill>
                    <a:srgbClr val="339933"/>
                  </a:solidFill>
                  <a:latin typeface="Arial Narrow" pitchFamily="34" charset="0"/>
                </a:rPr>
                <a:t>available to all</a:t>
              </a:r>
              <a:endParaRPr lang="en-ZA" dirty="0">
                <a:solidFill>
                  <a:srgbClr val="339933"/>
                </a:solidFill>
              </a:endParaRPr>
            </a:p>
          </p:txBody>
        </p:sp>
      </p:grpSp>
    </p:spTree>
    <p:extLst>
      <p:ext uri="{BB962C8B-B14F-4D97-AF65-F5344CB8AC3E}">
        <p14:creationId xmlns:p14="http://schemas.microsoft.com/office/powerpoint/2010/main" val="28463624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ZA" sz="3200" dirty="0" smtClean="0"/>
              <a:t>Traditional Research Communication Cycle</a:t>
            </a:r>
            <a:endParaRPr lang="en-ZA" sz="3200" dirty="0"/>
          </a:p>
        </p:txBody>
      </p:sp>
      <p:sp>
        <p:nvSpPr>
          <p:cNvPr id="3" name="Content Placeholder 2"/>
          <p:cNvSpPr>
            <a:spLocks noGrp="1"/>
          </p:cNvSpPr>
          <p:nvPr>
            <p:ph idx="1"/>
          </p:nvPr>
        </p:nvSpPr>
        <p:spPr/>
        <p:txBody>
          <a:bodyPr/>
          <a:lstStyle/>
          <a:p>
            <a:endParaRPr lang="en-ZA"/>
          </a:p>
        </p:txBody>
      </p:sp>
      <p:grpSp>
        <p:nvGrpSpPr>
          <p:cNvPr id="5" name="Group 4"/>
          <p:cNvGrpSpPr/>
          <p:nvPr/>
        </p:nvGrpSpPr>
        <p:grpSpPr>
          <a:xfrm>
            <a:off x="395288" y="1342333"/>
            <a:ext cx="8353425" cy="5505450"/>
            <a:chOff x="395288" y="1342333"/>
            <a:chExt cx="8353425" cy="550545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342333"/>
              <a:ext cx="8353425" cy="550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851920" y="3068960"/>
              <a:ext cx="1800200" cy="1512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Tree>
    <p:extLst>
      <p:ext uri="{BB962C8B-B14F-4D97-AF65-F5344CB8AC3E}">
        <p14:creationId xmlns:p14="http://schemas.microsoft.com/office/powerpoint/2010/main" val="1998829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760"/>
            <a:ext cx="9144000" cy="1143000"/>
          </a:xfrm>
        </p:spPr>
        <p:txBody>
          <a:bodyPr>
            <a:normAutofit/>
          </a:bodyPr>
          <a:lstStyle/>
          <a:p>
            <a:r>
              <a:rPr lang="en-ZA" sz="3200" dirty="0" smtClean="0"/>
              <a:t>Changing Research Communication Cycle</a:t>
            </a:r>
            <a:endParaRPr lang="en-ZA" sz="3200" dirty="0"/>
          </a:p>
        </p:txBody>
      </p:sp>
      <p:sp>
        <p:nvSpPr>
          <p:cNvPr id="3" name="Content Placeholder 2"/>
          <p:cNvSpPr>
            <a:spLocks noGrp="1"/>
          </p:cNvSpPr>
          <p:nvPr>
            <p:ph idx="1"/>
          </p:nvPr>
        </p:nvSpPr>
        <p:spPr/>
        <p:txBody>
          <a:bodyPr/>
          <a:lstStyle/>
          <a:p>
            <a:endParaRPr lang="en-ZA" dirty="0"/>
          </a:p>
        </p:txBody>
      </p:sp>
      <p:grpSp>
        <p:nvGrpSpPr>
          <p:cNvPr id="5" name="Group 4"/>
          <p:cNvGrpSpPr/>
          <p:nvPr/>
        </p:nvGrpSpPr>
        <p:grpSpPr>
          <a:xfrm>
            <a:off x="0" y="980728"/>
            <a:ext cx="9036496" cy="5877272"/>
            <a:chOff x="457200" y="1124744"/>
            <a:chExt cx="8229600" cy="556260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24744"/>
              <a:ext cx="8229600" cy="556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995936" y="2924944"/>
              <a:ext cx="1584176" cy="1512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Tree>
    <p:extLst>
      <p:ext uri="{BB962C8B-B14F-4D97-AF65-F5344CB8AC3E}">
        <p14:creationId xmlns:p14="http://schemas.microsoft.com/office/powerpoint/2010/main" val="37013763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Stages</a:t>
            </a:r>
            <a:endParaRPr lang="en-ZA" dirty="0"/>
          </a:p>
        </p:txBody>
      </p:sp>
      <p:sp>
        <p:nvSpPr>
          <p:cNvPr id="3" name="Content Placeholder 2"/>
          <p:cNvSpPr>
            <a:spLocks noGrp="1"/>
          </p:cNvSpPr>
          <p:nvPr>
            <p:ph idx="1"/>
          </p:nvPr>
        </p:nvSpPr>
        <p:spPr/>
        <p:txBody>
          <a:bodyPr/>
          <a:lstStyle/>
          <a:p>
            <a:r>
              <a:rPr lang="en-ZA" dirty="0" smtClean="0"/>
              <a:t>Elements that come into play at each stage of the cycle</a:t>
            </a:r>
          </a:p>
          <a:p>
            <a:pPr lvl="1"/>
            <a:r>
              <a:rPr lang="en-ZA" dirty="0" smtClean="0"/>
              <a:t>Social relations</a:t>
            </a:r>
          </a:p>
          <a:p>
            <a:pPr lvl="1"/>
            <a:r>
              <a:rPr lang="en-ZA" dirty="0" smtClean="0"/>
              <a:t>Audiences/users</a:t>
            </a:r>
          </a:p>
          <a:p>
            <a:pPr lvl="1"/>
            <a:r>
              <a:rPr lang="en-ZA" dirty="0" smtClean="0"/>
              <a:t>Forms of communication</a:t>
            </a:r>
            <a:endParaRPr lang="en-ZA" dirty="0"/>
          </a:p>
        </p:txBody>
      </p:sp>
    </p:spTree>
    <p:extLst>
      <p:ext uri="{BB962C8B-B14F-4D97-AF65-F5344CB8AC3E}">
        <p14:creationId xmlns:p14="http://schemas.microsoft.com/office/powerpoint/2010/main" val="38864704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Social Relations</a:t>
            </a:r>
            <a:endParaRPr lang="en-ZA" dirty="0"/>
          </a:p>
        </p:txBody>
      </p:sp>
      <p:sp>
        <p:nvSpPr>
          <p:cNvPr id="3" name="Content Placeholder 2"/>
          <p:cNvSpPr>
            <a:spLocks noGrp="1"/>
          </p:cNvSpPr>
          <p:nvPr>
            <p:ph idx="1"/>
          </p:nvPr>
        </p:nvSpPr>
        <p:spPr>
          <a:xfrm>
            <a:off x="457200" y="1600200"/>
            <a:ext cx="8229600" cy="5257800"/>
          </a:xfrm>
        </p:spPr>
        <p:txBody>
          <a:bodyPr/>
          <a:lstStyle/>
          <a:p>
            <a:r>
              <a:rPr lang="en-ZA" dirty="0" smtClean="0"/>
              <a:t>Social relations</a:t>
            </a:r>
          </a:p>
          <a:p>
            <a:pPr lvl="1"/>
            <a:r>
              <a:rPr lang="en-ZA" dirty="0" smtClean="0"/>
              <a:t>North-south networks</a:t>
            </a:r>
          </a:p>
          <a:p>
            <a:pPr lvl="1"/>
            <a:r>
              <a:rPr lang="en-ZA" dirty="0" smtClean="0"/>
              <a:t>Social networks</a:t>
            </a:r>
          </a:p>
          <a:p>
            <a:pPr lvl="2"/>
            <a:r>
              <a:rPr lang="en-ZA" dirty="0" smtClean="0"/>
              <a:t>Nature</a:t>
            </a:r>
          </a:p>
          <a:p>
            <a:pPr lvl="2"/>
            <a:r>
              <a:rPr lang="en-ZA" dirty="0" smtClean="0"/>
              <a:t>Positioning in networks</a:t>
            </a:r>
          </a:p>
          <a:p>
            <a:pPr lvl="2"/>
            <a:r>
              <a:rPr lang="en-ZA" dirty="0" smtClean="0"/>
              <a:t>Control</a:t>
            </a:r>
          </a:p>
          <a:p>
            <a:pPr lvl="2"/>
            <a:r>
              <a:rPr lang="en-ZA" dirty="0" smtClean="0"/>
              <a:t>Role of online networks</a:t>
            </a:r>
          </a:p>
          <a:p>
            <a:pPr lvl="2"/>
            <a:r>
              <a:rPr lang="en-ZA" dirty="0" smtClean="0"/>
              <a:t>Role of social media</a:t>
            </a:r>
          </a:p>
          <a:p>
            <a:pPr lvl="2"/>
            <a:r>
              <a:rPr lang="en-ZA" dirty="0" smtClean="0"/>
              <a:t>Openness of networks</a:t>
            </a:r>
            <a:endParaRPr lang="en-ZA" dirty="0"/>
          </a:p>
        </p:txBody>
      </p:sp>
    </p:spTree>
    <p:extLst>
      <p:ext uri="{BB962C8B-B14F-4D97-AF65-F5344CB8AC3E}">
        <p14:creationId xmlns:p14="http://schemas.microsoft.com/office/powerpoint/2010/main" val="3950364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Users/audience</a:t>
            </a:r>
            <a:endParaRPr lang="en-ZA" dirty="0"/>
          </a:p>
        </p:txBody>
      </p:sp>
      <p:sp>
        <p:nvSpPr>
          <p:cNvPr id="3" name="Content Placeholder 2"/>
          <p:cNvSpPr>
            <a:spLocks noGrp="1"/>
          </p:cNvSpPr>
          <p:nvPr>
            <p:ph idx="1"/>
          </p:nvPr>
        </p:nvSpPr>
        <p:spPr>
          <a:xfrm>
            <a:off x="457200" y="1600200"/>
            <a:ext cx="8229600" cy="5257800"/>
          </a:xfrm>
        </p:spPr>
        <p:txBody>
          <a:bodyPr>
            <a:normAutofit/>
          </a:bodyPr>
          <a:lstStyle/>
          <a:p>
            <a:r>
              <a:rPr lang="en-ZA" dirty="0" smtClean="0"/>
              <a:t>Dynamic approach</a:t>
            </a:r>
          </a:p>
          <a:p>
            <a:r>
              <a:rPr lang="en-ZA" dirty="0" smtClean="0"/>
              <a:t>Audiences</a:t>
            </a:r>
          </a:p>
          <a:p>
            <a:pPr lvl="1"/>
            <a:r>
              <a:rPr lang="en-ZA" dirty="0" smtClean="0"/>
              <a:t>Scholar—scholar; Scholar-student; Scholar-community</a:t>
            </a:r>
          </a:p>
          <a:p>
            <a:pPr lvl="2"/>
            <a:r>
              <a:rPr lang="en-ZA" dirty="0" smtClean="0"/>
              <a:t>Scholar -industry, government, community </a:t>
            </a:r>
          </a:p>
          <a:p>
            <a:pPr lvl="1"/>
            <a:r>
              <a:rPr lang="en-ZA" dirty="0" smtClean="0"/>
              <a:t>One-to-one; one-to-many</a:t>
            </a:r>
          </a:p>
          <a:p>
            <a:r>
              <a:rPr lang="en-ZA" dirty="0" smtClean="0"/>
              <a:t>Local contexts</a:t>
            </a:r>
          </a:p>
          <a:p>
            <a:pPr lvl="1"/>
            <a:r>
              <a:rPr lang="en-ZA" dirty="0" smtClean="0"/>
              <a:t>Funding determines</a:t>
            </a:r>
          </a:p>
          <a:p>
            <a:pPr lvl="1"/>
            <a:r>
              <a:rPr lang="en-ZA" dirty="0" smtClean="0"/>
              <a:t>Tensions in agendas (development, scholarly)</a:t>
            </a:r>
          </a:p>
          <a:p>
            <a:pPr lvl="1"/>
            <a:endParaRPr lang="en-ZA" dirty="0" smtClean="0"/>
          </a:p>
        </p:txBody>
      </p:sp>
    </p:spTree>
    <p:extLst>
      <p:ext uri="{BB962C8B-B14F-4D97-AF65-F5344CB8AC3E}">
        <p14:creationId xmlns:p14="http://schemas.microsoft.com/office/powerpoint/2010/main" val="1003696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ZA" dirty="0" smtClean="0"/>
              <a:t>The research terrain is changing</a:t>
            </a:r>
          </a:p>
          <a:p>
            <a:pPr lvl="1"/>
            <a:r>
              <a:rPr lang="en-ZA" dirty="0" smtClean="0"/>
              <a:t>Potential to be more open (&amp;closed)</a:t>
            </a:r>
          </a:p>
          <a:p>
            <a:r>
              <a:rPr lang="en-ZA" dirty="0" smtClean="0"/>
              <a:t>The ways that scholars create, communicate about and disseminate knowledge is changing</a:t>
            </a:r>
          </a:p>
          <a:p>
            <a:r>
              <a:rPr lang="en-ZA" dirty="0" smtClean="0"/>
              <a:t>The scholarly communication ecosystem is changing</a:t>
            </a:r>
          </a:p>
          <a:p>
            <a:r>
              <a:rPr lang="en-ZA" dirty="0" smtClean="0"/>
              <a:t>Research to date</a:t>
            </a:r>
          </a:p>
          <a:p>
            <a:pPr lvl="1"/>
            <a:r>
              <a:rPr lang="en-ZA" dirty="0" smtClean="0"/>
              <a:t>The system</a:t>
            </a:r>
          </a:p>
          <a:p>
            <a:pPr lvl="1"/>
            <a:r>
              <a:rPr lang="en-ZA" dirty="0" smtClean="0"/>
              <a:t>The objects produced</a:t>
            </a:r>
          </a:p>
          <a:p>
            <a:pPr lvl="1"/>
            <a:r>
              <a:rPr lang="en-ZA" dirty="0" smtClean="0"/>
              <a:t>NOT the actual practices of researchers</a:t>
            </a:r>
            <a:endParaRPr lang="en-ZA" dirty="0"/>
          </a:p>
        </p:txBody>
      </p:sp>
      <p:sp>
        <p:nvSpPr>
          <p:cNvPr id="4" name="Title 3"/>
          <p:cNvSpPr>
            <a:spLocks noGrp="1"/>
          </p:cNvSpPr>
          <p:nvPr>
            <p:ph type="title"/>
          </p:nvPr>
        </p:nvSpPr>
        <p:spPr/>
        <p:txBody>
          <a:bodyPr/>
          <a:lstStyle/>
          <a:p>
            <a:endParaRPr lang="en-ZA"/>
          </a:p>
        </p:txBody>
      </p:sp>
    </p:spTree>
    <p:extLst>
      <p:ext uri="{BB962C8B-B14F-4D97-AF65-F5344CB8AC3E}">
        <p14:creationId xmlns:p14="http://schemas.microsoft.com/office/powerpoint/2010/main" val="30744835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Users/audience</a:t>
            </a:r>
            <a:endParaRPr lang="en-ZA" dirty="0"/>
          </a:p>
        </p:txBody>
      </p:sp>
      <p:sp>
        <p:nvSpPr>
          <p:cNvPr id="3" name="Content Placeholder 2"/>
          <p:cNvSpPr>
            <a:spLocks noGrp="1"/>
          </p:cNvSpPr>
          <p:nvPr>
            <p:ph idx="1"/>
          </p:nvPr>
        </p:nvSpPr>
        <p:spPr>
          <a:xfrm>
            <a:off x="457200" y="1600200"/>
            <a:ext cx="8229600" cy="5257800"/>
          </a:xfrm>
        </p:spPr>
        <p:txBody>
          <a:bodyPr>
            <a:normAutofit/>
          </a:bodyPr>
          <a:lstStyle/>
          <a:p>
            <a:r>
              <a:rPr lang="en-ZA" dirty="0" smtClean="0"/>
              <a:t>Dynamic approach</a:t>
            </a:r>
          </a:p>
          <a:p>
            <a:r>
              <a:rPr lang="en-ZA" dirty="0" smtClean="0"/>
              <a:t>Read-write</a:t>
            </a:r>
          </a:p>
          <a:p>
            <a:pPr lvl="1"/>
            <a:r>
              <a:rPr lang="en-ZA" dirty="0" smtClean="0"/>
              <a:t>Comments</a:t>
            </a:r>
          </a:p>
          <a:p>
            <a:pPr lvl="1"/>
            <a:r>
              <a:rPr lang="en-ZA" dirty="0" smtClean="0"/>
              <a:t>Revisions</a:t>
            </a:r>
          </a:p>
          <a:p>
            <a:pPr lvl="1"/>
            <a:r>
              <a:rPr lang="en-ZA" dirty="0" smtClean="0"/>
              <a:t>Tinkering, building, remixing, sharing</a:t>
            </a:r>
          </a:p>
          <a:p>
            <a:r>
              <a:rPr lang="en-ZA" dirty="0" smtClean="0"/>
              <a:t>Engagement with social media</a:t>
            </a:r>
            <a:endParaRPr lang="en-ZA" dirty="0"/>
          </a:p>
        </p:txBody>
      </p:sp>
    </p:spTree>
    <p:extLst>
      <p:ext uri="{BB962C8B-B14F-4D97-AF65-F5344CB8AC3E}">
        <p14:creationId xmlns:p14="http://schemas.microsoft.com/office/powerpoint/2010/main" val="28515030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Forms of communication</a:t>
            </a:r>
            <a:endParaRPr lang="en-ZA" dirty="0"/>
          </a:p>
        </p:txBody>
      </p:sp>
      <p:sp>
        <p:nvSpPr>
          <p:cNvPr id="3" name="Content Placeholder 2"/>
          <p:cNvSpPr>
            <a:spLocks noGrp="1"/>
          </p:cNvSpPr>
          <p:nvPr>
            <p:ph idx="1"/>
          </p:nvPr>
        </p:nvSpPr>
        <p:spPr/>
        <p:txBody>
          <a:bodyPr/>
          <a:lstStyle/>
          <a:p>
            <a:r>
              <a:rPr lang="en-ZA" dirty="0" smtClean="0"/>
              <a:t>Mode</a:t>
            </a:r>
          </a:p>
          <a:p>
            <a:pPr lvl="1"/>
            <a:r>
              <a:rPr lang="en-ZA" dirty="0" smtClean="0"/>
              <a:t>Written, visual, audio, iconic, oral</a:t>
            </a:r>
          </a:p>
          <a:p>
            <a:r>
              <a:rPr lang="en-ZA" dirty="0" smtClean="0"/>
              <a:t>Privileging of the written text</a:t>
            </a:r>
          </a:p>
          <a:p>
            <a:pPr marL="857250" lvl="2" indent="0">
              <a:buNone/>
            </a:pPr>
            <a:endParaRPr lang="en-ZA" dirty="0"/>
          </a:p>
        </p:txBody>
      </p:sp>
    </p:spTree>
    <p:extLst>
      <p:ext uri="{BB962C8B-B14F-4D97-AF65-F5344CB8AC3E}">
        <p14:creationId xmlns:p14="http://schemas.microsoft.com/office/powerpoint/2010/main" val="41380208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normAutofit fontScale="85000" lnSpcReduction="20000"/>
          </a:bodyPr>
          <a:lstStyle/>
          <a:p>
            <a:pPr marL="0" indent="0">
              <a:buNone/>
            </a:pPr>
            <a:r>
              <a:rPr lang="en-ZA" i="1" dirty="0">
                <a:latin typeface="Palatino Linotype" panose="02040502050505030304" pitchFamily="18" charset="0"/>
                <a:cs typeface="Tunga" panose="020B0502040204020203" pitchFamily="34" charset="0"/>
              </a:rPr>
              <a:t>[Another] area that I did some </a:t>
            </a:r>
            <a:r>
              <a:rPr lang="en-ZA" i="1" dirty="0" smtClean="0">
                <a:latin typeface="Palatino Linotype" panose="02040502050505030304" pitchFamily="18" charset="0"/>
                <a:cs typeface="Tunga" panose="020B0502040204020203" pitchFamily="34" charset="0"/>
              </a:rPr>
              <a:t>research on </a:t>
            </a:r>
            <a:r>
              <a:rPr lang="en-ZA" i="1" dirty="0">
                <a:latin typeface="Palatino Linotype" panose="02040502050505030304" pitchFamily="18" charset="0"/>
                <a:cs typeface="Tunga" panose="020B0502040204020203" pitchFamily="34" charset="0"/>
              </a:rPr>
              <a:t>was the role of archives in shaping </a:t>
            </a:r>
            <a:r>
              <a:rPr lang="en-ZA" i="1" dirty="0" smtClean="0">
                <a:latin typeface="Palatino Linotype" panose="02040502050505030304" pitchFamily="18" charset="0"/>
                <a:cs typeface="Tunga" panose="020B0502040204020203" pitchFamily="34" charset="0"/>
              </a:rPr>
              <a:t>up national </a:t>
            </a:r>
            <a:r>
              <a:rPr lang="en-ZA" i="1" dirty="0">
                <a:latin typeface="Palatino Linotype" panose="02040502050505030304" pitchFamily="18" charset="0"/>
                <a:cs typeface="Tunga" panose="020B0502040204020203" pitchFamily="34" charset="0"/>
              </a:rPr>
              <a:t>identity, how archives can be </a:t>
            </a:r>
            <a:r>
              <a:rPr lang="en-ZA" i="1" dirty="0" smtClean="0">
                <a:latin typeface="Palatino Linotype" panose="02040502050505030304" pitchFamily="18" charset="0"/>
                <a:cs typeface="Tunga" panose="020B0502040204020203" pitchFamily="34" charset="0"/>
              </a:rPr>
              <a:t>used to </a:t>
            </a:r>
            <a:r>
              <a:rPr lang="en-ZA" i="1" dirty="0">
                <a:latin typeface="Palatino Linotype" panose="02040502050505030304" pitchFamily="18" charset="0"/>
                <a:cs typeface="Tunga" panose="020B0502040204020203" pitchFamily="34" charset="0"/>
              </a:rPr>
              <a:t>identify a people. In most cases, </a:t>
            </a:r>
            <a:r>
              <a:rPr lang="en-ZA" i="1" dirty="0" smtClean="0">
                <a:latin typeface="Palatino Linotype" panose="02040502050505030304" pitchFamily="18" charset="0"/>
                <a:cs typeface="Tunga" panose="020B0502040204020203" pitchFamily="34" charset="0"/>
              </a:rPr>
              <a:t>especially our </a:t>
            </a:r>
            <a:r>
              <a:rPr lang="en-ZA" i="1" dirty="0">
                <a:latin typeface="Palatino Linotype" panose="02040502050505030304" pitchFamily="18" charset="0"/>
                <a:cs typeface="Tunga" panose="020B0502040204020203" pitchFamily="34" charset="0"/>
              </a:rPr>
              <a:t>African archives, they are not </a:t>
            </a:r>
            <a:r>
              <a:rPr lang="en-ZA" i="1" dirty="0" smtClean="0">
                <a:latin typeface="Palatino Linotype" panose="02040502050505030304" pitchFamily="18" charset="0"/>
                <a:cs typeface="Tunga" panose="020B0502040204020203" pitchFamily="34" charset="0"/>
              </a:rPr>
              <a:t>complete or </a:t>
            </a:r>
            <a:r>
              <a:rPr lang="en-ZA" i="1" dirty="0">
                <a:latin typeface="Palatino Linotype" panose="02040502050505030304" pitchFamily="18" charset="0"/>
                <a:cs typeface="Tunga" panose="020B0502040204020203" pitchFamily="34" charset="0"/>
              </a:rPr>
              <a:t>they are one-sided. They only tell the </a:t>
            </a:r>
            <a:r>
              <a:rPr lang="en-ZA" i="1" dirty="0" smtClean="0">
                <a:latin typeface="Palatino Linotype" panose="02040502050505030304" pitchFamily="18" charset="0"/>
                <a:cs typeface="Tunga" panose="020B0502040204020203" pitchFamily="34" charset="0"/>
              </a:rPr>
              <a:t>story of </a:t>
            </a:r>
            <a:r>
              <a:rPr lang="en-ZA" i="1" dirty="0">
                <a:latin typeface="Palatino Linotype" panose="02040502050505030304" pitchFamily="18" charset="0"/>
                <a:cs typeface="Tunga" panose="020B0502040204020203" pitchFamily="34" charset="0"/>
              </a:rPr>
              <a:t>administrators and not the ordinary</a:t>
            </a:r>
            <a:r>
              <a:rPr lang="en-ZA" i="1" dirty="0" smtClean="0">
                <a:latin typeface="Palatino Linotype" panose="02040502050505030304" pitchFamily="18" charset="0"/>
                <a:cs typeface="Tunga" panose="020B0502040204020203" pitchFamily="34" charset="0"/>
              </a:rPr>
              <a:t>, common </a:t>
            </a:r>
            <a:r>
              <a:rPr lang="en-ZA" i="1" dirty="0">
                <a:latin typeface="Palatino Linotype" panose="02040502050505030304" pitchFamily="18" charset="0"/>
                <a:cs typeface="Tunga" panose="020B0502040204020203" pitchFamily="34" charset="0"/>
              </a:rPr>
              <a:t>people. So the extent to </a:t>
            </a:r>
            <a:r>
              <a:rPr lang="en-ZA" i="1" dirty="0" smtClean="0">
                <a:latin typeface="Palatino Linotype" panose="02040502050505030304" pitchFamily="18" charset="0"/>
                <a:cs typeface="Tunga" panose="020B0502040204020203" pitchFamily="34" charset="0"/>
              </a:rPr>
              <a:t>which these </a:t>
            </a:r>
            <a:r>
              <a:rPr lang="en-ZA" i="1" dirty="0">
                <a:latin typeface="Palatino Linotype" panose="02040502050505030304" pitchFamily="18" charset="0"/>
                <a:cs typeface="Tunga" panose="020B0502040204020203" pitchFamily="34" charset="0"/>
              </a:rPr>
              <a:t>archives can be relied on to </a:t>
            </a:r>
            <a:r>
              <a:rPr lang="en-ZA" i="1" dirty="0" smtClean="0">
                <a:latin typeface="Palatino Linotype" panose="02040502050505030304" pitchFamily="18" charset="0"/>
                <a:cs typeface="Tunga" panose="020B0502040204020203" pitchFamily="34" charset="0"/>
              </a:rPr>
              <a:t>document national </a:t>
            </a:r>
            <a:r>
              <a:rPr lang="en-ZA" i="1" dirty="0">
                <a:latin typeface="Palatino Linotype" panose="02040502050505030304" pitchFamily="18" charset="0"/>
                <a:cs typeface="Tunga" panose="020B0502040204020203" pitchFamily="34" charset="0"/>
              </a:rPr>
              <a:t>identity is really very limited. </a:t>
            </a:r>
            <a:r>
              <a:rPr lang="en-ZA" i="1" dirty="0" smtClean="0">
                <a:latin typeface="Palatino Linotype" panose="02040502050505030304" pitchFamily="18" charset="0"/>
                <a:cs typeface="Tunga" panose="020B0502040204020203" pitchFamily="34" charset="0"/>
              </a:rPr>
              <a:t>One has </a:t>
            </a:r>
            <a:r>
              <a:rPr lang="en-ZA" i="1" dirty="0">
                <a:latin typeface="Palatino Linotype" panose="02040502050505030304" pitchFamily="18" charset="0"/>
                <a:cs typeface="Tunga" panose="020B0502040204020203" pitchFamily="34" charset="0"/>
              </a:rPr>
              <a:t>to combine it with other sources like </a:t>
            </a:r>
            <a:r>
              <a:rPr lang="en-ZA" i="1" dirty="0" smtClean="0">
                <a:latin typeface="Palatino Linotype" panose="02040502050505030304" pitchFamily="18" charset="0"/>
                <a:cs typeface="Tunga" panose="020B0502040204020203" pitchFamily="34" charset="0"/>
              </a:rPr>
              <a:t>oral traditions</a:t>
            </a:r>
            <a:r>
              <a:rPr lang="en-ZA" i="1" dirty="0">
                <a:latin typeface="Palatino Linotype" panose="02040502050505030304" pitchFamily="18" charset="0"/>
                <a:cs typeface="Tunga" panose="020B0502040204020203" pitchFamily="34" charset="0"/>
              </a:rPr>
              <a:t>. So that is an aspect that we </a:t>
            </a:r>
            <a:r>
              <a:rPr lang="en-ZA" i="1" dirty="0" smtClean="0">
                <a:latin typeface="Palatino Linotype" panose="02040502050505030304" pitchFamily="18" charset="0"/>
                <a:cs typeface="Tunga" panose="020B0502040204020203" pitchFamily="34" charset="0"/>
              </a:rPr>
              <a:t>have been </a:t>
            </a:r>
            <a:r>
              <a:rPr lang="en-ZA" i="1" dirty="0">
                <a:latin typeface="Palatino Linotype" panose="02040502050505030304" pitchFamily="18" charset="0"/>
                <a:cs typeface="Tunga" panose="020B0502040204020203" pitchFamily="34" charset="0"/>
              </a:rPr>
              <a:t>working on</a:t>
            </a:r>
            <a:r>
              <a:rPr lang="en-ZA" i="1" dirty="0" smtClean="0">
                <a:latin typeface="Palatino Linotype" panose="02040502050505030304" pitchFamily="18" charset="0"/>
                <a:cs typeface="Tunga" panose="020B0502040204020203" pitchFamily="34" charset="0"/>
              </a:rPr>
              <a:t>.</a:t>
            </a:r>
          </a:p>
          <a:p>
            <a:pPr marL="0" indent="0">
              <a:buNone/>
            </a:pPr>
            <a:endParaRPr lang="en-ZA" i="1" dirty="0">
              <a:latin typeface="Palatino Linotype" panose="02040502050505030304" pitchFamily="18" charset="0"/>
              <a:cs typeface="Tunga" panose="020B0502040204020203" pitchFamily="34" charset="0"/>
            </a:endParaRPr>
          </a:p>
          <a:p>
            <a:pPr marL="0" indent="0" algn="r">
              <a:buNone/>
            </a:pPr>
            <a:r>
              <a:rPr lang="en-ZA" sz="2400" i="1" dirty="0" err="1" smtClean="0">
                <a:cs typeface="Tunga" panose="020B0502040204020203" pitchFamily="34" charset="0"/>
              </a:rPr>
              <a:t>UnAM</a:t>
            </a:r>
            <a:r>
              <a:rPr lang="en-ZA" sz="2400" i="1" dirty="0" smtClean="0">
                <a:cs typeface="Tunga" panose="020B0502040204020203" pitchFamily="34" charset="0"/>
              </a:rPr>
              <a:t> academic</a:t>
            </a:r>
            <a:endParaRPr lang="en-ZA" sz="2400" dirty="0">
              <a:cs typeface="Tunga" panose="020B0502040204020203" pitchFamily="34" charset="0"/>
            </a:endParaRPr>
          </a:p>
        </p:txBody>
      </p:sp>
    </p:spTree>
    <p:extLst>
      <p:ext uri="{BB962C8B-B14F-4D97-AF65-F5344CB8AC3E}">
        <p14:creationId xmlns:p14="http://schemas.microsoft.com/office/powerpoint/2010/main" val="39916266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Forms of communication</a:t>
            </a:r>
            <a:endParaRPr lang="en-ZA" dirty="0"/>
          </a:p>
        </p:txBody>
      </p:sp>
      <p:sp>
        <p:nvSpPr>
          <p:cNvPr id="3" name="Content Placeholder 2"/>
          <p:cNvSpPr>
            <a:spLocks noGrp="1"/>
          </p:cNvSpPr>
          <p:nvPr>
            <p:ph idx="1"/>
          </p:nvPr>
        </p:nvSpPr>
        <p:spPr/>
        <p:txBody>
          <a:bodyPr/>
          <a:lstStyle/>
          <a:p>
            <a:r>
              <a:rPr lang="en-ZA" dirty="0" smtClean="0"/>
              <a:t>Genre</a:t>
            </a:r>
          </a:p>
          <a:p>
            <a:pPr lvl="1"/>
            <a:r>
              <a:rPr lang="en-ZA" dirty="0" smtClean="0"/>
              <a:t>Working papers, articles, briefs </a:t>
            </a:r>
            <a:r>
              <a:rPr lang="en-ZA" dirty="0" err="1" smtClean="0"/>
              <a:t>etc</a:t>
            </a:r>
            <a:r>
              <a:rPr lang="en-ZA" dirty="0" smtClean="0"/>
              <a:t> </a:t>
            </a:r>
          </a:p>
          <a:p>
            <a:r>
              <a:rPr lang="en-ZA" dirty="0" smtClean="0"/>
              <a:t>Reward systems</a:t>
            </a:r>
          </a:p>
          <a:p>
            <a:r>
              <a:rPr lang="en-ZA" dirty="0" smtClean="0"/>
              <a:t>Agendas</a:t>
            </a:r>
          </a:p>
          <a:p>
            <a:pPr marL="457200" lvl="1" indent="0">
              <a:buNone/>
            </a:pPr>
            <a:endParaRPr lang="en-ZA" dirty="0"/>
          </a:p>
        </p:txBody>
      </p:sp>
    </p:spTree>
    <p:extLst>
      <p:ext uri="{BB962C8B-B14F-4D97-AF65-F5344CB8AC3E}">
        <p14:creationId xmlns:p14="http://schemas.microsoft.com/office/powerpoint/2010/main" val="28213274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88" y="80963"/>
            <a:ext cx="8582025" cy="6696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971600" y="-171400"/>
            <a:ext cx="1512168" cy="1728192"/>
          </a:xfrm>
          <a:prstGeom prst="ellipse">
            <a:avLst/>
          </a:prstGeom>
          <a:noFill/>
          <a:ln w="7620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2854719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713" y="123825"/>
            <a:ext cx="8410575" cy="6610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971600" y="-171400"/>
            <a:ext cx="1512168" cy="1728192"/>
          </a:xfrm>
          <a:prstGeom prst="ellipse">
            <a:avLst/>
          </a:prstGeom>
          <a:noFill/>
          <a:ln w="7620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4571065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Forms of communication</a:t>
            </a:r>
            <a:endParaRPr lang="en-ZA" dirty="0"/>
          </a:p>
        </p:txBody>
      </p:sp>
      <p:sp>
        <p:nvSpPr>
          <p:cNvPr id="3" name="Content Placeholder 2"/>
          <p:cNvSpPr>
            <a:spLocks noGrp="1"/>
          </p:cNvSpPr>
          <p:nvPr>
            <p:ph idx="1"/>
          </p:nvPr>
        </p:nvSpPr>
        <p:spPr/>
        <p:txBody>
          <a:bodyPr/>
          <a:lstStyle/>
          <a:p>
            <a:r>
              <a:rPr lang="en-ZA" dirty="0" smtClean="0"/>
              <a:t>Means</a:t>
            </a:r>
          </a:p>
          <a:p>
            <a:pPr lvl="1"/>
            <a:r>
              <a:rPr lang="en-ZA" dirty="0" smtClean="0"/>
              <a:t>Platforms (&amp;associated affordances)</a:t>
            </a:r>
          </a:p>
          <a:p>
            <a:r>
              <a:rPr lang="en-ZA" dirty="0" smtClean="0"/>
              <a:t>Access</a:t>
            </a:r>
          </a:p>
          <a:p>
            <a:r>
              <a:rPr lang="en-ZA" dirty="0" smtClean="0"/>
              <a:t>Social media</a:t>
            </a:r>
          </a:p>
          <a:p>
            <a:pPr lvl="1"/>
            <a:r>
              <a:rPr lang="en-ZA" dirty="0" smtClean="0"/>
              <a:t>Shadows &amp; footprints</a:t>
            </a:r>
          </a:p>
          <a:p>
            <a:pPr lvl="1"/>
            <a:r>
              <a:rPr lang="en-ZA" dirty="0" smtClean="0"/>
              <a:t>Types of social media</a:t>
            </a:r>
          </a:p>
          <a:p>
            <a:pPr lvl="1"/>
            <a:r>
              <a:rPr lang="en-ZA" dirty="0" smtClean="0"/>
              <a:t>Traditional networking</a:t>
            </a:r>
          </a:p>
          <a:p>
            <a:pPr marL="457200" lvl="1" indent="0">
              <a:buNone/>
            </a:pPr>
            <a:endParaRPr lang="en-ZA" dirty="0"/>
          </a:p>
        </p:txBody>
      </p:sp>
    </p:spTree>
    <p:extLst>
      <p:ext uri="{BB962C8B-B14F-4D97-AF65-F5344CB8AC3E}">
        <p14:creationId xmlns:p14="http://schemas.microsoft.com/office/powerpoint/2010/main" val="30271366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Degrees of openness</a:t>
            </a:r>
            <a:endParaRPr lang="en-ZA" dirty="0"/>
          </a:p>
        </p:txBody>
      </p:sp>
      <p:sp>
        <p:nvSpPr>
          <p:cNvPr id="3" name="Content Placeholder 2"/>
          <p:cNvSpPr>
            <a:spLocks noGrp="1"/>
          </p:cNvSpPr>
          <p:nvPr>
            <p:ph idx="1"/>
          </p:nvPr>
        </p:nvSpPr>
        <p:spPr>
          <a:xfrm>
            <a:off x="457200" y="1600200"/>
            <a:ext cx="8229600" cy="5141168"/>
          </a:xfrm>
        </p:spPr>
        <p:txBody>
          <a:bodyPr>
            <a:normAutofit/>
          </a:bodyPr>
          <a:lstStyle/>
          <a:p>
            <a:r>
              <a:rPr lang="en-ZA" dirty="0" smtClean="0"/>
              <a:t>Complexity of degrees </a:t>
            </a:r>
            <a:r>
              <a:rPr lang="en-ZA" dirty="0" smtClean="0"/>
              <a:t>of openness</a:t>
            </a:r>
          </a:p>
          <a:p>
            <a:pPr lvl="1"/>
            <a:r>
              <a:rPr lang="en-ZA" dirty="0" smtClean="0"/>
              <a:t>Access </a:t>
            </a:r>
          </a:p>
          <a:p>
            <a:pPr lvl="2"/>
            <a:r>
              <a:rPr lang="en-ZA" dirty="0" smtClean="0"/>
              <a:t>To literature, data, students</a:t>
            </a:r>
          </a:p>
          <a:p>
            <a:pPr lvl="1"/>
            <a:r>
              <a:rPr lang="en-ZA" dirty="0" smtClean="0"/>
              <a:t>IP</a:t>
            </a:r>
          </a:p>
          <a:p>
            <a:pPr lvl="2"/>
            <a:r>
              <a:rPr lang="en-ZA" dirty="0" smtClean="0"/>
              <a:t>Ownership of research</a:t>
            </a:r>
          </a:p>
          <a:p>
            <a:pPr lvl="1"/>
            <a:r>
              <a:rPr lang="en-ZA" dirty="0" smtClean="0"/>
              <a:t>Audience</a:t>
            </a:r>
          </a:p>
          <a:p>
            <a:pPr lvl="2"/>
            <a:r>
              <a:rPr lang="en-ZA" dirty="0" smtClean="0"/>
              <a:t>Partial</a:t>
            </a:r>
          </a:p>
          <a:p>
            <a:pPr lvl="1"/>
            <a:r>
              <a:rPr lang="en-ZA" dirty="0" smtClean="0"/>
              <a:t>Technological</a:t>
            </a:r>
          </a:p>
          <a:p>
            <a:pPr lvl="2"/>
            <a:r>
              <a:rPr lang="en-ZA" dirty="0" smtClean="0"/>
              <a:t>Platforms</a:t>
            </a:r>
          </a:p>
          <a:p>
            <a:r>
              <a:rPr lang="en-ZA" dirty="0" smtClean="0"/>
              <a:t>Attitudes to sharing online</a:t>
            </a:r>
          </a:p>
          <a:p>
            <a:endParaRPr lang="en-ZA" dirty="0"/>
          </a:p>
        </p:txBody>
      </p:sp>
    </p:spTree>
    <p:extLst>
      <p:ext uri="{BB962C8B-B14F-4D97-AF65-F5344CB8AC3E}">
        <p14:creationId xmlns:p14="http://schemas.microsoft.com/office/powerpoint/2010/main" val="29235878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normAutofit/>
          </a:bodyPr>
          <a:lstStyle/>
          <a:p>
            <a:pPr marL="0" indent="0">
              <a:buNone/>
            </a:pPr>
            <a:r>
              <a:rPr lang="en-ZA" i="1" dirty="0">
                <a:latin typeface="Palatino Linotype" panose="02040502050505030304" pitchFamily="18" charset="0"/>
              </a:rPr>
              <a:t>I was </a:t>
            </a:r>
            <a:r>
              <a:rPr lang="en-ZA" i="1" dirty="0" smtClean="0">
                <a:latin typeface="Palatino Linotype" panose="02040502050505030304" pitchFamily="18" charset="0"/>
              </a:rPr>
              <a:t>really struggling </a:t>
            </a:r>
            <a:r>
              <a:rPr lang="en-ZA" i="1" dirty="0">
                <a:latin typeface="Palatino Linotype" panose="02040502050505030304" pitchFamily="18" charset="0"/>
              </a:rPr>
              <a:t>[to get access to information]; </a:t>
            </a:r>
            <a:r>
              <a:rPr lang="en-ZA" i="1" dirty="0" smtClean="0">
                <a:latin typeface="Palatino Linotype" panose="02040502050505030304" pitchFamily="18" charset="0"/>
              </a:rPr>
              <a:t>there were </a:t>
            </a:r>
            <a:r>
              <a:rPr lang="en-ZA" i="1" dirty="0">
                <a:latin typeface="Palatino Linotype" panose="02040502050505030304" pitchFamily="18" charset="0"/>
              </a:rPr>
              <a:t>people who didn’t want to give it to me</a:t>
            </a:r>
            <a:r>
              <a:rPr lang="en-ZA" i="1" dirty="0" smtClean="0">
                <a:latin typeface="Palatino Linotype" panose="02040502050505030304" pitchFamily="18" charset="0"/>
              </a:rPr>
              <a:t>. It’s </a:t>
            </a:r>
            <a:r>
              <a:rPr lang="en-ZA" i="1" dirty="0">
                <a:latin typeface="Palatino Linotype" panose="02040502050505030304" pitchFamily="18" charset="0"/>
              </a:rPr>
              <a:t>government data but they didn’t want </a:t>
            </a:r>
            <a:r>
              <a:rPr lang="en-ZA" i="1" dirty="0" smtClean="0">
                <a:latin typeface="Palatino Linotype" panose="02040502050505030304" pitchFamily="18" charset="0"/>
              </a:rPr>
              <a:t>to give </a:t>
            </a:r>
            <a:r>
              <a:rPr lang="en-ZA" i="1" dirty="0">
                <a:latin typeface="Palatino Linotype" panose="02040502050505030304" pitchFamily="18" charset="0"/>
              </a:rPr>
              <a:t>it to me; it’s really, really a struggle</a:t>
            </a:r>
            <a:r>
              <a:rPr lang="en-ZA" i="1" dirty="0" smtClean="0">
                <a:latin typeface="Palatino Linotype" panose="02040502050505030304" pitchFamily="18" charset="0"/>
              </a:rPr>
              <a:t>.</a:t>
            </a:r>
          </a:p>
          <a:p>
            <a:pPr marL="0" indent="0" algn="r">
              <a:buNone/>
            </a:pPr>
            <a:r>
              <a:rPr lang="en-ZA" sz="2400" i="1" dirty="0" err="1" smtClean="0"/>
              <a:t>Uni</a:t>
            </a:r>
            <a:r>
              <a:rPr lang="en-ZA" sz="2400" i="1" dirty="0" smtClean="0"/>
              <a:t> Namibia Academic</a:t>
            </a:r>
            <a:endParaRPr lang="en-ZA" sz="2400" dirty="0"/>
          </a:p>
        </p:txBody>
      </p:sp>
    </p:spTree>
    <p:extLst>
      <p:ext uri="{BB962C8B-B14F-4D97-AF65-F5344CB8AC3E}">
        <p14:creationId xmlns:p14="http://schemas.microsoft.com/office/powerpoint/2010/main" val="30128914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normAutofit fontScale="85000" lnSpcReduction="10000"/>
          </a:bodyPr>
          <a:lstStyle/>
          <a:p>
            <a:pPr marL="0" indent="0">
              <a:buNone/>
            </a:pPr>
            <a:r>
              <a:rPr lang="en-ZA" i="1" dirty="0">
                <a:latin typeface="Palatino Linotype" panose="02040502050505030304" pitchFamily="18" charset="0"/>
              </a:rPr>
              <a:t>Only at masters level do the </a:t>
            </a:r>
            <a:r>
              <a:rPr lang="en-ZA" i="1" dirty="0" smtClean="0">
                <a:latin typeface="Palatino Linotype" panose="02040502050505030304" pitchFamily="18" charset="0"/>
              </a:rPr>
              <a:t>students get </a:t>
            </a:r>
            <a:r>
              <a:rPr lang="en-ZA" i="1" dirty="0">
                <a:latin typeface="Palatino Linotype" panose="02040502050505030304" pitchFamily="18" charset="0"/>
              </a:rPr>
              <a:t>the training to do rigorous work </a:t>
            </a:r>
            <a:r>
              <a:rPr lang="en-ZA" i="1" dirty="0" smtClean="0">
                <a:latin typeface="Palatino Linotype" panose="02040502050505030304" pitchFamily="18" charset="0"/>
              </a:rPr>
              <a:t>with this </a:t>
            </a:r>
            <a:r>
              <a:rPr lang="en-ZA" i="1" dirty="0">
                <a:latin typeface="Palatino Linotype" panose="02040502050505030304" pitchFamily="18" charset="0"/>
              </a:rPr>
              <a:t>dataset. One of the conditions of </a:t>
            </a:r>
            <a:r>
              <a:rPr lang="en-ZA" i="1" dirty="0" smtClean="0">
                <a:latin typeface="Palatino Linotype" panose="02040502050505030304" pitchFamily="18" charset="0"/>
              </a:rPr>
              <a:t>the contract </a:t>
            </a:r>
            <a:r>
              <a:rPr lang="en-ZA" i="1" dirty="0">
                <a:latin typeface="Palatino Linotype" panose="02040502050505030304" pitchFamily="18" charset="0"/>
              </a:rPr>
              <a:t>with the Presidency is to </a:t>
            </a:r>
            <a:r>
              <a:rPr lang="en-ZA" i="1" dirty="0" smtClean="0">
                <a:latin typeface="Palatino Linotype" panose="02040502050505030304" pitchFamily="18" charset="0"/>
              </a:rPr>
              <a:t>create training </a:t>
            </a:r>
            <a:r>
              <a:rPr lang="en-ZA" i="1" dirty="0">
                <a:latin typeface="Palatino Linotype" panose="02040502050505030304" pitchFamily="18" charset="0"/>
              </a:rPr>
              <a:t>programmes to increase </a:t>
            </a:r>
            <a:r>
              <a:rPr lang="en-ZA" i="1" dirty="0" smtClean="0">
                <a:latin typeface="Palatino Linotype" panose="02040502050505030304" pitchFamily="18" charset="0"/>
              </a:rPr>
              <a:t>capacity of institutions </a:t>
            </a:r>
            <a:r>
              <a:rPr lang="en-ZA" i="1" dirty="0">
                <a:latin typeface="Palatino Linotype" panose="02040502050505030304" pitchFamily="18" charset="0"/>
              </a:rPr>
              <a:t>and individuals to use </a:t>
            </a:r>
            <a:r>
              <a:rPr lang="en-ZA" i="1" dirty="0" smtClean="0">
                <a:latin typeface="Palatino Linotype" panose="02040502050505030304" pitchFamily="18" charset="0"/>
              </a:rPr>
              <a:t>the data</a:t>
            </a:r>
            <a:r>
              <a:rPr lang="en-ZA" i="1" dirty="0">
                <a:latin typeface="Palatino Linotype" panose="02040502050505030304" pitchFamily="18" charset="0"/>
              </a:rPr>
              <a:t>. So I run a number of training courses</a:t>
            </a:r>
            <a:r>
              <a:rPr lang="en-ZA" i="1" dirty="0" smtClean="0">
                <a:latin typeface="Palatino Linotype" panose="02040502050505030304" pitchFamily="18" charset="0"/>
              </a:rPr>
              <a:t>; however</a:t>
            </a:r>
            <a:r>
              <a:rPr lang="en-ZA" i="1" dirty="0">
                <a:latin typeface="Palatino Linotype" panose="02040502050505030304" pitchFamily="18" charset="0"/>
              </a:rPr>
              <a:t>, the level of mathematics needed </a:t>
            </a:r>
            <a:r>
              <a:rPr lang="en-ZA" i="1" dirty="0" smtClean="0">
                <a:latin typeface="Palatino Linotype" panose="02040502050505030304" pitchFamily="18" charset="0"/>
              </a:rPr>
              <a:t>to participate </a:t>
            </a:r>
            <a:r>
              <a:rPr lang="en-ZA" i="1" dirty="0">
                <a:latin typeface="Palatino Linotype" panose="02040502050505030304" pitchFamily="18" charset="0"/>
              </a:rPr>
              <a:t>is very high. </a:t>
            </a:r>
            <a:r>
              <a:rPr lang="en-ZA" b="1" i="1" dirty="0">
                <a:latin typeface="Palatino Linotype" panose="02040502050505030304" pitchFamily="18" charset="0"/>
              </a:rPr>
              <a:t>That is why I </a:t>
            </a:r>
            <a:r>
              <a:rPr lang="en-ZA" b="1" i="1" dirty="0" smtClean="0">
                <a:latin typeface="Palatino Linotype" panose="02040502050505030304" pitchFamily="18" charset="0"/>
              </a:rPr>
              <a:t>am working </a:t>
            </a:r>
            <a:r>
              <a:rPr lang="en-ZA" b="1" i="1" dirty="0">
                <a:latin typeface="Palatino Linotype" panose="02040502050505030304" pitchFamily="18" charset="0"/>
              </a:rPr>
              <a:t>to develop an open </a:t>
            </a:r>
            <a:r>
              <a:rPr lang="en-ZA" b="1" i="1" dirty="0" smtClean="0">
                <a:latin typeface="Palatino Linotype" panose="02040502050505030304" pitchFamily="18" charset="0"/>
              </a:rPr>
              <a:t>educational resource </a:t>
            </a:r>
            <a:r>
              <a:rPr lang="en-ZA" b="1" i="1" dirty="0">
                <a:latin typeface="Palatino Linotype" panose="02040502050505030304" pitchFamily="18" charset="0"/>
              </a:rPr>
              <a:t>on this training, so that it can </a:t>
            </a:r>
            <a:r>
              <a:rPr lang="en-ZA" b="1" i="1" dirty="0" smtClean="0">
                <a:latin typeface="Palatino Linotype" panose="02040502050505030304" pitchFamily="18" charset="0"/>
              </a:rPr>
              <a:t>be easily </a:t>
            </a:r>
            <a:r>
              <a:rPr lang="en-ZA" b="1" i="1" dirty="0">
                <a:latin typeface="Palatino Linotype" panose="02040502050505030304" pitchFamily="18" charset="0"/>
              </a:rPr>
              <a:t>available on the internet</a:t>
            </a:r>
            <a:r>
              <a:rPr lang="en-ZA" b="1" i="1" dirty="0" smtClean="0">
                <a:latin typeface="Palatino Linotype" panose="02040502050505030304" pitchFamily="18" charset="0"/>
              </a:rPr>
              <a:t>.</a:t>
            </a:r>
          </a:p>
          <a:p>
            <a:pPr marL="0" indent="0" algn="r">
              <a:buNone/>
            </a:pPr>
            <a:r>
              <a:rPr lang="en-ZA" i="1" dirty="0" smtClean="0"/>
              <a:t>UCT Academic</a:t>
            </a:r>
            <a:endParaRPr lang="en-ZA" dirty="0"/>
          </a:p>
          <a:p>
            <a:pPr marL="0" indent="0">
              <a:buNone/>
            </a:pPr>
            <a:endParaRPr lang="en-ZA" dirty="0">
              <a:latin typeface="Palatino Linotype" panose="02040502050505030304" pitchFamily="18" charset="0"/>
            </a:endParaRPr>
          </a:p>
        </p:txBody>
      </p:sp>
    </p:spTree>
    <p:extLst>
      <p:ext uri="{BB962C8B-B14F-4D97-AF65-F5344CB8AC3E}">
        <p14:creationId xmlns:p14="http://schemas.microsoft.com/office/powerpoint/2010/main" val="2371178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Questions</a:t>
            </a:r>
            <a:endParaRPr lang="en-ZA" dirty="0"/>
          </a:p>
        </p:txBody>
      </p:sp>
      <p:sp>
        <p:nvSpPr>
          <p:cNvPr id="3" name="Content Placeholder 2"/>
          <p:cNvSpPr>
            <a:spLocks noGrp="1"/>
          </p:cNvSpPr>
          <p:nvPr>
            <p:ph idx="1"/>
          </p:nvPr>
        </p:nvSpPr>
        <p:spPr/>
        <p:txBody>
          <a:bodyPr/>
          <a:lstStyle/>
          <a:p>
            <a:r>
              <a:rPr lang="en-ZA" dirty="0" smtClean="0"/>
              <a:t>A framework designed to answer:</a:t>
            </a:r>
          </a:p>
          <a:p>
            <a:pPr marL="971550" lvl="1" indent="-514350">
              <a:buFont typeface="+mj-lt"/>
              <a:buAutoNum type="arabicPeriod"/>
            </a:pPr>
            <a:r>
              <a:rPr lang="en-GB" dirty="0" smtClean="0">
                <a:solidFill>
                  <a:schemeClr val="tx1"/>
                </a:solidFill>
              </a:rPr>
              <a:t>How </a:t>
            </a:r>
            <a:r>
              <a:rPr lang="en-GB" dirty="0">
                <a:solidFill>
                  <a:schemeClr val="tx1"/>
                </a:solidFill>
              </a:rPr>
              <a:t>can academics’ research projects be categorised? </a:t>
            </a:r>
            <a:endParaRPr lang="en-GB" dirty="0" smtClean="0">
              <a:solidFill>
                <a:schemeClr val="tx1"/>
              </a:solidFill>
            </a:endParaRPr>
          </a:p>
          <a:p>
            <a:pPr marL="971550" lvl="1" indent="-514350">
              <a:buFont typeface="+mj-lt"/>
              <a:buAutoNum type="arabicPeriod"/>
            </a:pPr>
            <a:r>
              <a:rPr lang="en-GB" dirty="0" smtClean="0">
                <a:solidFill>
                  <a:schemeClr val="tx1"/>
                </a:solidFill>
              </a:rPr>
              <a:t>What </a:t>
            </a:r>
            <a:r>
              <a:rPr lang="en-GB" dirty="0">
                <a:solidFill>
                  <a:schemeClr val="tx1"/>
                </a:solidFill>
              </a:rPr>
              <a:t>are the research communication practices of academics? </a:t>
            </a:r>
            <a:endParaRPr lang="en-GB" dirty="0" smtClean="0">
              <a:solidFill>
                <a:schemeClr val="tx1"/>
              </a:solidFill>
            </a:endParaRPr>
          </a:p>
          <a:p>
            <a:pPr marL="971550" lvl="1" indent="-514350">
              <a:buFont typeface="+mj-lt"/>
              <a:buAutoNum type="arabicPeriod"/>
            </a:pPr>
            <a:r>
              <a:rPr lang="en-GB" dirty="0" smtClean="0">
                <a:solidFill>
                  <a:schemeClr val="tx1"/>
                </a:solidFill>
              </a:rPr>
              <a:t>How </a:t>
            </a:r>
            <a:r>
              <a:rPr lang="en-GB" dirty="0">
                <a:solidFill>
                  <a:schemeClr val="tx1"/>
                </a:solidFill>
              </a:rPr>
              <a:t>closed or open are academics’ scholarly communication practices? </a:t>
            </a:r>
            <a:endParaRPr lang="en-ZA" dirty="0"/>
          </a:p>
        </p:txBody>
      </p:sp>
    </p:spTree>
    <p:extLst>
      <p:ext uri="{BB962C8B-B14F-4D97-AF65-F5344CB8AC3E}">
        <p14:creationId xmlns:p14="http://schemas.microsoft.com/office/powerpoint/2010/main" val="5531551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Attitudes to Openness online</a:t>
            </a:r>
            <a:endParaRPr lang="en-ZA" dirty="0"/>
          </a:p>
        </p:txBody>
      </p:sp>
      <p:sp>
        <p:nvSpPr>
          <p:cNvPr id="3" name="Content Placeholder 2"/>
          <p:cNvSpPr>
            <a:spLocks noGrp="1"/>
          </p:cNvSpPr>
          <p:nvPr>
            <p:ph idx="1"/>
          </p:nvPr>
        </p:nvSpPr>
        <p:spPr/>
        <p:txBody>
          <a:bodyPr>
            <a:noAutofit/>
          </a:bodyPr>
          <a:lstStyle/>
          <a:p>
            <a:r>
              <a:rPr lang="en-ZA" sz="1600" dirty="0" smtClean="0"/>
              <a:t>a </a:t>
            </a:r>
            <a:r>
              <a:rPr lang="en-ZA" sz="1600" dirty="0"/>
              <a:t>culturally informed sense of personal modesty (not wanting to call attention </a:t>
            </a:r>
            <a:r>
              <a:rPr lang="en-ZA" sz="1600" dirty="0" smtClean="0"/>
              <a:t>to themselves</a:t>
            </a:r>
            <a:r>
              <a:rPr lang="en-ZA" sz="1600" dirty="0"/>
              <a:t>)</a:t>
            </a:r>
          </a:p>
          <a:p>
            <a:r>
              <a:rPr lang="en-ZA" sz="1600" dirty="0" smtClean="0"/>
              <a:t>an </a:t>
            </a:r>
            <a:r>
              <a:rPr lang="en-ZA" sz="1600" dirty="0"/>
              <a:t>ambivalence about the quality of their research (“being exposed”)</a:t>
            </a:r>
          </a:p>
          <a:p>
            <a:r>
              <a:rPr lang="en-ZA" sz="1600" dirty="0" smtClean="0"/>
              <a:t>an </a:t>
            </a:r>
            <a:r>
              <a:rPr lang="en-ZA" sz="1600" dirty="0"/>
              <a:t>anxiety about having no control over how they might be represented on </a:t>
            </a:r>
            <a:r>
              <a:rPr lang="en-ZA" sz="1600" dirty="0" smtClean="0"/>
              <a:t>the internet</a:t>
            </a:r>
            <a:endParaRPr lang="en-ZA" sz="1600" dirty="0"/>
          </a:p>
          <a:p>
            <a:r>
              <a:rPr lang="en-ZA" sz="1600" dirty="0" smtClean="0"/>
              <a:t>a </a:t>
            </a:r>
            <a:r>
              <a:rPr lang="en-ZA" sz="1600" dirty="0"/>
              <a:t>worry that others may steal their ideas/data (especially if still in gestational form).</a:t>
            </a:r>
          </a:p>
          <a:p>
            <a:r>
              <a:rPr lang="en-ZA" sz="1600" dirty="0" smtClean="0"/>
              <a:t>a </a:t>
            </a:r>
            <a:r>
              <a:rPr lang="en-ZA" sz="1600" dirty="0"/>
              <a:t>fear of offending their research subjects, many of whom they might continue </a:t>
            </a:r>
            <a:r>
              <a:rPr lang="en-ZA" sz="1600" dirty="0" smtClean="0"/>
              <a:t>to encounter </a:t>
            </a:r>
            <a:r>
              <a:rPr lang="en-ZA" sz="1600" dirty="0"/>
              <a:t>on the small island </a:t>
            </a:r>
            <a:endParaRPr lang="en-ZA" sz="1600" dirty="0" smtClean="0"/>
          </a:p>
          <a:p>
            <a:r>
              <a:rPr lang="en-ZA" sz="1600" dirty="0" smtClean="0"/>
              <a:t>a </a:t>
            </a:r>
            <a:r>
              <a:rPr lang="en-ZA" sz="1600" dirty="0"/>
              <a:t>concern for damaging one’s own reputation in a small country where “</a:t>
            </a:r>
            <a:r>
              <a:rPr lang="en-ZA" sz="1600" dirty="0" smtClean="0"/>
              <a:t>everyone knows </a:t>
            </a:r>
            <a:r>
              <a:rPr lang="en-ZA" sz="1600" dirty="0"/>
              <a:t>each other” and can influence your future prospects</a:t>
            </a:r>
          </a:p>
          <a:p>
            <a:r>
              <a:rPr lang="en-ZA" sz="1600" dirty="0" smtClean="0"/>
              <a:t>a </a:t>
            </a:r>
            <a:r>
              <a:rPr lang="en-ZA" sz="1600" dirty="0"/>
              <a:t>minimalist communications </a:t>
            </a:r>
            <a:r>
              <a:rPr lang="en-ZA" sz="1600" dirty="0" smtClean="0"/>
              <a:t>strategy</a:t>
            </a:r>
          </a:p>
          <a:p>
            <a:r>
              <a:rPr lang="en-ZA" sz="1600" dirty="0" smtClean="0"/>
              <a:t>a </a:t>
            </a:r>
            <a:r>
              <a:rPr lang="en-ZA" sz="1600" dirty="0"/>
              <a:t>teaching- rather than research-oriented approach to scholarship (which speaks </a:t>
            </a:r>
            <a:r>
              <a:rPr lang="en-ZA" sz="1600" dirty="0" smtClean="0"/>
              <a:t>to one’s </a:t>
            </a:r>
            <a:r>
              <a:rPr lang="en-ZA" sz="1600" dirty="0"/>
              <a:t>sense of academic identity, as a “teacher” rather than a “researcher”)</a:t>
            </a:r>
          </a:p>
        </p:txBody>
      </p:sp>
    </p:spTree>
    <p:extLst>
      <p:ext uri="{BB962C8B-B14F-4D97-AF65-F5344CB8AC3E}">
        <p14:creationId xmlns:p14="http://schemas.microsoft.com/office/powerpoint/2010/main" val="10086044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Analysis</a:t>
            </a:r>
            <a:endParaRPr lang="en-ZA" dirty="0"/>
          </a:p>
        </p:txBody>
      </p:sp>
      <p:sp>
        <p:nvSpPr>
          <p:cNvPr id="3" name="Content Placeholder 2"/>
          <p:cNvSpPr>
            <a:spLocks noGrp="1"/>
          </p:cNvSpPr>
          <p:nvPr>
            <p:ph idx="1"/>
          </p:nvPr>
        </p:nvSpPr>
        <p:spPr/>
        <p:txBody>
          <a:bodyPr>
            <a:normAutofit/>
          </a:bodyPr>
          <a:lstStyle/>
          <a:p>
            <a:pPr marL="0" indent="0">
              <a:buNone/>
            </a:pPr>
            <a:endParaRPr lang="en-ZA" sz="2400" dirty="0" smtClean="0"/>
          </a:p>
          <a:p>
            <a:endParaRPr lang="en-ZA" sz="2400" dirty="0"/>
          </a:p>
          <a:p>
            <a:r>
              <a:rPr lang="en-ZA" sz="2400" dirty="0" smtClean="0"/>
              <a:t>Czerniewicz</a:t>
            </a:r>
            <a:r>
              <a:rPr lang="en-ZA" sz="2400" dirty="0" smtClean="0"/>
              <a:t>, L; </a:t>
            </a:r>
            <a:r>
              <a:rPr lang="en-ZA" sz="2400" dirty="0" err="1" smtClean="0"/>
              <a:t>Kell</a:t>
            </a:r>
            <a:r>
              <a:rPr lang="en-ZA" sz="2400" dirty="0" smtClean="0"/>
              <a:t>, C; Willmers, M; King, T (2014), “Changing </a:t>
            </a:r>
            <a:r>
              <a:rPr lang="en-ZA" sz="2400" dirty="0"/>
              <a:t>Research Communication Practices and Open Scholarship: A Framework for </a:t>
            </a:r>
            <a:r>
              <a:rPr lang="en-ZA" sz="2400" dirty="0" smtClean="0"/>
              <a:t>Analysis”, </a:t>
            </a:r>
            <a:r>
              <a:rPr lang="en-ZA" sz="2400" i="1" dirty="0" smtClean="0"/>
              <a:t>available </a:t>
            </a:r>
            <a:r>
              <a:rPr lang="en-ZA" sz="2400" i="1" u="sng" dirty="0" smtClean="0"/>
              <a:t>http</a:t>
            </a:r>
            <a:r>
              <a:rPr lang="en-ZA" sz="2400" i="1" u="sng" dirty="0"/>
              <a:t>://openuct.uct.ac.za/article/scap-outputs-changing-research-communication-practices</a:t>
            </a:r>
          </a:p>
        </p:txBody>
      </p:sp>
    </p:spTree>
    <p:extLst>
      <p:ext uri="{BB962C8B-B14F-4D97-AF65-F5344CB8AC3E}">
        <p14:creationId xmlns:p14="http://schemas.microsoft.com/office/powerpoint/2010/main" val="30240888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538" y="260648"/>
            <a:ext cx="8229600" cy="1143000"/>
          </a:xfrm>
        </p:spPr>
        <p:txBody>
          <a:bodyPr>
            <a:noAutofit/>
          </a:bodyPr>
          <a:lstStyle/>
          <a:p>
            <a:r>
              <a:rPr lang="en-ZA" sz="7200" dirty="0" smtClean="0"/>
              <a:t>Thank you</a:t>
            </a:r>
            <a:endParaRPr lang="en-ZA" sz="7200" dirty="0"/>
          </a:p>
        </p:txBody>
      </p:sp>
      <p:sp>
        <p:nvSpPr>
          <p:cNvPr id="3" name="Content Placeholder 2"/>
          <p:cNvSpPr>
            <a:spLocks noGrp="1"/>
          </p:cNvSpPr>
          <p:nvPr>
            <p:ph idx="1"/>
          </p:nvPr>
        </p:nvSpPr>
        <p:spPr>
          <a:xfrm>
            <a:off x="490538" y="2852936"/>
            <a:ext cx="8229600" cy="4525963"/>
          </a:xfrm>
        </p:spPr>
        <p:txBody>
          <a:bodyPr/>
          <a:lstStyle/>
          <a:p>
            <a:pPr marL="0" indent="0" algn="ctr">
              <a:buNone/>
            </a:pPr>
            <a:r>
              <a:rPr lang="en-ZA" sz="4000" dirty="0" smtClean="0">
                <a:solidFill>
                  <a:schemeClr val="bg1">
                    <a:lumMod val="50000"/>
                  </a:schemeClr>
                </a:solidFill>
              </a:rPr>
              <a:t>Laura Czerniewicz</a:t>
            </a:r>
          </a:p>
          <a:p>
            <a:pPr marL="0" indent="0" algn="ctr">
              <a:buNone/>
            </a:pPr>
            <a:r>
              <a:rPr lang="en-ZA" sz="2400" dirty="0" smtClean="0"/>
              <a:t>@</a:t>
            </a:r>
            <a:r>
              <a:rPr lang="en-ZA" sz="2400" dirty="0" err="1" smtClean="0"/>
              <a:t>czernie</a:t>
            </a:r>
            <a:endParaRPr lang="en-ZA" sz="2400" dirty="0" smtClean="0"/>
          </a:p>
          <a:p>
            <a:pPr marL="0" indent="0" algn="ctr">
              <a:buNone/>
            </a:pPr>
            <a:r>
              <a:rPr lang="en-ZA" sz="2400" dirty="0" smtClean="0">
                <a:hlinkClick r:id="rId2"/>
              </a:rPr>
              <a:t>http://openuct.ac.za</a:t>
            </a:r>
            <a:endParaRPr lang="en-ZA" sz="2400" dirty="0" smtClean="0"/>
          </a:p>
          <a:p>
            <a:pPr marL="0" indent="0" algn="ctr">
              <a:buNone/>
            </a:pPr>
            <a:r>
              <a:rPr lang="en-ZA" sz="2400" dirty="0" smtClean="0"/>
              <a:t>laura.czerniewicz@uct.ac.za</a:t>
            </a:r>
          </a:p>
          <a:p>
            <a:pPr marL="0" indent="0" algn="ctr">
              <a:buNone/>
            </a:pPr>
            <a:r>
              <a:rPr lang="en-ZA" sz="2400" dirty="0" smtClean="0">
                <a:hlinkClick r:id="rId3"/>
              </a:rPr>
              <a:t>http</a:t>
            </a:r>
            <a:r>
              <a:rPr lang="en-ZA" sz="2400" dirty="0">
                <a:hlinkClick r:id="rId3"/>
              </a:rPr>
              <a:t>://lauraczerniewicz.uct.ac.za</a:t>
            </a:r>
            <a:endParaRPr lang="en-ZA" sz="2400" dirty="0"/>
          </a:p>
          <a:p>
            <a:pPr marL="0" indent="0" algn="ctr">
              <a:buNone/>
            </a:pPr>
            <a:endParaRPr lang="en-ZA" sz="2800" u="sng" dirty="0" smtClean="0"/>
          </a:p>
          <a:p>
            <a:endParaRPr lang="en-ZA" sz="2800" dirty="0"/>
          </a:p>
        </p:txBody>
      </p:sp>
      <p:pic>
        <p:nvPicPr>
          <p:cNvPr id="5" name="Picture 3" descr="UCT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00988" y="5661025"/>
            <a:ext cx="1071562"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9538" y="6173788"/>
            <a:ext cx="13716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descr="openuctlog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0825" y="5745163"/>
            <a:ext cx="720725" cy="92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3214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Broader study</a:t>
            </a:r>
            <a:endParaRPr lang="en-ZA" dirty="0"/>
          </a:p>
        </p:txBody>
      </p:sp>
      <p:sp>
        <p:nvSpPr>
          <p:cNvPr id="3" name="Content Placeholder 2"/>
          <p:cNvSpPr>
            <a:spLocks noGrp="1"/>
          </p:cNvSpPr>
          <p:nvPr>
            <p:ph idx="1"/>
          </p:nvPr>
        </p:nvSpPr>
        <p:spPr>
          <a:xfrm>
            <a:off x="457200" y="1600200"/>
            <a:ext cx="8229600" cy="5141168"/>
          </a:xfrm>
        </p:spPr>
        <p:txBody>
          <a:bodyPr>
            <a:normAutofit/>
          </a:bodyPr>
          <a:lstStyle/>
          <a:p>
            <a:r>
              <a:rPr lang="en-GB" dirty="0"/>
              <a:t>P</a:t>
            </a:r>
            <a:r>
              <a:rPr lang="en-GB" dirty="0" smtClean="0"/>
              <a:t>art </a:t>
            </a:r>
            <a:r>
              <a:rPr lang="en-GB" dirty="0"/>
              <a:t>of a </a:t>
            </a:r>
            <a:r>
              <a:rPr lang="en-ZA" dirty="0"/>
              <a:t>broader programme The Scholarly Communication in Africa Programme (</a:t>
            </a:r>
            <a:r>
              <a:rPr lang="en-ZA" dirty="0" smtClean="0"/>
              <a:t>SCAP)</a:t>
            </a:r>
          </a:p>
          <a:p>
            <a:r>
              <a:rPr lang="en-ZA" dirty="0" smtClean="0"/>
              <a:t>in </a:t>
            </a:r>
            <a:r>
              <a:rPr lang="en-ZA" dirty="0"/>
              <a:t>four African </a:t>
            </a:r>
            <a:r>
              <a:rPr lang="en-ZA" dirty="0" smtClean="0"/>
              <a:t>universities</a:t>
            </a:r>
          </a:p>
          <a:p>
            <a:pPr lvl="1"/>
            <a:r>
              <a:rPr lang="en-GB" sz="2000" dirty="0">
                <a:solidFill>
                  <a:schemeClr val="tx1"/>
                </a:solidFill>
              </a:rPr>
              <a:t>Department of Library and Information Studies a</a:t>
            </a:r>
            <a:r>
              <a:rPr lang="en-ZA" sz="2000" dirty="0">
                <a:solidFill>
                  <a:schemeClr val="tx1"/>
                </a:solidFill>
              </a:rPr>
              <a:t>t the</a:t>
            </a:r>
            <a:r>
              <a:rPr lang="en-GB" sz="2000" dirty="0">
                <a:solidFill>
                  <a:schemeClr val="tx1"/>
                </a:solidFill>
              </a:rPr>
              <a:t> University of Botswana (UB</a:t>
            </a:r>
            <a:r>
              <a:rPr lang="en-GB" sz="2000" dirty="0" smtClean="0">
                <a:solidFill>
                  <a:schemeClr val="tx1"/>
                </a:solidFill>
              </a:rPr>
              <a:t>)</a:t>
            </a:r>
          </a:p>
          <a:p>
            <a:pPr lvl="1"/>
            <a:r>
              <a:rPr lang="en-GB" sz="2000" dirty="0" smtClean="0">
                <a:solidFill>
                  <a:schemeClr val="tx1"/>
                </a:solidFill>
              </a:rPr>
              <a:t>The </a:t>
            </a:r>
            <a:r>
              <a:rPr lang="en-GB" sz="2000" dirty="0">
                <a:solidFill>
                  <a:schemeClr val="tx1"/>
                </a:solidFill>
              </a:rPr>
              <a:t>Economics Department/  South African Labour and Development Research Unit (SALDRU) at the University of Cape Town (</a:t>
            </a:r>
            <a:r>
              <a:rPr lang="en-GB" sz="2000" dirty="0" smtClean="0">
                <a:solidFill>
                  <a:schemeClr val="tx1"/>
                </a:solidFill>
              </a:rPr>
              <a:t>UCT)</a:t>
            </a:r>
          </a:p>
          <a:p>
            <a:pPr lvl="1"/>
            <a:r>
              <a:rPr lang="en-GB" sz="2000" dirty="0" smtClean="0">
                <a:solidFill>
                  <a:schemeClr val="tx1"/>
                </a:solidFill>
              </a:rPr>
              <a:t>the </a:t>
            </a:r>
            <a:r>
              <a:rPr lang="en-GB" sz="2000" dirty="0">
                <a:solidFill>
                  <a:schemeClr val="tx1"/>
                </a:solidFill>
              </a:rPr>
              <a:t>Faculty of Humanities at  the University of Namibia (</a:t>
            </a:r>
            <a:r>
              <a:rPr lang="en-GB" sz="2000" dirty="0" err="1" smtClean="0">
                <a:solidFill>
                  <a:schemeClr val="tx1"/>
                </a:solidFill>
              </a:rPr>
              <a:t>UNam</a:t>
            </a:r>
            <a:r>
              <a:rPr lang="en-GB" sz="2000" dirty="0" smtClean="0">
                <a:solidFill>
                  <a:schemeClr val="tx1"/>
                </a:solidFill>
              </a:rPr>
              <a:t>)</a:t>
            </a:r>
          </a:p>
          <a:p>
            <a:pPr lvl="1"/>
            <a:r>
              <a:rPr lang="en-GB" sz="2000" dirty="0" smtClean="0">
                <a:solidFill>
                  <a:schemeClr val="tx1"/>
                </a:solidFill>
              </a:rPr>
              <a:t>the </a:t>
            </a:r>
            <a:r>
              <a:rPr lang="en-GB" sz="2000" dirty="0">
                <a:solidFill>
                  <a:schemeClr val="tx1"/>
                </a:solidFill>
              </a:rPr>
              <a:t>Faculty of Science  at University of Mauritius (</a:t>
            </a:r>
            <a:r>
              <a:rPr lang="en-GB" sz="2000" dirty="0" smtClean="0">
                <a:solidFill>
                  <a:schemeClr val="tx1"/>
                </a:solidFill>
              </a:rPr>
              <a:t>UM</a:t>
            </a:r>
            <a:endParaRPr lang="en-ZA" sz="2000" dirty="0">
              <a:solidFill>
                <a:schemeClr val="tx1"/>
              </a:solidFill>
            </a:endParaRPr>
          </a:p>
          <a:p>
            <a:endParaRPr lang="en-ZA" dirty="0"/>
          </a:p>
        </p:txBody>
      </p:sp>
    </p:spTree>
    <p:extLst>
      <p:ext uri="{BB962C8B-B14F-4D97-AF65-F5344CB8AC3E}">
        <p14:creationId xmlns:p14="http://schemas.microsoft.com/office/powerpoint/2010/main" val="2268986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normAutofit/>
          </a:bodyPr>
          <a:lstStyle/>
          <a:p>
            <a:r>
              <a:rPr lang="en-ZA" dirty="0"/>
              <a:t>SCAP </a:t>
            </a:r>
            <a:r>
              <a:rPr lang="en-ZA" dirty="0" smtClean="0"/>
              <a:t>aims</a:t>
            </a:r>
          </a:p>
          <a:p>
            <a:pPr lvl="1"/>
            <a:r>
              <a:rPr lang="en-ZA" dirty="0" smtClean="0"/>
              <a:t>to </a:t>
            </a:r>
            <a:r>
              <a:rPr lang="en-ZA" dirty="0"/>
              <a:t>help raise the visibility of African scholarship by mapping current research and communication practices in four southern African universities </a:t>
            </a:r>
            <a:endParaRPr lang="en-ZA" dirty="0" smtClean="0"/>
          </a:p>
          <a:p>
            <a:pPr lvl="1"/>
            <a:r>
              <a:rPr lang="en-ZA" dirty="0"/>
              <a:t>t</a:t>
            </a:r>
            <a:r>
              <a:rPr lang="en-ZA" dirty="0" smtClean="0"/>
              <a:t>o recommend </a:t>
            </a:r>
            <a:r>
              <a:rPr lang="en-ZA" dirty="0"/>
              <a:t>technical and administrative innovations based on experiences gained in implementation initiatives piloted at these </a:t>
            </a:r>
            <a:r>
              <a:rPr lang="en-ZA" dirty="0" smtClean="0"/>
              <a:t>universities</a:t>
            </a:r>
            <a:endParaRPr lang="en-ZA" dirty="0"/>
          </a:p>
          <a:p>
            <a:endParaRPr lang="en-ZA" dirty="0"/>
          </a:p>
        </p:txBody>
      </p:sp>
    </p:spTree>
    <p:extLst>
      <p:ext uri="{BB962C8B-B14F-4D97-AF65-F5344CB8AC3E}">
        <p14:creationId xmlns:p14="http://schemas.microsoft.com/office/powerpoint/2010/main" val="3665646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Data collection</a:t>
            </a:r>
            <a:endParaRPr lang="en-ZA" dirty="0"/>
          </a:p>
        </p:txBody>
      </p:sp>
      <p:sp>
        <p:nvSpPr>
          <p:cNvPr id="3" name="Content Placeholder 2"/>
          <p:cNvSpPr>
            <a:spLocks noGrp="1"/>
          </p:cNvSpPr>
          <p:nvPr>
            <p:ph idx="1"/>
          </p:nvPr>
        </p:nvSpPr>
        <p:spPr>
          <a:xfrm>
            <a:off x="457200" y="1600200"/>
            <a:ext cx="8229600" cy="4997152"/>
          </a:xfrm>
        </p:spPr>
        <p:txBody>
          <a:bodyPr>
            <a:normAutofit fontScale="92500" lnSpcReduction="20000"/>
          </a:bodyPr>
          <a:lstStyle/>
          <a:p>
            <a:r>
              <a:rPr lang="en-GB" dirty="0"/>
              <a:t>Data collection methods </a:t>
            </a:r>
            <a:endParaRPr lang="en-GB" dirty="0" smtClean="0"/>
          </a:p>
          <a:p>
            <a:pPr lvl="1"/>
            <a:r>
              <a:rPr lang="en-GB" dirty="0" smtClean="0"/>
              <a:t>a </a:t>
            </a:r>
            <a:r>
              <a:rPr lang="en-GB" dirty="0"/>
              <a:t>survey </a:t>
            </a:r>
          </a:p>
          <a:p>
            <a:pPr lvl="1"/>
            <a:r>
              <a:rPr lang="en-GB" dirty="0" smtClean="0"/>
              <a:t>in-depth</a:t>
            </a:r>
            <a:r>
              <a:rPr lang="en-GB" dirty="0"/>
              <a:t>, semi-structured interviews with a selection of </a:t>
            </a:r>
            <a:r>
              <a:rPr lang="en-GB" dirty="0" smtClean="0"/>
              <a:t>academics</a:t>
            </a:r>
          </a:p>
          <a:p>
            <a:pPr lvl="1"/>
            <a:r>
              <a:rPr lang="en-GB" dirty="0" smtClean="0"/>
              <a:t>day-recall </a:t>
            </a:r>
            <a:r>
              <a:rPr lang="en-GB" dirty="0"/>
              <a:t>interviews with a small number of those </a:t>
            </a:r>
            <a:r>
              <a:rPr lang="en-GB" dirty="0" smtClean="0"/>
              <a:t>interviewed</a:t>
            </a:r>
          </a:p>
          <a:p>
            <a:r>
              <a:rPr lang="en-GB" dirty="0" smtClean="0"/>
              <a:t>Academics narrated </a:t>
            </a:r>
            <a:r>
              <a:rPr lang="en-GB" dirty="0"/>
              <a:t>three recent research projects they had </a:t>
            </a:r>
            <a:r>
              <a:rPr lang="en-GB" dirty="0" smtClean="0"/>
              <a:t>undertaken</a:t>
            </a:r>
          </a:p>
          <a:p>
            <a:pPr lvl="1"/>
            <a:r>
              <a:rPr lang="en-GB" dirty="0"/>
              <a:t>t</a:t>
            </a:r>
            <a:r>
              <a:rPr lang="en-GB" dirty="0" smtClean="0"/>
              <a:t>hus descriptions </a:t>
            </a:r>
            <a:r>
              <a:rPr lang="en-GB" dirty="0"/>
              <a:t>of a total of 72 research </a:t>
            </a:r>
            <a:r>
              <a:rPr lang="en-GB" dirty="0" smtClean="0"/>
              <a:t>projects</a:t>
            </a:r>
          </a:p>
          <a:p>
            <a:r>
              <a:rPr lang="en-GB" dirty="0"/>
              <a:t>“thick’ descriptions of lived </a:t>
            </a:r>
            <a:r>
              <a:rPr lang="en-GB" dirty="0" smtClean="0"/>
              <a:t>practices </a:t>
            </a:r>
          </a:p>
          <a:p>
            <a:pPr lvl="1"/>
            <a:r>
              <a:rPr lang="en-GB" dirty="0" smtClean="0"/>
              <a:t>as is, not as “ought to be”</a:t>
            </a:r>
            <a:endParaRPr lang="en-GB" dirty="0"/>
          </a:p>
          <a:p>
            <a:pPr lvl="1"/>
            <a:endParaRPr lang="en-ZA" dirty="0"/>
          </a:p>
        </p:txBody>
      </p:sp>
    </p:spTree>
    <p:extLst>
      <p:ext uri="{BB962C8B-B14F-4D97-AF65-F5344CB8AC3E}">
        <p14:creationId xmlns:p14="http://schemas.microsoft.com/office/powerpoint/2010/main" val="19284986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Framework</a:t>
            </a:r>
            <a:endParaRPr lang="en-ZA" dirty="0"/>
          </a:p>
        </p:txBody>
      </p:sp>
      <p:sp>
        <p:nvSpPr>
          <p:cNvPr id="3" name="Content Placeholder 2"/>
          <p:cNvSpPr>
            <a:spLocks noGrp="1"/>
          </p:cNvSpPr>
          <p:nvPr>
            <p:ph idx="1"/>
          </p:nvPr>
        </p:nvSpPr>
        <p:spPr/>
        <p:txBody>
          <a:bodyPr/>
          <a:lstStyle/>
          <a:p>
            <a:r>
              <a:rPr lang="en-ZA" dirty="0" smtClean="0"/>
              <a:t>Needed a framework to describe research projects</a:t>
            </a:r>
          </a:p>
          <a:p>
            <a:pPr lvl="1"/>
            <a:r>
              <a:rPr lang="en-ZA" dirty="0" smtClean="0"/>
              <a:t>Across sites</a:t>
            </a:r>
          </a:p>
          <a:p>
            <a:pPr lvl="1"/>
            <a:r>
              <a:rPr lang="en-ZA" dirty="0" smtClean="0"/>
              <a:t>Across disciplines</a:t>
            </a:r>
          </a:p>
          <a:p>
            <a:pPr lvl="1"/>
            <a:r>
              <a:rPr lang="en-ZA" dirty="0" smtClean="0"/>
              <a:t>Without pre-set ideas of what should be happening</a:t>
            </a:r>
          </a:p>
          <a:p>
            <a:pPr lvl="1"/>
            <a:r>
              <a:rPr lang="en-ZA" dirty="0" smtClean="0"/>
              <a:t>Allowing for local context, conditions, history</a:t>
            </a:r>
            <a:endParaRPr lang="en-ZA" dirty="0"/>
          </a:p>
        </p:txBody>
      </p:sp>
    </p:spTree>
    <p:extLst>
      <p:ext uri="{BB962C8B-B14F-4D97-AF65-F5344CB8AC3E}">
        <p14:creationId xmlns:p14="http://schemas.microsoft.com/office/powerpoint/2010/main" val="2620025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Framework: Key Choices</a:t>
            </a:r>
            <a:endParaRPr lang="en-ZA" dirty="0"/>
          </a:p>
        </p:txBody>
      </p:sp>
      <p:sp>
        <p:nvSpPr>
          <p:cNvPr id="3" name="Content Placeholder 2"/>
          <p:cNvSpPr>
            <a:spLocks noGrp="1"/>
          </p:cNvSpPr>
          <p:nvPr>
            <p:ph idx="1"/>
          </p:nvPr>
        </p:nvSpPr>
        <p:spPr/>
        <p:txBody>
          <a:bodyPr/>
          <a:lstStyle/>
          <a:p>
            <a:pPr marL="514350" indent="-514350">
              <a:buFont typeface="+mj-lt"/>
              <a:buAutoNum type="arabicPeriod"/>
            </a:pPr>
            <a:r>
              <a:rPr lang="en-ZA" dirty="0" smtClean="0"/>
              <a:t>Focus on practices</a:t>
            </a:r>
          </a:p>
          <a:p>
            <a:pPr marL="514350" indent="-514350">
              <a:buFont typeface="+mj-lt"/>
              <a:buAutoNum type="arabicPeriod"/>
            </a:pPr>
            <a:r>
              <a:rPr lang="en-ZA" dirty="0" smtClean="0"/>
              <a:t>A typology that cut across disciplines and the pure / applied distinction</a:t>
            </a:r>
          </a:p>
          <a:p>
            <a:pPr marL="514350" indent="-514350">
              <a:buFont typeface="+mj-lt"/>
              <a:buAutoNum type="arabicPeriod"/>
            </a:pPr>
            <a:r>
              <a:rPr lang="en-ZA" dirty="0" smtClean="0"/>
              <a:t>The heuristic of the research cycle</a:t>
            </a:r>
            <a:endParaRPr lang="en-ZA" dirty="0"/>
          </a:p>
        </p:txBody>
      </p:sp>
    </p:spTree>
    <p:extLst>
      <p:ext uri="{BB962C8B-B14F-4D97-AF65-F5344CB8AC3E}">
        <p14:creationId xmlns:p14="http://schemas.microsoft.com/office/powerpoint/2010/main" val="27433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3866</TotalTime>
  <Words>7268</Words>
  <Application>Microsoft Office PowerPoint</Application>
  <PresentationFormat>On-screen Show (4:3)</PresentationFormat>
  <Paragraphs>480</Paragraphs>
  <Slides>42</Slides>
  <Notes>25</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A Framework for Analysing  Research Types and Practices  </vt:lpstr>
      <vt:lpstr>PowerPoint Presentation</vt:lpstr>
      <vt:lpstr>PowerPoint Presentation</vt:lpstr>
      <vt:lpstr>Questions</vt:lpstr>
      <vt:lpstr>Broader study</vt:lpstr>
      <vt:lpstr>PowerPoint Presentation</vt:lpstr>
      <vt:lpstr>Data collection</vt:lpstr>
      <vt:lpstr>Framework</vt:lpstr>
      <vt:lpstr>Framework: Key Choices</vt:lpstr>
      <vt:lpstr>Practices</vt:lpstr>
      <vt:lpstr>Research project Types</vt:lpstr>
      <vt:lpstr>Type: Discovery</vt:lpstr>
      <vt:lpstr>Type: Interpretive</vt:lpstr>
      <vt:lpstr>Type: Applied research</vt:lpstr>
      <vt:lpstr>Type: Integrative</vt:lpstr>
      <vt:lpstr>Teaching and learning</vt:lpstr>
      <vt:lpstr>This study: Types of projects</vt:lpstr>
      <vt:lpstr>Research Cycle Approach</vt:lpstr>
      <vt:lpstr>Traditional Scholarship</vt:lpstr>
      <vt:lpstr>PowerPoint Presentation</vt:lpstr>
      <vt:lpstr>PowerPoint Presentation</vt:lpstr>
      <vt:lpstr>PowerPoint Presentation</vt:lpstr>
      <vt:lpstr>PowerPoint Presentation</vt:lpstr>
      <vt:lpstr>Changing scholarship  audiences &amp; dissemination</vt:lpstr>
      <vt:lpstr>Traditional Research Communication Cycle</vt:lpstr>
      <vt:lpstr>Changing Research Communication Cycle</vt:lpstr>
      <vt:lpstr>Stages</vt:lpstr>
      <vt:lpstr>Social Relations</vt:lpstr>
      <vt:lpstr>Users/audience</vt:lpstr>
      <vt:lpstr>Users/audience</vt:lpstr>
      <vt:lpstr>Forms of communication</vt:lpstr>
      <vt:lpstr>PowerPoint Presentation</vt:lpstr>
      <vt:lpstr>Forms of communication</vt:lpstr>
      <vt:lpstr>PowerPoint Presentation</vt:lpstr>
      <vt:lpstr>PowerPoint Presentation</vt:lpstr>
      <vt:lpstr>Forms of communication</vt:lpstr>
      <vt:lpstr>Degrees of openness</vt:lpstr>
      <vt:lpstr>PowerPoint Presentation</vt:lpstr>
      <vt:lpstr>PowerPoint Presentation</vt:lpstr>
      <vt:lpstr>Attitudes to Openness online</vt:lpstr>
      <vt:lpstr>Analysis</vt:lpstr>
      <vt:lpstr>Thank you</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Shihaam Donnelly</dc:creator>
  <cp:lastModifiedBy>Laura Czerniewicz</cp:lastModifiedBy>
  <cp:revision>320</cp:revision>
  <dcterms:created xsi:type="dcterms:W3CDTF">2011-10-12T07:55:54Z</dcterms:created>
  <dcterms:modified xsi:type="dcterms:W3CDTF">2014-04-08T16:44:07Z</dcterms:modified>
</cp:coreProperties>
</file>