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4"/>
    <p:sldMasterId id="2147483648" r:id="rId5"/>
  </p:sldMasterIdLst>
  <p:notesMasterIdLst>
    <p:notesMasterId r:id="rId42"/>
  </p:notesMasterIdLst>
  <p:sldIdLst>
    <p:sldId id="257" r:id="rId6"/>
    <p:sldId id="272" r:id="rId7"/>
    <p:sldId id="273" r:id="rId8"/>
    <p:sldId id="331" r:id="rId9"/>
    <p:sldId id="277" r:id="rId10"/>
    <p:sldId id="345" r:id="rId11"/>
    <p:sldId id="337" r:id="rId12"/>
    <p:sldId id="338" r:id="rId13"/>
    <p:sldId id="359" r:id="rId14"/>
    <p:sldId id="332" r:id="rId15"/>
    <p:sldId id="334" r:id="rId16"/>
    <p:sldId id="333" r:id="rId17"/>
    <p:sldId id="336" r:id="rId18"/>
    <p:sldId id="335" r:id="rId19"/>
    <p:sldId id="342" r:id="rId20"/>
    <p:sldId id="358" r:id="rId21"/>
    <p:sldId id="306" r:id="rId22"/>
    <p:sldId id="352" r:id="rId23"/>
    <p:sldId id="346" r:id="rId24"/>
    <p:sldId id="341" r:id="rId25"/>
    <p:sldId id="308" r:id="rId26"/>
    <p:sldId id="310" r:id="rId27"/>
    <p:sldId id="311" r:id="rId28"/>
    <p:sldId id="324" r:id="rId29"/>
    <p:sldId id="343" r:id="rId30"/>
    <p:sldId id="291" r:id="rId31"/>
    <p:sldId id="355" r:id="rId32"/>
    <p:sldId id="347" r:id="rId33"/>
    <p:sldId id="353" r:id="rId34"/>
    <p:sldId id="357" r:id="rId35"/>
    <p:sldId id="360" r:id="rId36"/>
    <p:sldId id="349" r:id="rId37"/>
    <p:sldId id="348" r:id="rId38"/>
    <p:sldId id="350" r:id="rId39"/>
    <p:sldId id="356" r:id="rId40"/>
    <p:sldId id="351"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88E65B-29D2-D6B7-1738-F92C1569D140}" name="Michelle Willmers" initials="MW" userId="S::01418082@wf.uct.ac.za::11449977-591e-4f0b-823a-e7627c7fee8c" providerId="AD"/>
  <p188:author id="{AC5ACA8A-634A-38F5-50AB-8030CA95A3E6}" name="Glenda Cox" initials="GC" userId="S::01359752@wf.uct.ac.za::1a95f6b0-d73e-4d12-bb8e-c729f21f188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17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EF387A-15C0-F17B-23E8-DC36F991D6FD}" v="17" dt="2023-08-17T08:16:41.3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Willmers" userId="S::01418082@wf.uct.ac.za::11449977-591e-4f0b-823a-e7627c7fee8c" providerId="AD" clId="Web-{23EF387A-15C0-F17B-23E8-DC36F991D6FD}"/>
    <pc:docChg chg="delSld modSld">
      <pc:chgData name="Michelle Willmers" userId="S::01418082@wf.uct.ac.za::11449977-591e-4f0b-823a-e7627c7fee8c" providerId="AD" clId="Web-{23EF387A-15C0-F17B-23E8-DC36F991D6FD}" dt="2023-08-17T08:16:41.335" v="16"/>
      <pc:docMkLst>
        <pc:docMk/>
      </pc:docMkLst>
      <pc:sldChg chg="modSp">
        <pc:chgData name="Michelle Willmers" userId="S::01418082@wf.uct.ac.za::11449977-591e-4f0b-823a-e7627c7fee8c" providerId="AD" clId="Web-{23EF387A-15C0-F17B-23E8-DC36F991D6FD}" dt="2023-08-17T08:14:12.005" v="0" actId="20577"/>
        <pc:sldMkLst>
          <pc:docMk/>
          <pc:sldMk cId="1507015122" sldId="257"/>
        </pc:sldMkLst>
        <pc:spChg chg="mod">
          <ac:chgData name="Michelle Willmers" userId="S::01418082@wf.uct.ac.za::11449977-591e-4f0b-823a-e7627c7fee8c" providerId="AD" clId="Web-{23EF387A-15C0-F17B-23E8-DC36F991D6FD}" dt="2023-08-17T08:14:12.005" v="0" actId="20577"/>
          <ac:spMkLst>
            <pc:docMk/>
            <pc:sldMk cId="1507015122" sldId="257"/>
            <ac:spMk id="118" creationId="{00000000-0000-0000-0000-000000000000}"/>
          </ac:spMkLst>
        </pc:spChg>
      </pc:sldChg>
      <pc:sldChg chg="modSp">
        <pc:chgData name="Michelle Willmers" userId="S::01418082@wf.uct.ac.za::11449977-591e-4f0b-823a-e7627c7fee8c" providerId="AD" clId="Web-{23EF387A-15C0-F17B-23E8-DC36F991D6FD}" dt="2023-08-17T08:16:14.288" v="15" actId="20577"/>
        <pc:sldMkLst>
          <pc:docMk/>
          <pc:sldMk cId="4101533106" sldId="291"/>
        </pc:sldMkLst>
        <pc:spChg chg="mod">
          <ac:chgData name="Michelle Willmers" userId="S::01418082@wf.uct.ac.za::11449977-591e-4f0b-823a-e7627c7fee8c" providerId="AD" clId="Web-{23EF387A-15C0-F17B-23E8-DC36F991D6FD}" dt="2023-08-17T08:16:14.288" v="15" actId="20577"/>
          <ac:spMkLst>
            <pc:docMk/>
            <pc:sldMk cId="4101533106" sldId="291"/>
            <ac:spMk id="2" creationId="{2EE30D0A-54F2-0DC5-A7AD-C7286384FFB0}"/>
          </ac:spMkLst>
        </pc:spChg>
      </pc:sldChg>
      <pc:sldChg chg="del">
        <pc:chgData name="Michelle Willmers" userId="S::01418082@wf.uct.ac.za::11449977-591e-4f0b-823a-e7627c7fee8c" providerId="AD" clId="Web-{23EF387A-15C0-F17B-23E8-DC36F991D6FD}" dt="2023-08-17T08:16:41.335" v="16"/>
        <pc:sldMkLst>
          <pc:docMk/>
          <pc:sldMk cId="3169907565" sldId="307"/>
        </pc:sldMkLst>
      </pc:sldChg>
      <pc:sldChg chg="delSp">
        <pc:chgData name="Michelle Willmers" userId="S::01418082@wf.uct.ac.za::11449977-591e-4f0b-823a-e7627c7fee8c" providerId="AD" clId="Web-{23EF387A-15C0-F17B-23E8-DC36F991D6FD}" dt="2023-08-17T08:14:25.006" v="1"/>
        <pc:sldMkLst>
          <pc:docMk/>
          <pc:sldMk cId="2468464191" sldId="337"/>
        </pc:sldMkLst>
        <pc:picChg chg="del">
          <ac:chgData name="Michelle Willmers" userId="S::01418082@wf.uct.ac.za::11449977-591e-4f0b-823a-e7627c7fee8c" providerId="AD" clId="Web-{23EF387A-15C0-F17B-23E8-DC36F991D6FD}" dt="2023-08-17T08:14:25.006" v="1"/>
          <ac:picMkLst>
            <pc:docMk/>
            <pc:sldMk cId="2468464191" sldId="337"/>
            <ac:picMk id="169" creationId="{00000000-0000-0000-0000-000000000000}"/>
          </ac:picMkLst>
        </pc:picChg>
      </pc:sldChg>
      <pc:sldChg chg="del">
        <pc:chgData name="Michelle Willmers" userId="S::01418082@wf.uct.ac.za::11449977-591e-4f0b-823a-e7627c7fee8c" providerId="AD" clId="Web-{23EF387A-15C0-F17B-23E8-DC36F991D6FD}" dt="2023-08-17T08:14:40.224" v="2"/>
        <pc:sldMkLst>
          <pc:docMk/>
          <pc:sldMk cId="4070379402" sldId="33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10AC29-C24C-4DEC-A095-AAABBCEE968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79AAFC01-EC2E-4D86-9F17-CB515D8F1C60}">
      <dgm:prSet/>
      <dgm:spPr/>
      <dgm:t>
        <a:bodyPr/>
        <a:lstStyle/>
        <a:p>
          <a:r>
            <a:rPr lang="en-US" b="1"/>
            <a:t>To contribute to improving </a:t>
          </a:r>
          <a:r>
            <a:rPr lang="en-US" b="1" i="0"/>
            <a:t>inclusion</a:t>
          </a:r>
          <a:r>
            <a:rPr lang="en-US" b="1"/>
            <a:t> in South African higher education by addressing equitable access to relevant learning resources.</a:t>
          </a:r>
          <a:endParaRPr lang="en-US"/>
        </a:p>
      </dgm:t>
    </dgm:pt>
    <dgm:pt modelId="{E023B830-90E7-4F09-9016-6FB28AC35A5A}" type="parTrans" cxnId="{617C524B-F968-4614-BCFB-19467E632EBA}">
      <dgm:prSet/>
      <dgm:spPr/>
      <dgm:t>
        <a:bodyPr/>
        <a:lstStyle/>
        <a:p>
          <a:endParaRPr lang="en-US"/>
        </a:p>
      </dgm:t>
    </dgm:pt>
    <dgm:pt modelId="{FF51E698-7A1E-43C4-A45C-80E34C0488AC}" type="sibTrans" cxnId="{617C524B-F968-4614-BCFB-19467E632EBA}">
      <dgm:prSet/>
      <dgm:spPr/>
      <dgm:t>
        <a:bodyPr/>
        <a:lstStyle/>
        <a:p>
          <a:endParaRPr lang="en-US"/>
        </a:p>
      </dgm:t>
    </dgm:pt>
    <dgm:pt modelId="{2713F4F8-9A35-44D3-BCE3-3F9312C6EB57}">
      <dgm:prSet/>
      <dgm:spPr/>
      <dgm:t>
        <a:bodyPr/>
        <a:lstStyle/>
        <a:p>
          <a:r>
            <a:rPr lang="en-US" b="1"/>
            <a:t>Operating against backdrop of widening inequity, exacerbating crisis in access and representation. </a:t>
          </a:r>
          <a:endParaRPr lang="en-US"/>
        </a:p>
      </dgm:t>
    </dgm:pt>
    <dgm:pt modelId="{E3E9C158-339C-412D-9E58-7C05A8D6D682}" type="parTrans" cxnId="{C0FC5584-180D-4B18-A7CD-8A0DFC686F50}">
      <dgm:prSet/>
      <dgm:spPr/>
      <dgm:t>
        <a:bodyPr/>
        <a:lstStyle/>
        <a:p>
          <a:endParaRPr lang="en-US"/>
        </a:p>
      </dgm:t>
    </dgm:pt>
    <dgm:pt modelId="{0FCB5C5D-C689-4DC9-B8A2-6662185C9FBE}" type="sibTrans" cxnId="{C0FC5584-180D-4B18-A7CD-8A0DFC686F50}">
      <dgm:prSet/>
      <dgm:spPr/>
      <dgm:t>
        <a:bodyPr/>
        <a:lstStyle/>
        <a:p>
          <a:endParaRPr lang="en-US"/>
        </a:p>
      </dgm:t>
    </dgm:pt>
    <dgm:pt modelId="{CCF0329F-FC95-4C11-B61D-1889028A18BB}" type="pres">
      <dgm:prSet presAssocID="{7310AC29-C24C-4DEC-A095-AAABBCEE968D}" presName="linear" presStyleCnt="0">
        <dgm:presLayoutVars>
          <dgm:animLvl val="lvl"/>
          <dgm:resizeHandles val="exact"/>
        </dgm:presLayoutVars>
      </dgm:prSet>
      <dgm:spPr/>
    </dgm:pt>
    <dgm:pt modelId="{2915E616-7F88-472D-A3EE-FC8AE21D3F86}" type="pres">
      <dgm:prSet presAssocID="{79AAFC01-EC2E-4D86-9F17-CB515D8F1C60}" presName="parentText" presStyleLbl="node1" presStyleIdx="0" presStyleCnt="2">
        <dgm:presLayoutVars>
          <dgm:chMax val="0"/>
          <dgm:bulletEnabled val="1"/>
        </dgm:presLayoutVars>
      </dgm:prSet>
      <dgm:spPr/>
    </dgm:pt>
    <dgm:pt modelId="{76E1E92C-DEF1-47B1-98E0-39385CFF593C}" type="pres">
      <dgm:prSet presAssocID="{FF51E698-7A1E-43C4-A45C-80E34C0488AC}" presName="spacer" presStyleCnt="0"/>
      <dgm:spPr/>
    </dgm:pt>
    <dgm:pt modelId="{2C373495-893E-4864-A588-C39446F34F3C}" type="pres">
      <dgm:prSet presAssocID="{2713F4F8-9A35-44D3-BCE3-3F9312C6EB57}" presName="parentText" presStyleLbl="node1" presStyleIdx="1" presStyleCnt="2">
        <dgm:presLayoutVars>
          <dgm:chMax val="0"/>
          <dgm:bulletEnabled val="1"/>
        </dgm:presLayoutVars>
      </dgm:prSet>
      <dgm:spPr/>
    </dgm:pt>
  </dgm:ptLst>
  <dgm:cxnLst>
    <dgm:cxn modelId="{617C524B-F968-4614-BCFB-19467E632EBA}" srcId="{7310AC29-C24C-4DEC-A095-AAABBCEE968D}" destId="{79AAFC01-EC2E-4D86-9F17-CB515D8F1C60}" srcOrd="0" destOrd="0" parTransId="{E023B830-90E7-4F09-9016-6FB28AC35A5A}" sibTransId="{FF51E698-7A1E-43C4-A45C-80E34C0488AC}"/>
    <dgm:cxn modelId="{C0FC5584-180D-4B18-A7CD-8A0DFC686F50}" srcId="{7310AC29-C24C-4DEC-A095-AAABBCEE968D}" destId="{2713F4F8-9A35-44D3-BCE3-3F9312C6EB57}" srcOrd="1" destOrd="0" parTransId="{E3E9C158-339C-412D-9E58-7C05A8D6D682}" sibTransId="{0FCB5C5D-C689-4DC9-B8A2-6662185C9FBE}"/>
    <dgm:cxn modelId="{8EEF2DB7-271D-4B2A-A651-111D782CC759}" type="presOf" srcId="{7310AC29-C24C-4DEC-A095-AAABBCEE968D}" destId="{CCF0329F-FC95-4C11-B61D-1889028A18BB}" srcOrd="0" destOrd="0" presId="urn:microsoft.com/office/officeart/2005/8/layout/vList2"/>
    <dgm:cxn modelId="{EEDF78C8-EAE4-43AB-9282-D9C9EEECDEDA}" type="presOf" srcId="{79AAFC01-EC2E-4D86-9F17-CB515D8F1C60}" destId="{2915E616-7F88-472D-A3EE-FC8AE21D3F86}" srcOrd="0" destOrd="0" presId="urn:microsoft.com/office/officeart/2005/8/layout/vList2"/>
    <dgm:cxn modelId="{248E3ACB-9773-41EB-8865-A1B302A14C3F}" type="presOf" srcId="{2713F4F8-9A35-44D3-BCE3-3F9312C6EB57}" destId="{2C373495-893E-4864-A588-C39446F34F3C}" srcOrd="0" destOrd="0" presId="urn:microsoft.com/office/officeart/2005/8/layout/vList2"/>
    <dgm:cxn modelId="{D7A554DA-8825-45BE-8577-D66F65C09A88}" type="presParOf" srcId="{CCF0329F-FC95-4C11-B61D-1889028A18BB}" destId="{2915E616-7F88-472D-A3EE-FC8AE21D3F86}" srcOrd="0" destOrd="0" presId="urn:microsoft.com/office/officeart/2005/8/layout/vList2"/>
    <dgm:cxn modelId="{4753F33F-6EB5-4477-863E-46ECFA157598}" type="presParOf" srcId="{CCF0329F-FC95-4C11-B61D-1889028A18BB}" destId="{76E1E92C-DEF1-47B1-98E0-39385CFF593C}" srcOrd="1" destOrd="0" presId="urn:microsoft.com/office/officeart/2005/8/layout/vList2"/>
    <dgm:cxn modelId="{0A2CEA6B-C052-4368-AB9E-C04132FDF96B}" type="presParOf" srcId="{CCF0329F-FC95-4C11-B61D-1889028A18BB}" destId="{2C373495-893E-4864-A588-C39446F34F3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15E616-7F88-472D-A3EE-FC8AE21D3F86}">
      <dsp:nvSpPr>
        <dsp:cNvPr id="0" name=""/>
        <dsp:cNvSpPr/>
      </dsp:nvSpPr>
      <dsp:spPr>
        <a:xfrm>
          <a:off x="0" y="452380"/>
          <a:ext cx="6735443" cy="22838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a:t>To contribute to improving </a:t>
          </a:r>
          <a:r>
            <a:rPr lang="en-US" sz="3200" b="1" i="0" kern="1200"/>
            <a:t>inclusion</a:t>
          </a:r>
          <a:r>
            <a:rPr lang="en-US" sz="3200" b="1" kern="1200"/>
            <a:t> in South African higher education by addressing equitable access to relevant learning resources.</a:t>
          </a:r>
          <a:endParaRPr lang="en-US" sz="3200" kern="1200"/>
        </a:p>
      </dsp:txBody>
      <dsp:txXfrm>
        <a:off x="111488" y="563868"/>
        <a:ext cx="6512467" cy="2060864"/>
      </dsp:txXfrm>
    </dsp:sp>
    <dsp:sp modelId="{2C373495-893E-4864-A588-C39446F34F3C}">
      <dsp:nvSpPr>
        <dsp:cNvPr id="0" name=""/>
        <dsp:cNvSpPr/>
      </dsp:nvSpPr>
      <dsp:spPr>
        <a:xfrm>
          <a:off x="0" y="2828381"/>
          <a:ext cx="6735443" cy="228384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a:t>Operating against backdrop of widening inequity, exacerbating crisis in access and representation. </a:t>
          </a:r>
          <a:endParaRPr lang="en-US" sz="3200" kern="1200"/>
        </a:p>
      </dsp:txBody>
      <dsp:txXfrm>
        <a:off x="111488" y="2939869"/>
        <a:ext cx="6512467" cy="206086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8T10:35:36.9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1690 92,'-591'0,"554"2,-62 11,6 0,31-7,1 3,-73 20,110-21,1 1,-1 2,2 0,0 2,-28 19,-15 18,40-28,-33 19,52-37,0 0,1 1,0-1,0 1,0 0,1 1,-1-1,1 1,1 0,-1 0,-3 8,-3 11,-12 43,14-42,-10 25,1-18,-42 62,-6 10,59-91,-1 0,2 0,-1 0,2 1,0 0,-2 16,3 20,5 97,1-51,-4-16,3 73,-1-147,0-1,1 1,0-1,0 1,0-1,1 0,0 0,1 0,-1 0,1 0,0-1,9 10,-3-6,-1 0,1 0,1-1,0 0,21 11,-9-9,1 0,0-1,35 7,80 10,2 0,-108-19,1-2,53 2,69-7,-67-2,1372 2,-1424-2,65-12,-62 8,50-3,-77 9,0 0,0-1,-1 0,1-1,0 0,-1-1,0-1,1 0,-1-1,-1 0,22-12,-6-2,1 2,48-21,-45 24,0-3,-1 0,-1-2,-1-1,-1-1,-1-1,26-29,-12 8,-7 9,-1-1,46-70,-43 50,-3 0,-2-3,35-91,-64 143,8-17,-2-2,0 1,-2-1,-1 0,1-27,-4 13,-3 0,-1 1,-2-1,-12-51,13 79,-1 0,0 0,0 0,-1 1,-14-19,12 18,0 0,1-1,1 0,-7-16,9 17,0 2,-1-1,0 0,0 1,-1 0,0 0,-1 1,1 0,-2 0,1 0,-1 1,0 0,-1 1,0 0,0 0,0 0,-13-4,-56-28,-97-31,140 58,0 1,-1 2,-1 1,1 2,-56 0,-668 8,737-3,-1 2,1 0,0 2,0 0,0 2,-39 15,26-9,-1-2,-48 8,42-12,-2-2,-71-3,84-2,7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53.32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57,'2598'0,"-2577"-1,-1-1,32-7,-30 4,42-2,40-5,-68 7,43-1,853 6,-924 1,-1-2,0 1,0-1,8-2,0-2</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56.4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1 255,'101'1,"110"-3,-144-9,4 1,-54 7,-1 0,1 0,-1-2,21-7,18-6,41-14,-74 22,1 2,0 1,0 1,1 0,30-2,-27 6,0-2,45-13,-48 10,1 2,0 0,37-2,17 9,-48-1,-1 0,1-2,58-10,22-8,-44 9,3 3,-49 6,0-1,28-6,-28 3,0 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4:00.33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0,'0'1,"1"0,-1 0,0 0,0 0,1-1,-1 1,1 0,-1 0,1-1,-1 1,1 0,-1-1,1 1,-1 0,1-1,0 1,-1-1,1 1,0-1,0 1,-1-1,1 0,0 1,0-1,0 0,0 0,0 1,28 4,-27-5,77 5,85-6,-58-1,295 2,-379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4:24.30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140 171,'-1'36,"-14"70,9-70,1-12,-2 0,0 0,-13 28,-9 25,25-65,-1-1,-9 17,-8 21,21-45,0 0,0 0,0-1,1 1,-1 0,1 0,0 0,0 0,1 0,-1 0,2 6,-1-8,0 0,-1 0,1 0,0 0,0-1,1 1,-1 0,0 0,0-1,1 1,-1-1,1 1,0-1,-1 0,1 1,0-1,0 0,0 0,0 0,0-1,0 1,3 1,6 0,-1-1,1 1,17-1,-20-2,0 2,1-1,-1 1,12 3,12 10,-26-11,1 0,-1 0,1 0,0-1,14 3,4-3,-16-1,1 0,-1 0,1 1,14 5,-21-6,0 1,0-1,0 1,0 0,0 0,0 0,-1 1,1-1,-1 0,1 1,-1 0,0 0,0-1,0 1,0 0,2 6,5 10,1-1,1-1,13 18,-4-6,-4-1,-15-25,0 1,1-1,-1 0,1 0,0 0,0 0,0 0,0-1,1 1,-1-1,0 1,1-1,0 0,0 0,0 0,0 0,0 0,0-1,4 2,0-2,1 0,1 0,-1-1,0 0,0 0,0-1,0 0,0 0,0-1,10-3,37-6,-7 9,-30 2,-1 0,29-6,-40 5,0-1,0 0,-1 0,1 0,-1-1,1 0,-1 0,0 0,0 0,0-1,6-6,8-7,1 1,27-18,-10 9,0 2,-26 17,-1 0,17-13,-24 16,0 0,0 1,-1-1,1 0,-1 0,0-1,0 1,0 0,0-1,-1 1,1-1,1-7,23-122,-25 129,-1-1,1 1,0 0,1-1,-1 1,1 0,0 0,0 0,0 0,5-6,-4 7,0 1,0-1,0 1,0 0,0 0,0 0,1 0,-1 1,0-1,1 1,0 0,6-1,-7 1,-1 0,1 0,0 0,-1-1,1 1,-1-1,1 1,-1-1,0 0,0 0,0 0,0 0,0 0,0 0,0-1,-1 1,1 0,-1-1,0 0,1 1,-1-1,-1 0,1 1,0-1,0-5,1-8,0 1,-1-1,-3-24,2 25,-1 7,0 1,0-1,-1 1,0 0,0-1,0 1,-1 0,0 0,-1 1,-6-11,-5-5,-32-32,16 20,26 27,-2 1,1 0,-1 1,0 0,0 0,0 0,-1 1,0 0,1 0,-2 1,-8-3,14 5,0 0,0 0,1-1,-1 1,0-1,0 0,1 0,-1 0,1 0,-3-4,4 5,0 1,1-1,-1 0,1 0,-1 0,1 1,-1-1,1 0,-1 0,1 0,0 0,-1 0,1 0,0 0,0 0,0 0,0 0,0 0,0 0,0 0,0 0,0 0,0 0,0 0,1 0,-1 0,0 0,1 0,-1 1,1-1,-1 0,1 0,-1 0,1 0,1-1,-1 2,0-1,1 0,-1 1,0-1,1 1,-1-1,0 1,1-1,-1 1,0 0,1 0,-1 0,1 0,-1 0,0 0,1 0,-1 0,1 0,-1 1,0-1,1 1,-1-1,0 1,1-1,-1 1,0 0,0 0,0-1,2 2,32 28,-34-30,12 13,-1 0,0 1,-1 0,-1 1,0 0,-1 0,-1 1,0 0,-1 1,-1 0,0 0,-1 0,2 19,-4-21,0-1,1 0,0 0,1-1,1 1,0-1,1 0,0-1,1 1,0-1,1-1,0 0,14 13,-11-17,-12-16,-11-17,1 14,0 1,0 0,-1 0,-15-10,16 14,0-1,1-1,0 0,0 0,1-1,-12-17,14 17,-1 1,-1 0,1 0,-1 1,-1 0,-11-9,12 11,-1-1,1-1,1 1,-1-2,1 1,1-1,-8-11,10 12,-1 1,0 0,0 0,-1 0,0 0,-1 1,1 0,-8-6,-8-6,12 8,0-1,1 0,-12-19,-18-20,35 46,-1 0,0 0,1 1,-2 0,1 0,0 0,-1 0,1 1,-1 0,0 0,1 1,-1 0,0 0,-7-1,-12 1,0 0,-27 4,15-1,-19-1,-29 1,82-2,-1 1,0 0,0 0,0 0,1 1,-1-1,-6 5,9-6,0 1,0-1,0 1,0-1,1 1,-1 0,0-1,0 1,0 0,1 0,-1 0,0-1,1 1,-1 0,0 0,1 0,0 0,-1 0,1 0,-1 0,1 0,0 1,0-1,0 0,0 0,0 0,0 0,0 0,0 0,0 2,6 8</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57:06.43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0,'0'4,"0"0,0 0,0 0,1 0,-1-1,1 1,0 0,0-1,4 8,-4-9,0 0,1 0,-1-1,1 1,0 0,-1-1,1 1,0-1,0 0,0 0,0 0,0 0,1 0,-1 0,0 0,0 0,4 0,13 2,-1-1,1-1,20 0,-24-2,0 1,0 1,0 1,0 0,28 7,-17-1,0-1,0-1,0-2,39 2,110-6,-71-2,2366 2,-2452-1,-1-1,0-1,18-4,23-4,42-8,-83 16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28.41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0,'609'0,"-599"0,0 1,0 0,0 0,16 5,-11-1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31.57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0,'716'0,"-690"0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34.58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0,'448'0,"-427"0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36.87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1,'496'0,"-476"0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39.2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1,'422'0,"-400"0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42.07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26,'0'-1,"0"0,1 0,-1 0,1 0,-1 0,1 0,0 0,-1 0,1 0,0 0,0 1,0-1,-1 0,1 0,0 1,0-1,0 1,0-1,0 1,0-1,0 1,0-1,1 1,-1 0,0 0,0-1,2 1,36-4,-35 4,249-2,-131 3,-99-1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44.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1,'736'0,"-725"0,-1 0,21 4,-12 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7-27T11:33:47.42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0,'347'19,"-193"-2,176-4,-147-2,-41 0,-100-8,-1 2,0 2,52 16,-50-14,50 4,-13-3,64 6,-45-7,16 13,-73-13,53 6,-10-4,-51-5,43 1,618-6,-329-3,-340 3,0-2,0 0,0-2,-1 0,1-2,30-10,-40 10,1 0,1 2,-1 0,26-2,70 6,11-1,-63-12,-45 9,0-1,19 0,99 3,-113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A9BE04-0D57-4247-B406-F1F0D9892440}" type="datetimeFigureOut">
              <a:t>8/17/2023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8F92F2-CFDE-4AAA-8A86-6D64036E5356}" type="slidenum">
              <a:t>‹#›</a:t>
            </a:fld>
            <a:endParaRPr lang="en-US"/>
          </a:p>
        </p:txBody>
      </p:sp>
    </p:spTree>
    <p:extLst>
      <p:ext uri="{BB962C8B-B14F-4D97-AF65-F5344CB8AC3E}">
        <p14:creationId xmlns:p14="http://schemas.microsoft.com/office/powerpoint/2010/main" val="499243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theconversation.com/free-higher-education-in-south-africa-cutting-through-the-lies-and-statistics-90474"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irrodl.org/index.php/irrodl/article/view/3096/4301"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3158999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4e8d802739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14e8d802739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a:t>The open textbook has the affordances to serve as a platform or mechanism through which to save money for students to incorporate the voices of collaborators and students and politically challenge the status quo, shift power dynamics and address issues of relevance, </a:t>
            </a:r>
            <a:r>
              <a:rPr lang="en-US" err="1"/>
              <a:t>decolonising</a:t>
            </a:r>
            <a:r>
              <a:rPr lang="en-US"/>
              <a:t> where necessary, and countering existing publishing models</a:t>
            </a:r>
          </a:p>
          <a:p>
            <a:r>
              <a:rPr lang="en-US">
                <a:hlinkClick r:id="rId3"/>
              </a:rPr>
              <a:t>https://theconversation.com/free-higher-education-in-south-africa-cutting-through-the-lies-and-statistics-90474</a:t>
            </a:r>
            <a:r>
              <a:rPr lang="en-US"/>
              <a:t> (</a:t>
            </a:r>
          </a:p>
        </p:txBody>
      </p:sp>
    </p:spTree>
    <p:extLst>
      <p:ext uri="{BB962C8B-B14F-4D97-AF65-F5344CB8AC3E}">
        <p14:creationId xmlns:p14="http://schemas.microsoft.com/office/powerpoint/2010/main" val="3115830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5" name="Google Shape;395;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3d66a4de9e_0_33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g13d66a4de9e_0_3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37102f3a10_2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37102f3a10_2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fe7ee3967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fe7ee3967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13d66a4de9e_0_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13d66a4de9e_0_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186" name="Google Shape;186;g13d66a4de9e_0_7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48f7091d3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48f7091d3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48f7091d30_0_29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g148f7091d30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a:solidFill>
                  <a:schemeClr val="hlink"/>
                </a:solidFill>
                <a:hlinkClick r:id="rId3"/>
              </a:rPr>
              <a:t>http://www.irrodl.org/index.php/irrodl/article/view/3096/4301</a:t>
            </a:r>
            <a:r>
              <a:rPr lang="en-GB"/>
              <a:t> </a:t>
            </a:r>
          </a:p>
          <a:p>
            <a:endParaRPr lang="en-ZA"/>
          </a:p>
        </p:txBody>
      </p:sp>
      <p:sp>
        <p:nvSpPr>
          <p:cNvPr id="4" name="Slide Number Placeholder 3"/>
          <p:cNvSpPr>
            <a:spLocks noGrp="1"/>
          </p:cNvSpPr>
          <p:nvPr>
            <p:ph type="sldNum" sz="quarter" idx="5"/>
          </p:nvPr>
        </p:nvSpPr>
        <p:spPr/>
        <p:txBody>
          <a:bodyPr/>
          <a:lstStyle/>
          <a:p>
            <a:fld id="{E78F92F2-CFDE-4AAA-8A86-6D64036E5356}" type="slidenum">
              <a:rPr lang="en-ZA" smtClean="0"/>
              <a:t>9</a:t>
            </a:fld>
            <a:endParaRPr lang="en-ZA"/>
          </a:p>
        </p:txBody>
      </p:sp>
    </p:spTree>
    <p:extLst>
      <p:ext uri="{BB962C8B-B14F-4D97-AF65-F5344CB8AC3E}">
        <p14:creationId xmlns:p14="http://schemas.microsoft.com/office/powerpoint/2010/main" val="2555726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2374010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8/17/2023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893673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8/17/2023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09783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8/17/2023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33716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8" name="Google Shape;38;p9"/>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39" name="Google Shape;39;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80298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1_Title and body">
    <p:spTree>
      <p:nvGrpSpPr>
        <p:cNvPr id="1" name="Shape 24"/>
        <p:cNvGrpSpPr/>
        <p:nvPr/>
      </p:nvGrpSpPr>
      <p:grpSpPr>
        <a:xfrm>
          <a:off x="0" y="0"/>
          <a:ext cx="0" cy="0"/>
          <a:chOff x="0" y="0"/>
          <a:chExt cx="0" cy="0"/>
        </a:xfrm>
      </p:grpSpPr>
      <p:cxnSp>
        <p:nvCxnSpPr>
          <p:cNvPr id="25" name="Google Shape;25;g139df9a0196_0_907"/>
          <p:cNvCxnSpPr/>
          <p:nvPr/>
        </p:nvCxnSpPr>
        <p:spPr>
          <a:xfrm>
            <a:off x="656750" y="1680378"/>
            <a:ext cx="566400" cy="0"/>
          </a:xfrm>
          <a:prstGeom prst="straightConnector1">
            <a:avLst/>
          </a:prstGeom>
          <a:noFill/>
          <a:ln w="38100" cap="flat" cmpd="sng">
            <a:solidFill>
              <a:schemeClr val="accent4"/>
            </a:solidFill>
            <a:prstDash val="solid"/>
            <a:round/>
            <a:headEnd type="none" w="sm" len="sm"/>
            <a:tailEnd type="none" w="sm" len="sm"/>
          </a:ln>
        </p:spPr>
      </p:cxnSp>
      <p:sp>
        <p:nvSpPr>
          <p:cNvPr id="26" name="Google Shape;26;g139df9a0196_0_907"/>
          <p:cNvSpPr txBox="1">
            <a:spLocks noGrp="1"/>
          </p:cNvSpPr>
          <p:nvPr>
            <p:ph type="title"/>
          </p:nvPr>
        </p:nvSpPr>
        <p:spPr>
          <a:xfrm>
            <a:off x="517200" y="610700"/>
            <a:ext cx="11157600" cy="914700"/>
          </a:xfrm>
          <a:prstGeom prst="rect">
            <a:avLst/>
          </a:prstGeom>
        </p:spPr>
        <p:txBody>
          <a:bodyPr spcFirstLastPara="1" wrap="square" lIns="121900" tIns="121900" rIns="121900" bIns="121900" anchor="b"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7" name="Google Shape;27;g139df9a0196_0_907"/>
          <p:cNvSpPr txBox="1">
            <a:spLocks noGrp="1"/>
          </p:cNvSpPr>
          <p:nvPr>
            <p:ph type="body" idx="1"/>
          </p:nvPr>
        </p:nvSpPr>
        <p:spPr>
          <a:xfrm>
            <a:off x="517200" y="1986432"/>
            <a:ext cx="11157600" cy="4105200"/>
          </a:xfrm>
          <a:prstGeom prst="rect">
            <a:avLst/>
          </a:prstGeom>
        </p:spPr>
        <p:txBody>
          <a:bodyPr spcFirstLastPara="1" wrap="square" lIns="121900" tIns="121900" rIns="121900" bIns="121900" anchor="t"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28" name="Google Shape;28;g139df9a0196_0_90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213054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3"/>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11" name="Google Shape;11;p53"/>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5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5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5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16" name="Google Shape;16;p5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17" name="Google Shape;17;p5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18" name="Google Shape;18;p5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
        <p:cNvGrpSpPr/>
        <p:nvPr/>
      </p:nvGrpSpPr>
      <p:grpSpPr>
        <a:xfrm>
          <a:off x="0" y="0"/>
          <a:ext cx="0" cy="0"/>
          <a:chOff x="0" y="0"/>
          <a:chExt cx="0" cy="0"/>
        </a:xfrm>
      </p:grpSpPr>
      <p:sp>
        <p:nvSpPr>
          <p:cNvPr id="20" name="Google Shape;20;p55"/>
          <p:cNvSpPr txBox="1">
            <a:spLocks noGrp="1"/>
          </p:cNvSpPr>
          <p:nvPr>
            <p:ph type="title"/>
          </p:nvPr>
        </p:nvSpPr>
        <p:spPr>
          <a:xfrm>
            <a:off x="609601" y="273051"/>
            <a:ext cx="4011200" cy="1162400"/>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2000" b="1"/>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55"/>
          <p:cNvSpPr txBox="1">
            <a:spLocks noGrp="1"/>
          </p:cNvSpPr>
          <p:nvPr>
            <p:ph type="body" idx="1"/>
          </p:nvPr>
        </p:nvSpPr>
        <p:spPr>
          <a:xfrm>
            <a:off x="4766733" y="273051"/>
            <a:ext cx="6815600" cy="5853200"/>
          </a:xfrm>
          <a:prstGeom prst="rect">
            <a:avLst/>
          </a:prstGeom>
          <a:noFill/>
          <a:ln>
            <a:noFill/>
          </a:ln>
        </p:spPr>
        <p:txBody>
          <a:bodyPr spcFirstLastPara="1" wrap="square" lIns="68575" tIns="34275" rIns="68575" bIns="34275" anchor="t" anchorCtr="0">
            <a:normAutofit/>
          </a:bodyPr>
          <a:lstStyle>
            <a:lvl1pPr marL="609585" lvl="0" indent="-507987" algn="l">
              <a:lnSpc>
                <a:spcPct val="115000"/>
              </a:lnSpc>
              <a:spcBef>
                <a:spcPts val="667"/>
              </a:spcBef>
              <a:spcAft>
                <a:spcPts val="0"/>
              </a:spcAft>
              <a:buClr>
                <a:schemeClr val="dk1"/>
              </a:buClr>
              <a:buSzPts val="2400"/>
              <a:buChar char="●"/>
              <a:defRPr sz="3200"/>
            </a:lvl1pPr>
            <a:lvl2pPr marL="1219170" lvl="1" indent="-482588" algn="l">
              <a:lnSpc>
                <a:spcPct val="115000"/>
              </a:lnSpc>
              <a:spcBef>
                <a:spcPts val="1600"/>
              </a:spcBef>
              <a:spcAft>
                <a:spcPts val="0"/>
              </a:spcAft>
              <a:buClr>
                <a:schemeClr val="dk1"/>
              </a:buClr>
              <a:buSzPts val="2100"/>
              <a:buChar char="○"/>
              <a:defRPr sz="2800"/>
            </a:lvl2pPr>
            <a:lvl3pPr marL="1828754" lvl="2" indent="-457189" algn="l">
              <a:lnSpc>
                <a:spcPct val="115000"/>
              </a:lnSpc>
              <a:spcBef>
                <a:spcPts val="1600"/>
              </a:spcBef>
              <a:spcAft>
                <a:spcPts val="0"/>
              </a:spcAft>
              <a:buClr>
                <a:schemeClr val="dk1"/>
              </a:buClr>
              <a:buSzPts val="1800"/>
              <a:buChar char="■"/>
              <a:defRPr sz="2400"/>
            </a:lvl3pPr>
            <a:lvl4pPr marL="2438339" lvl="3" indent="-431789" algn="l">
              <a:lnSpc>
                <a:spcPct val="115000"/>
              </a:lnSpc>
              <a:spcBef>
                <a:spcPts val="1600"/>
              </a:spcBef>
              <a:spcAft>
                <a:spcPts val="0"/>
              </a:spcAft>
              <a:buClr>
                <a:schemeClr val="dk1"/>
              </a:buClr>
              <a:buSzPts val="1500"/>
              <a:buChar char="●"/>
              <a:defRPr sz="2000"/>
            </a:lvl4pPr>
            <a:lvl5pPr marL="3047924" lvl="4" indent="-431789" algn="l">
              <a:lnSpc>
                <a:spcPct val="115000"/>
              </a:lnSpc>
              <a:spcBef>
                <a:spcPts val="1600"/>
              </a:spcBef>
              <a:spcAft>
                <a:spcPts val="0"/>
              </a:spcAft>
              <a:buClr>
                <a:schemeClr val="dk1"/>
              </a:buClr>
              <a:buSzPts val="1500"/>
              <a:buChar char="○"/>
              <a:defRPr sz="2000"/>
            </a:lvl5pPr>
            <a:lvl6pPr marL="3657509" lvl="5" indent="-431789" algn="l">
              <a:lnSpc>
                <a:spcPct val="115000"/>
              </a:lnSpc>
              <a:spcBef>
                <a:spcPts val="1600"/>
              </a:spcBef>
              <a:spcAft>
                <a:spcPts val="0"/>
              </a:spcAft>
              <a:buClr>
                <a:schemeClr val="dk1"/>
              </a:buClr>
              <a:buSzPts val="1500"/>
              <a:buChar char="■"/>
              <a:defRPr sz="2000"/>
            </a:lvl6pPr>
            <a:lvl7pPr marL="4267093" lvl="6" indent="-431789" algn="l">
              <a:lnSpc>
                <a:spcPct val="115000"/>
              </a:lnSpc>
              <a:spcBef>
                <a:spcPts val="1600"/>
              </a:spcBef>
              <a:spcAft>
                <a:spcPts val="0"/>
              </a:spcAft>
              <a:buClr>
                <a:schemeClr val="dk1"/>
              </a:buClr>
              <a:buSzPts val="1500"/>
              <a:buChar char="●"/>
              <a:defRPr sz="2000"/>
            </a:lvl7pPr>
            <a:lvl8pPr marL="4876678" lvl="7" indent="-431789" algn="l">
              <a:lnSpc>
                <a:spcPct val="115000"/>
              </a:lnSpc>
              <a:spcBef>
                <a:spcPts val="1600"/>
              </a:spcBef>
              <a:spcAft>
                <a:spcPts val="0"/>
              </a:spcAft>
              <a:buClr>
                <a:schemeClr val="dk1"/>
              </a:buClr>
              <a:buSzPts val="1500"/>
              <a:buChar char="○"/>
              <a:defRPr sz="2000"/>
            </a:lvl8pPr>
            <a:lvl9pPr marL="5486263" lvl="8" indent="-431789" algn="l">
              <a:lnSpc>
                <a:spcPct val="115000"/>
              </a:lnSpc>
              <a:spcBef>
                <a:spcPts val="1600"/>
              </a:spcBef>
              <a:spcAft>
                <a:spcPts val="1600"/>
              </a:spcAft>
              <a:buClr>
                <a:schemeClr val="dk1"/>
              </a:buClr>
              <a:buSzPts val="1500"/>
              <a:buChar char="■"/>
              <a:defRPr sz="2000"/>
            </a:lvl9pPr>
          </a:lstStyle>
          <a:p>
            <a:endParaRPr/>
          </a:p>
        </p:txBody>
      </p:sp>
      <p:sp>
        <p:nvSpPr>
          <p:cNvPr id="22" name="Google Shape;22;p55"/>
          <p:cNvSpPr txBox="1">
            <a:spLocks noGrp="1"/>
          </p:cNvSpPr>
          <p:nvPr>
            <p:ph type="body" idx="2"/>
          </p:nvPr>
        </p:nvSpPr>
        <p:spPr>
          <a:xfrm>
            <a:off x="609601" y="1435101"/>
            <a:ext cx="4011200" cy="4691200"/>
          </a:xfrm>
          <a:prstGeom prst="rect">
            <a:avLst/>
          </a:prstGeom>
          <a:noFill/>
          <a:ln>
            <a:noFill/>
          </a:ln>
        </p:spPr>
        <p:txBody>
          <a:bodyPr spcFirstLastPara="1" wrap="square" lIns="68575" tIns="34275" rIns="68575" bIns="34275" anchor="t" anchorCtr="0">
            <a:normAutofit/>
          </a:bodyPr>
          <a:lstStyle>
            <a:lvl1pPr marL="609585" lvl="0" indent="-304792" algn="l">
              <a:lnSpc>
                <a:spcPct val="115000"/>
              </a:lnSpc>
              <a:spcBef>
                <a:spcPts val="267"/>
              </a:spcBef>
              <a:spcAft>
                <a:spcPts val="0"/>
              </a:spcAft>
              <a:buClr>
                <a:schemeClr val="dk1"/>
              </a:buClr>
              <a:buSzPts val="1100"/>
              <a:buNone/>
              <a:defRPr sz="1467"/>
            </a:lvl1pPr>
            <a:lvl2pPr marL="1219170" lvl="1" indent="-304792" algn="l">
              <a:lnSpc>
                <a:spcPct val="115000"/>
              </a:lnSpc>
              <a:spcBef>
                <a:spcPts val="1600"/>
              </a:spcBef>
              <a:spcAft>
                <a:spcPts val="0"/>
              </a:spcAft>
              <a:buClr>
                <a:schemeClr val="dk1"/>
              </a:buClr>
              <a:buSzPts val="900"/>
              <a:buNone/>
              <a:defRPr sz="1200"/>
            </a:lvl2pPr>
            <a:lvl3pPr marL="1828754" lvl="2" indent="-304792" algn="l">
              <a:lnSpc>
                <a:spcPct val="115000"/>
              </a:lnSpc>
              <a:spcBef>
                <a:spcPts val="1600"/>
              </a:spcBef>
              <a:spcAft>
                <a:spcPts val="0"/>
              </a:spcAft>
              <a:buClr>
                <a:schemeClr val="dk1"/>
              </a:buClr>
              <a:buSzPts val="800"/>
              <a:buNone/>
              <a:defRPr sz="1067"/>
            </a:lvl3pPr>
            <a:lvl4pPr marL="2438339" lvl="3" indent="-304792" algn="l">
              <a:lnSpc>
                <a:spcPct val="115000"/>
              </a:lnSpc>
              <a:spcBef>
                <a:spcPts val="1600"/>
              </a:spcBef>
              <a:spcAft>
                <a:spcPts val="0"/>
              </a:spcAft>
              <a:buClr>
                <a:schemeClr val="dk1"/>
              </a:buClr>
              <a:buSzPts val="700"/>
              <a:buNone/>
              <a:defRPr sz="933"/>
            </a:lvl4pPr>
            <a:lvl5pPr marL="3047924" lvl="4" indent="-304792" algn="l">
              <a:lnSpc>
                <a:spcPct val="115000"/>
              </a:lnSpc>
              <a:spcBef>
                <a:spcPts val="1600"/>
              </a:spcBef>
              <a:spcAft>
                <a:spcPts val="0"/>
              </a:spcAft>
              <a:buClr>
                <a:schemeClr val="dk1"/>
              </a:buClr>
              <a:buSzPts val="700"/>
              <a:buNone/>
              <a:defRPr sz="933"/>
            </a:lvl5pPr>
            <a:lvl6pPr marL="3657509" lvl="5" indent="-304792" algn="l">
              <a:lnSpc>
                <a:spcPct val="115000"/>
              </a:lnSpc>
              <a:spcBef>
                <a:spcPts val="1600"/>
              </a:spcBef>
              <a:spcAft>
                <a:spcPts val="0"/>
              </a:spcAft>
              <a:buClr>
                <a:schemeClr val="dk1"/>
              </a:buClr>
              <a:buSzPts val="700"/>
              <a:buNone/>
              <a:defRPr sz="933"/>
            </a:lvl6pPr>
            <a:lvl7pPr marL="4267093" lvl="6" indent="-304792" algn="l">
              <a:lnSpc>
                <a:spcPct val="115000"/>
              </a:lnSpc>
              <a:spcBef>
                <a:spcPts val="1600"/>
              </a:spcBef>
              <a:spcAft>
                <a:spcPts val="0"/>
              </a:spcAft>
              <a:buClr>
                <a:schemeClr val="dk1"/>
              </a:buClr>
              <a:buSzPts val="700"/>
              <a:buNone/>
              <a:defRPr sz="933"/>
            </a:lvl7pPr>
            <a:lvl8pPr marL="4876678" lvl="7" indent="-304792" algn="l">
              <a:lnSpc>
                <a:spcPct val="115000"/>
              </a:lnSpc>
              <a:spcBef>
                <a:spcPts val="1600"/>
              </a:spcBef>
              <a:spcAft>
                <a:spcPts val="0"/>
              </a:spcAft>
              <a:buClr>
                <a:schemeClr val="dk1"/>
              </a:buClr>
              <a:buSzPts val="700"/>
              <a:buNone/>
              <a:defRPr sz="933"/>
            </a:lvl8pPr>
            <a:lvl9pPr marL="5486263" lvl="8" indent="-304792" algn="l">
              <a:lnSpc>
                <a:spcPct val="115000"/>
              </a:lnSpc>
              <a:spcBef>
                <a:spcPts val="1600"/>
              </a:spcBef>
              <a:spcAft>
                <a:spcPts val="1600"/>
              </a:spcAft>
              <a:buClr>
                <a:schemeClr val="dk1"/>
              </a:buClr>
              <a:buSzPts val="700"/>
              <a:buNone/>
              <a:defRPr sz="933"/>
            </a:lvl9pPr>
          </a:lstStyle>
          <a:p>
            <a:endParaRPr/>
          </a:p>
        </p:txBody>
      </p:sp>
      <p:sp>
        <p:nvSpPr>
          <p:cNvPr id="23" name="Google Shape;23;p55"/>
          <p:cNvSpPr txBox="1">
            <a:spLocks noGrp="1"/>
          </p:cNvSpPr>
          <p:nvPr>
            <p:ph type="dt" idx="10"/>
          </p:nvPr>
        </p:nvSpPr>
        <p:spPr>
          <a:xfrm>
            <a:off x="609600" y="6356351"/>
            <a:ext cx="28448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24" name="Google Shape;24;p55"/>
          <p:cNvSpPr txBox="1">
            <a:spLocks noGrp="1"/>
          </p:cNvSpPr>
          <p:nvPr>
            <p:ph type="ftr" idx="11"/>
          </p:nvPr>
        </p:nvSpPr>
        <p:spPr>
          <a:xfrm>
            <a:off x="4165600" y="6356351"/>
            <a:ext cx="3860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25" name="Google Shape;25;p55"/>
          <p:cNvSpPr txBox="1">
            <a:spLocks noGrp="1"/>
          </p:cNvSpPr>
          <p:nvPr>
            <p:ph type="sldNum" idx="12"/>
          </p:nvPr>
        </p:nvSpPr>
        <p:spPr>
          <a:xfrm>
            <a:off x="8737600" y="6356351"/>
            <a:ext cx="28448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56"/>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a:endParaRPr/>
          </a:p>
        </p:txBody>
      </p:sp>
      <p:sp>
        <p:nvSpPr>
          <p:cNvPr id="28" name="Google Shape;28;p5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9"/>
        <p:cNvGrpSpPr/>
        <p:nvPr/>
      </p:nvGrpSpPr>
      <p:grpSpPr>
        <a:xfrm>
          <a:off x="0" y="0"/>
          <a:ext cx="0" cy="0"/>
          <a:chOff x="0" y="0"/>
          <a:chExt cx="0" cy="0"/>
        </a:xfrm>
      </p:grpSpPr>
      <p:sp>
        <p:nvSpPr>
          <p:cNvPr id="30" name="Google Shape;30;p5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5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32" name="Google Shape;32;p5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3"/>
        <p:cNvGrpSpPr/>
        <p:nvPr/>
      </p:nvGrpSpPr>
      <p:grpSpPr>
        <a:xfrm>
          <a:off x="0" y="0"/>
          <a:ext cx="0" cy="0"/>
          <a:chOff x="0" y="0"/>
          <a:chExt cx="0" cy="0"/>
        </a:xfrm>
      </p:grpSpPr>
      <p:sp>
        <p:nvSpPr>
          <p:cNvPr id="34" name="Google Shape;34;p5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8/17/2023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833807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59"/>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7" name="Google Shape;37;p5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60"/>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0" name="Google Shape;40;p60"/>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533"/>
              </a:spcBef>
              <a:spcAft>
                <a:spcPts val="0"/>
              </a:spcAft>
              <a:buClr>
                <a:schemeClr val="dk1"/>
              </a:buClr>
              <a:buSzPts val="1400"/>
              <a:buChar char="○"/>
              <a:defRPr/>
            </a:lvl2pPr>
            <a:lvl3pPr marL="1828754" lvl="2" indent="-423323" algn="l">
              <a:lnSpc>
                <a:spcPct val="90000"/>
              </a:lnSpc>
              <a:spcBef>
                <a:spcPts val="533"/>
              </a:spcBef>
              <a:spcAft>
                <a:spcPts val="0"/>
              </a:spcAft>
              <a:buClr>
                <a:schemeClr val="dk1"/>
              </a:buClr>
              <a:buSzPts val="1400"/>
              <a:buChar char="■"/>
              <a:defRPr/>
            </a:lvl3pPr>
            <a:lvl4pPr marL="2438339" lvl="3" indent="-423323" algn="l">
              <a:lnSpc>
                <a:spcPct val="90000"/>
              </a:lnSpc>
              <a:spcBef>
                <a:spcPts val="533"/>
              </a:spcBef>
              <a:spcAft>
                <a:spcPts val="0"/>
              </a:spcAft>
              <a:buClr>
                <a:schemeClr val="dk1"/>
              </a:buClr>
              <a:buSzPts val="1400"/>
              <a:buChar char="●"/>
              <a:defRPr/>
            </a:lvl4pPr>
            <a:lvl5pPr marL="3047924" lvl="4" indent="-423323" algn="l">
              <a:lnSpc>
                <a:spcPct val="90000"/>
              </a:lnSpc>
              <a:spcBef>
                <a:spcPts val="533"/>
              </a:spcBef>
              <a:spcAft>
                <a:spcPts val="0"/>
              </a:spcAft>
              <a:buClr>
                <a:schemeClr val="dk1"/>
              </a:buClr>
              <a:buSzPts val="1400"/>
              <a:buChar char="○"/>
              <a:defRPr/>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2133"/>
              </a:spcAft>
              <a:buClr>
                <a:schemeClr val="dk1"/>
              </a:buClr>
              <a:buSzPts val="1400"/>
              <a:buChar char="■"/>
              <a:defRPr/>
            </a:lvl9pPr>
          </a:lstStyle>
          <a:p>
            <a:endParaRPr/>
          </a:p>
        </p:txBody>
      </p:sp>
      <p:sp>
        <p:nvSpPr>
          <p:cNvPr id="41" name="Google Shape;41;p60"/>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533"/>
              </a:spcBef>
              <a:spcAft>
                <a:spcPts val="0"/>
              </a:spcAft>
              <a:buClr>
                <a:schemeClr val="dk1"/>
              </a:buClr>
              <a:buSzPts val="1400"/>
              <a:buChar char="○"/>
              <a:defRPr/>
            </a:lvl2pPr>
            <a:lvl3pPr marL="1828754" lvl="2" indent="-423323" algn="l">
              <a:lnSpc>
                <a:spcPct val="90000"/>
              </a:lnSpc>
              <a:spcBef>
                <a:spcPts val="533"/>
              </a:spcBef>
              <a:spcAft>
                <a:spcPts val="0"/>
              </a:spcAft>
              <a:buClr>
                <a:schemeClr val="dk1"/>
              </a:buClr>
              <a:buSzPts val="1400"/>
              <a:buChar char="■"/>
              <a:defRPr/>
            </a:lvl3pPr>
            <a:lvl4pPr marL="2438339" lvl="3" indent="-423323" algn="l">
              <a:lnSpc>
                <a:spcPct val="90000"/>
              </a:lnSpc>
              <a:spcBef>
                <a:spcPts val="533"/>
              </a:spcBef>
              <a:spcAft>
                <a:spcPts val="0"/>
              </a:spcAft>
              <a:buClr>
                <a:schemeClr val="dk1"/>
              </a:buClr>
              <a:buSzPts val="1400"/>
              <a:buChar char="●"/>
              <a:defRPr/>
            </a:lvl4pPr>
            <a:lvl5pPr marL="3047924" lvl="4" indent="-423323" algn="l">
              <a:lnSpc>
                <a:spcPct val="90000"/>
              </a:lnSpc>
              <a:spcBef>
                <a:spcPts val="533"/>
              </a:spcBef>
              <a:spcAft>
                <a:spcPts val="0"/>
              </a:spcAft>
              <a:buClr>
                <a:schemeClr val="dk1"/>
              </a:buClr>
              <a:buSzPts val="1400"/>
              <a:buChar char="○"/>
              <a:defRPr/>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2133"/>
              </a:spcAft>
              <a:buClr>
                <a:schemeClr val="dk1"/>
              </a:buClr>
              <a:buSzPts val="1400"/>
              <a:buChar char="■"/>
              <a:defRPr/>
            </a:lvl9pPr>
          </a:lstStyle>
          <a:p>
            <a:endParaRPr/>
          </a:p>
        </p:txBody>
      </p:sp>
      <p:sp>
        <p:nvSpPr>
          <p:cNvPr id="42" name="Google Shape;42;p6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43" name="Google Shape;43;p6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44" name="Google Shape;44;p6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5"/>
        <p:cNvGrpSpPr/>
        <p:nvPr/>
      </p:nvGrpSpPr>
      <p:grpSpPr>
        <a:xfrm>
          <a:off x="0" y="0"/>
          <a:ext cx="0" cy="0"/>
          <a:chOff x="0" y="0"/>
          <a:chExt cx="0" cy="0"/>
        </a:xfrm>
      </p:grpSpPr>
      <p:sp>
        <p:nvSpPr>
          <p:cNvPr id="46" name="Google Shape;46;p61"/>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rmAutofit/>
          </a:bodyPr>
          <a:lstStyle>
            <a:lvl1pPr marL="609585" lvl="0" indent="-304792" algn="l">
              <a:lnSpc>
                <a:spcPct val="100000"/>
              </a:lnSpc>
              <a:spcBef>
                <a:spcPts val="0"/>
              </a:spcBef>
              <a:spcAft>
                <a:spcPts val="0"/>
              </a:spcAft>
              <a:buSzPts val="1800"/>
              <a:buNone/>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47" name="Google Shape;47;p6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48"/>
        <p:cNvGrpSpPr/>
        <p:nvPr/>
      </p:nvGrpSpPr>
      <p:grpSpPr>
        <a:xfrm>
          <a:off x="0" y="0"/>
          <a:ext cx="0" cy="0"/>
          <a:chOff x="0" y="0"/>
          <a:chExt cx="0" cy="0"/>
        </a:xfrm>
      </p:grpSpPr>
      <p:sp>
        <p:nvSpPr>
          <p:cNvPr id="49" name="Google Shape;49;p62"/>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0" name="Google Shape;50;p62"/>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2133"/>
              </a:spcBef>
              <a:spcAft>
                <a:spcPts val="0"/>
              </a:spcAft>
              <a:buClr>
                <a:schemeClr val="dk1"/>
              </a:buClr>
              <a:buSzPts val="1400"/>
              <a:buChar char="○"/>
              <a:defRPr/>
            </a:lvl2pPr>
            <a:lvl3pPr marL="1828754" lvl="2" indent="-423323" algn="l">
              <a:lnSpc>
                <a:spcPct val="90000"/>
              </a:lnSpc>
              <a:spcBef>
                <a:spcPts val="2133"/>
              </a:spcBef>
              <a:spcAft>
                <a:spcPts val="0"/>
              </a:spcAft>
              <a:buClr>
                <a:schemeClr val="dk1"/>
              </a:buClr>
              <a:buSzPts val="1400"/>
              <a:buChar char="■"/>
              <a:defRPr/>
            </a:lvl3pPr>
            <a:lvl4pPr marL="2438339" lvl="3" indent="-423323" algn="l">
              <a:lnSpc>
                <a:spcPct val="90000"/>
              </a:lnSpc>
              <a:spcBef>
                <a:spcPts val="2133"/>
              </a:spcBef>
              <a:spcAft>
                <a:spcPts val="0"/>
              </a:spcAft>
              <a:buClr>
                <a:schemeClr val="dk1"/>
              </a:buClr>
              <a:buSzPts val="1400"/>
              <a:buChar char="●"/>
              <a:defRPr/>
            </a:lvl4pPr>
            <a:lvl5pPr marL="3047924" lvl="4" indent="-423323" algn="l">
              <a:lnSpc>
                <a:spcPct val="90000"/>
              </a:lnSpc>
              <a:spcBef>
                <a:spcPts val="2133"/>
              </a:spcBef>
              <a:spcAft>
                <a:spcPts val="0"/>
              </a:spcAft>
              <a:buClr>
                <a:schemeClr val="dk1"/>
              </a:buClr>
              <a:buSzPts val="1400"/>
              <a:buChar char="○"/>
              <a:defRPr/>
            </a:lvl5pPr>
            <a:lvl6pPr marL="3657509" lvl="5" indent="-423323" algn="l">
              <a:lnSpc>
                <a:spcPct val="90000"/>
              </a:lnSpc>
              <a:spcBef>
                <a:spcPts val="2133"/>
              </a:spcBef>
              <a:spcAft>
                <a:spcPts val="0"/>
              </a:spcAft>
              <a:buClr>
                <a:schemeClr val="dk1"/>
              </a:buClr>
              <a:buSzPts val="1400"/>
              <a:buChar char="■"/>
              <a:defRPr/>
            </a:lvl6pPr>
            <a:lvl7pPr marL="4267093" lvl="6" indent="-423323" algn="l">
              <a:lnSpc>
                <a:spcPct val="90000"/>
              </a:lnSpc>
              <a:spcBef>
                <a:spcPts val="2133"/>
              </a:spcBef>
              <a:spcAft>
                <a:spcPts val="0"/>
              </a:spcAft>
              <a:buClr>
                <a:schemeClr val="dk1"/>
              </a:buClr>
              <a:buSzPts val="1400"/>
              <a:buChar char="●"/>
              <a:defRPr/>
            </a:lvl7pPr>
            <a:lvl8pPr marL="4876678" lvl="7" indent="-423323" algn="l">
              <a:lnSpc>
                <a:spcPct val="90000"/>
              </a:lnSpc>
              <a:spcBef>
                <a:spcPts val="2133"/>
              </a:spcBef>
              <a:spcAft>
                <a:spcPts val="0"/>
              </a:spcAft>
              <a:buClr>
                <a:schemeClr val="dk1"/>
              </a:buClr>
              <a:buSzPts val="1400"/>
              <a:buChar char="○"/>
              <a:defRPr/>
            </a:lvl8pPr>
            <a:lvl9pPr marL="5486263" lvl="8" indent="-423323" algn="l">
              <a:lnSpc>
                <a:spcPct val="90000"/>
              </a:lnSpc>
              <a:spcBef>
                <a:spcPts val="2133"/>
              </a:spcBef>
              <a:spcAft>
                <a:spcPts val="2133"/>
              </a:spcAft>
              <a:buClr>
                <a:schemeClr val="dk1"/>
              </a:buClr>
              <a:buSzPts val="1400"/>
              <a:buChar char="■"/>
              <a:defRPr/>
            </a:lvl9pPr>
          </a:lstStyle>
          <a:p>
            <a:endParaRPr/>
          </a:p>
        </p:txBody>
      </p:sp>
      <p:sp>
        <p:nvSpPr>
          <p:cNvPr id="51" name="Google Shape;51;p6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2" name="Google Shape;52;p6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53" name="Google Shape;53;p6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54"/>
        <p:cNvGrpSpPr/>
        <p:nvPr/>
      </p:nvGrpSpPr>
      <p:grpSpPr>
        <a:xfrm>
          <a:off x="0" y="0"/>
          <a:ext cx="0" cy="0"/>
          <a:chOff x="0" y="0"/>
          <a:chExt cx="0" cy="0"/>
        </a:xfrm>
      </p:grpSpPr>
      <p:sp>
        <p:nvSpPr>
          <p:cNvPr id="55" name="Google Shape;55;p63"/>
          <p:cNvSpPr txBox="1">
            <a:spLocks noGrp="1"/>
          </p:cNvSpPr>
          <p:nvPr>
            <p:ph type="title"/>
          </p:nvPr>
        </p:nvSpPr>
        <p:spPr>
          <a:xfrm>
            <a:off x="839788" y="365127"/>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6" name="Google Shape;56;p63"/>
          <p:cNvSpPr txBox="1">
            <a:spLocks noGrp="1"/>
          </p:cNvSpPr>
          <p:nvPr>
            <p:ph type="body" idx="1"/>
          </p:nvPr>
        </p:nvSpPr>
        <p:spPr>
          <a:xfrm>
            <a:off x="839789" y="1681163"/>
            <a:ext cx="5158000" cy="824000"/>
          </a:xfrm>
          <a:prstGeom prst="rect">
            <a:avLst/>
          </a:prstGeom>
          <a:noFill/>
          <a:ln>
            <a:noFill/>
          </a:ln>
        </p:spPr>
        <p:txBody>
          <a:bodyPr spcFirstLastPara="1" wrap="square" lIns="68575" tIns="34275" rIns="68575" bIns="34275" anchor="b" anchorCtr="0">
            <a:normAutofit/>
          </a:bodyPr>
          <a:lstStyle>
            <a:lvl1pPr marL="609585" lvl="0" indent="-304792" algn="l">
              <a:lnSpc>
                <a:spcPct val="90000"/>
              </a:lnSpc>
              <a:spcBef>
                <a:spcPts val="1067"/>
              </a:spcBef>
              <a:spcAft>
                <a:spcPts val="0"/>
              </a:spcAft>
              <a:buClr>
                <a:schemeClr val="dk1"/>
              </a:buClr>
              <a:buSzPts val="1800"/>
              <a:buNone/>
              <a:defRPr sz="2400" b="1"/>
            </a:lvl1pPr>
            <a:lvl2pPr marL="1219170" lvl="1" indent="-304792" algn="l">
              <a:lnSpc>
                <a:spcPct val="90000"/>
              </a:lnSpc>
              <a:spcBef>
                <a:spcPts val="1600"/>
              </a:spcBef>
              <a:spcAft>
                <a:spcPts val="0"/>
              </a:spcAft>
              <a:buClr>
                <a:schemeClr val="dk1"/>
              </a:buClr>
              <a:buSzPts val="1500"/>
              <a:buNone/>
              <a:defRPr sz="2000" b="1"/>
            </a:lvl2pPr>
            <a:lvl3pPr marL="1828754" lvl="2" indent="-304792" algn="l">
              <a:lnSpc>
                <a:spcPct val="90000"/>
              </a:lnSpc>
              <a:spcBef>
                <a:spcPts val="1600"/>
              </a:spcBef>
              <a:spcAft>
                <a:spcPts val="0"/>
              </a:spcAft>
              <a:buClr>
                <a:schemeClr val="dk1"/>
              </a:buClr>
              <a:buSzPts val="1400"/>
              <a:buNone/>
              <a:defRPr sz="1867" b="1"/>
            </a:lvl3pPr>
            <a:lvl4pPr marL="2438339" lvl="3" indent="-304792" algn="l">
              <a:lnSpc>
                <a:spcPct val="90000"/>
              </a:lnSpc>
              <a:spcBef>
                <a:spcPts val="1600"/>
              </a:spcBef>
              <a:spcAft>
                <a:spcPts val="0"/>
              </a:spcAft>
              <a:buClr>
                <a:schemeClr val="dk1"/>
              </a:buClr>
              <a:buSzPts val="1200"/>
              <a:buNone/>
              <a:defRPr sz="1600" b="1"/>
            </a:lvl4pPr>
            <a:lvl5pPr marL="3047924" lvl="4" indent="-304792" algn="l">
              <a:lnSpc>
                <a:spcPct val="90000"/>
              </a:lnSpc>
              <a:spcBef>
                <a:spcPts val="1600"/>
              </a:spcBef>
              <a:spcAft>
                <a:spcPts val="0"/>
              </a:spcAft>
              <a:buClr>
                <a:schemeClr val="dk1"/>
              </a:buClr>
              <a:buSzPts val="1200"/>
              <a:buNone/>
              <a:defRPr sz="1600" b="1"/>
            </a:lvl5pPr>
            <a:lvl6pPr marL="3657509" lvl="5" indent="-304792" algn="l">
              <a:lnSpc>
                <a:spcPct val="90000"/>
              </a:lnSpc>
              <a:spcBef>
                <a:spcPts val="1600"/>
              </a:spcBef>
              <a:spcAft>
                <a:spcPts val="0"/>
              </a:spcAft>
              <a:buClr>
                <a:schemeClr val="dk1"/>
              </a:buClr>
              <a:buSzPts val="1200"/>
              <a:buNone/>
              <a:defRPr sz="1600" b="1"/>
            </a:lvl6pPr>
            <a:lvl7pPr marL="4267093" lvl="6" indent="-304792" algn="l">
              <a:lnSpc>
                <a:spcPct val="90000"/>
              </a:lnSpc>
              <a:spcBef>
                <a:spcPts val="1600"/>
              </a:spcBef>
              <a:spcAft>
                <a:spcPts val="0"/>
              </a:spcAft>
              <a:buClr>
                <a:schemeClr val="dk1"/>
              </a:buClr>
              <a:buSzPts val="1200"/>
              <a:buNone/>
              <a:defRPr sz="1600" b="1"/>
            </a:lvl7pPr>
            <a:lvl8pPr marL="4876678" lvl="7" indent="-304792" algn="l">
              <a:lnSpc>
                <a:spcPct val="90000"/>
              </a:lnSpc>
              <a:spcBef>
                <a:spcPts val="1600"/>
              </a:spcBef>
              <a:spcAft>
                <a:spcPts val="0"/>
              </a:spcAft>
              <a:buClr>
                <a:schemeClr val="dk1"/>
              </a:buClr>
              <a:buSzPts val="1200"/>
              <a:buNone/>
              <a:defRPr sz="1600" b="1"/>
            </a:lvl8pPr>
            <a:lvl9pPr marL="5486263" lvl="8" indent="-304792" algn="l">
              <a:lnSpc>
                <a:spcPct val="90000"/>
              </a:lnSpc>
              <a:spcBef>
                <a:spcPts val="1600"/>
              </a:spcBef>
              <a:spcAft>
                <a:spcPts val="1600"/>
              </a:spcAft>
              <a:buClr>
                <a:schemeClr val="dk1"/>
              </a:buClr>
              <a:buSzPts val="1200"/>
              <a:buNone/>
              <a:defRPr sz="1600" b="1"/>
            </a:lvl9pPr>
          </a:lstStyle>
          <a:p>
            <a:endParaRPr/>
          </a:p>
        </p:txBody>
      </p:sp>
      <p:sp>
        <p:nvSpPr>
          <p:cNvPr id="57" name="Google Shape;57;p63"/>
          <p:cNvSpPr txBox="1">
            <a:spLocks noGrp="1"/>
          </p:cNvSpPr>
          <p:nvPr>
            <p:ph type="body" idx="2"/>
          </p:nvPr>
        </p:nvSpPr>
        <p:spPr>
          <a:xfrm>
            <a:off x="839789" y="2505075"/>
            <a:ext cx="5158000" cy="36848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58" name="Google Shape;58;p63"/>
          <p:cNvSpPr txBox="1">
            <a:spLocks noGrp="1"/>
          </p:cNvSpPr>
          <p:nvPr>
            <p:ph type="body" idx="3"/>
          </p:nvPr>
        </p:nvSpPr>
        <p:spPr>
          <a:xfrm>
            <a:off x="6172201" y="1681163"/>
            <a:ext cx="5183200" cy="824000"/>
          </a:xfrm>
          <a:prstGeom prst="rect">
            <a:avLst/>
          </a:prstGeom>
          <a:noFill/>
          <a:ln>
            <a:noFill/>
          </a:ln>
        </p:spPr>
        <p:txBody>
          <a:bodyPr spcFirstLastPara="1" wrap="square" lIns="68575" tIns="34275" rIns="68575" bIns="34275" anchor="b" anchorCtr="0">
            <a:normAutofit/>
          </a:bodyPr>
          <a:lstStyle>
            <a:lvl1pPr marL="609585" lvl="0" indent="-304792" algn="l">
              <a:lnSpc>
                <a:spcPct val="90000"/>
              </a:lnSpc>
              <a:spcBef>
                <a:spcPts val="1067"/>
              </a:spcBef>
              <a:spcAft>
                <a:spcPts val="0"/>
              </a:spcAft>
              <a:buClr>
                <a:schemeClr val="dk1"/>
              </a:buClr>
              <a:buSzPts val="1800"/>
              <a:buNone/>
              <a:defRPr sz="2400" b="1"/>
            </a:lvl1pPr>
            <a:lvl2pPr marL="1219170" lvl="1" indent="-304792" algn="l">
              <a:lnSpc>
                <a:spcPct val="90000"/>
              </a:lnSpc>
              <a:spcBef>
                <a:spcPts val="1600"/>
              </a:spcBef>
              <a:spcAft>
                <a:spcPts val="0"/>
              </a:spcAft>
              <a:buClr>
                <a:schemeClr val="dk1"/>
              </a:buClr>
              <a:buSzPts val="1500"/>
              <a:buNone/>
              <a:defRPr sz="2000" b="1"/>
            </a:lvl2pPr>
            <a:lvl3pPr marL="1828754" lvl="2" indent="-304792" algn="l">
              <a:lnSpc>
                <a:spcPct val="90000"/>
              </a:lnSpc>
              <a:spcBef>
                <a:spcPts val="1600"/>
              </a:spcBef>
              <a:spcAft>
                <a:spcPts val="0"/>
              </a:spcAft>
              <a:buClr>
                <a:schemeClr val="dk1"/>
              </a:buClr>
              <a:buSzPts val="1400"/>
              <a:buNone/>
              <a:defRPr sz="1867" b="1"/>
            </a:lvl3pPr>
            <a:lvl4pPr marL="2438339" lvl="3" indent="-304792" algn="l">
              <a:lnSpc>
                <a:spcPct val="90000"/>
              </a:lnSpc>
              <a:spcBef>
                <a:spcPts val="1600"/>
              </a:spcBef>
              <a:spcAft>
                <a:spcPts val="0"/>
              </a:spcAft>
              <a:buClr>
                <a:schemeClr val="dk1"/>
              </a:buClr>
              <a:buSzPts val="1200"/>
              <a:buNone/>
              <a:defRPr sz="1600" b="1"/>
            </a:lvl4pPr>
            <a:lvl5pPr marL="3047924" lvl="4" indent="-304792" algn="l">
              <a:lnSpc>
                <a:spcPct val="90000"/>
              </a:lnSpc>
              <a:spcBef>
                <a:spcPts val="1600"/>
              </a:spcBef>
              <a:spcAft>
                <a:spcPts val="0"/>
              </a:spcAft>
              <a:buClr>
                <a:schemeClr val="dk1"/>
              </a:buClr>
              <a:buSzPts val="1200"/>
              <a:buNone/>
              <a:defRPr sz="1600" b="1"/>
            </a:lvl5pPr>
            <a:lvl6pPr marL="3657509" lvl="5" indent="-304792" algn="l">
              <a:lnSpc>
                <a:spcPct val="90000"/>
              </a:lnSpc>
              <a:spcBef>
                <a:spcPts val="1600"/>
              </a:spcBef>
              <a:spcAft>
                <a:spcPts val="0"/>
              </a:spcAft>
              <a:buClr>
                <a:schemeClr val="dk1"/>
              </a:buClr>
              <a:buSzPts val="1200"/>
              <a:buNone/>
              <a:defRPr sz="1600" b="1"/>
            </a:lvl6pPr>
            <a:lvl7pPr marL="4267093" lvl="6" indent="-304792" algn="l">
              <a:lnSpc>
                <a:spcPct val="90000"/>
              </a:lnSpc>
              <a:spcBef>
                <a:spcPts val="1600"/>
              </a:spcBef>
              <a:spcAft>
                <a:spcPts val="0"/>
              </a:spcAft>
              <a:buClr>
                <a:schemeClr val="dk1"/>
              </a:buClr>
              <a:buSzPts val="1200"/>
              <a:buNone/>
              <a:defRPr sz="1600" b="1"/>
            </a:lvl7pPr>
            <a:lvl8pPr marL="4876678" lvl="7" indent="-304792" algn="l">
              <a:lnSpc>
                <a:spcPct val="90000"/>
              </a:lnSpc>
              <a:spcBef>
                <a:spcPts val="1600"/>
              </a:spcBef>
              <a:spcAft>
                <a:spcPts val="0"/>
              </a:spcAft>
              <a:buClr>
                <a:schemeClr val="dk1"/>
              </a:buClr>
              <a:buSzPts val="1200"/>
              <a:buNone/>
              <a:defRPr sz="1600" b="1"/>
            </a:lvl8pPr>
            <a:lvl9pPr marL="5486263" lvl="8" indent="-304792" algn="l">
              <a:lnSpc>
                <a:spcPct val="90000"/>
              </a:lnSpc>
              <a:spcBef>
                <a:spcPts val="1600"/>
              </a:spcBef>
              <a:spcAft>
                <a:spcPts val="1600"/>
              </a:spcAft>
              <a:buClr>
                <a:schemeClr val="dk1"/>
              </a:buClr>
              <a:buSzPts val="1200"/>
              <a:buNone/>
              <a:defRPr sz="1600" b="1"/>
            </a:lvl9pPr>
          </a:lstStyle>
          <a:p>
            <a:endParaRPr/>
          </a:p>
        </p:txBody>
      </p:sp>
      <p:sp>
        <p:nvSpPr>
          <p:cNvPr id="59" name="Google Shape;59;p63"/>
          <p:cNvSpPr txBox="1">
            <a:spLocks noGrp="1"/>
          </p:cNvSpPr>
          <p:nvPr>
            <p:ph type="body" idx="4"/>
          </p:nvPr>
        </p:nvSpPr>
        <p:spPr>
          <a:xfrm>
            <a:off x="6172201" y="2505075"/>
            <a:ext cx="5183200" cy="36848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60" name="Google Shape;60;p63"/>
          <p:cNvSpPr txBox="1">
            <a:spLocks noGrp="1"/>
          </p:cNvSpPr>
          <p:nvPr>
            <p:ph type="dt" idx="10"/>
          </p:nvPr>
        </p:nvSpPr>
        <p:spPr>
          <a:xfrm>
            <a:off x="838200" y="6356352"/>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1" name="Google Shape;61;p63"/>
          <p:cNvSpPr txBox="1">
            <a:spLocks noGrp="1"/>
          </p:cNvSpPr>
          <p:nvPr>
            <p:ph type="ftr" idx="11"/>
          </p:nvPr>
        </p:nvSpPr>
        <p:spPr>
          <a:xfrm>
            <a:off x="4038600" y="6356352"/>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a:p>
        </p:txBody>
      </p:sp>
      <p:sp>
        <p:nvSpPr>
          <p:cNvPr id="62" name="Google Shape;62;p63"/>
          <p:cNvSpPr txBox="1">
            <a:spLocks noGrp="1"/>
          </p:cNvSpPr>
          <p:nvPr>
            <p:ph type="sldNum" idx="12"/>
          </p:nvPr>
        </p:nvSpPr>
        <p:spPr>
          <a:xfrm>
            <a:off x="8610600" y="6356352"/>
            <a:ext cx="2743200" cy="3652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64"/>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64"/>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66" name="Google Shape;66;p64"/>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rm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67" name="Google Shape;67;p6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8"/>
        <p:cNvGrpSpPr/>
        <p:nvPr/>
      </p:nvGrpSpPr>
      <p:grpSpPr>
        <a:xfrm>
          <a:off x="0" y="0"/>
          <a:ext cx="0" cy="0"/>
          <a:chOff x="0" y="0"/>
          <a:chExt cx="0" cy="0"/>
        </a:xfrm>
      </p:grpSpPr>
      <p:sp>
        <p:nvSpPr>
          <p:cNvPr id="69" name="Google Shape;69;p65"/>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70" name="Google Shape;70;p65"/>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rmAutofit/>
          </a:bodyPr>
          <a:lstStyle>
            <a:lvl1pPr marL="609585" lvl="0" indent="-406390" algn="l">
              <a:lnSpc>
                <a:spcPct val="115000"/>
              </a:lnSpc>
              <a:spcBef>
                <a:spcPts val="0"/>
              </a:spcBef>
              <a:spcAft>
                <a:spcPts val="0"/>
              </a:spcAft>
              <a:buSzPts val="1200"/>
              <a:buChar char="●"/>
              <a:defRPr sz="1600"/>
            </a:lvl1pPr>
            <a:lvl2pPr marL="1219170" lvl="1" indent="-406390" algn="l">
              <a:lnSpc>
                <a:spcPct val="115000"/>
              </a:lnSpc>
              <a:spcBef>
                <a:spcPts val="0"/>
              </a:spcBef>
              <a:spcAft>
                <a:spcPts val="0"/>
              </a:spcAft>
              <a:buSzPts val="1200"/>
              <a:buChar char="○"/>
              <a:defRPr sz="1600"/>
            </a:lvl2pPr>
            <a:lvl3pPr marL="1828754" lvl="2" indent="-406390" algn="l">
              <a:lnSpc>
                <a:spcPct val="115000"/>
              </a:lnSpc>
              <a:spcBef>
                <a:spcPts val="0"/>
              </a:spcBef>
              <a:spcAft>
                <a:spcPts val="0"/>
              </a:spcAft>
              <a:buSzPts val="1200"/>
              <a:buChar char="■"/>
              <a:defRPr sz="1600"/>
            </a:lvl3pPr>
            <a:lvl4pPr marL="2438339" lvl="3" indent="-406390" algn="l">
              <a:lnSpc>
                <a:spcPct val="115000"/>
              </a:lnSpc>
              <a:spcBef>
                <a:spcPts val="0"/>
              </a:spcBef>
              <a:spcAft>
                <a:spcPts val="0"/>
              </a:spcAft>
              <a:buSzPts val="1200"/>
              <a:buChar char="●"/>
              <a:defRPr sz="1600"/>
            </a:lvl4pPr>
            <a:lvl5pPr marL="3047924" lvl="4" indent="-406390" algn="l">
              <a:lnSpc>
                <a:spcPct val="115000"/>
              </a:lnSpc>
              <a:spcBef>
                <a:spcPts val="0"/>
              </a:spcBef>
              <a:spcAft>
                <a:spcPts val="0"/>
              </a:spcAft>
              <a:buSzPts val="1200"/>
              <a:buChar char="○"/>
              <a:defRPr sz="1600"/>
            </a:lvl5pPr>
            <a:lvl6pPr marL="3657509" lvl="5" indent="-406390" algn="l">
              <a:lnSpc>
                <a:spcPct val="115000"/>
              </a:lnSpc>
              <a:spcBef>
                <a:spcPts val="0"/>
              </a:spcBef>
              <a:spcAft>
                <a:spcPts val="0"/>
              </a:spcAft>
              <a:buSzPts val="1200"/>
              <a:buChar char="■"/>
              <a:defRPr sz="1600"/>
            </a:lvl6pPr>
            <a:lvl7pPr marL="4267093" lvl="6" indent="-406390" algn="l">
              <a:lnSpc>
                <a:spcPct val="115000"/>
              </a:lnSpc>
              <a:spcBef>
                <a:spcPts val="0"/>
              </a:spcBef>
              <a:spcAft>
                <a:spcPts val="0"/>
              </a:spcAft>
              <a:buSzPts val="1200"/>
              <a:buChar char="●"/>
              <a:defRPr sz="1600"/>
            </a:lvl7pPr>
            <a:lvl8pPr marL="4876678" lvl="7" indent="-406390" algn="l">
              <a:lnSpc>
                <a:spcPct val="115000"/>
              </a:lnSpc>
              <a:spcBef>
                <a:spcPts val="0"/>
              </a:spcBef>
              <a:spcAft>
                <a:spcPts val="0"/>
              </a:spcAft>
              <a:buSzPts val="1200"/>
              <a:buChar char="○"/>
              <a:defRPr sz="1600"/>
            </a:lvl8pPr>
            <a:lvl9pPr marL="5486263" lvl="8" indent="-406390" algn="l">
              <a:lnSpc>
                <a:spcPct val="115000"/>
              </a:lnSpc>
              <a:spcBef>
                <a:spcPts val="0"/>
              </a:spcBef>
              <a:spcAft>
                <a:spcPts val="0"/>
              </a:spcAft>
              <a:buSzPts val="1200"/>
              <a:buChar char="■"/>
              <a:defRPr sz="1600"/>
            </a:lvl9pPr>
          </a:lstStyle>
          <a:p>
            <a:endParaRPr/>
          </a:p>
        </p:txBody>
      </p:sp>
      <p:sp>
        <p:nvSpPr>
          <p:cNvPr id="71" name="Google Shape;71;p6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2"/>
        <p:cNvGrpSpPr/>
        <p:nvPr/>
      </p:nvGrpSpPr>
      <p:grpSpPr>
        <a:xfrm>
          <a:off x="0" y="0"/>
          <a:ext cx="0" cy="0"/>
          <a:chOff x="0" y="0"/>
          <a:chExt cx="0" cy="0"/>
        </a:xfrm>
      </p:grpSpPr>
      <p:sp>
        <p:nvSpPr>
          <p:cNvPr id="73" name="Google Shape;73;p66"/>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74" name="Google Shape;74;p6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75"/>
        <p:cNvGrpSpPr/>
        <p:nvPr/>
      </p:nvGrpSpPr>
      <p:grpSpPr>
        <a:xfrm>
          <a:off x="0" y="0"/>
          <a:ext cx="0" cy="0"/>
          <a:chOff x="0" y="0"/>
          <a:chExt cx="0" cy="0"/>
        </a:xfrm>
      </p:grpSpPr>
      <p:sp>
        <p:nvSpPr>
          <p:cNvPr id="76" name="Google Shape;76;p67"/>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77" name="Google Shape;77;p67"/>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a:endParaRPr/>
          </a:p>
        </p:txBody>
      </p:sp>
      <p:sp>
        <p:nvSpPr>
          <p:cNvPr id="78" name="Google Shape;78;p67"/>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79" name="Google Shape;79;p67"/>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80" name="Google Shape;80;p6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1"/>
        <p:cNvGrpSpPr/>
        <p:nvPr/>
      </p:nvGrpSpPr>
      <p:grpSpPr>
        <a:xfrm>
          <a:off x="0" y="0"/>
          <a:ext cx="0" cy="0"/>
          <a:chOff x="0" y="0"/>
          <a:chExt cx="0" cy="0"/>
        </a:xfrm>
      </p:grpSpPr>
      <p:sp>
        <p:nvSpPr>
          <p:cNvPr id="82" name="Google Shape;82;p68"/>
          <p:cNvSpPr txBox="1">
            <a:spLocks noGrp="1"/>
          </p:cNvSpPr>
          <p:nvPr>
            <p:ph type="title"/>
          </p:nvPr>
        </p:nvSpPr>
        <p:spPr>
          <a:xfrm>
            <a:off x="415600" y="1474833"/>
            <a:ext cx="11360800" cy="26180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a:endParaRPr/>
          </a:p>
        </p:txBody>
      </p:sp>
      <p:sp>
        <p:nvSpPr>
          <p:cNvPr id="83" name="Google Shape;83;p68"/>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rm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0"/>
              </a:spcBef>
              <a:spcAft>
                <a:spcPts val="0"/>
              </a:spcAft>
              <a:buSzPts val="1400"/>
              <a:buChar char="○"/>
              <a:defRPr/>
            </a:lvl2pPr>
            <a:lvl3pPr marL="1828754" lvl="2" indent="-423323" algn="ctr">
              <a:lnSpc>
                <a:spcPct val="115000"/>
              </a:lnSpc>
              <a:spcBef>
                <a:spcPts val="0"/>
              </a:spcBef>
              <a:spcAft>
                <a:spcPts val="0"/>
              </a:spcAft>
              <a:buSzPts val="1400"/>
              <a:buChar char="■"/>
              <a:defRPr/>
            </a:lvl3pPr>
            <a:lvl4pPr marL="2438339" lvl="3" indent="-423323" algn="ctr">
              <a:lnSpc>
                <a:spcPct val="115000"/>
              </a:lnSpc>
              <a:spcBef>
                <a:spcPts val="0"/>
              </a:spcBef>
              <a:spcAft>
                <a:spcPts val="0"/>
              </a:spcAft>
              <a:buSzPts val="1400"/>
              <a:buChar char="●"/>
              <a:defRPr/>
            </a:lvl4pPr>
            <a:lvl5pPr marL="3047924" lvl="4" indent="-423323" algn="ctr">
              <a:lnSpc>
                <a:spcPct val="115000"/>
              </a:lnSpc>
              <a:spcBef>
                <a:spcPts val="0"/>
              </a:spcBef>
              <a:spcAft>
                <a:spcPts val="0"/>
              </a:spcAft>
              <a:buSzPts val="1400"/>
              <a:buChar char="○"/>
              <a:defRPr/>
            </a:lvl5pPr>
            <a:lvl6pPr marL="3657509" lvl="5" indent="-423323" algn="ctr">
              <a:lnSpc>
                <a:spcPct val="115000"/>
              </a:lnSpc>
              <a:spcBef>
                <a:spcPts val="0"/>
              </a:spcBef>
              <a:spcAft>
                <a:spcPts val="0"/>
              </a:spcAft>
              <a:buSzPts val="1400"/>
              <a:buChar char="■"/>
              <a:defRPr/>
            </a:lvl6pPr>
            <a:lvl7pPr marL="4267093" lvl="6" indent="-423323" algn="ctr">
              <a:lnSpc>
                <a:spcPct val="115000"/>
              </a:lnSpc>
              <a:spcBef>
                <a:spcPts val="0"/>
              </a:spcBef>
              <a:spcAft>
                <a:spcPts val="0"/>
              </a:spcAft>
              <a:buSzPts val="1400"/>
              <a:buChar char="●"/>
              <a:defRPr/>
            </a:lvl7pPr>
            <a:lvl8pPr marL="4876678" lvl="7" indent="-423323" algn="ctr">
              <a:lnSpc>
                <a:spcPct val="115000"/>
              </a:lnSpc>
              <a:spcBef>
                <a:spcPts val="0"/>
              </a:spcBef>
              <a:spcAft>
                <a:spcPts val="0"/>
              </a:spcAft>
              <a:buSzPts val="1400"/>
              <a:buChar char="○"/>
              <a:defRPr/>
            </a:lvl8pPr>
            <a:lvl9pPr marL="5486263" lvl="8" indent="-423323" algn="ctr">
              <a:lnSpc>
                <a:spcPct val="115000"/>
              </a:lnSpc>
              <a:spcBef>
                <a:spcPts val="0"/>
              </a:spcBef>
              <a:spcAft>
                <a:spcPts val="0"/>
              </a:spcAft>
              <a:buSzPts val="1400"/>
              <a:buChar char="■"/>
              <a:defRPr/>
            </a:lvl9pPr>
          </a:lstStyle>
          <a:p>
            <a:endParaRPr/>
          </a:p>
        </p:txBody>
      </p:sp>
      <p:sp>
        <p:nvSpPr>
          <p:cNvPr id="84" name="Google Shape;84;p6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8/17/2023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3814971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85"/>
        <p:cNvGrpSpPr/>
        <p:nvPr/>
      </p:nvGrpSpPr>
      <p:grpSpPr>
        <a:xfrm>
          <a:off x="0" y="0"/>
          <a:ext cx="0" cy="0"/>
          <a:chOff x="0" y="0"/>
          <a:chExt cx="0" cy="0"/>
        </a:xfrm>
      </p:grpSpPr>
      <p:pic>
        <p:nvPicPr>
          <p:cNvPr id="86" name="Google Shape;86;p69"/>
          <p:cNvPicPr preferRelativeResize="0"/>
          <p:nvPr/>
        </p:nvPicPr>
        <p:blipFill rotWithShape="1">
          <a:blip r:embed="rId2">
            <a:alphaModFix/>
          </a:blip>
          <a:srcRect/>
          <a:stretch/>
        </p:blipFill>
        <p:spPr>
          <a:xfrm>
            <a:off x="179511" y="206485"/>
            <a:ext cx="11832980" cy="6445033"/>
          </a:xfrm>
          <a:prstGeom prst="rect">
            <a:avLst/>
          </a:prstGeom>
          <a:noFill/>
          <a:ln>
            <a:noFill/>
          </a:ln>
        </p:spPr>
      </p:pic>
      <p:sp>
        <p:nvSpPr>
          <p:cNvPr id="87" name="Google Shape;87;p69"/>
          <p:cNvSpPr txBox="1">
            <a:spLocks noGrp="1"/>
          </p:cNvSpPr>
          <p:nvPr>
            <p:ph type="subTitle" idx="1"/>
          </p:nvPr>
        </p:nvSpPr>
        <p:spPr>
          <a:xfrm>
            <a:off x="1359355" y="4595847"/>
            <a:ext cx="8092800" cy="317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1067"/>
              </a:spcBef>
              <a:spcAft>
                <a:spcPts val="0"/>
              </a:spcAft>
              <a:buClr>
                <a:schemeClr val="accent3"/>
              </a:buClr>
              <a:buSzPts val="1500"/>
              <a:buNone/>
              <a:defRPr sz="2000" b="1">
                <a:solidFill>
                  <a:schemeClr val="accent3"/>
                </a:solidFill>
                <a:latin typeface="Arial"/>
                <a:ea typeface="Arial"/>
                <a:cs typeface="Arial"/>
                <a:sym typeface="Arial"/>
              </a:defRPr>
            </a:lvl1pPr>
            <a:lvl2pPr lvl="1" algn="ctr">
              <a:lnSpc>
                <a:spcPct val="90000"/>
              </a:lnSpc>
              <a:spcBef>
                <a:spcPts val="1600"/>
              </a:spcBef>
              <a:spcAft>
                <a:spcPts val="0"/>
              </a:spcAft>
              <a:buClr>
                <a:schemeClr val="dk1"/>
              </a:buClr>
              <a:buSzPts val="1500"/>
              <a:buNone/>
              <a:defRPr sz="2000"/>
            </a:lvl2pPr>
            <a:lvl3pPr lvl="2" algn="ctr">
              <a:lnSpc>
                <a:spcPct val="90000"/>
              </a:lnSpc>
              <a:spcBef>
                <a:spcPts val="1600"/>
              </a:spcBef>
              <a:spcAft>
                <a:spcPts val="0"/>
              </a:spcAft>
              <a:buClr>
                <a:schemeClr val="dk1"/>
              </a:buClr>
              <a:buSzPts val="1400"/>
              <a:buNone/>
              <a:defRPr sz="1867"/>
            </a:lvl3pPr>
            <a:lvl4pPr lvl="3" algn="ctr">
              <a:lnSpc>
                <a:spcPct val="90000"/>
              </a:lnSpc>
              <a:spcBef>
                <a:spcPts val="1600"/>
              </a:spcBef>
              <a:spcAft>
                <a:spcPts val="0"/>
              </a:spcAft>
              <a:buClr>
                <a:schemeClr val="dk1"/>
              </a:buClr>
              <a:buSzPts val="1200"/>
              <a:buNone/>
              <a:defRPr sz="1600"/>
            </a:lvl4pPr>
            <a:lvl5pPr lvl="4" algn="ctr">
              <a:lnSpc>
                <a:spcPct val="90000"/>
              </a:lnSpc>
              <a:spcBef>
                <a:spcPts val="1600"/>
              </a:spcBef>
              <a:spcAft>
                <a:spcPts val="0"/>
              </a:spcAft>
              <a:buClr>
                <a:schemeClr val="dk1"/>
              </a:buClr>
              <a:buSzPts val="1200"/>
              <a:buNone/>
              <a:defRPr sz="1600"/>
            </a:lvl5pPr>
            <a:lvl6pPr lvl="5" algn="ctr">
              <a:lnSpc>
                <a:spcPct val="90000"/>
              </a:lnSpc>
              <a:spcBef>
                <a:spcPts val="1600"/>
              </a:spcBef>
              <a:spcAft>
                <a:spcPts val="0"/>
              </a:spcAft>
              <a:buClr>
                <a:schemeClr val="dk1"/>
              </a:buClr>
              <a:buSzPts val="1200"/>
              <a:buNone/>
              <a:defRPr sz="1600"/>
            </a:lvl6pPr>
            <a:lvl7pPr lvl="6" algn="ctr">
              <a:lnSpc>
                <a:spcPct val="90000"/>
              </a:lnSpc>
              <a:spcBef>
                <a:spcPts val="1600"/>
              </a:spcBef>
              <a:spcAft>
                <a:spcPts val="0"/>
              </a:spcAft>
              <a:buClr>
                <a:schemeClr val="dk1"/>
              </a:buClr>
              <a:buSzPts val="1200"/>
              <a:buNone/>
              <a:defRPr sz="1600"/>
            </a:lvl7pPr>
            <a:lvl8pPr lvl="7" algn="ctr">
              <a:lnSpc>
                <a:spcPct val="90000"/>
              </a:lnSpc>
              <a:spcBef>
                <a:spcPts val="1600"/>
              </a:spcBef>
              <a:spcAft>
                <a:spcPts val="0"/>
              </a:spcAft>
              <a:buClr>
                <a:schemeClr val="dk1"/>
              </a:buClr>
              <a:buSzPts val="1200"/>
              <a:buNone/>
              <a:defRPr sz="1600"/>
            </a:lvl8pPr>
            <a:lvl9pPr lvl="8" algn="ctr">
              <a:lnSpc>
                <a:spcPct val="90000"/>
              </a:lnSpc>
              <a:spcBef>
                <a:spcPts val="1600"/>
              </a:spcBef>
              <a:spcAft>
                <a:spcPts val="1600"/>
              </a:spcAft>
              <a:buClr>
                <a:schemeClr val="dk1"/>
              </a:buClr>
              <a:buSzPts val="1200"/>
              <a:buNone/>
              <a:defRPr sz="1600"/>
            </a:lvl9pPr>
          </a:lstStyle>
          <a:p>
            <a:endParaRPr/>
          </a:p>
        </p:txBody>
      </p:sp>
      <p:sp>
        <p:nvSpPr>
          <p:cNvPr id="88" name="Google Shape;88;p69"/>
          <p:cNvSpPr txBox="1">
            <a:spLocks noGrp="1"/>
          </p:cNvSpPr>
          <p:nvPr>
            <p:ph type="body" idx="2"/>
          </p:nvPr>
        </p:nvSpPr>
        <p:spPr>
          <a:xfrm>
            <a:off x="1359355" y="4951705"/>
            <a:ext cx="7850000" cy="317600"/>
          </a:xfrm>
          <a:prstGeom prst="rect">
            <a:avLst/>
          </a:prstGeom>
          <a:noFill/>
          <a:ln>
            <a:noFill/>
          </a:ln>
        </p:spPr>
        <p:txBody>
          <a:bodyPr spcFirstLastPara="1" wrap="square" lIns="68575" tIns="34275" rIns="68575" bIns="34275" anchor="ctr" anchorCtr="0">
            <a:normAutofit/>
          </a:bodyPr>
          <a:lstStyle>
            <a:lvl1pPr marL="609585" lvl="0" indent="-304792" algn="l">
              <a:lnSpc>
                <a:spcPct val="90000"/>
              </a:lnSpc>
              <a:spcBef>
                <a:spcPts val="1067"/>
              </a:spcBef>
              <a:spcAft>
                <a:spcPts val="0"/>
              </a:spcAft>
              <a:buClr>
                <a:schemeClr val="accent3"/>
              </a:buClr>
              <a:buSzPts val="1500"/>
              <a:buNone/>
              <a:defRPr sz="2000">
                <a:solidFill>
                  <a:schemeClr val="accent3"/>
                </a:solidFill>
                <a:latin typeface="Arial"/>
                <a:ea typeface="Arial"/>
                <a:cs typeface="Arial"/>
                <a:sym typeface="Arial"/>
              </a:defRPr>
            </a:lvl1pPr>
            <a:lvl2pPr marL="1219170" lvl="1" indent="-423323" algn="l">
              <a:lnSpc>
                <a:spcPct val="90000"/>
              </a:lnSpc>
              <a:spcBef>
                <a:spcPts val="1600"/>
              </a:spcBef>
              <a:spcAft>
                <a:spcPts val="0"/>
              </a:spcAft>
              <a:buClr>
                <a:schemeClr val="dk1"/>
              </a:buClr>
              <a:buSzPts val="1400"/>
              <a:buChar char="○"/>
              <a:defRPr/>
            </a:lvl2pPr>
            <a:lvl3pPr marL="1828754" lvl="2" indent="-423323" algn="l">
              <a:lnSpc>
                <a:spcPct val="90000"/>
              </a:lnSpc>
              <a:spcBef>
                <a:spcPts val="1600"/>
              </a:spcBef>
              <a:spcAft>
                <a:spcPts val="0"/>
              </a:spcAft>
              <a:buClr>
                <a:schemeClr val="dk1"/>
              </a:buClr>
              <a:buSzPts val="1400"/>
              <a:buChar char="■"/>
              <a:defRPr/>
            </a:lvl3pPr>
            <a:lvl4pPr marL="2438339" lvl="3" indent="-423323" algn="l">
              <a:lnSpc>
                <a:spcPct val="90000"/>
              </a:lnSpc>
              <a:spcBef>
                <a:spcPts val="1600"/>
              </a:spcBef>
              <a:spcAft>
                <a:spcPts val="0"/>
              </a:spcAft>
              <a:buClr>
                <a:schemeClr val="dk1"/>
              </a:buClr>
              <a:buSzPts val="1400"/>
              <a:buChar char="●"/>
              <a:defRPr/>
            </a:lvl4pPr>
            <a:lvl5pPr marL="3047924" lvl="4" indent="-423323" algn="l">
              <a:lnSpc>
                <a:spcPct val="90000"/>
              </a:lnSpc>
              <a:spcBef>
                <a:spcPts val="1600"/>
              </a:spcBef>
              <a:spcAft>
                <a:spcPts val="0"/>
              </a:spcAft>
              <a:buClr>
                <a:schemeClr val="dk1"/>
              </a:buClr>
              <a:buSzPts val="1400"/>
              <a:buChar char="○"/>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89" name="Google Shape;89;p69"/>
          <p:cNvSpPr txBox="1">
            <a:spLocks noGrp="1"/>
          </p:cNvSpPr>
          <p:nvPr>
            <p:ph type="body" idx="3"/>
          </p:nvPr>
        </p:nvSpPr>
        <p:spPr>
          <a:xfrm>
            <a:off x="1359355" y="5310575"/>
            <a:ext cx="6693200" cy="317600"/>
          </a:xfrm>
          <a:prstGeom prst="rect">
            <a:avLst/>
          </a:prstGeom>
          <a:noFill/>
          <a:ln>
            <a:noFill/>
          </a:ln>
        </p:spPr>
        <p:txBody>
          <a:bodyPr spcFirstLastPara="1" wrap="square" lIns="68575" tIns="34275" rIns="68575" bIns="34275" anchor="ctr" anchorCtr="0">
            <a:noAutofit/>
          </a:bodyPr>
          <a:lstStyle>
            <a:lvl1pPr marL="609585" lvl="0" indent="-304792" algn="l">
              <a:lnSpc>
                <a:spcPct val="90000"/>
              </a:lnSpc>
              <a:spcBef>
                <a:spcPts val="1067"/>
              </a:spcBef>
              <a:spcAft>
                <a:spcPts val="0"/>
              </a:spcAft>
              <a:buClr>
                <a:schemeClr val="accent3"/>
              </a:buClr>
              <a:buSzPts val="1500"/>
              <a:buNone/>
              <a:defRPr sz="2000">
                <a:solidFill>
                  <a:schemeClr val="accent3"/>
                </a:solidFill>
                <a:latin typeface="Arial"/>
                <a:ea typeface="Arial"/>
                <a:cs typeface="Arial"/>
                <a:sym typeface="Arial"/>
              </a:defRPr>
            </a:lvl1pPr>
            <a:lvl2pPr marL="1219170" lvl="1" indent="-457189" algn="l">
              <a:lnSpc>
                <a:spcPct val="90000"/>
              </a:lnSpc>
              <a:spcBef>
                <a:spcPts val="1600"/>
              </a:spcBef>
              <a:spcAft>
                <a:spcPts val="0"/>
              </a:spcAft>
              <a:buClr>
                <a:schemeClr val="lt1"/>
              </a:buClr>
              <a:buSzPts val="1800"/>
              <a:buChar char="○"/>
              <a:defRPr sz="2400">
                <a:solidFill>
                  <a:schemeClr val="lt1"/>
                </a:solidFill>
              </a:defRPr>
            </a:lvl2pPr>
            <a:lvl3pPr marL="1828754" lvl="2" indent="-431789" algn="l">
              <a:lnSpc>
                <a:spcPct val="90000"/>
              </a:lnSpc>
              <a:spcBef>
                <a:spcPts val="1600"/>
              </a:spcBef>
              <a:spcAft>
                <a:spcPts val="0"/>
              </a:spcAft>
              <a:buClr>
                <a:schemeClr val="lt1"/>
              </a:buClr>
              <a:buSzPts val="1500"/>
              <a:buChar char="■"/>
              <a:defRPr sz="2000">
                <a:solidFill>
                  <a:schemeClr val="lt1"/>
                </a:solidFill>
              </a:defRPr>
            </a:lvl3pPr>
            <a:lvl4pPr marL="2438339" lvl="3" indent="-423323" algn="l">
              <a:lnSpc>
                <a:spcPct val="90000"/>
              </a:lnSpc>
              <a:spcBef>
                <a:spcPts val="1600"/>
              </a:spcBef>
              <a:spcAft>
                <a:spcPts val="0"/>
              </a:spcAft>
              <a:buClr>
                <a:schemeClr val="lt1"/>
              </a:buClr>
              <a:buSzPts val="1400"/>
              <a:buChar char="●"/>
              <a:defRPr sz="1867">
                <a:solidFill>
                  <a:schemeClr val="lt1"/>
                </a:solidFill>
              </a:defRPr>
            </a:lvl4pPr>
            <a:lvl5pPr marL="3047924" lvl="4" indent="-423323" algn="l">
              <a:lnSpc>
                <a:spcPct val="90000"/>
              </a:lnSpc>
              <a:spcBef>
                <a:spcPts val="1600"/>
              </a:spcBef>
              <a:spcAft>
                <a:spcPts val="0"/>
              </a:spcAft>
              <a:buClr>
                <a:schemeClr val="lt1"/>
              </a:buClr>
              <a:buSzPts val="1400"/>
              <a:buChar char="○"/>
              <a:defRPr sz="1867">
                <a:solidFill>
                  <a:schemeClr val="lt1"/>
                </a:solidFill>
              </a:defRPr>
            </a:lvl5pPr>
            <a:lvl6pPr marL="3657509" lvl="5" indent="-423323" algn="l">
              <a:lnSpc>
                <a:spcPct val="90000"/>
              </a:lnSpc>
              <a:spcBef>
                <a:spcPts val="1600"/>
              </a:spcBef>
              <a:spcAft>
                <a:spcPts val="0"/>
              </a:spcAft>
              <a:buClr>
                <a:schemeClr val="dk1"/>
              </a:buClr>
              <a:buSzPts val="1400"/>
              <a:buChar char="■"/>
              <a:defRPr/>
            </a:lvl6pPr>
            <a:lvl7pPr marL="4267093" lvl="6" indent="-423323" algn="l">
              <a:lnSpc>
                <a:spcPct val="90000"/>
              </a:lnSpc>
              <a:spcBef>
                <a:spcPts val="1600"/>
              </a:spcBef>
              <a:spcAft>
                <a:spcPts val="0"/>
              </a:spcAft>
              <a:buClr>
                <a:schemeClr val="dk1"/>
              </a:buClr>
              <a:buSzPts val="1400"/>
              <a:buChar char="●"/>
              <a:defRPr/>
            </a:lvl7pPr>
            <a:lvl8pPr marL="4876678" lvl="7" indent="-423323" algn="l">
              <a:lnSpc>
                <a:spcPct val="90000"/>
              </a:lnSpc>
              <a:spcBef>
                <a:spcPts val="1600"/>
              </a:spcBef>
              <a:spcAft>
                <a:spcPts val="0"/>
              </a:spcAft>
              <a:buClr>
                <a:schemeClr val="dk1"/>
              </a:buClr>
              <a:buSzPts val="1400"/>
              <a:buChar char="○"/>
              <a:defRPr/>
            </a:lvl8pPr>
            <a:lvl9pPr marL="5486263" lvl="8" indent="-423323" algn="l">
              <a:lnSpc>
                <a:spcPct val="90000"/>
              </a:lnSpc>
              <a:spcBef>
                <a:spcPts val="1600"/>
              </a:spcBef>
              <a:spcAft>
                <a:spcPts val="1600"/>
              </a:spcAft>
              <a:buClr>
                <a:schemeClr val="dk1"/>
              </a:buClr>
              <a:buSzPts val="1400"/>
              <a:buChar char="■"/>
              <a:defRPr/>
            </a:lvl9pPr>
          </a:lstStyle>
          <a:p>
            <a:endParaRPr/>
          </a:p>
        </p:txBody>
      </p:sp>
      <p:sp>
        <p:nvSpPr>
          <p:cNvPr id="90" name="Google Shape;90;p69"/>
          <p:cNvSpPr txBox="1">
            <a:spLocks noGrp="1"/>
          </p:cNvSpPr>
          <p:nvPr>
            <p:ph type="title"/>
          </p:nvPr>
        </p:nvSpPr>
        <p:spPr>
          <a:xfrm>
            <a:off x="1127927" y="3058988"/>
            <a:ext cx="10778400" cy="14828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0447F"/>
              </a:buClr>
              <a:buSzPts val="3600"/>
              <a:buFont typeface="Arial Black"/>
              <a:buNone/>
              <a:defRPr sz="4800">
                <a:solidFill>
                  <a:srgbClr val="00447F"/>
                </a:solidFill>
                <a:latin typeface="Arial Black"/>
                <a:ea typeface="Arial Black"/>
                <a:cs typeface="Arial Black"/>
                <a:sym typeface="Arial Black"/>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91" name="Google Shape;91;p69"/>
          <p:cNvPicPr preferRelativeResize="0"/>
          <p:nvPr/>
        </p:nvPicPr>
        <p:blipFill rotWithShape="1">
          <a:blip r:embed="rId3">
            <a:alphaModFix/>
          </a:blip>
          <a:srcRect/>
          <a:stretch/>
        </p:blipFill>
        <p:spPr>
          <a:xfrm rot="16200000">
            <a:off x="557954" y="5099567"/>
            <a:ext cx="1139948" cy="132511"/>
          </a:xfrm>
          <a:prstGeom prst="rect">
            <a:avLst/>
          </a:prstGeom>
          <a:noFill/>
          <a:ln>
            <a:noFill/>
          </a:ln>
        </p:spPr>
      </p:pic>
      <p:pic>
        <p:nvPicPr>
          <p:cNvPr id="92" name="Google Shape;92;p69"/>
          <p:cNvPicPr preferRelativeResize="0"/>
          <p:nvPr/>
        </p:nvPicPr>
        <p:blipFill rotWithShape="1">
          <a:blip r:embed="rId4">
            <a:alphaModFix/>
          </a:blip>
          <a:srcRect/>
          <a:stretch/>
        </p:blipFill>
        <p:spPr>
          <a:xfrm>
            <a:off x="10886313" y="5880416"/>
            <a:ext cx="2062123" cy="2550832"/>
          </a:xfrm>
          <a:prstGeom prst="rect">
            <a:avLst/>
          </a:prstGeom>
          <a:noFill/>
          <a:ln>
            <a:noFill/>
          </a:ln>
        </p:spPr>
      </p:pic>
      <p:pic>
        <p:nvPicPr>
          <p:cNvPr id="93" name="Google Shape;93;p69" descr="A picture containing logo&#10;&#10;Description automatically generated"/>
          <p:cNvPicPr preferRelativeResize="0"/>
          <p:nvPr/>
        </p:nvPicPr>
        <p:blipFill rotWithShape="1">
          <a:blip r:embed="rId5">
            <a:alphaModFix/>
          </a:blip>
          <a:srcRect/>
          <a:stretch/>
        </p:blipFill>
        <p:spPr>
          <a:xfrm>
            <a:off x="1061671" y="1050544"/>
            <a:ext cx="10043532" cy="1665635"/>
          </a:xfrm>
          <a:prstGeom prst="rect">
            <a:avLst/>
          </a:prstGeom>
          <a:noFill/>
          <a:ln>
            <a:noFill/>
          </a:ln>
        </p:spPr>
      </p:pic>
      <p:sp>
        <p:nvSpPr>
          <p:cNvPr id="94" name="Google Shape;94;p69"/>
          <p:cNvSpPr/>
          <p:nvPr/>
        </p:nvSpPr>
        <p:spPr>
          <a:xfrm>
            <a:off x="9452225" y="4685017"/>
            <a:ext cx="2440400" cy="1860000"/>
          </a:xfrm>
          <a:prstGeom prst="rect">
            <a:avLst/>
          </a:prstGeom>
          <a:solidFill>
            <a:schemeClr val="accent1"/>
          </a:solid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chemeClr val="lt1"/>
              </a:solidFill>
              <a:latin typeface="Calibri"/>
              <a:ea typeface="Calibri"/>
              <a:cs typeface="Calibri"/>
              <a:sym typeface="Calibri"/>
            </a:endParaRPr>
          </a:p>
        </p:txBody>
      </p:sp>
      <p:sp>
        <p:nvSpPr>
          <p:cNvPr id="95" name="Google Shape;95;p69"/>
          <p:cNvSpPr txBox="1"/>
          <p:nvPr/>
        </p:nvSpPr>
        <p:spPr>
          <a:xfrm>
            <a:off x="9681915" y="5221070"/>
            <a:ext cx="2044400" cy="666937"/>
          </a:xfrm>
          <a:prstGeom prst="rect">
            <a:avLst/>
          </a:prstGeom>
          <a:noFill/>
          <a:ln>
            <a:noFill/>
          </a:ln>
        </p:spPr>
        <p:txBody>
          <a:bodyPr spcFirstLastPara="1" wrap="square" lIns="91433" tIns="45700" rIns="91433"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867" b="0" i="0" u="none" strike="noStrike" cap="none">
                <a:solidFill>
                  <a:schemeClr val="dk1"/>
                </a:solidFill>
                <a:latin typeface="Calibri"/>
                <a:ea typeface="Calibri"/>
                <a:cs typeface="Calibri"/>
                <a:sym typeface="Calibri"/>
              </a:rPr>
              <a:t>Safe area for video to play in corner </a:t>
            </a:r>
            <a:endParaRPr sz="1467"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8/17/2023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01969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8/17/2023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77645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8/17/2023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75913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8/17/2023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98995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8/17/2023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60539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8/17/2023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69378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8/17/2023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084847117"/>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4" r:id="rId12"/>
    <p:sldLayoutId id="214748376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2"/>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2"/>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5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92" r:id="rId16"/>
    <p:sldLayoutId id="2147483693"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hyperlink" Target="https://africanarguments.org/2021/06/fallisms-faultlines-the-paradoxes-of-fees-must-fall/" TargetMode="External"/><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www.buzzfeed.com/husseinkesvani/oxford-campaign-rhodes-must-fall"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bit.ly/3Y2U7Vi"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bit.ly/3Y2U7Vi"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bit.ly/3Y2U7V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customXml" Target="../ink/ink1.xml"/></Relationships>
</file>

<file path=ppt/slides/_rels/slide33.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customXml" Target="../ink/ink7.xml"/><Relationship Id="rId18" Type="http://schemas.openxmlformats.org/officeDocument/2006/relationships/image" Target="../media/image45.png"/><Relationship Id="rId26" Type="http://schemas.openxmlformats.org/officeDocument/2006/relationships/image" Target="../media/image49.png"/><Relationship Id="rId3" Type="http://schemas.openxmlformats.org/officeDocument/2006/relationships/customXml" Target="../ink/ink2.xml"/><Relationship Id="rId21" Type="http://schemas.openxmlformats.org/officeDocument/2006/relationships/customXml" Target="../ink/ink11.xml"/><Relationship Id="rId7" Type="http://schemas.openxmlformats.org/officeDocument/2006/relationships/customXml" Target="../ink/ink4.xml"/><Relationship Id="rId12" Type="http://schemas.openxmlformats.org/officeDocument/2006/relationships/image" Target="../media/image42.png"/><Relationship Id="rId17" Type="http://schemas.openxmlformats.org/officeDocument/2006/relationships/customXml" Target="../ink/ink9.xml"/><Relationship Id="rId25" Type="http://schemas.openxmlformats.org/officeDocument/2006/relationships/customXml" Target="../ink/ink13.xml"/><Relationship Id="rId2" Type="http://schemas.openxmlformats.org/officeDocument/2006/relationships/image" Target="../media/image37.png"/><Relationship Id="rId16" Type="http://schemas.openxmlformats.org/officeDocument/2006/relationships/image" Target="../media/image44.png"/><Relationship Id="rId20"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customXml" Target="../ink/ink6.xml"/><Relationship Id="rId24" Type="http://schemas.openxmlformats.org/officeDocument/2006/relationships/image" Target="../media/image48.png"/><Relationship Id="rId5" Type="http://schemas.openxmlformats.org/officeDocument/2006/relationships/customXml" Target="../ink/ink3.xml"/><Relationship Id="rId15" Type="http://schemas.openxmlformats.org/officeDocument/2006/relationships/customXml" Target="../ink/ink8.xml"/><Relationship Id="rId23" Type="http://schemas.openxmlformats.org/officeDocument/2006/relationships/customXml" Target="../ink/ink12.xml"/><Relationship Id="rId10" Type="http://schemas.openxmlformats.org/officeDocument/2006/relationships/image" Target="../media/image41.png"/><Relationship Id="rId19" Type="http://schemas.openxmlformats.org/officeDocument/2006/relationships/customXml" Target="../ink/ink10.xml"/><Relationship Id="rId4" Type="http://schemas.openxmlformats.org/officeDocument/2006/relationships/image" Target="../media/image38.png"/><Relationship Id="rId9" Type="http://schemas.openxmlformats.org/officeDocument/2006/relationships/customXml" Target="../ink/ink5.xml"/><Relationship Id="rId14" Type="http://schemas.openxmlformats.org/officeDocument/2006/relationships/image" Target="../media/image43.png"/><Relationship Id="rId22"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customXml" Target="../ink/ink14.xml"/><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hyperlink" Target="https://bit.ly/3Y2U7Vi"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sparcopen.org/open-education/"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3" name="TextBox 2">
            <a:extLst>
              <a:ext uri="{FF2B5EF4-FFF2-40B4-BE49-F238E27FC236}">
                <a16:creationId xmlns:a16="http://schemas.microsoft.com/office/drawing/2014/main" id="{A2BCDADC-EB37-5AEB-AED5-6A750E72C6E6}"/>
              </a:ext>
            </a:extLst>
          </p:cNvPr>
          <p:cNvSpPr txBox="1"/>
          <p:nvPr/>
        </p:nvSpPr>
        <p:spPr>
          <a:xfrm>
            <a:off x="0" y="0"/>
            <a:ext cx="12192000" cy="1584436"/>
          </a:xfrm>
          <a:prstGeom prst="rect">
            <a:avLst/>
          </a:prstGeom>
          <a:solidFill>
            <a:schemeClr val="accent2"/>
          </a:solidFill>
        </p:spPr>
        <p:txBody>
          <a:bodyPr wrap="square" rtlCol="0">
            <a:spAutoFit/>
          </a:bodyPr>
          <a:lstStyle/>
          <a:p>
            <a:endParaRPr lang="en-ZA"/>
          </a:p>
        </p:txBody>
      </p:sp>
      <p:sp>
        <p:nvSpPr>
          <p:cNvPr id="118" name="Google Shape;118;p28"/>
          <p:cNvSpPr txBox="1">
            <a:spLocks noGrp="1"/>
          </p:cNvSpPr>
          <p:nvPr>
            <p:ph type="ctrTitle"/>
          </p:nvPr>
        </p:nvSpPr>
        <p:spPr>
          <a:xfrm>
            <a:off x="415599" y="1786505"/>
            <a:ext cx="11776401" cy="1642496"/>
          </a:xfrm>
          <a:prstGeom prst="rect">
            <a:avLst/>
          </a:prstGeom>
        </p:spPr>
        <p:txBody>
          <a:bodyPr spcFirstLastPara="1" wrap="square" lIns="121900" tIns="121900" rIns="121900" bIns="121900" anchor="b" anchorCtr="0">
            <a:normAutofit fontScale="90000"/>
          </a:bodyPr>
          <a:lstStyle/>
          <a:p>
            <a:pPr algn="l"/>
            <a:r>
              <a:rPr lang="en-US" sz="4600" b="1" i="0">
                <a:solidFill>
                  <a:srgbClr val="0070C0"/>
                </a:solidFill>
                <a:effectLst/>
                <a:latin typeface="Calibri"/>
                <a:cs typeface="Calibri"/>
              </a:rPr>
              <a:t>Student co-creation of open textbooks to address sense of belonging and student success</a:t>
            </a:r>
            <a:r>
              <a:rPr lang="en-US" sz="4600" b="0" i="0">
                <a:solidFill>
                  <a:srgbClr val="0070C0"/>
                </a:solidFill>
                <a:effectLst/>
                <a:latin typeface="Calibri"/>
                <a:cs typeface="Calibri"/>
              </a:rPr>
              <a:t> </a:t>
            </a:r>
            <a:endParaRPr sz="4600" b="1">
              <a:solidFill>
                <a:srgbClr val="0070C0"/>
              </a:solidFill>
              <a:latin typeface="Calibri"/>
              <a:cs typeface="Calibri"/>
            </a:endParaRPr>
          </a:p>
        </p:txBody>
      </p:sp>
      <p:sp>
        <p:nvSpPr>
          <p:cNvPr id="119" name="Google Shape;119;p28"/>
          <p:cNvSpPr txBox="1">
            <a:spLocks noGrp="1"/>
          </p:cNvSpPr>
          <p:nvPr>
            <p:ph type="subTitle" idx="1"/>
          </p:nvPr>
        </p:nvSpPr>
        <p:spPr>
          <a:xfrm>
            <a:off x="415600" y="357554"/>
            <a:ext cx="11360800" cy="738550"/>
          </a:xfrm>
          <a:prstGeom prst="rect">
            <a:avLst/>
          </a:prstGeom>
          <a:noFill/>
        </p:spPr>
        <p:txBody>
          <a:bodyPr spcFirstLastPara="1" wrap="square" lIns="121900" tIns="121900" rIns="121900" bIns="121900" anchor="t" anchorCtr="0">
            <a:noAutofit/>
          </a:bodyPr>
          <a:lstStyle/>
          <a:p>
            <a:pPr marL="0" indent="0"/>
            <a:r>
              <a:rPr lang="en" sz="2800" b="1">
                <a:solidFill>
                  <a:schemeClr val="bg1"/>
                </a:solidFill>
              </a:rPr>
              <a:t>SIYAPHUMELELA NATIONAL SERVICE WORKSHOP</a:t>
            </a:r>
            <a:endParaRPr sz="2800" b="1">
              <a:solidFill>
                <a:schemeClr val="bg1"/>
              </a:solidFill>
            </a:endParaRPr>
          </a:p>
        </p:txBody>
      </p:sp>
      <p:pic>
        <p:nvPicPr>
          <p:cNvPr id="120" name="Google Shape;120;p28"/>
          <p:cNvPicPr preferRelativeResize="0"/>
          <p:nvPr/>
        </p:nvPicPr>
        <p:blipFill rotWithShape="1">
          <a:blip r:embed="rId3">
            <a:alphaModFix/>
          </a:blip>
          <a:srcRect/>
          <a:stretch/>
        </p:blipFill>
        <p:spPr>
          <a:xfrm>
            <a:off x="2966487" y="5741581"/>
            <a:ext cx="1658679" cy="827114"/>
          </a:xfrm>
          <a:prstGeom prst="rect">
            <a:avLst/>
          </a:prstGeom>
          <a:noFill/>
          <a:ln>
            <a:noFill/>
          </a:ln>
        </p:spPr>
      </p:pic>
      <p:pic>
        <p:nvPicPr>
          <p:cNvPr id="122" name="Google Shape;122;p28"/>
          <p:cNvPicPr preferRelativeResize="0"/>
          <p:nvPr/>
        </p:nvPicPr>
        <p:blipFill rotWithShape="1">
          <a:blip r:embed="rId4">
            <a:alphaModFix/>
          </a:blip>
          <a:srcRect/>
          <a:stretch/>
        </p:blipFill>
        <p:spPr>
          <a:xfrm>
            <a:off x="6276294" y="5603482"/>
            <a:ext cx="2757015" cy="1103312"/>
          </a:xfrm>
          <a:prstGeom prst="rect">
            <a:avLst/>
          </a:prstGeom>
          <a:noFill/>
          <a:ln>
            <a:noFill/>
          </a:ln>
        </p:spPr>
      </p:pic>
      <p:pic>
        <p:nvPicPr>
          <p:cNvPr id="123" name="Google Shape;123;p28"/>
          <p:cNvPicPr preferRelativeResize="0"/>
          <p:nvPr/>
        </p:nvPicPr>
        <p:blipFill rotWithShape="1">
          <a:blip r:embed="rId5">
            <a:alphaModFix/>
          </a:blip>
          <a:srcRect/>
          <a:stretch/>
        </p:blipFill>
        <p:spPr>
          <a:xfrm>
            <a:off x="9012043" y="5783374"/>
            <a:ext cx="1246413" cy="923420"/>
          </a:xfrm>
          <a:prstGeom prst="rect">
            <a:avLst/>
          </a:prstGeom>
          <a:noFill/>
          <a:ln>
            <a:noFill/>
          </a:ln>
        </p:spPr>
      </p:pic>
      <p:pic>
        <p:nvPicPr>
          <p:cNvPr id="124" name="Google Shape;124;p28"/>
          <p:cNvPicPr preferRelativeResize="0"/>
          <p:nvPr/>
        </p:nvPicPr>
        <p:blipFill rotWithShape="1">
          <a:blip r:embed="rId6">
            <a:alphaModFix/>
          </a:blip>
          <a:srcRect/>
          <a:stretch/>
        </p:blipFill>
        <p:spPr>
          <a:xfrm>
            <a:off x="4879725" y="5741581"/>
            <a:ext cx="1408301" cy="610009"/>
          </a:xfrm>
          <a:prstGeom prst="rect">
            <a:avLst/>
          </a:prstGeom>
          <a:noFill/>
          <a:ln>
            <a:noFill/>
          </a:ln>
        </p:spPr>
      </p:pic>
      <p:pic>
        <p:nvPicPr>
          <p:cNvPr id="125" name="Google Shape;125;p28" descr="A drawing of a face&#10;&#10;Description generated with high confidence"/>
          <p:cNvPicPr preferRelativeResize="0"/>
          <p:nvPr/>
        </p:nvPicPr>
        <p:blipFill rotWithShape="1">
          <a:blip r:embed="rId7">
            <a:alphaModFix/>
          </a:blip>
          <a:srcRect/>
          <a:stretch/>
        </p:blipFill>
        <p:spPr>
          <a:xfrm>
            <a:off x="10429878" y="5783374"/>
            <a:ext cx="1414555" cy="478280"/>
          </a:xfrm>
          <a:prstGeom prst="rect">
            <a:avLst/>
          </a:prstGeom>
          <a:noFill/>
          <a:ln>
            <a:noFill/>
          </a:ln>
        </p:spPr>
      </p:pic>
      <p:sp>
        <p:nvSpPr>
          <p:cNvPr id="2" name="TextBox 1">
            <a:extLst>
              <a:ext uri="{FF2B5EF4-FFF2-40B4-BE49-F238E27FC236}">
                <a16:creationId xmlns:a16="http://schemas.microsoft.com/office/drawing/2014/main" id="{36C32000-4933-FBE2-02F9-D4292CB7E3D4}"/>
              </a:ext>
            </a:extLst>
          </p:cNvPr>
          <p:cNvSpPr txBox="1"/>
          <p:nvPr/>
        </p:nvSpPr>
        <p:spPr>
          <a:xfrm>
            <a:off x="499730" y="3567101"/>
            <a:ext cx="10102252" cy="1538883"/>
          </a:xfrm>
          <a:prstGeom prst="rect">
            <a:avLst/>
          </a:prstGeom>
          <a:noFill/>
        </p:spPr>
        <p:txBody>
          <a:bodyPr wrap="square" rtlCol="0">
            <a:spAutoFit/>
          </a:bodyPr>
          <a:lstStyle/>
          <a:p>
            <a:r>
              <a:rPr lang="en-US" sz="2400"/>
              <a:t>Glenda Cox, Michelle Willmers &amp; Bianca Masuku</a:t>
            </a:r>
          </a:p>
          <a:p>
            <a:pPr>
              <a:spcBef>
                <a:spcPts val="1200"/>
              </a:spcBef>
            </a:pPr>
            <a:r>
              <a:rPr lang="en-US"/>
              <a:t>Centre for Innovation in Learning and Teaching, University of Cape Town</a:t>
            </a:r>
          </a:p>
          <a:p>
            <a:r>
              <a:rPr lang="en-US"/>
              <a:t>28 July 2023</a:t>
            </a:r>
          </a:p>
          <a:p>
            <a:endParaRPr lang="en-ZA" sz="2400"/>
          </a:p>
        </p:txBody>
      </p:sp>
      <p:pic>
        <p:nvPicPr>
          <p:cNvPr id="5" name="Picture 4" descr="A logo with text on it&#10;&#10;Description automatically generated">
            <a:extLst>
              <a:ext uri="{FF2B5EF4-FFF2-40B4-BE49-F238E27FC236}">
                <a16:creationId xmlns:a16="http://schemas.microsoft.com/office/drawing/2014/main" id="{F21AD01C-4DB5-72C3-8F94-7FCD87F16E8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4199" y="5099456"/>
            <a:ext cx="3104422" cy="1894257"/>
          </a:xfrm>
          <a:prstGeom prst="rect">
            <a:avLst/>
          </a:prstGeom>
        </p:spPr>
      </p:pic>
    </p:spTree>
    <p:extLst>
      <p:ext uri="{BB962C8B-B14F-4D97-AF65-F5344CB8AC3E}">
        <p14:creationId xmlns:p14="http://schemas.microsoft.com/office/powerpoint/2010/main" val="1507015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B4F0BC3-0EC7-5742-194C-9CBF4AA46FD0}"/>
              </a:ext>
            </a:extLst>
          </p:cNvPr>
          <p:cNvSpPr txBox="1"/>
          <p:nvPr/>
        </p:nvSpPr>
        <p:spPr>
          <a:xfrm>
            <a:off x="286247" y="169383"/>
            <a:ext cx="5311472" cy="5262979"/>
          </a:xfrm>
          <a:prstGeom prst="rect">
            <a:avLst/>
          </a:prstGeom>
          <a:solidFill>
            <a:schemeClr val="accent4">
              <a:lumMod val="20000"/>
              <a:lumOff val="80000"/>
            </a:schemeClr>
          </a:solidFill>
        </p:spPr>
        <p:txBody>
          <a:bodyPr wrap="square" rtlCol="0">
            <a:spAutoFit/>
          </a:bodyPr>
          <a:lstStyle/>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a:p>
            <a:endParaRPr lang="en-ZA" sz="2400"/>
          </a:p>
        </p:txBody>
      </p:sp>
      <p:sp>
        <p:nvSpPr>
          <p:cNvPr id="2" name="Title 1">
            <a:extLst>
              <a:ext uri="{FF2B5EF4-FFF2-40B4-BE49-F238E27FC236}">
                <a16:creationId xmlns:a16="http://schemas.microsoft.com/office/drawing/2014/main" id="{C467619C-0236-8AFA-4E37-7E54D443B3B0}"/>
              </a:ext>
            </a:extLst>
          </p:cNvPr>
          <p:cNvSpPr>
            <a:spLocks noGrp="1"/>
          </p:cNvSpPr>
          <p:nvPr>
            <p:ph type="title"/>
          </p:nvPr>
        </p:nvSpPr>
        <p:spPr>
          <a:xfrm>
            <a:off x="5873169" y="307338"/>
            <a:ext cx="6577668" cy="1681789"/>
          </a:xfrm>
        </p:spPr>
        <p:txBody>
          <a:bodyPr/>
          <a:lstStyle/>
          <a:p>
            <a:r>
              <a:rPr lang="en-US">
                <a:solidFill>
                  <a:schemeClr val="accent5"/>
                </a:solidFill>
                <a:latin typeface="Avenir Next LT Pro Demi" panose="020B0704020202020204" pitchFamily="34" charset="0"/>
                <a:cs typeface="Calibri Light"/>
              </a:rPr>
              <a:t>What is social justice?</a:t>
            </a:r>
          </a:p>
          <a:p>
            <a:endParaRPr lang="en-US">
              <a:cs typeface="Calibri Light"/>
            </a:endParaRPr>
          </a:p>
        </p:txBody>
      </p:sp>
      <p:sp>
        <p:nvSpPr>
          <p:cNvPr id="3" name="TextBox 2">
            <a:extLst>
              <a:ext uri="{FF2B5EF4-FFF2-40B4-BE49-F238E27FC236}">
                <a16:creationId xmlns:a16="http://schemas.microsoft.com/office/drawing/2014/main" id="{457BF0CD-A798-1F57-CD68-81436FBC831B}"/>
              </a:ext>
            </a:extLst>
          </p:cNvPr>
          <p:cNvSpPr txBox="1"/>
          <p:nvPr/>
        </p:nvSpPr>
        <p:spPr>
          <a:xfrm>
            <a:off x="6096000" y="1540589"/>
            <a:ext cx="5481099" cy="1350947"/>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pPr>
              <a:lnSpc>
                <a:spcPct val="114000"/>
              </a:lnSpc>
            </a:pPr>
            <a:r>
              <a:rPr lang="en-US" sz="2400">
                <a:latin typeface="Arial" panose="020B0604020202020204" pitchFamily="34" charset="0"/>
                <a:cs typeface="Arial" panose="020B0604020202020204" pitchFamily="34" charset="0"/>
              </a:rPr>
              <a:t>Nancy Fraser considers social justice as ‘</a:t>
            </a:r>
            <a:r>
              <a:rPr lang="en-US" sz="2400">
                <a:solidFill>
                  <a:srgbClr val="FF0000"/>
                </a:solidFill>
                <a:latin typeface="Arial" panose="020B0604020202020204" pitchFamily="34" charset="0"/>
                <a:cs typeface="Arial" panose="020B0604020202020204" pitchFamily="34" charset="0"/>
              </a:rPr>
              <a:t>participatory parity</a:t>
            </a:r>
            <a:r>
              <a:rPr lang="en-US" sz="2400">
                <a:latin typeface="Arial" panose="020B0604020202020204" pitchFamily="34" charset="0"/>
                <a:cs typeface="Arial" panose="020B0604020202020204" pitchFamily="34" charset="0"/>
              </a:rPr>
              <a:t>’ – </a:t>
            </a:r>
          </a:p>
          <a:p>
            <a:pPr>
              <a:lnSpc>
                <a:spcPct val="114000"/>
              </a:lnSpc>
            </a:pPr>
            <a:r>
              <a:rPr lang="en-US" sz="2400">
                <a:latin typeface="Arial" panose="020B0604020202020204" pitchFamily="34" charset="0"/>
                <a:cs typeface="Arial" panose="020B0604020202020204" pitchFamily="34" charset="0"/>
              </a:rPr>
              <a:t>economically, culturally and politically</a:t>
            </a:r>
          </a:p>
        </p:txBody>
      </p:sp>
      <p:pic>
        <p:nvPicPr>
          <p:cNvPr id="4" name="Picture 4" descr="Diagram&#10;&#10;Description automatically generated">
            <a:extLst>
              <a:ext uri="{FF2B5EF4-FFF2-40B4-BE49-F238E27FC236}">
                <a16:creationId xmlns:a16="http://schemas.microsoft.com/office/drawing/2014/main" id="{C54F049F-1A8E-1285-40DD-35361FA25112}"/>
              </a:ext>
            </a:extLst>
          </p:cNvPr>
          <p:cNvPicPr>
            <a:picLocks noChangeAspect="1"/>
          </p:cNvPicPr>
          <p:nvPr/>
        </p:nvPicPr>
        <p:blipFill>
          <a:blip r:embed="rId2"/>
          <a:stretch>
            <a:fillRect/>
          </a:stretch>
        </p:blipFill>
        <p:spPr>
          <a:xfrm>
            <a:off x="7132389" y="2891727"/>
            <a:ext cx="3408320" cy="3508565"/>
          </a:xfrm>
          <a:prstGeom prst="rect">
            <a:avLst/>
          </a:prstGeom>
        </p:spPr>
      </p:pic>
      <p:pic>
        <p:nvPicPr>
          <p:cNvPr id="5" name="Picture 5" descr="A picture containing person, indoor&#10;&#10;Description automatically generated">
            <a:extLst>
              <a:ext uri="{FF2B5EF4-FFF2-40B4-BE49-F238E27FC236}">
                <a16:creationId xmlns:a16="http://schemas.microsoft.com/office/drawing/2014/main" id="{213F84B1-54FE-77D6-4F69-E2244777E019}"/>
              </a:ext>
            </a:extLst>
          </p:cNvPr>
          <p:cNvPicPr>
            <a:picLocks noChangeAspect="1"/>
          </p:cNvPicPr>
          <p:nvPr/>
        </p:nvPicPr>
        <p:blipFill rotWithShape="1">
          <a:blip r:embed="rId3"/>
          <a:srcRect b="6417"/>
          <a:stretch/>
        </p:blipFill>
        <p:spPr>
          <a:xfrm>
            <a:off x="491111" y="747523"/>
            <a:ext cx="1756459" cy="2144013"/>
          </a:xfrm>
          <a:prstGeom prst="rect">
            <a:avLst/>
          </a:prstGeom>
        </p:spPr>
      </p:pic>
      <p:sp>
        <p:nvSpPr>
          <p:cNvPr id="8" name="TextBox 7">
            <a:extLst>
              <a:ext uri="{FF2B5EF4-FFF2-40B4-BE49-F238E27FC236}">
                <a16:creationId xmlns:a16="http://schemas.microsoft.com/office/drawing/2014/main" id="{E36746F3-F66C-AB52-B642-CD179161342C}"/>
              </a:ext>
            </a:extLst>
          </p:cNvPr>
          <p:cNvSpPr txBox="1"/>
          <p:nvPr/>
        </p:nvSpPr>
        <p:spPr>
          <a:xfrm>
            <a:off x="360459" y="3225724"/>
            <a:ext cx="5035827" cy="2379498"/>
          </a:xfrm>
          <a:prstGeom prst="rect">
            <a:avLst/>
          </a:prstGeom>
          <a:noFill/>
        </p:spPr>
        <p:txBody>
          <a:bodyPr wrap="square" rtlCol="0">
            <a:spAutoFit/>
          </a:bodyPr>
          <a:lstStyle/>
          <a:p>
            <a:pPr>
              <a:lnSpc>
                <a:spcPct val="114000"/>
              </a:lnSpc>
              <a:spcBef>
                <a:spcPts val="800"/>
              </a:spcBef>
            </a:pPr>
            <a:r>
              <a:rPr lang="en-US" sz="2133" i="1">
                <a:latin typeface="Arial" panose="020B0604020202020204" pitchFamily="34" charset="0"/>
                <a:cs typeface="Arial" panose="020B0604020202020204" pitchFamily="34" charset="0"/>
              </a:rPr>
              <a:t>"Social justice is a concept that requires the </a:t>
            </a:r>
            <a:r>
              <a:rPr lang="en-US" sz="2133" i="1" err="1">
                <a:latin typeface="Arial" panose="020B0604020202020204" pitchFamily="34" charset="0"/>
                <a:cs typeface="Arial" panose="020B0604020202020204" pitchFamily="34" charset="0"/>
              </a:rPr>
              <a:t>organisation</a:t>
            </a:r>
            <a:r>
              <a:rPr lang="en-US" sz="2133" i="1">
                <a:latin typeface="Arial" panose="020B0604020202020204" pitchFamily="34" charset="0"/>
                <a:cs typeface="Arial" panose="020B0604020202020204" pitchFamily="34" charset="0"/>
              </a:rPr>
              <a:t> of social arrangements that make it possible for everyone to participate equally in society.” </a:t>
            </a:r>
            <a:br>
              <a:rPr lang="en-US" sz="2133" i="1">
                <a:latin typeface="Arial" panose="020B0604020202020204" pitchFamily="34" charset="0"/>
                <a:cs typeface="Arial" panose="020B0604020202020204" pitchFamily="34" charset="0"/>
              </a:rPr>
            </a:br>
            <a:r>
              <a:rPr lang="en-US" sz="2400" i="1">
                <a:latin typeface="Arial" panose="020B0604020202020204" pitchFamily="34" charset="0"/>
                <a:cs typeface="Arial" panose="020B0604020202020204" pitchFamily="34" charset="0"/>
              </a:rPr>
              <a:t>(Fraser, 2005)</a:t>
            </a:r>
          </a:p>
          <a:p>
            <a:endParaRPr lang="en-ZA" sz="2400"/>
          </a:p>
        </p:txBody>
      </p:sp>
    </p:spTree>
    <p:extLst>
      <p:ext uri="{BB962C8B-B14F-4D97-AF65-F5344CB8AC3E}">
        <p14:creationId xmlns:p14="http://schemas.microsoft.com/office/powerpoint/2010/main" val="2014605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EE190-C2A6-F48E-364A-F356A1D3BEC7}"/>
              </a:ext>
            </a:extLst>
          </p:cNvPr>
          <p:cNvSpPr>
            <a:spLocks noGrp="1"/>
          </p:cNvSpPr>
          <p:nvPr>
            <p:ph type="title" idx="4294967295"/>
          </p:nvPr>
        </p:nvSpPr>
        <p:spPr>
          <a:xfrm>
            <a:off x="0" y="433388"/>
            <a:ext cx="5916613" cy="763587"/>
          </a:xfrm>
        </p:spPr>
        <p:txBody>
          <a:bodyPr>
            <a:normAutofit fontScale="90000"/>
          </a:bodyPr>
          <a:lstStyle/>
          <a:p>
            <a:r>
              <a:rPr lang="en-ZA">
                <a:solidFill>
                  <a:schemeClr val="accent5"/>
                </a:solidFill>
                <a:latin typeface="Avenir Next LT Pro Demi" panose="020B0704020202020204" pitchFamily="34" charset="0"/>
              </a:rPr>
              <a:t>Social justice imperative</a:t>
            </a:r>
          </a:p>
        </p:txBody>
      </p:sp>
      <p:pic>
        <p:nvPicPr>
          <p:cNvPr id="5122" name="Picture 2" descr="Using Open Educational Resources to Promote Social Justice - Open Textbook  Library">
            <a:extLst>
              <a:ext uri="{FF2B5EF4-FFF2-40B4-BE49-F238E27FC236}">
                <a16:creationId xmlns:a16="http://schemas.microsoft.com/office/drawing/2014/main" id="{411BB2E9-2B18-B6D6-C0F7-85D0D8FB1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313" y="142912"/>
            <a:ext cx="2500641" cy="375779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F116024-A92F-15D1-A9D3-BB1F7FCFC427}"/>
              </a:ext>
            </a:extLst>
          </p:cNvPr>
          <p:cNvPicPr>
            <a:picLocks noChangeAspect="1"/>
          </p:cNvPicPr>
          <p:nvPr/>
        </p:nvPicPr>
        <p:blipFill>
          <a:blip r:embed="rId3"/>
          <a:stretch>
            <a:fillRect/>
          </a:stretch>
        </p:blipFill>
        <p:spPr>
          <a:xfrm>
            <a:off x="6767844" y="358667"/>
            <a:ext cx="2404833" cy="3397304"/>
          </a:xfrm>
          <a:prstGeom prst="rect">
            <a:avLst/>
          </a:prstGeom>
          <a:ln w="12700">
            <a:solidFill>
              <a:schemeClr val="tx1"/>
            </a:solidFill>
          </a:ln>
        </p:spPr>
      </p:pic>
      <p:pic>
        <p:nvPicPr>
          <p:cNvPr id="5" name="Picture 4">
            <a:extLst>
              <a:ext uri="{FF2B5EF4-FFF2-40B4-BE49-F238E27FC236}">
                <a16:creationId xmlns:a16="http://schemas.microsoft.com/office/drawing/2014/main" id="{B5CBC940-3AF5-4ABE-8157-AD298BE3680A}"/>
              </a:ext>
            </a:extLst>
          </p:cNvPr>
          <p:cNvPicPr>
            <a:picLocks noChangeAspect="1"/>
          </p:cNvPicPr>
          <p:nvPr/>
        </p:nvPicPr>
        <p:blipFill>
          <a:blip r:embed="rId4"/>
          <a:stretch>
            <a:fillRect/>
          </a:stretch>
        </p:blipFill>
        <p:spPr>
          <a:xfrm>
            <a:off x="623563" y="1512524"/>
            <a:ext cx="5160268" cy="2218011"/>
          </a:xfrm>
          <a:prstGeom prst="rect">
            <a:avLst/>
          </a:prstGeom>
        </p:spPr>
      </p:pic>
      <p:pic>
        <p:nvPicPr>
          <p:cNvPr id="6" name="Picture 5">
            <a:extLst>
              <a:ext uri="{FF2B5EF4-FFF2-40B4-BE49-F238E27FC236}">
                <a16:creationId xmlns:a16="http://schemas.microsoft.com/office/drawing/2014/main" id="{0833EF0F-5177-585B-39BE-9CAF7896D920}"/>
              </a:ext>
            </a:extLst>
          </p:cNvPr>
          <p:cNvPicPr>
            <a:picLocks noChangeAspect="1"/>
          </p:cNvPicPr>
          <p:nvPr/>
        </p:nvPicPr>
        <p:blipFill rotWithShape="1">
          <a:blip r:embed="rId5"/>
          <a:srcRect l="9049" t="12926" r="13761" b="14872"/>
          <a:stretch/>
        </p:blipFill>
        <p:spPr>
          <a:xfrm>
            <a:off x="4877571" y="4211885"/>
            <a:ext cx="3435765" cy="2419303"/>
          </a:xfrm>
          <a:prstGeom prst="rect">
            <a:avLst/>
          </a:prstGeom>
          <a:ln w="12700">
            <a:solidFill>
              <a:schemeClr val="tx1"/>
            </a:solidFill>
          </a:ln>
        </p:spPr>
      </p:pic>
      <p:pic>
        <p:nvPicPr>
          <p:cNvPr id="7" name="Picture 6">
            <a:extLst>
              <a:ext uri="{FF2B5EF4-FFF2-40B4-BE49-F238E27FC236}">
                <a16:creationId xmlns:a16="http://schemas.microsoft.com/office/drawing/2014/main" id="{9895B830-0FEB-D0E4-3250-14A104511FB8}"/>
              </a:ext>
            </a:extLst>
          </p:cNvPr>
          <p:cNvPicPr>
            <a:picLocks noChangeAspect="1"/>
          </p:cNvPicPr>
          <p:nvPr/>
        </p:nvPicPr>
        <p:blipFill rotWithShape="1">
          <a:blip r:embed="rId6"/>
          <a:srcRect l="4194" r="5334"/>
          <a:stretch/>
        </p:blipFill>
        <p:spPr>
          <a:xfrm>
            <a:off x="763326" y="4046264"/>
            <a:ext cx="3583389" cy="2218011"/>
          </a:xfrm>
          <a:prstGeom prst="rect">
            <a:avLst/>
          </a:prstGeom>
        </p:spPr>
      </p:pic>
      <p:pic>
        <p:nvPicPr>
          <p:cNvPr id="8" name="Picture 7">
            <a:extLst>
              <a:ext uri="{FF2B5EF4-FFF2-40B4-BE49-F238E27FC236}">
                <a16:creationId xmlns:a16="http://schemas.microsoft.com/office/drawing/2014/main" id="{8483B275-1D8E-B894-106F-A5CB4DF4F91E}"/>
              </a:ext>
            </a:extLst>
          </p:cNvPr>
          <p:cNvPicPr>
            <a:picLocks noChangeAspect="1"/>
          </p:cNvPicPr>
          <p:nvPr/>
        </p:nvPicPr>
        <p:blipFill>
          <a:blip r:embed="rId7"/>
          <a:stretch>
            <a:fillRect/>
          </a:stretch>
        </p:blipFill>
        <p:spPr>
          <a:xfrm>
            <a:off x="8491177" y="4573670"/>
            <a:ext cx="3400425" cy="1343025"/>
          </a:xfrm>
          <a:prstGeom prst="rect">
            <a:avLst/>
          </a:prstGeom>
        </p:spPr>
      </p:pic>
    </p:spTree>
    <p:extLst>
      <p:ext uri="{BB962C8B-B14F-4D97-AF65-F5344CB8AC3E}">
        <p14:creationId xmlns:p14="http://schemas.microsoft.com/office/powerpoint/2010/main" val="646039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8C039E-EC0F-C039-D18B-64CF7356AB78}"/>
              </a:ext>
            </a:extLst>
          </p:cNvPr>
          <p:cNvSpPr>
            <a:spLocks noGrp="1"/>
          </p:cNvSpPr>
          <p:nvPr>
            <p:ph type="title"/>
          </p:nvPr>
        </p:nvSpPr>
        <p:spPr>
          <a:xfrm>
            <a:off x="576207" y="1285128"/>
            <a:ext cx="4367253" cy="2380139"/>
          </a:xfrm>
        </p:spPr>
        <p:txBody>
          <a:bodyPr>
            <a:normAutofit fontScale="90000"/>
          </a:bodyPr>
          <a:lstStyle/>
          <a:p>
            <a:r>
              <a:rPr lang="en-US">
                <a:solidFill>
                  <a:schemeClr val="accent5"/>
                </a:solidFill>
                <a:latin typeface="Avenir Next LT Pro Demi" panose="020B0704020202020204" pitchFamily="34" charset="0"/>
                <a:cs typeface="Calibri Light"/>
              </a:rPr>
              <a:t>Social justice as a framework to understand the potential of open education</a:t>
            </a:r>
          </a:p>
          <a:p>
            <a:endParaRPr lang="en-US">
              <a:cs typeface="Calibri Light"/>
            </a:endParaRPr>
          </a:p>
        </p:txBody>
      </p:sp>
      <p:sp>
        <p:nvSpPr>
          <p:cNvPr id="4" name="TextBox 3">
            <a:extLst>
              <a:ext uri="{FF2B5EF4-FFF2-40B4-BE49-F238E27FC236}">
                <a16:creationId xmlns:a16="http://schemas.microsoft.com/office/drawing/2014/main" id="{716EAF2C-5A6A-6145-39F8-F58DAFCB03CD}"/>
              </a:ext>
            </a:extLst>
          </p:cNvPr>
          <p:cNvSpPr txBox="1"/>
          <p:nvPr/>
        </p:nvSpPr>
        <p:spPr>
          <a:xfrm>
            <a:off x="576207" y="4654550"/>
            <a:ext cx="11039587" cy="1723613"/>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400" i="1">
                <a:latin typeface="Arial" panose="020B0604020202020204" pitchFamily="34" charset="0"/>
                <a:cs typeface="Arial" panose="020B0604020202020204" pitchFamily="34" charset="0"/>
              </a:rPr>
              <a:t>“At the heart of the open educational resource movement is the intention to provide affordable access to culturally relevant education to all … in a manner consistent with social justice.”  </a:t>
            </a:r>
          </a:p>
          <a:p>
            <a:pPr>
              <a:spcBef>
                <a:spcPts val="1600"/>
              </a:spcBef>
            </a:pPr>
            <a:r>
              <a:rPr lang="en-GB" sz="1867"/>
              <a:t>(Hodgkinson-Williams &amp; Trotter, 2018)</a:t>
            </a:r>
            <a:endParaRPr lang="en-US" sz="1867"/>
          </a:p>
        </p:txBody>
      </p:sp>
      <p:pic>
        <p:nvPicPr>
          <p:cNvPr id="5" name="Picture 2">
            <a:extLst>
              <a:ext uri="{FF2B5EF4-FFF2-40B4-BE49-F238E27FC236}">
                <a16:creationId xmlns:a16="http://schemas.microsoft.com/office/drawing/2014/main" id="{89698F76-9EBB-8FC4-2ECD-974C2E204B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037" y="0"/>
            <a:ext cx="6726963" cy="4261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390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icture 4" descr="Celebrate Open Education Resources Week 2020 with OLC - OLC">
            <a:extLst>
              <a:ext uri="{FF2B5EF4-FFF2-40B4-BE49-F238E27FC236}">
                <a16:creationId xmlns:a16="http://schemas.microsoft.com/office/drawing/2014/main" id="{084C2A5F-E43B-3179-DA9C-9C106F56A8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6335" y="3915785"/>
            <a:ext cx="4445252" cy="3556403"/>
          </a:xfrm>
          <a:prstGeom prst="rect">
            <a:avLst/>
          </a:prstGeom>
          <a:noFill/>
          <a:extLst>
            <a:ext uri="{909E8E84-426E-40DD-AFC4-6F175D3DCCD1}">
              <a14:hiddenFill xmlns:a14="http://schemas.microsoft.com/office/drawing/2010/main">
                <a:solidFill>
                  <a:srgbClr val="FFFFFF"/>
                </a:solidFill>
              </a14:hiddenFill>
            </a:ext>
          </a:extLst>
        </p:spPr>
      </p:pic>
      <p:sp>
        <p:nvSpPr>
          <p:cNvPr id="73" name="Arrow: Right 72">
            <a:extLst>
              <a:ext uri="{FF2B5EF4-FFF2-40B4-BE49-F238E27FC236}">
                <a16:creationId xmlns:a16="http://schemas.microsoft.com/office/drawing/2014/main" id="{0226DBCB-951B-4E00-CD58-221A3D363503}"/>
              </a:ext>
            </a:extLst>
          </p:cNvPr>
          <p:cNvSpPr/>
          <p:nvPr/>
        </p:nvSpPr>
        <p:spPr>
          <a:xfrm rot="3000000">
            <a:off x="6413800" y="3163917"/>
            <a:ext cx="1308339" cy="646980"/>
          </a:xfrm>
          <a:prstGeom prst="rightArrow">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4" name="Arrow: Right 73">
            <a:extLst>
              <a:ext uri="{FF2B5EF4-FFF2-40B4-BE49-F238E27FC236}">
                <a16:creationId xmlns:a16="http://schemas.microsoft.com/office/drawing/2014/main" id="{0F635A2C-B4FA-7FCB-D1AF-62F1E5AE5E59}"/>
              </a:ext>
            </a:extLst>
          </p:cNvPr>
          <p:cNvSpPr/>
          <p:nvPr/>
        </p:nvSpPr>
        <p:spPr>
          <a:xfrm rot="10800000">
            <a:off x="4929937" y="4808027"/>
            <a:ext cx="1567131" cy="646980"/>
          </a:xfrm>
          <a:prstGeom prst="rightArrow">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5" name="Arrow: Right 74">
            <a:extLst>
              <a:ext uri="{FF2B5EF4-FFF2-40B4-BE49-F238E27FC236}">
                <a16:creationId xmlns:a16="http://schemas.microsoft.com/office/drawing/2014/main" id="{B6DE43C8-8396-0BB1-4506-0F5E14F97013}"/>
              </a:ext>
            </a:extLst>
          </p:cNvPr>
          <p:cNvSpPr/>
          <p:nvPr/>
        </p:nvSpPr>
        <p:spPr>
          <a:xfrm rot="18600000">
            <a:off x="3526645" y="3101317"/>
            <a:ext cx="1308339" cy="646980"/>
          </a:xfrm>
          <a:prstGeom prst="rightArrow">
            <a:avLst/>
          </a:prstGeom>
          <a:solidFill>
            <a:srgbClr val="33CCCC"/>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77" name="Picture 2">
            <a:extLst>
              <a:ext uri="{FF2B5EF4-FFF2-40B4-BE49-F238E27FC236}">
                <a16:creationId xmlns:a16="http://schemas.microsoft.com/office/drawing/2014/main" id="{C279100A-9EB7-2B3A-5C71-295C01E58A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4733" y="131915"/>
            <a:ext cx="3731536" cy="2364132"/>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6" descr="Open Textbooks - Open Educational Resources (OER) - LibGuides at Johnson C.  Smith University">
            <a:extLst>
              <a:ext uri="{FF2B5EF4-FFF2-40B4-BE49-F238E27FC236}">
                <a16:creationId xmlns:a16="http://schemas.microsoft.com/office/drawing/2014/main" id="{3A7497A9-B05A-DD24-0378-9AC60401E5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157" y="4288492"/>
            <a:ext cx="3716513" cy="2063249"/>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a:extLst>
              <a:ext uri="{FF2B5EF4-FFF2-40B4-BE49-F238E27FC236}">
                <a16:creationId xmlns:a16="http://schemas.microsoft.com/office/drawing/2014/main" id="{96D1EB3B-6C1B-AE7D-CA25-D427C4EB7433}"/>
              </a:ext>
            </a:extLst>
          </p:cNvPr>
          <p:cNvSpPr txBox="1"/>
          <p:nvPr/>
        </p:nvSpPr>
        <p:spPr>
          <a:xfrm>
            <a:off x="7861496" y="920300"/>
            <a:ext cx="3439957" cy="1477264"/>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133" b="1">
                <a:solidFill>
                  <a:schemeClr val="accent1"/>
                </a:solidFill>
              </a:rPr>
              <a:t>Social justice</a:t>
            </a:r>
          </a:p>
          <a:p>
            <a:pPr>
              <a:spcBef>
                <a:spcPts val="800"/>
              </a:spcBef>
            </a:pPr>
            <a:r>
              <a:rPr lang="en-US" sz="2000">
                <a:latin typeface="Calibri"/>
              </a:rPr>
              <a:t>A. Economic ‘distribution’​</a:t>
            </a:r>
          </a:p>
          <a:p>
            <a:r>
              <a:rPr lang="en-US" sz="2000">
                <a:latin typeface="Calibri"/>
              </a:rPr>
              <a:t>B. Cultural ‘recognition’​</a:t>
            </a:r>
          </a:p>
          <a:p>
            <a:r>
              <a:rPr lang="en-US" sz="2000">
                <a:latin typeface="Calibri"/>
              </a:rPr>
              <a:t>C. Political ‘representation’​</a:t>
            </a:r>
          </a:p>
        </p:txBody>
      </p:sp>
      <p:sp>
        <p:nvSpPr>
          <p:cNvPr id="85" name="Google Shape;269;p35">
            <a:extLst>
              <a:ext uri="{FF2B5EF4-FFF2-40B4-BE49-F238E27FC236}">
                <a16:creationId xmlns:a16="http://schemas.microsoft.com/office/drawing/2014/main" id="{3B1C580F-0F3B-41FB-691A-0367BC5E31CE}"/>
              </a:ext>
            </a:extLst>
          </p:cNvPr>
          <p:cNvSpPr txBox="1"/>
          <p:nvPr/>
        </p:nvSpPr>
        <p:spPr>
          <a:xfrm>
            <a:off x="7861497" y="2942215"/>
            <a:ext cx="4160876" cy="1754222"/>
          </a:xfrm>
          <a:prstGeom prst="rect">
            <a:avLst/>
          </a:prstGeom>
          <a:noFill/>
          <a:ln>
            <a:noFill/>
          </a:ln>
        </p:spPr>
        <p:txBody>
          <a:bodyPr spcFirstLastPara="1" wrap="square" lIns="91433" tIns="45700" rIns="91433" bIns="45700" anchor="t" anchorCtr="0">
            <a:spAutoFit/>
          </a:bodyPr>
          <a:lstStyle/>
          <a:p>
            <a:pPr marL="177792">
              <a:buClr>
                <a:schemeClr val="dk1"/>
              </a:buClr>
              <a:buSzPts val="1500"/>
            </a:pPr>
            <a:r>
              <a:rPr lang="en-US" sz="2133" b="1">
                <a:solidFill>
                  <a:schemeClr val="accent1"/>
                </a:solidFill>
              </a:rPr>
              <a:t>Open education</a:t>
            </a:r>
          </a:p>
          <a:p>
            <a:pPr marL="177792">
              <a:spcBef>
                <a:spcPts val="800"/>
              </a:spcBef>
              <a:buClr>
                <a:schemeClr val="dk1"/>
              </a:buClr>
              <a:buSzPts val="1500"/>
            </a:pPr>
            <a:r>
              <a:rPr lang="en" sz="2000">
                <a:solidFill>
                  <a:schemeClr val="dk1"/>
                </a:solidFill>
                <a:latin typeface="Calibri"/>
                <a:ea typeface="Calibri"/>
                <a:cs typeface="Calibri"/>
                <a:sym typeface="Calibri"/>
              </a:rPr>
              <a:t>A. Open licensing</a:t>
            </a:r>
            <a:endParaRPr lang="en-ZA" sz="1467"/>
          </a:p>
          <a:p>
            <a:pPr marL="177792">
              <a:buClr>
                <a:schemeClr val="dk1"/>
              </a:buClr>
              <a:buSzPts val="1500"/>
            </a:pPr>
            <a:r>
              <a:rPr lang="en-ZA" sz="2000">
                <a:solidFill>
                  <a:schemeClr val="dk1"/>
                </a:solidFill>
                <a:latin typeface="Calibri"/>
                <a:ea typeface="Calibri"/>
                <a:cs typeface="Calibri"/>
                <a:sym typeface="Calibri"/>
              </a:rPr>
              <a:t>B. </a:t>
            </a:r>
            <a:r>
              <a:rPr lang="en" sz="2000">
                <a:solidFill>
                  <a:schemeClr val="dk1"/>
                </a:solidFill>
                <a:latin typeface="Calibri"/>
                <a:ea typeface="Calibri"/>
                <a:cs typeface="Calibri"/>
                <a:sym typeface="Calibri"/>
              </a:rPr>
              <a:t>Localisation</a:t>
            </a:r>
            <a:endParaRPr lang="en-ZA" sz="1467"/>
          </a:p>
          <a:p>
            <a:pPr marL="177792">
              <a:buClr>
                <a:schemeClr val="dk1"/>
              </a:buClr>
              <a:buSzPts val="1500"/>
            </a:pPr>
            <a:r>
              <a:rPr lang="en-ZA" sz="2000">
                <a:solidFill>
                  <a:schemeClr val="dk1"/>
                </a:solidFill>
                <a:latin typeface="Calibri"/>
                <a:ea typeface="Calibri"/>
                <a:cs typeface="Calibri"/>
                <a:sym typeface="Calibri"/>
              </a:rPr>
              <a:t>C. </a:t>
            </a:r>
            <a:r>
              <a:rPr lang="en" sz="2000">
                <a:solidFill>
                  <a:schemeClr val="dk1"/>
                </a:solidFill>
                <a:latin typeface="Calibri"/>
                <a:ea typeface="Calibri"/>
                <a:cs typeface="Calibri"/>
                <a:sym typeface="Calibri"/>
              </a:rPr>
              <a:t>Voices of collaborators and students</a:t>
            </a:r>
            <a:endParaRPr lang="en-ZA" sz="1467"/>
          </a:p>
        </p:txBody>
      </p:sp>
      <p:sp>
        <p:nvSpPr>
          <p:cNvPr id="87" name="Google Shape;270;p35">
            <a:extLst>
              <a:ext uri="{FF2B5EF4-FFF2-40B4-BE49-F238E27FC236}">
                <a16:creationId xmlns:a16="http://schemas.microsoft.com/office/drawing/2014/main" id="{5A31021B-FD25-984A-B050-B9F619DF5D13}"/>
              </a:ext>
            </a:extLst>
          </p:cNvPr>
          <p:cNvSpPr txBox="1"/>
          <p:nvPr/>
        </p:nvSpPr>
        <p:spPr>
          <a:xfrm>
            <a:off x="466476" y="2342984"/>
            <a:ext cx="2801369" cy="1754222"/>
          </a:xfrm>
          <a:prstGeom prst="rect">
            <a:avLst/>
          </a:prstGeom>
          <a:noFill/>
          <a:ln>
            <a:noFill/>
          </a:ln>
        </p:spPr>
        <p:txBody>
          <a:bodyPr spcFirstLastPara="1" wrap="square" lIns="91433" tIns="45700" rIns="91433" bIns="45700" anchor="t" anchorCtr="0">
            <a:spAutoFit/>
          </a:bodyPr>
          <a:lstStyle/>
          <a:p>
            <a:pPr marL="177796">
              <a:buClr>
                <a:schemeClr val="dk1"/>
              </a:buClr>
              <a:buSzPts val="1500"/>
            </a:pPr>
            <a:r>
              <a:rPr lang="en-US" sz="2133" b="1">
                <a:solidFill>
                  <a:schemeClr val="accent1"/>
                </a:solidFill>
              </a:rPr>
              <a:t>Open textbooks</a:t>
            </a:r>
            <a:endParaRPr lang="en" sz="2133">
              <a:solidFill>
                <a:schemeClr val="dk1"/>
              </a:solidFill>
              <a:latin typeface="Calibri"/>
              <a:ea typeface="Calibri"/>
              <a:cs typeface="Calibri"/>
              <a:sym typeface="Calibri"/>
            </a:endParaRPr>
          </a:p>
          <a:p>
            <a:pPr marL="177796">
              <a:spcBef>
                <a:spcPts val="800"/>
              </a:spcBef>
              <a:buClr>
                <a:schemeClr val="dk1"/>
              </a:buClr>
              <a:buSzPts val="1500"/>
            </a:pPr>
            <a:r>
              <a:rPr lang="en" sz="2000">
                <a:solidFill>
                  <a:schemeClr val="dk1"/>
                </a:solidFill>
                <a:latin typeface="Calibri"/>
                <a:ea typeface="Calibri"/>
                <a:cs typeface="Calibri"/>
                <a:sym typeface="Calibri"/>
              </a:rPr>
              <a:t>A. Free</a:t>
            </a:r>
            <a:endParaRPr lang="en-US" sz="1467">
              <a:solidFill>
                <a:schemeClr val="dk1"/>
              </a:solidFill>
            </a:endParaRPr>
          </a:p>
          <a:p>
            <a:pPr marL="177796">
              <a:buClr>
                <a:schemeClr val="dk1"/>
              </a:buClr>
              <a:buSzPts val="1500"/>
            </a:pPr>
            <a:r>
              <a:rPr lang="en-US" sz="2000">
                <a:solidFill>
                  <a:schemeClr val="dk1"/>
                </a:solidFill>
                <a:latin typeface="Calibri"/>
                <a:ea typeface="Calibri"/>
                <a:cs typeface="Calibri"/>
                <a:sym typeface="Calibri"/>
              </a:rPr>
              <a:t>B. Digital affordances for adaptability</a:t>
            </a:r>
            <a:endParaRPr lang="en-US" sz="1467">
              <a:solidFill>
                <a:schemeClr val="dk1"/>
              </a:solidFill>
            </a:endParaRPr>
          </a:p>
          <a:p>
            <a:pPr marL="177796">
              <a:buClr>
                <a:schemeClr val="dk1"/>
              </a:buClr>
              <a:buSzPts val="1500"/>
            </a:pPr>
            <a:r>
              <a:rPr lang="en" sz="2000">
                <a:solidFill>
                  <a:schemeClr val="dk1"/>
                </a:solidFill>
                <a:latin typeface="Calibri"/>
                <a:ea typeface="Calibri"/>
                <a:cs typeface="Calibri"/>
                <a:sym typeface="Calibri"/>
              </a:rPr>
              <a:t>C. Co-creation</a:t>
            </a:r>
            <a:endParaRPr lang="en-ZA" sz="1467">
              <a:solidFill>
                <a:schemeClr val="dk1"/>
              </a:solidFill>
            </a:endParaRPr>
          </a:p>
        </p:txBody>
      </p:sp>
      <p:pic>
        <p:nvPicPr>
          <p:cNvPr id="2" name="Picture 1">
            <a:extLst>
              <a:ext uri="{FF2B5EF4-FFF2-40B4-BE49-F238E27FC236}">
                <a16:creationId xmlns:a16="http://schemas.microsoft.com/office/drawing/2014/main" id="{CF3E2F6A-D2A3-146A-75C6-B5D409B80752}"/>
              </a:ext>
            </a:extLst>
          </p:cNvPr>
          <p:cNvPicPr>
            <a:picLocks noChangeAspect="1"/>
          </p:cNvPicPr>
          <p:nvPr/>
        </p:nvPicPr>
        <p:blipFill>
          <a:blip r:embed="rId6"/>
          <a:stretch>
            <a:fillRect/>
          </a:stretch>
        </p:blipFill>
        <p:spPr>
          <a:xfrm>
            <a:off x="10516926" y="6184408"/>
            <a:ext cx="1471028" cy="514353"/>
          </a:xfrm>
          <a:prstGeom prst="rect">
            <a:avLst/>
          </a:prstGeom>
        </p:spPr>
      </p:pic>
    </p:spTree>
    <p:extLst>
      <p:ext uri="{BB962C8B-B14F-4D97-AF65-F5344CB8AC3E}">
        <p14:creationId xmlns:p14="http://schemas.microsoft.com/office/powerpoint/2010/main" val="4270993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8" name="Google Shape;318;p41"/>
          <p:cNvSpPr txBox="1"/>
          <p:nvPr/>
        </p:nvSpPr>
        <p:spPr>
          <a:xfrm>
            <a:off x="7952" y="6041597"/>
            <a:ext cx="10533600" cy="1107955"/>
          </a:xfrm>
          <a:prstGeom prst="rect">
            <a:avLst/>
          </a:prstGeom>
          <a:noFill/>
          <a:ln>
            <a:noFill/>
          </a:ln>
        </p:spPr>
        <p:txBody>
          <a:bodyPr spcFirstLastPara="1" wrap="square" lIns="121900" tIns="121900" rIns="121900" bIns="121900" anchor="t" anchorCtr="0">
            <a:spAutoFit/>
          </a:bodyPr>
          <a:lstStyle/>
          <a:p>
            <a:r>
              <a:rPr lang="en-ZA" sz="1400">
                <a:hlinkClick r:id="rId3"/>
              </a:rPr>
              <a:t>https://edition.cnn.com/2015/10/27/africa/fees-must-fall-student-protest-south-africa-explainer/index.html</a:t>
            </a:r>
            <a:endParaRPr lang="en" sz="1400">
              <a:hlinkClick r:id="" action="ppaction://noaction"/>
            </a:endParaRPr>
          </a:p>
          <a:p>
            <a:r>
              <a:rPr lang="en" sz="1400">
                <a:hlinkClick r:id="" action="ppaction://noaction"/>
              </a:rPr>
              <a:t>https://africanarguments.org/2021/06/fallisms-faultlines-the-paradoxes-of-fees-must-fall/</a:t>
            </a:r>
            <a:endParaRPr lang="en" sz="1400"/>
          </a:p>
          <a:p>
            <a:r>
              <a:rPr lang="en-ZA" sz="1400">
                <a:hlinkClick r:id="rId4"/>
              </a:rPr>
              <a:t>https://www.buzzfeed.com/husseinkesvani/oxford-campaign-rhodes-must-fall</a:t>
            </a:r>
            <a:r>
              <a:rPr lang="en-ZA" sz="1400"/>
              <a:t> </a:t>
            </a:r>
          </a:p>
          <a:p>
            <a:endParaRPr sz="1400"/>
          </a:p>
        </p:txBody>
      </p:sp>
      <p:pic>
        <p:nvPicPr>
          <p:cNvPr id="3" name="Google Shape;334;p43" descr="A picture containing text, sky, person, outdoor&#10;&#10;Description automatically generated">
            <a:extLst>
              <a:ext uri="{FF2B5EF4-FFF2-40B4-BE49-F238E27FC236}">
                <a16:creationId xmlns:a16="http://schemas.microsoft.com/office/drawing/2014/main" id="{B224C299-56F1-40C8-BD92-77C21DD8AFB2}"/>
              </a:ext>
            </a:extLst>
          </p:cNvPr>
          <p:cNvPicPr preferRelativeResize="0"/>
          <p:nvPr/>
        </p:nvPicPr>
        <p:blipFill rotWithShape="1">
          <a:blip r:embed="rId5">
            <a:alphaModFix/>
          </a:blip>
          <a:srcRect b="10406"/>
          <a:stretch/>
        </p:blipFill>
        <p:spPr>
          <a:xfrm>
            <a:off x="4103520" y="2936647"/>
            <a:ext cx="3480937" cy="2854204"/>
          </a:xfrm>
          <a:prstGeom prst="rect">
            <a:avLst/>
          </a:prstGeom>
          <a:noFill/>
          <a:ln w="12700">
            <a:solidFill>
              <a:schemeClr val="tx1"/>
            </a:solidFill>
          </a:ln>
        </p:spPr>
      </p:pic>
      <p:pic>
        <p:nvPicPr>
          <p:cNvPr id="5" name="Google Shape;333;p43" descr="A group of people holding signs&#10;&#10;Description automatically generated">
            <a:extLst>
              <a:ext uri="{FF2B5EF4-FFF2-40B4-BE49-F238E27FC236}">
                <a16:creationId xmlns:a16="http://schemas.microsoft.com/office/drawing/2014/main" id="{364195E7-51B0-B01D-9C5C-428519622BA2}"/>
              </a:ext>
            </a:extLst>
          </p:cNvPr>
          <p:cNvPicPr preferRelativeResize="0"/>
          <p:nvPr/>
        </p:nvPicPr>
        <p:blipFill rotWithShape="1">
          <a:blip r:embed="rId6">
            <a:alphaModFix/>
          </a:blip>
          <a:srcRect l="33956"/>
          <a:stretch/>
        </p:blipFill>
        <p:spPr>
          <a:xfrm>
            <a:off x="8145674" y="2936646"/>
            <a:ext cx="3480937" cy="2881056"/>
          </a:xfrm>
          <a:prstGeom prst="rect">
            <a:avLst/>
          </a:prstGeom>
          <a:noFill/>
          <a:ln w="12700">
            <a:solidFill>
              <a:schemeClr val="tx1"/>
            </a:solidFill>
          </a:ln>
        </p:spPr>
      </p:pic>
      <p:sp>
        <p:nvSpPr>
          <p:cNvPr id="8" name="TextBox 7">
            <a:extLst>
              <a:ext uri="{FF2B5EF4-FFF2-40B4-BE49-F238E27FC236}">
                <a16:creationId xmlns:a16="http://schemas.microsoft.com/office/drawing/2014/main" id="{2E7ED8B8-C995-A78C-0B41-D5DFBA300725}"/>
              </a:ext>
            </a:extLst>
          </p:cNvPr>
          <p:cNvSpPr txBox="1"/>
          <p:nvPr/>
        </p:nvSpPr>
        <p:spPr>
          <a:xfrm>
            <a:off x="403965" y="142258"/>
            <a:ext cx="10865697"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solidFill>
                  <a:schemeClr val="accent5"/>
                </a:solidFill>
                <a:latin typeface="+mj-lt"/>
              </a:rPr>
              <a:t>Open textbooks as a means to address economic distribution, cultural recognition and political representation</a:t>
            </a:r>
          </a:p>
          <a:p>
            <a:endParaRPr lang="en-US" sz="4400" b="1">
              <a:latin typeface="+mj-lt"/>
            </a:endParaRPr>
          </a:p>
        </p:txBody>
      </p:sp>
      <p:sp>
        <p:nvSpPr>
          <p:cNvPr id="11" name="TextBox 10">
            <a:extLst>
              <a:ext uri="{FF2B5EF4-FFF2-40B4-BE49-F238E27FC236}">
                <a16:creationId xmlns:a16="http://schemas.microsoft.com/office/drawing/2014/main" id="{414AE1BD-3079-7133-5E6F-0899AFD5CB6B}"/>
              </a:ext>
            </a:extLst>
          </p:cNvPr>
          <p:cNvSpPr txBox="1"/>
          <p:nvPr/>
        </p:nvSpPr>
        <p:spPr>
          <a:xfrm>
            <a:off x="3912578" y="1604595"/>
            <a:ext cx="13188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sz="1400"/>
          </a:p>
        </p:txBody>
      </p:sp>
      <p:sp>
        <p:nvSpPr>
          <p:cNvPr id="4" name="TextBox 3">
            <a:extLst>
              <a:ext uri="{FF2B5EF4-FFF2-40B4-BE49-F238E27FC236}">
                <a16:creationId xmlns:a16="http://schemas.microsoft.com/office/drawing/2014/main" id="{2959A49A-835F-389C-E104-98377858A289}"/>
              </a:ext>
            </a:extLst>
          </p:cNvPr>
          <p:cNvSpPr txBox="1"/>
          <p:nvPr/>
        </p:nvSpPr>
        <p:spPr>
          <a:xfrm>
            <a:off x="403966" y="2499159"/>
            <a:ext cx="3013041" cy="830997"/>
          </a:xfrm>
          <a:prstGeom prst="rect">
            <a:avLst/>
          </a:prstGeom>
          <a:noFill/>
        </p:spPr>
        <p:txBody>
          <a:bodyPr wrap="square" rtlCol="0">
            <a:spAutoFit/>
          </a:bodyPr>
          <a:lstStyle/>
          <a:p>
            <a:r>
              <a:rPr lang="en-ZA" sz="2400" b="1"/>
              <a:t>Economic distribution</a:t>
            </a:r>
          </a:p>
        </p:txBody>
      </p:sp>
      <p:sp>
        <p:nvSpPr>
          <p:cNvPr id="6" name="TextBox 5">
            <a:extLst>
              <a:ext uri="{FF2B5EF4-FFF2-40B4-BE49-F238E27FC236}">
                <a16:creationId xmlns:a16="http://schemas.microsoft.com/office/drawing/2014/main" id="{736C7A3D-37BC-8F39-3A38-DA81101D4051}"/>
              </a:ext>
            </a:extLst>
          </p:cNvPr>
          <p:cNvSpPr txBox="1"/>
          <p:nvPr/>
        </p:nvSpPr>
        <p:spPr>
          <a:xfrm>
            <a:off x="4103520" y="2524488"/>
            <a:ext cx="3562577" cy="461665"/>
          </a:xfrm>
          <a:prstGeom prst="rect">
            <a:avLst/>
          </a:prstGeom>
          <a:noFill/>
        </p:spPr>
        <p:txBody>
          <a:bodyPr wrap="square" rtlCol="0">
            <a:spAutoFit/>
          </a:bodyPr>
          <a:lstStyle/>
          <a:p>
            <a:r>
              <a:rPr lang="en-ZA" sz="2400" b="1"/>
              <a:t>Cultural recognition</a:t>
            </a:r>
          </a:p>
        </p:txBody>
      </p:sp>
      <p:sp>
        <p:nvSpPr>
          <p:cNvPr id="9" name="TextBox 8">
            <a:extLst>
              <a:ext uri="{FF2B5EF4-FFF2-40B4-BE49-F238E27FC236}">
                <a16:creationId xmlns:a16="http://schemas.microsoft.com/office/drawing/2014/main" id="{910D4E82-90D2-07FE-3742-452C84AC56BB}"/>
              </a:ext>
            </a:extLst>
          </p:cNvPr>
          <p:cNvSpPr txBox="1"/>
          <p:nvPr/>
        </p:nvSpPr>
        <p:spPr>
          <a:xfrm>
            <a:off x="8088483" y="2503026"/>
            <a:ext cx="3463812" cy="830997"/>
          </a:xfrm>
          <a:prstGeom prst="rect">
            <a:avLst/>
          </a:prstGeom>
          <a:noFill/>
        </p:spPr>
        <p:txBody>
          <a:bodyPr wrap="square" rtlCol="0">
            <a:spAutoFit/>
          </a:bodyPr>
          <a:lstStyle/>
          <a:p>
            <a:r>
              <a:rPr lang="en-ZA" sz="2400" b="1"/>
              <a:t>Political representation</a:t>
            </a:r>
          </a:p>
        </p:txBody>
      </p:sp>
      <p:pic>
        <p:nvPicPr>
          <p:cNvPr id="13" name="Picture 12" descr="A group of women holding a sign&#10;&#10;Description automatically generated">
            <a:extLst>
              <a:ext uri="{FF2B5EF4-FFF2-40B4-BE49-F238E27FC236}">
                <a16:creationId xmlns:a16="http://schemas.microsoft.com/office/drawing/2014/main" id="{0AA5BAF1-C1CC-5B66-D21D-424A4AF9BE4C}"/>
              </a:ext>
            </a:extLst>
          </p:cNvPr>
          <p:cNvPicPr>
            <a:picLocks noChangeAspect="1"/>
          </p:cNvPicPr>
          <p:nvPr/>
        </p:nvPicPr>
        <p:blipFill>
          <a:blip r:embed="rId7"/>
          <a:stretch>
            <a:fillRect/>
          </a:stretch>
        </p:blipFill>
        <p:spPr>
          <a:xfrm>
            <a:off x="403966" y="2943123"/>
            <a:ext cx="2976527" cy="2854204"/>
          </a:xfrm>
          <a:prstGeom prst="rect">
            <a:avLst/>
          </a:prstGeom>
          <a:ln w="12700">
            <a:solidFill>
              <a:schemeClr val="tx1"/>
            </a:solidFill>
          </a:ln>
        </p:spPr>
      </p:pic>
    </p:spTree>
    <p:extLst>
      <p:ext uri="{BB962C8B-B14F-4D97-AF65-F5344CB8AC3E}">
        <p14:creationId xmlns:p14="http://schemas.microsoft.com/office/powerpoint/2010/main" val="209368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AD19D2-32A4-D06F-C5C4-03B5C0680DD2}"/>
              </a:ext>
            </a:extLst>
          </p:cNvPr>
          <p:cNvSpPr>
            <a:spLocks noGrp="1"/>
          </p:cNvSpPr>
          <p:nvPr>
            <p:ph idx="1"/>
          </p:nvPr>
        </p:nvSpPr>
        <p:spPr>
          <a:xfrm>
            <a:off x="536512" y="2014331"/>
            <a:ext cx="5909344" cy="3085107"/>
          </a:xfrm>
        </p:spPr>
        <p:txBody>
          <a:bodyPr vert="horz" lIns="91440" tIns="45720" rIns="91440" bIns="45720" rtlCol="0" anchor="t">
            <a:normAutofit/>
          </a:bodyPr>
          <a:lstStyle/>
          <a:p>
            <a:pPr marL="0" indent="0">
              <a:buNone/>
            </a:pPr>
            <a:r>
              <a:rPr lang="en" sz="4800">
                <a:solidFill>
                  <a:schemeClr val="accent1"/>
                </a:solidFill>
                <a:highlight>
                  <a:srgbClr val="FFFFFF"/>
                </a:highlight>
                <a:latin typeface="Avenir Next LT Pro Demi"/>
              </a:rPr>
              <a:t>Student co-creation of open textbooks </a:t>
            </a:r>
            <a:endParaRPr lang="en" sz="4800">
              <a:solidFill>
                <a:schemeClr val="accent1"/>
              </a:solidFill>
              <a:highlight>
                <a:srgbClr val="FFFFFF"/>
              </a:highlight>
              <a:latin typeface="Avenir Next LT Pro Demi" panose="020B0704020202020204" pitchFamily="34" charset="0"/>
            </a:endParaRPr>
          </a:p>
          <a:p>
            <a:pPr marL="0" indent="0">
              <a:buNone/>
            </a:pPr>
            <a:endParaRPr lang="en" sz="4800">
              <a:solidFill>
                <a:schemeClr val="accent1"/>
              </a:solidFill>
              <a:highlight>
                <a:srgbClr val="FFFFFF"/>
              </a:highlight>
              <a:latin typeface="Avenir Next LT Pro Demi"/>
            </a:endParaRPr>
          </a:p>
        </p:txBody>
      </p:sp>
      <p:pic>
        <p:nvPicPr>
          <p:cNvPr id="5" name="Picture 33" descr="A picture containing icon&#10;&#10;Description automatically generated">
            <a:extLst>
              <a:ext uri="{FF2B5EF4-FFF2-40B4-BE49-F238E27FC236}">
                <a16:creationId xmlns:a16="http://schemas.microsoft.com/office/drawing/2014/main" id="{A103CCE1-C43C-6078-1704-F74D70D6AC34}"/>
              </a:ext>
            </a:extLst>
          </p:cNvPr>
          <p:cNvPicPr>
            <a:picLocks noChangeAspect="1"/>
          </p:cNvPicPr>
          <p:nvPr/>
        </p:nvPicPr>
        <p:blipFill>
          <a:blip r:embed="rId2"/>
          <a:stretch>
            <a:fillRect/>
          </a:stretch>
        </p:blipFill>
        <p:spPr>
          <a:xfrm>
            <a:off x="6884333" y="1049199"/>
            <a:ext cx="4580324" cy="4580324"/>
          </a:xfrm>
          <a:prstGeom prst="rect">
            <a:avLst/>
          </a:prstGeom>
        </p:spPr>
      </p:pic>
    </p:spTree>
    <p:extLst>
      <p:ext uri="{BB962C8B-B14F-4D97-AF65-F5344CB8AC3E}">
        <p14:creationId xmlns:p14="http://schemas.microsoft.com/office/powerpoint/2010/main" val="131473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DBE5C0-44B2-59FF-3E15-89598FEE1207}"/>
              </a:ext>
            </a:extLst>
          </p:cNvPr>
          <p:cNvSpPr>
            <a:spLocks noGrp="1"/>
          </p:cNvSpPr>
          <p:nvPr>
            <p:ph type="title"/>
          </p:nvPr>
        </p:nvSpPr>
        <p:spPr>
          <a:xfrm>
            <a:off x="686834" y="1153572"/>
            <a:ext cx="3200400" cy="4461163"/>
          </a:xfrm>
        </p:spPr>
        <p:txBody>
          <a:bodyPr>
            <a:normAutofit/>
          </a:bodyPr>
          <a:lstStyle/>
          <a:p>
            <a:r>
              <a:rPr lang="en-ZA" b="1">
                <a:solidFill>
                  <a:srgbClr val="FFFFFF"/>
                </a:solidFill>
              </a:rPr>
              <a:t>Class involvement approach in co-creation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2B4D28C3-25FA-1073-111B-6DBD412580FC}"/>
              </a:ext>
            </a:extLst>
          </p:cNvPr>
          <p:cNvSpPr>
            <a:spLocks noGrp="1"/>
          </p:cNvSpPr>
          <p:nvPr>
            <p:ph idx="1"/>
          </p:nvPr>
        </p:nvSpPr>
        <p:spPr>
          <a:xfrm>
            <a:off x="4447308" y="591344"/>
            <a:ext cx="6906491" cy="5585619"/>
          </a:xfrm>
        </p:spPr>
        <p:txBody>
          <a:bodyPr anchor="ctr">
            <a:normAutofit/>
          </a:bodyPr>
          <a:lstStyle/>
          <a:p>
            <a:r>
              <a:rPr lang="en-ZA"/>
              <a:t>Whole class</a:t>
            </a:r>
          </a:p>
          <a:p>
            <a:r>
              <a:rPr lang="en-ZA"/>
              <a:t>Part of the class</a:t>
            </a:r>
          </a:p>
          <a:p>
            <a:pPr lvl="1"/>
            <a:r>
              <a:rPr lang="en-ZA"/>
              <a:t>Selectively invited</a:t>
            </a:r>
          </a:p>
          <a:p>
            <a:pPr lvl="1"/>
            <a:r>
              <a:rPr lang="en-ZA"/>
              <a:t>Open invitation</a:t>
            </a:r>
          </a:p>
          <a:p>
            <a:pPr lvl="1"/>
            <a:endParaRPr lang="en-ZA"/>
          </a:p>
          <a:p>
            <a:r>
              <a:rPr lang="en-ZA"/>
              <a:t>Before the textbook production process</a:t>
            </a:r>
          </a:p>
          <a:p>
            <a:pPr marL="285750" indent="-285750">
              <a:buFont typeface="Arial" panose="020B0604020202020204" pitchFamily="34" charset="0"/>
              <a:buChar char="•"/>
            </a:pPr>
            <a:r>
              <a:rPr lang="en-ZA"/>
              <a:t>In the textbook production process</a:t>
            </a:r>
          </a:p>
          <a:p>
            <a:pPr marL="285750" indent="-285750">
              <a:buFont typeface="Arial" panose="020B0604020202020204" pitchFamily="34" charset="0"/>
              <a:buChar char="•"/>
            </a:pPr>
            <a:r>
              <a:rPr lang="en-ZA"/>
              <a:t>After the textbook production process</a:t>
            </a:r>
          </a:p>
          <a:p>
            <a:pPr lvl="1"/>
            <a:endParaRPr lang="en-ZA"/>
          </a:p>
        </p:txBody>
      </p:sp>
    </p:spTree>
    <p:extLst>
      <p:ext uri="{BB962C8B-B14F-4D97-AF65-F5344CB8AC3E}">
        <p14:creationId xmlns:p14="http://schemas.microsoft.com/office/powerpoint/2010/main" val="1969046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C0EAB0D1-7FCA-439B-2ABE-BFB1D7E25935}"/>
              </a:ext>
            </a:extLst>
          </p:cNvPr>
          <p:cNvSpPr/>
          <p:nvPr/>
        </p:nvSpPr>
        <p:spPr>
          <a:xfrm>
            <a:off x="7060518" y="138040"/>
            <a:ext cx="3973772" cy="65855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Propose relevant material to be used in the textbook</a:t>
            </a:r>
          </a:p>
        </p:txBody>
      </p:sp>
      <p:sp>
        <p:nvSpPr>
          <p:cNvPr id="14" name="Freeform: Shape 13">
            <a:extLst>
              <a:ext uri="{FF2B5EF4-FFF2-40B4-BE49-F238E27FC236}">
                <a16:creationId xmlns:a16="http://schemas.microsoft.com/office/drawing/2014/main" id="{4DB6147E-2E0F-D545-76C6-A7231F43E5E4}"/>
              </a:ext>
            </a:extLst>
          </p:cNvPr>
          <p:cNvSpPr/>
          <p:nvPr/>
        </p:nvSpPr>
        <p:spPr>
          <a:xfrm>
            <a:off x="4989779" y="138041"/>
            <a:ext cx="2092006" cy="657387"/>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Propose</a:t>
            </a:r>
          </a:p>
        </p:txBody>
      </p:sp>
      <p:sp>
        <p:nvSpPr>
          <p:cNvPr id="15" name="Freeform: Shape 14">
            <a:extLst>
              <a:ext uri="{FF2B5EF4-FFF2-40B4-BE49-F238E27FC236}">
                <a16:creationId xmlns:a16="http://schemas.microsoft.com/office/drawing/2014/main" id="{90515DD0-6BDB-C8EF-2E81-DA8A34A4A7CC}"/>
              </a:ext>
            </a:extLst>
          </p:cNvPr>
          <p:cNvSpPr/>
          <p:nvPr/>
        </p:nvSpPr>
        <p:spPr>
          <a:xfrm>
            <a:off x="7081782" y="3501105"/>
            <a:ext cx="3954241" cy="52417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8100000" scaled="1"/>
            <a:tileRect/>
          </a:gra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a:t>Typeset</a:t>
            </a:r>
            <a:r>
              <a:rPr lang="en-US" sz="1400" b="1" u="none" kern="1200"/>
              <a:t> pages for the textbook</a:t>
            </a:r>
          </a:p>
        </p:txBody>
      </p:sp>
      <p:sp>
        <p:nvSpPr>
          <p:cNvPr id="16" name="Freeform: Shape 15">
            <a:extLst>
              <a:ext uri="{FF2B5EF4-FFF2-40B4-BE49-F238E27FC236}">
                <a16:creationId xmlns:a16="http://schemas.microsoft.com/office/drawing/2014/main" id="{8143DF36-5044-8C33-94DE-DDDE2AF4124E}"/>
              </a:ext>
            </a:extLst>
          </p:cNvPr>
          <p:cNvSpPr/>
          <p:nvPr/>
        </p:nvSpPr>
        <p:spPr>
          <a:xfrm>
            <a:off x="5001273" y="3429380"/>
            <a:ext cx="2092006" cy="688394"/>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chemeClr val="accent4">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Typeset</a:t>
            </a:r>
          </a:p>
        </p:txBody>
      </p:sp>
      <p:sp>
        <p:nvSpPr>
          <p:cNvPr id="17" name="Freeform: Shape 16">
            <a:extLst>
              <a:ext uri="{FF2B5EF4-FFF2-40B4-BE49-F238E27FC236}">
                <a16:creationId xmlns:a16="http://schemas.microsoft.com/office/drawing/2014/main" id="{4F7D4522-4E20-1D89-A6E6-F780B5A53996}"/>
              </a:ext>
            </a:extLst>
          </p:cNvPr>
          <p:cNvSpPr/>
          <p:nvPr/>
        </p:nvSpPr>
        <p:spPr>
          <a:xfrm>
            <a:off x="7085236" y="2606920"/>
            <a:ext cx="3954241" cy="328053"/>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Design quizzes and multiple choice questions</a:t>
            </a:r>
          </a:p>
        </p:txBody>
      </p:sp>
      <p:sp>
        <p:nvSpPr>
          <p:cNvPr id="18" name="Freeform: Shape 17">
            <a:extLst>
              <a:ext uri="{FF2B5EF4-FFF2-40B4-BE49-F238E27FC236}">
                <a16:creationId xmlns:a16="http://schemas.microsoft.com/office/drawing/2014/main" id="{3108F1C2-E51F-03F2-7557-49630BB88593}"/>
              </a:ext>
            </a:extLst>
          </p:cNvPr>
          <p:cNvSpPr/>
          <p:nvPr/>
        </p:nvSpPr>
        <p:spPr>
          <a:xfrm>
            <a:off x="4989778" y="2575348"/>
            <a:ext cx="2092006" cy="777705"/>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Design</a:t>
            </a:r>
          </a:p>
        </p:txBody>
      </p:sp>
      <p:sp>
        <p:nvSpPr>
          <p:cNvPr id="19" name="Freeform: Shape 18">
            <a:extLst>
              <a:ext uri="{FF2B5EF4-FFF2-40B4-BE49-F238E27FC236}">
                <a16:creationId xmlns:a16="http://schemas.microsoft.com/office/drawing/2014/main" id="{5AF76674-A0B0-643F-2589-0603D224DBC1}"/>
              </a:ext>
            </a:extLst>
          </p:cNvPr>
          <p:cNvSpPr/>
          <p:nvPr/>
        </p:nvSpPr>
        <p:spPr>
          <a:xfrm>
            <a:off x="7101316" y="5150976"/>
            <a:ext cx="3954241" cy="622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Assist with editorial, technical, curatorial and administrative aspects</a:t>
            </a:r>
          </a:p>
        </p:txBody>
      </p:sp>
      <p:sp>
        <p:nvSpPr>
          <p:cNvPr id="20" name="Freeform: Shape 19">
            <a:extLst>
              <a:ext uri="{FF2B5EF4-FFF2-40B4-BE49-F238E27FC236}">
                <a16:creationId xmlns:a16="http://schemas.microsoft.com/office/drawing/2014/main" id="{73714946-F3E9-34E5-5C1E-5B6B2A580080}"/>
              </a:ext>
            </a:extLst>
          </p:cNvPr>
          <p:cNvSpPr/>
          <p:nvPr/>
        </p:nvSpPr>
        <p:spPr>
          <a:xfrm>
            <a:off x="5009316" y="5103449"/>
            <a:ext cx="2092006" cy="66969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Assist</a:t>
            </a:r>
          </a:p>
        </p:txBody>
      </p:sp>
      <p:sp>
        <p:nvSpPr>
          <p:cNvPr id="21" name="Freeform: Shape 20">
            <a:extLst>
              <a:ext uri="{FF2B5EF4-FFF2-40B4-BE49-F238E27FC236}">
                <a16:creationId xmlns:a16="http://schemas.microsoft.com/office/drawing/2014/main" id="{91A72DFA-67C3-AA82-251F-8351A48C85BF}"/>
              </a:ext>
            </a:extLst>
          </p:cNvPr>
          <p:cNvSpPr/>
          <p:nvPr/>
        </p:nvSpPr>
        <p:spPr>
          <a:xfrm>
            <a:off x="7071149" y="948335"/>
            <a:ext cx="3984407" cy="655772"/>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6">
              <a:tint val="40000"/>
              <a:alpha val="90000"/>
              <a:hueOff val="0"/>
              <a:satOff val="0"/>
              <a:lumOff val="0"/>
              <a:alphaOff val="0"/>
            </a:schemeClr>
          </a:lnRef>
          <a:fillRef idx="1">
            <a:schemeClr val="accent6">
              <a:tint val="40000"/>
              <a:alpha val="90000"/>
              <a:hueOff val="0"/>
              <a:satOff val="0"/>
              <a:lumOff val="0"/>
              <a:alphaOff val="0"/>
            </a:schemeClr>
          </a:fillRef>
          <a:effectRef idx="0">
            <a:schemeClr val="accent6">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Test content to make the textbook more understandable and accessible</a:t>
            </a:r>
          </a:p>
        </p:txBody>
      </p:sp>
      <p:sp>
        <p:nvSpPr>
          <p:cNvPr id="22" name="Freeform: Shape 21">
            <a:extLst>
              <a:ext uri="{FF2B5EF4-FFF2-40B4-BE49-F238E27FC236}">
                <a16:creationId xmlns:a16="http://schemas.microsoft.com/office/drawing/2014/main" id="{A15E1F21-7A6F-CEFF-F98D-1A3EB9007FA0}"/>
              </a:ext>
            </a:extLst>
          </p:cNvPr>
          <p:cNvSpPr/>
          <p:nvPr/>
        </p:nvSpPr>
        <p:spPr>
          <a:xfrm>
            <a:off x="4989778" y="925437"/>
            <a:ext cx="2092006" cy="71878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Test</a:t>
            </a:r>
          </a:p>
        </p:txBody>
      </p:sp>
      <p:sp>
        <p:nvSpPr>
          <p:cNvPr id="23" name="Freeform: Shape 22">
            <a:extLst>
              <a:ext uri="{FF2B5EF4-FFF2-40B4-BE49-F238E27FC236}">
                <a16:creationId xmlns:a16="http://schemas.microsoft.com/office/drawing/2014/main" id="{B7B2E500-7644-9604-AD34-17208EA8068A}"/>
              </a:ext>
            </a:extLst>
          </p:cNvPr>
          <p:cNvSpPr/>
          <p:nvPr/>
        </p:nvSpPr>
        <p:spPr>
          <a:xfrm>
            <a:off x="7081783" y="1806021"/>
            <a:ext cx="3954240" cy="538250"/>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100000" t="100000"/>
            </a:path>
            <a:tileRect r="-100000" b="-100000"/>
          </a:gradFill>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latin typeface="+mn-lt"/>
              </a:rPr>
              <a:t>Review to eliminate expert blind spots</a:t>
            </a:r>
          </a:p>
        </p:txBody>
      </p:sp>
      <p:sp>
        <p:nvSpPr>
          <p:cNvPr id="24" name="Freeform: Shape 23">
            <a:extLst>
              <a:ext uri="{FF2B5EF4-FFF2-40B4-BE49-F238E27FC236}">
                <a16:creationId xmlns:a16="http://schemas.microsoft.com/office/drawing/2014/main" id="{34A21A7E-2736-7D78-104E-FC2ACDCDB184}"/>
              </a:ext>
            </a:extLst>
          </p:cNvPr>
          <p:cNvSpPr/>
          <p:nvPr/>
        </p:nvSpPr>
        <p:spPr>
          <a:xfrm>
            <a:off x="4989778" y="1771806"/>
            <a:ext cx="2092006" cy="601978"/>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rgbClr val="0070C0"/>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a:t>Review</a:t>
            </a:r>
            <a:endParaRPr lang="en-US" sz="2800" u="none" kern="1200"/>
          </a:p>
        </p:txBody>
      </p:sp>
      <p:sp>
        <p:nvSpPr>
          <p:cNvPr id="25" name="Freeform: Shape 24">
            <a:extLst>
              <a:ext uri="{FF2B5EF4-FFF2-40B4-BE49-F238E27FC236}">
                <a16:creationId xmlns:a16="http://schemas.microsoft.com/office/drawing/2014/main" id="{BFD82992-6CFE-6256-BA5E-B17A7EFCDC8C}"/>
              </a:ext>
            </a:extLst>
          </p:cNvPr>
          <p:cNvSpPr/>
          <p:nvPr/>
        </p:nvSpPr>
        <p:spPr>
          <a:xfrm>
            <a:off x="7101321" y="6013281"/>
            <a:ext cx="3954236" cy="583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Collaborate with staff and peers to bring their culture into the content</a:t>
            </a:r>
          </a:p>
        </p:txBody>
      </p:sp>
      <p:sp>
        <p:nvSpPr>
          <p:cNvPr id="26" name="Freeform: Shape 25">
            <a:extLst>
              <a:ext uri="{FF2B5EF4-FFF2-40B4-BE49-F238E27FC236}">
                <a16:creationId xmlns:a16="http://schemas.microsoft.com/office/drawing/2014/main" id="{6DE41FAC-EA0C-C62E-1A3B-EF95F5E21A24}"/>
              </a:ext>
            </a:extLst>
          </p:cNvPr>
          <p:cNvSpPr/>
          <p:nvPr/>
        </p:nvSpPr>
        <p:spPr>
          <a:xfrm>
            <a:off x="5009316" y="5896512"/>
            <a:ext cx="2092006" cy="718782"/>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Collaborate</a:t>
            </a:r>
          </a:p>
        </p:txBody>
      </p:sp>
      <p:grpSp>
        <p:nvGrpSpPr>
          <p:cNvPr id="3" name="Group 2">
            <a:extLst>
              <a:ext uri="{FF2B5EF4-FFF2-40B4-BE49-F238E27FC236}">
                <a16:creationId xmlns:a16="http://schemas.microsoft.com/office/drawing/2014/main" id="{E60E0D54-BC57-04C3-BE16-973C08634199}"/>
              </a:ext>
            </a:extLst>
          </p:cNvPr>
          <p:cNvGrpSpPr/>
          <p:nvPr/>
        </p:nvGrpSpPr>
        <p:grpSpPr>
          <a:xfrm>
            <a:off x="1352033" y="3845883"/>
            <a:ext cx="2092006" cy="777705"/>
            <a:chOff x="0" y="485"/>
            <a:chExt cx="2092006" cy="777705"/>
          </a:xfrm>
          <a:solidFill>
            <a:srgbClr val="FF0000"/>
          </a:solidFill>
        </p:grpSpPr>
        <p:sp>
          <p:nvSpPr>
            <p:cNvPr id="4" name="Rectangle: Rounded Corners 3">
              <a:extLst>
                <a:ext uri="{FF2B5EF4-FFF2-40B4-BE49-F238E27FC236}">
                  <a16:creationId xmlns:a16="http://schemas.microsoft.com/office/drawing/2014/main" id="{3FA1975C-B130-7F42-C63E-E6B0DE6C4689}"/>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Rectangle: Rounded Corners 4">
              <a:extLst>
                <a:ext uri="{FF2B5EF4-FFF2-40B4-BE49-F238E27FC236}">
                  <a16:creationId xmlns:a16="http://schemas.microsoft.com/office/drawing/2014/main" id="{4761F46D-6F0D-D6CA-F869-452C3585D2C1}"/>
                </a:ext>
              </a:extLst>
            </p:cNvPr>
            <p:cNvSpPr txBox="1"/>
            <p:nvPr/>
          </p:nvSpPr>
          <p:spPr>
            <a:xfrm>
              <a:off x="37964"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a:t>Author</a:t>
              </a:r>
            </a:p>
          </p:txBody>
        </p:sp>
      </p:grpSp>
      <p:grpSp>
        <p:nvGrpSpPr>
          <p:cNvPr id="7" name="Group 6">
            <a:extLst>
              <a:ext uri="{FF2B5EF4-FFF2-40B4-BE49-F238E27FC236}">
                <a16:creationId xmlns:a16="http://schemas.microsoft.com/office/drawing/2014/main" id="{E27F79D7-F7EB-BC5E-4C4B-D6C92D49F6C0}"/>
              </a:ext>
            </a:extLst>
          </p:cNvPr>
          <p:cNvGrpSpPr/>
          <p:nvPr/>
        </p:nvGrpSpPr>
        <p:grpSpPr>
          <a:xfrm>
            <a:off x="1352033" y="4880441"/>
            <a:ext cx="2092006" cy="777705"/>
            <a:chOff x="0" y="485"/>
            <a:chExt cx="2092006" cy="777705"/>
          </a:xfrm>
          <a:solidFill>
            <a:srgbClr val="FF0000"/>
          </a:solidFill>
        </p:grpSpPr>
        <p:sp>
          <p:nvSpPr>
            <p:cNvPr id="8" name="Rectangle: Rounded Corners 7">
              <a:extLst>
                <a:ext uri="{FF2B5EF4-FFF2-40B4-BE49-F238E27FC236}">
                  <a16:creationId xmlns:a16="http://schemas.microsoft.com/office/drawing/2014/main" id="{16692935-127F-5DF3-8BB7-193FC83317C6}"/>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ectangle: Rounded Corners 4">
              <a:extLst>
                <a:ext uri="{FF2B5EF4-FFF2-40B4-BE49-F238E27FC236}">
                  <a16:creationId xmlns:a16="http://schemas.microsoft.com/office/drawing/2014/main" id="{32BB0839-5516-2FF7-020D-877A77165873}"/>
                </a:ext>
              </a:extLst>
            </p:cNvPr>
            <p:cNvSpPr txBox="1"/>
            <p:nvPr/>
          </p:nvSpPr>
          <p:spPr>
            <a:xfrm>
              <a:off x="48597"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a:t>Co-editor</a:t>
              </a:r>
            </a:p>
          </p:txBody>
        </p:sp>
      </p:grpSp>
      <p:sp>
        <p:nvSpPr>
          <p:cNvPr id="27" name="Freeform: Shape 26">
            <a:extLst>
              <a:ext uri="{FF2B5EF4-FFF2-40B4-BE49-F238E27FC236}">
                <a16:creationId xmlns:a16="http://schemas.microsoft.com/office/drawing/2014/main" id="{D13FA135-F698-0517-C713-C5757A8E8813}"/>
              </a:ext>
            </a:extLst>
          </p:cNvPr>
          <p:cNvSpPr/>
          <p:nvPr/>
        </p:nvSpPr>
        <p:spPr>
          <a:xfrm>
            <a:off x="7071150" y="4278038"/>
            <a:ext cx="3957694" cy="622165"/>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100000" t="100000"/>
            </a:path>
            <a:tileRect r="-100000" b="-100000"/>
          </a:gra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a:solidFill>
                  <a:schemeClr val="tx1"/>
                </a:solidFill>
              </a:rPr>
              <a:t>Proofread text to ensure consistency, correct grammatical errors and format references</a:t>
            </a:r>
            <a:endParaRPr lang="en-US" sz="1400" b="1" u="none" kern="1200">
              <a:solidFill>
                <a:schemeClr val="tx1"/>
              </a:solidFill>
            </a:endParaRPr>
          </a:p>
        </p:txBody>
      </p:sp>
      <p:sp>
        <p:nvSpPr>
          <p:cNvPr id="28" name="Freeform: Shape 27">
            <a:extLst>
              <a:ext uri="{FF2B5EF4-FFF2-40B4-BE49-F238E27FC236}">
                <a16:creationId xmlns:a16="http://schemas.microsoft.com/office/drawing/2014/main" id="{7B5CA9AF-48EB-8C93-C4E7-6CB98BAF0594}"/>
              </a:ext>
            </a:extLst>
          </p:cNvPr>
          <p:cNvSpPr/>
          <p:nvPr/>
        </p:nvSpPr>
        <p:spPr>
          <a:xfrm>
            <a:off x="5001273" y="4222443"/>
            <a:ext cx="2092006" cy="688394"/>
          </a:xfrm>
          <a:custGeom>
            <a:avLst/>
            <a:gdLst>
              <a:gd name="connsiteX0" fmla="*/ 0 w 2092006"/>
              <a:gd name="connsiteY0" fmla="*/ 129620 h 777705"/>
              <a:gd name="connsiteX1" fmla="*/ 129620 w 2092006"/>
              <a:gd name="connsiteY1" fmla="*/ 0 h 777705"/>
              <a:gd name="connsiteX2" fmla="*/ 1962386 w 2092006"/>
              <a:gd name="connsiteY2" fmla="*/ 0 h 777705"/>
              <a:gd name="connsiteX3" fmla="*/ 2092006 w 2092006"/>
              <a:gd name="connsiteY3" fmla="*/ 129620 h 777705"/>
              <a:gd name="connsiteX4" fmla="*/ 2092006 w 2092006"/>
              <a:gd name="connsiteY4" fmla="*/ 648085 h 777705"/>
              <a:gd name="connsiteX5" fmla="*/ 1962386 w 2092006"/>
              <a:gd name="connsiteY5" fmla="*/ 777705 h 777705"/>
              <a:gd name="connsiteX6" fmla="*/ 129620 w 2092006"/>
              <a:gd name="connsiteY6" fmla="*/ 777705 h 777705"/>
              <a:gd name="connsiteX7" fmla="*/ 0 w 2092006"/>
              <a:gd name="connsiteY7" fmla="*/ 648085 h 777705"/>
              <a:gd name="connsiteX8" fmla="*/ 0 w 2092006"/>
              <a:gd name="connsiteY8" fmla="*/ 129620 h 77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2006" h="777705">
                <a:moveTo>
                  <a:pt x="0" y="129620"/>
                </a:moveTo>
                <a:cubicBezTo>
                  <a:pt x="0" y="58033"/>
                  <a:pt x="58033" y="0"/>
                  <a:pt x="129620" y="0"/>
                </a:cubicBezTo>
                <a:lnTo>
                  <a:pt x="1962386" y="0"/>
                </a:lnTo>
                <a:cubicBezTo>
                  <a:pt x="2033973" y="0"/>
                  <a:pt x="2092006" y="58033"/>
                  <a:pt x="2092006" y="129620"/>
                </a:cubicBezTo>
                <a:lnTo>
                  <a:pt x="2092006" y="648085"/>
                </a:lnTo>
                <a:cubicBezTo>
                  <a:pt x="2092006" y="719672"/>
                  <a:pt x="2033973" y="777705"/>
                  <a:pt x="1962386" y="777705"/>
                </a:cubicBezTo>
                <a:lnTo>
                  <a:pt x="129620" y="777705"/>
                </a:lnTo>
                <a:cubicBezTo>
                  <a:pt x="58033" y="777705"/>
                  <a:pt x="0" y="719672"/>
                  <a:pt x="0" y="648085"/>
                </a:cubicBezTo>
                <a:lnTo>
                  <a:pt x="0" y="129620"/>
                </a:lnTo>
                <a:close/>
              </a:path>
            </a:pathLst>
          </a:custGeom>
          <a:solidFill>
            <a:srgbClr val="7030A0"/>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4644" tIns="91304" rIns="144644" bIns="91304" numCol="1" spcCol="1270" anchor="ctr" anchorCtr="0">
            <a:noAutofit/>
          </a:bodyPr>
          <a:lstStyle/>
          <a:p>
            <a:pPr marL="0" lvl="0" indent="0" algn="ctr" defTabSz="1244600">
              <a:lnSpc>
                <a:spcPct val="90000"/>
              </a:lnSpc>
              <a:spcBef>
                <a:spcPct val="0"/>
              </a:spcBef>
              <a:spcAft>
                <a:spcPct val="35000"/>
              </a:spcAft>
              <a:buNone/>
            </a:pPr>
            <a:r>
              <a:rPr lang="en-US" sz="2800" u="none" kern="1200"/>
              <a:t>Proofread</a:t>
            </a:r>
          </a:p>
        </p:txBody>
      </p:sp>
      <p:grpSp>
        <p:nvGrpSpPr>
          <p:cNvPr id="29" name="Group 28">
            <a:extLst>
              <a:ext uri="{FF2B5EF4-FFF2-40B4-BE49-F238E27FC236}">
                <a16:creationId xmlns:a16="http://schemas.microsoft.com/office/drawing/2014/main" id="{2446518B-860A-9529-EB3D-9C604E0C009D}"/>
              </a:ext>
            </a:extLst>
          </p:cNvPr>
          <p:cNvGrpSpPr/>
          <p:nvPr/>
        </p:nvGrpSpPr>
        <p:grpSpPr>
          <a:xfrm>
            <a:off x="1352033" y="5923740"/>
            <a:ext cx="2092006" cy="777705"/>
            <a:chOff x="0" y="485"/>
            <a:chExt cx="2092006" cy="777705"/>
          </a:xfrm>
          <a:solidFill>
            <a:srgbClr val="FF0000"/>
          </a:solidFill>
        </p:grpSpPr>
        <p:sp>
          <p:nvSpPr>
            <p:cNvPr id="30" name="Rectangle: Rounded Corners 29">
              <a:extLst>
                <a:ext uri="{FF2B5EF4-FFF2-40B4-BE49-F238E27FC236}">
                  <a16:creationId xmlns:a16="http://schemas.microsoft.com/office/drawing/2014/main" id="{5418B4FF-6EB8-4EB9-6339-5E1720FC6BF4}"/>
                </a:ext>
              </a:extLst>
            </p:cNvPr>
            <p:cNvSpPr/>
            <p:nvPr/>
          </p:nvSpPr>
          <p:spPr>
            <a:xfrm>
              <a:off x="0" y="485"/>
              <a:ext cx="2092006" cy="777705"/>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1" name="Rectangle: Rounded Corners 4">
              <a:extLst>
                <a:ext uri="{FF2B5EF4-FFF2-40B4-BE49-F238E27FC236}">
                  <a16:creationId xmlns:a16="http://schemas.microsoft.com/office/drawing/2014/main" id="{028DD004-A25A-8183-5EF4-B5C4B334764E}"/>
                </a:ext>
              </a:extLst>
            </p:cNvPr>
            <p:cNvSpPr txBox="1"/>
            <p:nvPr/>
          </p:nvSpPr>
          <p:spPr>
            <a:xfrm>
              <a:off x="48597" y="38449"/>
              <a:ext cx="2016078" cy="70177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a:t>Translator</a:t>
              </a:r>
            </a:p>
          </p:txBody>
        </p:sp>
      </p:grpSp>
      <p:sp>
        <p:nvSpPr>
          <p:cNvPr id="32" name="Freeform: Shape 31">
            <a:extLst>
              <a:ext uri="{FF2B5EF4-FFF2-40B4-BE49-F238E27FC236}">
                <a16:creationId xmlns:a16="http://schemas.microsoft.com/office/drawing/2014/main" id="{F854C4C1-885A-09E1-E2ED-01373FADF78B}"/>
              </a:ext>
            </a:extLst>
          </p:cNvPr>
          <p:cNvSpPr/>
          <p:nvPr/>
        </p:nvSpPr>
        <p:spPr>
          <a:xfrm>
            <a:off x="7085236" y="3072414"/>
            <a:ext cx="3954241" cy="259558"/>
          </a:xfrm>
          <a:custGeom>
            <a:avLst/>
            <a:gdLst>
              <a:gd name="connsiteX0" fmla="*/ 103696 w 622164"/>
              <a:gd name="connsiteY0" fmla="*/ 0 h 3719121"/>
              <a:gd name="connsiteX1" fmla="*/ 518468 w 622164"/>
              <a:gd name="connsiteY1" fmla="*/ 0 h 3719121"/>
              <a:gd name="connsiteX2" fmla="*/ 622164 w 622164"/>
              <a:gd name="connsiteY2" fmla="*/ 103696 h 3719121"/>
              <a:gd name="connsiteX3" fmla="*/ 622164 w 622164"/>
              <a:gd name="connsiteY3" fmla="*/ 3719121 h 3719121"/>
              <a:gd name="connsiteX4" fmla="*/ 622164 w 622164"/>
              <a:gd name="connsiteY4" fmla="*/ 3719121 h 3719121"/>
              <a:gd name="connsiteX5" fmla="*/ 0 w 622164"/>
              <a:gd name="connsiteY5" fmla="*/ 3719121 h 3719121"/>
              <a:gd name="connsiteX6" fmla="*/ 0 w 622164"/>
              <a:gd name="connsiteY6" fmla="*/ 3719121 h 3719121"/>
              <a:gd name="connsiteX7" fmla="*/ 0 w 622164"/>
              <a:gd name="connsiteY7" fmla="*/ 103696 h 3719121"/>
              <a:gd name="connsiteX8" fmla="*/ 103696 w 622164"/>
              <a:gd name="connsiteY8" fmla="*/ 0 h 3719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2164" h="3719121">
                <a:moveTo>
                  <a:pt x="622164" y="619867"/>
                </a:moveTo>
                <a:lnTo>
                  <a:pt x="622164" y="3099254"/>
                </a:lnTo>
                <a:cubicBezTo>
                  <a:pt x="622164" y="3441597"/>
                  <a:pt x="614397" y="3719118"/>
                  <a:pt x="604817" y="3719118"/>
                </a:cubicBezTo>
                <a:lnTo>
                  <a:pt x="0" y="3719118"/>
                </a:lnTo>
                <a:lnTo>
                  <a:pt x="0" y="3719118"/>
                </a:lnTo>
                <a:lnTo>
                  <a:pt x="0" y="3"/>
                </a:lnTo>
                <a:lnTo>
                  <a:pt x="0" y="3"/>
                </a:lnTo>
                <a:lnTo>
                  <a:pt x="604817" y="3"/>
                </a:lnTo>
                <a:cubicBezTo>
                  <a:pt x="614397" y="3"/>
                  <a:pt x="622164" y="277524"/>
                  <a:pt x="622164" y="619867"/>
                </a:cubicBez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4197" rIns="278022" bIns="154198" numCol="1" spcCol="1270" anchor="ctr" anchorCtr="0">
            <a:noAutofit/>
          </a:bodyPr>
          <a:lstStyle/>
          <a:p>
            <a:pPr marL="114300" lvl="1" indent="-114300" algn="l" defTabSz="622300">
              <a:lnSpc>
                <a:spcPct val="90000"/>
              </a:lnSpc>
              <a:spcBef>
                <a:spcPct val="0"/>
              </a:spcBef>
              <a:spcAft>
                <a:spcPct val="15000"/>
              </a:spcAft>
              <a:buFontTx/>
              <a:buNone/>
            </a:pPr>
            <a:r>
              <a:rPr lang="en-US" sz="1400" b="1" u="none" kern="1200"/>
              <a:t>Design book concept and approach to layout</a:t>
            </a:r>
          </a:p>
        </p:txBody>
      </p:sp>
      <p:sp>
        <p:nvSpPr>
          <p:cNvPr id="33" name="TextBox 32">
            <a:extLst>
              <a:ext uri="{FF2B5EF4-FFF2-40B4-BE49-F238E27FC236}">
                <a16:creationId xmlns:a16="http://schemas.microsoft.com/office/drawing/2014/main" id="{644ACF49-E517-B741-3AF9-40EFD6E35EC8}"/>
              </a:ext>
            </a:extLst>
          </p:cNvPr>
          <p:cNvSpPr txBox="1"/>
          <p:nvPr/>
        </p:nvSpPr>
        <p:spPr>
          <a:xfrm>
            <a:off x="308344" y="138040"/>
            <a:ext cx="3848986" cy="3477875"/>
          </a:xfrm>
          <a:prstGeom prst="rect">
            <a:avLst/>
          </a:prstGeom>
          <a:noFill/>
        </p:spPr>
        <p:txBody>
          <a:bodyPr wrap="square" rtlCol="0">
            <a:spAutoFit/>
          </a:bodyPr>
          <a:lstStyle/>
          <a:p>
            <a:r>
              <a:rPr lang="en-ZA" sz="4400">
                <a:latin typeface="+mj-lt"/>
              </a:rPr>
              <a:t>Student roles in open textbook co-creation initiatives at UCT</a:t>
            </a:r>
          </a:p>
        </p:txBody>
      </p:sp>
    </p:spTree>
    <p:extLst>
      <p:ext uri="{BB962C8B-B14F-4D97-AF65-F5344CB8AC3E}">
        <p14:creationId xmlns:p14="http://schemas.microsoft.com/office/powerpoint/2010/main" val="4293965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15">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1704CA-7B3C-0C0F-6992-D88A014F0B58}"/>
              </a:ext>
            </a:extLst>
          </p:cNvPr>
          <p:cNvSpPr>
            <a:spLocks noGrp="1"/>
          </p:cNvSpPr>
          <p:nvPr>
            <p:ph type="title"/>
          </p:nvPr>
        </p:nvSpPr>
        <p:spPr>
          <a:xfrm>
            <a:off x="841248" y="948266"/>
            <a:ext cx="3600860" cy="4559873"/>
          </a:xfrm>
        </p:spPr>
        <p:txBody>
          <a:bodyPr vert="horz" lIns="91440" tIns="45720" rIns="91440" bIns="45720" rtlCol="0" anchor="ctr">
            <a:normAutofit/>
          </a:bodyPr>
          <a:lstStyle/>
          <a:p>
            <a:r>
              <a:rPr lang="en-US" sz="4800" b="1" kern="1200">
                <a:solidFill>
                  <a:srgbClr val="0070C0"/>
                </a:solidFill>
                <a:latin typeface="+mj-lt"/>
                <a:ea typeface="+mj-ea"/>
                <a:cs typeface="+mj-cs"/>
              </a:rPr>
              <a:t>Activity 1: </a:t>
            </a:r>
            <a:r>
              <a:rPr lang="en-US" sz="4800" b="1" kern="1200">
                <a:solidFill>
                  <a:schemeClr val="tx1"/>
                </a:solidFill>
                <a:latin typeface="+mj-lt"/>
                <a:ea typeface="+mj-ea"/>
                <a:cs typeface="+mj-cs"/>
              </a:rPr>
              <a:t>Reflection</a:t>
            </a:r>
          </a:p>
        </p:txBody>
      </p:sp>
      <p:sp>
        <p:nvSpPr>
          <p:cNvPr id="3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B0151897-378F-7B07-D838-88BAB37D8230}"/>
              </a:ext>
            </a:extLst>
          </p:cNvPr>
          <p:cNvSpPr txBox="1">
            <a:spLocks/>
          </p:cNvSpPr>
          <p:nvPr/>
        </p:nvSpPr>
        <p:spPr>
          <a:xfrm>
            <a:off x="5126418" y="1027579"/>
            <a:ext cx="6224335" cy="4628154"/>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810"/>
              </a:spcBef>
              <a:buNone/>
            </a:pPr>
            <a:r>
              <a:rPr lang="en-US" sz="2200" b="1"/>
              <a:t>Open textbook creators</a:t>
            </a:r>
          </a:p>
          <a:p>
            <a:pPr marL="0" indent="0">
              <a:spcBef>
                <a:spcPts val="810"/>
              </a:spcBef>
              <a:buNone/>
            </a:pPr>
            <a:r>
              <a:rPr lang="en-US" sz="2200"/>
              <a:t>What is your approach in terms of:</a:t>
            </a:r>
          </a:p>
          <a:p>
            <a:pPr marL="185166">
              <a:spcBef>
                <a:spcPts val="486"/>
              </a:spcBef>
            </a:pPr>
            <a:r>
              <a:rPr lang="en-US" sz="2200"/>
              <a:t>Purpose of open textbook co-creation</a:t>
            </a:r>
          </a:p>
          <a:p>
            <a:pPr marL="185166">
              <a:spcBef>
                <a:spcPts val="486"/>
              </a:spcBef>
            </a:pPr>
            <a:r>
              <a:rPr lang="en-US" sz="2200"/>
              <a:t>Context</a:t>
            </a:r>
          </a:p>
          <a:p>
            <a:pPr marL="185166">
              <a:spcBef>
                <a:spcPts val="486"/>
              </a:spcBef>
            </a:pPr>
            <a:r>
              <a:rPr lang="en-US" sz="2200"/>
              <a:t>Class involvement approach</a:t>
            </a:r>
          </a:p>
          <a:p>
            <a:pPr marL="185166">
              <a:spcBef>
                <a:spcPts val="486"/>
              </a:spcBef>
            </a:pPr>
            <a:r>
              <a:rPr lang="en-US" sz="2200"/>
              <a:t>Possible roles students could play</a:t>
            </a:r>
          </a:p>
          <a:p>
            <a:pPr marL="0">
              <a:spcBef>
                <a:spcPts val="486"/>
              </a:spcBef>
            </a:pPr>
            <a:endParaRPr lang="en-US" sz="2200"/>
          </a:p>
          <a:p>
            <a:pPr marL="0" indent="0">
              <a:spcBef>
                <a:spcPts val="486"/>
              </a:spcBef>
              <a:buNone/>
            </a:pPr>
            <a:r>
              <a:rPr lang="en-US" sz="2200" b="1"/>
              <a:t>Open textbook advocates</a:t>
            </a:r>
          </a:p>
          <a:p>
            <a:pPr marL="0" indent="0">
              <a:spcBef>
                <a:spcPts val="810"/>
              </a:spcBef>
              <a:buNone/>
            </a:pPr>
            <a:r>
              <a:rPr lang="en-US" sz="2200"/>
              <a:t>What are the obstacles or opportunities you envision around different class involvement approaches?</a:t>
            </a:r>
          </a:p>
          <a:p>
            <a:pPr marL="185166">
              <a:spcBef>
                <a:spcPts val="810"/>
              </a:spcBef>
            </a:pPr>
            <a:endParaRPr lang="en-US" sz="2200"/>
          </a:p>
          <a:p>
            <a:pPr marL="0"/>
            <a:endParaRPr lang="en-US" sz="2200"/>
          </a:p>
        </p:txBody>
      </p:sp>
      <p:sp>
        <p:nvSpPr>
          <p:cNvPr id="6" name="TextBox 5">
            <a:extLst>
              <a:ext uri="{FF2B5EF4-FFF2-40B4-BE49-F238E27FC236}">
                <a16:creationId xmlns:a16="http://schemas.microsoft.com/office/drawing/2014/main" id="{6AD7AD6C-8F78-B806-3DBD-3BCE3ACEAA89}"/>
              </a:ext>
            </a:extLst>
          </p:cNvPr>
          <p:cNvSpPr txBox="1"/>
          <p:nvPr/>
        </p:nvSpPr>
        <p:spPr>
          <a:xfrm>
            <a:off x="5220295" y="5184090"/>
            <a:ext cx="6130457" cy="646331"/>
          </a:xfrm>
          <a:prstGeom prst="rect">
            <a:avLst/>
          </a:prstGeom>
          <a:solidFill>
            <a:schemeClr val="bg1"/>
          </a:solidFill>
          <a:ln w="28575">
            <a:solidFill>
              <a:schemeClr val="accent2"/>
            </a:solidFill>
          </a:ln>
        </p:spPr>
        <p:txBody>
          <a:bodyPr wrap="square" rtlCol="0">
            <a:spAutoFit/>
          </a:bodyPr>
          <a:lstStyle/>
          <a:p>
            <a:pPr defTabSz="740664">
              <a:spcAft>
                <a:spcPts val="486"/>
              </a:spcAft>
            </a:pPr>
            <a:r>
              <a:rPr lang="en-ZA" kern="1200">
                <a:solidFill>
                  <a:schemeClr val="tx1"/>
                </a:solidFill>
                <a:ea typeface="+mn-ea"/>
                <a:cs typeface="+mn-cs"/>
              </a:rPr>
              <a:t>See the </a:t>
            </a:r>
            <a:r>
              <a:rPr lang="en-ZA" i="1" kern="1200">
                <a:solidFill>
                  <a:schemeClr val="tx1"/>
                </a:solidFill>
                <a:ea typeface="+mn-ea"/>
                <a:cs typeface="+mn-cs"/>
              </a:rPr>
              <a:t>Open Textbook Student Co-Creation Guide </a:t>
            </a:r>
            <a:r>
              <a:rPr lang="en-ZA" kern="1200">
                <a:solidFill>
                  <a:schemeClr val="tx1"/>
                </a:solidFill>
                <a:ea typeface="+mn-ea"/>
                <a:cs typeface="+mn-cs"/>
              </a:rPr>
              <a:t>for pointers to aid your reflection: </a:t>
            </a:r>
            <a:r>
              <a:rPr lang="en" b="1" kern="1200">
                <a:solidFill>
                  <a:schemeClr val="tx1"/>
                </a:solidFill>
                <a:highlight>
                  <a:srgbClr val="FFFFFF"/>
                </a:highlight>
                <a:ea typeface="+mn-lt"/>
                <a:cs typeface="+mn-lt"/>
                <a:hlinkClick r:id="rId2"/>
              </a:rPr>
              <a:t>https://bit.ly/3Y2U7Vi</a:t>
            </a:r>
            <a:endParaRPr lang="en-ZA"/>
          </a:p>
        </p:txBody>
      </p:sp>
    </p:spTree>
    <p:extLst>
      <p:ext uri="{BB962C8B-B14F-4D97-AF65-F5344CB8AC3E}">
        <p14:creationId xmlns:p14="http://schemas.microsoft.com/office/powerpoint/2010/main" val="603792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F2AFFA42-7DBE-CAFE-FCFE-21941FF38BF0}"/>
              </a:ext>
            </a:extLst>
          </p:cNvPr>
          <p:cNvSpPr txBox="1"/>
          <p:nvPr/>
        </p:nvSpPr>
        <p:spPr>
          <a:xfrm>
            <a:off x="712381" y="361507"/>
            <a:ext cx="7389628" cy="4221125"/>
          </a:xfrm>
          <a:prstGeom prst="rect">
            <a:avLst/>
          </a:prstGeom>
          <a:solidFill>
            <a:srgbClr val="0070C0"/>
          </a:solidFill>
          <a:ln>
            <a:solidFill>
              <a:srgbClr val="0070C0"/>
            </a:solidFill>
          </a:ln>
        </p:spPr>
        <p:txBody>
          <a:bodyPr wrap="square" rtlCol="0">
            <a:spAutoFit/>
          </a:bodyPr>
          <a:lstStyle/>
          <a:p>
            <a:endParaRPr lang="en-ZA"/>
          </a:p>
        </p:txBody>
      </p:sp>
      <p:sp>
        <p:nvSpPr>
          <p:cNvPr id="3" name="TextBox 2">
            <a:extLst>
              <a:ext uri="{FF2B5EF4-FFF2-40B4-BE49-F238E27FC236}">
                <a16:creationId xmlns:a16="http://schemas.microsoft.com/office/drawing/2014/main" id="{5EDA2D34-EDBC-54C0-A87A-F969CC8EF19F}"/>
              </a:ext>
            </a:extLst>
          </p:cNvPr>
          <p:cNvSpPr txBox="1"/>
          <p:nvPr/>
        </p:nvSpPr>
        <p:spPr>
          <a:xfrm>
            <a:off x="1297173" y="820880"/>
            <a:ext cx="6358270" cy="4889350"/>
          </a:xfrm>
          <a:prstGeom prst="rect">
            <a:avLst/>
          </a:prstGeom>
        </p:spPr>
        <p:txBody>
          <a:bodyPr vert="horz" lIns="91440" tIns="45720" rIns="91440" bIns="45720" rtlCol="0" anchor="t">
            <a:normAutofit/>
          </a:bodyPr>
          <a:lstStyle/>
          <a:p>
            <a:pPr>
              <a:lnSpc>
                <a:spcPct val="90000"/>
              </a:lnSpc>
              <a:spcAft>
                <a:spcPts val="600"/>
              </a:spcAft>
            </a:pPr>
            <a:r>
              <a:rPr lang="en-US" sz="3200">
                <a:solidFill>
                  <a:schemeClr val="bg1"/>
                </a:solidFill>
              </a:rPr>
              <a:t>Part 2: </a:t>
            </a:r>
          </a:p>
          <a:p>
            <a:pPr>
              <a:lnSpc>
                <a:spcPct val="90000"/>
              </a:lnSpc>
              <a:spcAft>
                <a:spcPts val="600"/>
              </a:spcAft>
            </a:pPr>
            <a:r>
              <a:rPr lang="en-GB" sz="3200" b="1">
                <a:solidFill>
                  <a:schemeClr val="bg1"/>
                </a:solidFill>
                <a:cs typeface="Calibri"/>
              </a:rPr>
              <a:t>Co-creation and building students’ sense of belonging</a:t>
            </a:r>
            <a:endParaRPr lang="en-US" sz="3200">
              <a:solidFill>
                <a:schemeClr val="bg1"/>
              </a:solidFill>
            </a:endParaRPr>
          </a:p>
        </p:txBody>
      </p:sp>
    </p:spTree>
    <p:extLst>
      <p:ext uri="{BB962C8B-B14F-4D97-AF65-F5344CB8AC3E}">
        <p14:creationId xmlns:p14="http://schemas.microsoft.com/office/powerpoint/2010/main" val="3051032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9"/>
          <p:cNvSpPr/>
          <p:nvPr/>
        </p:nvSpPr>
        <p:spPr>
          <a:xfrm>
            <a:off x="1" y="0"/>
            <a:ext cx="3999022" cy="6858000"/>
          </a:xfrm>
          <a:prstGeom prst="rect">
            <a:avLst/>
          </a:prstGeom>
          <a:solidFill>
            <a:schemeClr val="lt1"/>
          </a:solidFill>
          <a:ln>
            <a:noFill/>
          </a:ln>
        </p:spPr>
        <p:txBody>
          <a:bodyPr spcFirstLastPara="1" wrap="square" lIns="91433" tIns="45700" rIns="91433" bIns="45700" anchor="ctr" anchorCtr="0">
            <a:noAutofit/>
          </a:bodyPr>
          <a:lstStyle/>
          <a:p>
            <a:pPr algn="ctr"/>
            <a:endParaRPr sz="1867">
              <a:solidFill>
                <a:schemeClr val="lt1"/>
              </a:solidFill>
              <a:latin typeface="Calibri"/>
              <a:ea typeface="Calibri"/>
              <a:cs typeface="Calibri"/>
              <a:sym typeface="Calibri"/>
            </a:endParaRPr>
          </a:p>
        </p:txBody>
      </p:sp>
      <p:sp>
        <p:nvSpPr>
          <p:cNvPr id="131" name="Google Shape;131;p29"/>
          <p:cNvSpPr txBox="1">
            <a:spLocks noGrp="1"/>
          </p:cNvSpPr>
          <p:nvPr>
            <p:ph type="title"/>
          </p:nvPr>
        </p:nvSpPr>
        <p:spPr>
          <a:xfrm>
            <a:off x="635000" y="640823"/>
            <a:ext cx="3418800" cy="5583200"/>
          </a:xfrm>
          <a:prstGeom prst="rect">
            <a:avLst/>
          </a:prstGeom>
          <a:noFill/>
          <a:ln>
            <a:noFill/>
          </a:ln>
        </p:spPr>
        <p:txBody>
          <a:bodyPr spcFirstLastPara="1" wrap="square" lIns="91433" tIns="45700" rIns="91433" bIns="45700" anchor="ctr" anchorCtr="0">
            <a:normAutofit/>
          </a:bodyPr>
          <a:lstStyle/>
          <a:p>
            <a:pPr>
              <a:buSzPts val="4100"/>
            </a:pPr>
            <a:r>
              <a:rPr lang="en" sz="4800" b="1">
                <a:solidFill>
                  <a:schemeClr val="accent2"/>
                </a:solidFill>
              </a:rPr>
              <a:t>Workshop outline</a:t>
            </a:r>
            <a:endParaRPr sz="4800" b="1">
              <a:solidFill>
                <a:schemeClr val="accent2"/>
              </a:solidFill>
            </a:endParaRPr>
          </a:p>
        </p:txBody>
      </p:sp>
      <p:sp>
        <p:nvSpPr>
          <p:cNvPr id="132" name="Google Shape;132;p29"/>
          <p:cNvSpPr/>
          <p:nvPr/>
        </p:nvSpPr>
        <p:spPr>
          <a:xfrm rot="5400000">
            <a:off x="1627451" y="3462719"/>
            <a:ext cx="5410200" cy="18288"/>
          </a:xfrm>
          <a:custGeom>
            <a:avLst/>
            <a:gdLst/>
            <a:ahLst/>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cmpd="sng">
            <a:solidFill>
              <a:schemeClr val="accent2"/>
            </a:solidFill>
            <a:prstDash val="solid"/>
            <a:round/>
            <a:headEnd type="none" w="sm" len="sm"/>
            <a:tailEnd type="none" w="sm" len="sm"/>
          </a:ln>
        </p:spPr>
        <p:txBody>
          <a:bodyPr spcFirstLastPara="1" wrap="square" lIns="91433" tIns="45700" rIns="91433" bIns="45700" anchor="ctr" anchorCtr="0">
            <a:noAutofit/>
          </a:bodyPr>
          <a:lstStyle/>
          <a:p>
            <a:pPr algn="ctr"/>
            <a:endParaRPr sz="1867">
              <a:solidFill>
                <a:schemeClr val="lt1"/>
              </a:solidFill>
              <a:latin typeface="Calibri"/>
              <a:ea typeface="Calibri"/>
              <a:cs typeface="Calibri"/>
              <a:sym typeface="Calibri"/>
            </a:endParaRPr>
          </a:p>
        </p:txBody>
      </p:sp>
      <p:sp>
        <p:nvSpPr>
          <p:cNvPr id="134" name="Google Shape;134;p29"/>
          <p:cNvSpPr/>
          <p:nvPr/>
        </p:nvSpPr>
        <p:spPr>
          <a:xfrm>
            <a:off x="4648017" y="643526"/>
            <a:ext cx="6900600" cy="921900"/>
          </a:xfrm>
          <a:prstGeom prst="rect">
            <a:avLst/>
          </a:prstGeom>
          <a:noFill/>
          <a:ln>
            <a:noFill/>
          </a:ln>
        </p:spPr>
        <p:txBody>
          <a:bodyPr spcFirstLastPara="1" wrap="square" lIns="91433" tIns="91433" rIns="91433" bIns="91433" anchor="ctr" anchorCtr="0">
            <a:noAutofit/>
          </a:bodyPr>
          <a:lstStyle/>
          <a:p>
            <a:endParaRPr sz="2400"/>
          </a:p>
        </p:txBody>
      </p:sp>
      <p:sp>
        <p:nvSpPr>
          <p:cNvPr id="135" name="Google Shape;135;p29"/>
          <p:cNvSpPr txBox="1"/>
          <p:nvPr/>
        </p:nvSpPr>
        <p:spPr>
          <a:xfrm>
            <a:off x="4688799" y="960311"/>
            <a:ext cx="6303292" cy="640877"/>
          </a:xfrm>
          <a:prstGeom prst="rect">
            <a:avLst/>
          </a:prstGeom>
          <a:noFill/>
          <a:ln>
            <a:noFill/>
          </a:ln>
        </p:spPr>
        <p:txBody>
          <a:bodyPr spcFirstLastPara="1" wrap="square" lIns="99067" tIns="99067" rIns="99067" bIns="99067" anchor="t" anchorCtr="0">
            <a:noAutofit/>
          </a:bodyPr>
          <a:lstStyle/>
          <a:p>
            <a:pPr>
              <a:lnSpc>
                <a:spcPct val="90000"/>
              </a:lnSpc>
              <a:buClr>
                <a:schemeClr val="dk1"/>
              </a:buClr>
              <a:buSzPts val="2000"/>
            </a:pPr>
            <a:r>
              <a:rPr lang="en" sz="2667">
                <a:solidFill>
                  <a:schemeClr val="dk1"/>
                </a:solidFill>
                <a:latin typeface="Calibri"/>
                <a:ea typeface="Calibri"/>
                <a:cs typeface="Calibri"/>
                <a:sym typeface="Calibri"/>
              </a:rPr>
              <a:t>Introduction  </a:t>
            </a:r>
            <a:endParaRPr sz="2667">
              <a:solidFill>
                <a:schemeClr val="dk1"/>
              </a:solidFill>
              <a:latin typeface="Calibri"/>
              <a:ea typeface="Calibri"/>
              <a:cs typeface="Calibri"/>
              <a:sym typeface="Calibri"/>
            </a:endParaRPr>
          </a:p>
        </p:txBody>
      </p:sp>
      <p:sp>
        <p:nvSpPr>
          <p:cNvPr id="137" name="Google Shape;137;p29"/>
          <p:cNvSpPr/>
          <p:nvPr/>
        </p:nvSpPr>
        <p:spPr>
          <a:xfrm>
            <a:off x="4648017" y="1565315"/>
            <a:ext cx="6363451" cy="921900"/>
          </a:xfrm>
          <a:prstGeom prst="rect">
            <a:avLst/>
          </a:prstGeom>
          <a:noFill/>
          <a:ln>
            <a:noFill/>
          </a:ln>
        </p:spPr>
        <p:txBody>
          <a:bodyPr spcFirstLastPara="1" wrap="square" lIns="91433" tIns="91433" rIns="91433" bIns="91433" anchor="ctr" anchorCtr="0">
            <a:noAutofit/>
          </a:bodyPr>
          <a:lstStyle/>
          <a:p>
            <a:endParaRPr sz="2400"/>
          </a:p>
        </p:txBody>
      </p:sp>
      <p:sp>
        <p:nvSpPr>
          <p:cNvPr id="138" name="Google Shape;138;p29"/>
          <p:cNvSpPr txBox="1"/>
          <p:nvPr/>
        </p:nvSpPr>
        <p:spPr>
          <a:xfrm>
            <a:off x="4650623" y="1693316"/>
            <a:ext cx="5971891" cy="922000"/>
          </a:xfrm>
          <a:prstGeom prst="rect">
            <a:avLst/>
          </a:prstGeom>
          <a:noFill/>
          <a:ln>
            <a:noFill/>
          </a:ln>
        </p:spPr>
        <p:txBody>
          <a:bodyPr spcFirstLastPara="1" wrap="square" lIns="99067" tIns="99067" rIns="99067" bIns="99067" anchor="t" anchorCtr="0">
            <a:noAutofit/>
          </a:bodyPr>
          <a:lstStyle/>
          <a:p>
            <a:pPr>
              <a:lnSpc>
                <a:spcPct val="90000"/>
              </a:lnSpc>
              <a:buClr>
                <a:schemeClr val="dk1"/>
              </a:buClr>
              <a:buSzPts val="2000"/>
            </a:pPr>
            <a:r>
              <a:rPr lang="en" sz="2000" b="1">
                <a:solidFill>
                  <a:srgbClr val="0070C0"/>
                </a:solidFill>
                <a:ea typeface="Calibri"/>
                <a:cs typeface="Calibri"/>
                <a:sym typeface="Calibri"/>
              </a:rPr>
              <a:t>Part 1: </a:t>
            </a:r>
            <a:r>
              <a:rPr lang="en-US" sz="2000" b="1">
                <a:solidFill>
                  <a:srgbClr val="0070C0"/>
                </a:solidFill>
              </a:rPr>
              <a:t>Open education practice as a means to address social (in)justice in the classroom</a:t>
            </a:r>
          </a:p>
          <a:p>
            <a:pPr>
              <a:lnSpc>
                <a:spcPct val="90000"/>
              </a:lnSpc>
              <a:spcBef>
                <a:spcPts val="600"/>
              </a:spcBef>
              <a:buClr>
                <a:schemeClr val="dk1"/>
              </a:buClr>
              <a:buSzPts val="2000"/>
            </a:pPr>
            <a:r>
              <a:rPr lang="en-US" sz="2000" b="1">
                <a:solidFill>
                  <a:srgbClr val="FF0000"/>
                </a:solidFill>
              </a:rPr>
              <a:t>Activity 1 </a:t>
            </a:r>
            <a:r>
              <a:rPr lang="en-US" sz="2000" b="1">
                <a:solidFill>
                  <a:schemeClr val="bg1"/>
                </a:solidFill>
              </a:rPr>
              <a:t>students’ sense of belonging</a:t>
            </a:r>
            <a:endParaRPr lang="en-US" sz="2000">
              <a:solidFill>
                <a:schemeClr val="bg1"/>
              </a:solidFill>
            </a:endParaRPr>
          </a:p>
          <a:p>
            <a:pPr>
              <a:lnSpc>
                <a:spcPct val="90000"/>
              </a:lnSpc>
              <a:buClr>
                <a:schemeClr val="dk1"/>
              </a:buClr>
              <a:buSzPts val="2000"/>
            </a:pPr>
            <a:endParaRPr sz="2000">
              <a:solidFill>
                <a:schemeClr val="dk1"/>
              </a:solidFill>
              <a:ea typeface="Calibri"/>
              <a:cs typeface="Calibri"/>
              <a:sym typeface="Calibri"/>
            </a:endParaRPr>
          </a:p>
        </p:txBody>
      </p:sp>
      <p:cxnSp>
        <p:nvCxnSpPr>
          <p:cNvPr id="139" name="Google Shape;139;p29"/>
          <p:cNvCxnSpPr/>
          <p:nvPr/>
        </p:nvCxnSpPr>
        <p:spPr>
          <a:xfrm>
            <a:off x="4648017" y="1583325"/>
            <a:ext cx="6900600" cy="0"/>
          </a:xfrm>
          <a:prstGeom prst="straightConnector1">
            <a:avLst/>
          </a:prstGeom>
          <a:solidFill>
            <a:schemeClr val="accent4"/>
          </a:solidFill>
          <a:ln w="12700" cap="flat" cmpd="sng">
            <a:solidFill>
              <a:schemeClr val="accent4"/>
            </a:solidFill>
            <a:prstDash val="solid"/>
            <a:miter lim="800000"/>
            <a:headEnd type="none" w="sm" len="sm"/>
            <a:tailEnd type="none" w="sm" len="sm"/>
          </a:ln>
        </p:spPr>
      </p:cxnSp>
      <p:sp>
        <p:nvSpPr>
          <p:cNvPr id="140" name="Google Shape;140;p29"/>
          <p:cNvSpPr/>
          <p:nvPr/>
        </p:nvSpPr>
        <p:spPr>
          <a:xfrm>
            <a:off x="4648017" y="2487103"/>
            <a:ext cx="6900600" cy="921900"/>
          </a:xfrm>
          <a:prstGeom prst="rect">
            <a:avLst/>
          </a:prstGeom>
          <a:noFill/>
          <a:ln>
            <a:noFill/>
          </a:ln>
        </p:spPr>
        <p:txBody>
          <a:bodyPr spcFirstLastPara="1" wrap="square" lIns="91433" tIns="91433" rIns="91433" bIns="91433" anchor="ctr" anchorCtr="0">
            <a:noAutofit/>
          </a:bodyPr>
          <a:lstStyle/>
          <a:p>
            <a:endParaRPr sz="2400"/>
          </a:p>
        </p:txBody>
      </p:sp>
      <p:sp>
        <p:nvSpPr>
          <p:cNvPr id="141" name="Google Shape;141;p29"/>
          <p:cNvSpPr txBox="1"/>
          <p:nvPr/>
        </p:nvSpPr>
        <p:spPr>
          <a:xfrm>
            <a:off x="4611302" y="3005302"/>
            <a:ext cx="6882110" cy="922000"/>
          </a:xfrm>
          <a:prstGeom prst="rect">
            <a:avLst/>
          </a:prstGeom>
          <a:noFill/>
          <a:ln>
            <a:noFill/>
          </a:ln>
        </p:spPr>
        <p:txBody>
          <a:bodyPr spcFirstLastPara="1" wrap="square" lIns="99067" tIns="99067" rIns="99067" bIns="99067" anchor="t" anchorCtr="0">
            <a:noAutofit/>
          </a:bodyPr>
          <a:lstStyle/>
          <a:p>
            <a:pPr>
              <a:lnSpc>
                <a:spcPct val="90000"/>
              </a:lnSpc>
              <a:buClr>
                <a:schemeClr val="dk1"/>
              </a:buClr>
              <a:buSzPts val="2000"/>
            </a:pPr>
            <a:r>
              <a:rPr lang="en" sz="2000" b="1">
                <a:ea typeface="Calibri"/>
                <a:cs typeface="Calibri"/>
                <a:sym typeface="Calibri"/>
              </a:rPr>
              <a:t>Part 2: </a:t>
            </a:r>
            <a:r>
              <a:rPr lang="en-GB" sz="2000" b="1">
                <a:ea typeface="Calibri"/>
                <a:cs typeface="Calibri"/>
                <a:sym typeface="Calibri"/>
              </a:rPr>
              <a:t>Co-creation and building students’ sense belonging</a:t>
            </a:r>
          </a:p>
          <a:p>
            <a:pPr>
              <a:lnSpc>
                <a:spcPct val="90000"/>
              </a:lnSpc>
              <a:spcBef>
                <a:spcPts val="600"/>
              </a:spcBef>
              <a:buClr>
                <a:schemeClr val="dk1"/>
              </a:buClr>
              <a:buSzPts val="2000"/>
            </a:pPr>
            <a:r>
              <a:rPr lang="en-GB" sz="2000" b="1">
                <a:solidFill>
                  <a:srgbClr val="FF0000"/>
                </a:solidFill>
                <a:ea typeface="Calibri"/>
                <a:cs typeface="Calibri"/>
                <a:sym typeface="Calibri"/>
              </a:rPr>
              <a:t>Activity 2</a:t>
            </a:r>
          </a:p>
          <a:p>
            <a:pPr>
              <a:lnSpc>
                <a:spcPct val="90000"/>
              </a:lnSpc>
              <a:buClr>
                <a:schemeClr val="dk1"/>
              </a:buClr>
              <a:buSzPts val="2000"/>
            </a:pPr>
            <a:endParaRPr sz="2000">
              <a:ea typeface="Calibri"/>
              <a:cs typeface="Calibri"/>
              <a:sym typeface="Calibri"/>
            </a:endParaRPr>
          </a:p>
        </p:txBody>
      </p:sp>
      <p:cxnSp>
        <p:nvCxnSpPr>
          <p:cNvPr id="142" name="Google Shape;142;p29"/>
          <p:cNvCxnSpPr/>
          <p:nvPr/>
        </p:nvCxnSpPr>
        <p:spPr>
          <a:xfrm>
            <a:off x="4587739" y="2867077"/>
            <a:ext cx="6900400" cy="0"/>
          </a:xfrm>
          <a:prstGeom prst="straightConnector1">
            <a:avLst/>
          </a:prstGeom>
          <a:solidFill>
            <a:srgbClr val="599BD5"/>
          </a:solidFill>
          <a:ln w="12700" cap="flat" cmpd="sng">
            <a:solidFill>
              <a:srgbClr val="599BD5"/>
            </a:solidFill>
            <a:prstDash val="solid"/>
            <a:miter lim="800000"/>
            <a:headEnd type="none" w="sm" len="sm"/>
            <a:tailEnd type="none" w="sm" len="sm"/>
          </a:ln>
        </p:spPr>
      </p:cxnSp>
      <p:sp>
        <p:nvSpPr>
          <p:cNvPr id="143" name="Google Shape;143;p29"/>
          <p:cNvSpPr/>
          <p:nvPr/>
        </p:nvSpPr>
        <p:spPr>
          <a:xfrm>
            <a:off x="4648033" y="3408900"/>
            <a:ext cx="6732000" cy="922000"/>
          </a:xfrm>
          <a:prstGeom prst="rect">
            <a:avLst/>
          </a:prstGeom>
          <a:noFill/>
          <a:ln>
            <a:noFill/>
          </a:ln>
        </p:spPr>
        <p:txBody>
          <a:bodyPr spcFirstLastPara="1" wrap="square" lIns="91433" tIns="91433" rIns="91433" bIns="91433" anchor="ctr" anchorCtr="0">
            <a:noAutofit/>
          </a:bodyPr>
          <a:lstStyle/>
          <a:p>
            <a:endParaRPr sz="2400"/>
          </a:p>
        </p:txBody>
      </p:sp>
      <p:sp>
        <p:nvSpPr>
          <p:cNvPr id="144" name="Google Shape;144;p29"/>
          <p:cNvSpPr txBox="1"/>
          <p:nvPr/>
        </p:nvSpPr>
        <p:spPr>
          <a:xfrm>
            <a:off x="4659666" y="4233369"/>
            <a:ext cx="6897334" cy="766375"/>
          </a:xfrm>
          <a:prstGeom prst="rect">
            <a:avLst/>
          </a:prstGeom>
          <a:noFill/>
          <a:ln>
            <a:noFill/>
          </a:ln>
        </p:spPr>
        <p:txBody>
          <a:bodyPr spcFirstLastPara="1" wrap="square" lIns="99067" tIns="99067" rIns="99067" bIns="99067" anchor="t" anchorCtr="0">
            <a:noAutofit/>
          </a:bodyPr>
          <a:lstStyle/>
          <a:p>
            <a:pPr>
              <a:lnSpc>
                <a:spcPct val="90000"/>
              </a:lnSpc>
              <a:buClr>
                <a:schemeClr val="dk1"/>
              </a:buClr>
              <a:buSzPts val="2000"/>
            </a:pPr>
            <a:r>
              <a:rPr lang="en" sz="2000" b="1">
                <a:solidFill>
                  <a:srgbClr val="0070C0"/>
                </a:solidFill>
                <a:ea typeface="Calibri"/>
                <a:cs typeface="Calibri"/>
                <a:sym typeface="Calibri"/>
              </a:rPr>
              <a:t>Part 3: </a:t>
            </a:r>
            <a:r>
              <a:rPr lang="en-ZA" sz="2000" b="1">
                <a:solidFill>
                  <a:srgbClr val="0070C0"/>
                </a:solidFill>
                <a:cs typeface="Calibri" panose="020F0502020204030204"/>
              </a:rPr>
              <a:t>The importance of attribution and recognition in (open) education practice</a:t>
            </a:r>
          </a:p>
          <a:p>
            <a:pPr>
              <a:lnSpc>
                <a:spcPct val="90000"/>
              </a:lnSpc>
              <a:spcBef>
                <a:spcPts val="600"/>
              </a:spcBef>
              <a:buClr>
                <a:schemeClr val="dk1"/>
              </a:buClr>
              <a:buSzPts val="2000"/>
            </a:pPr>
            <a:r>
              <a:rPr lang="en-ZA" sz="2000" b="1">
                <a:solidFill>
                  <a:srgbClr val="FF0000"/>
                </a:solidFill>
                <a:cs typeface="Calibri" panose="020F0502020204030204"/>
              </a:rPr>
              <a:t>Activity 3</a:t>
            </a:r>
            <a:endParaRPr lang="en-US" sz="2000">
              <a:solidFill>
                <a:srgbClr val="FF0000"/>
              </a:solidFill>
            </a:endParaRPr>
          </a:p>
          <a:p>
            <a:pPr>
              <a:lnSpc>
                <a:spcPct val="90000"/>
              </a:lnSpc>
              <a:buClr>
                <a:schemeClr val="dk1"/>
              </a:buClr>
              <a:buSzPts val="2000"/>
            </a:pPr>
            <a:endParaRPr sz="2000">
              <a:solidFill>
                <a:srgbClr val="0070C0"/>
              </a:solidFill>
              <a:ea typeface="Calibri"/>
              <a:cs typeface="Calibri"/>
              <a:sym typeface="Calibri"/>
            </a:endParaRPr>
          </a:p>
        </p:txBody>
      </p:sp>
      <p:cxnSp>
        <p:nvCxnSpPr>
          <p:cNvPr id="145" name="Google Shape;145;p29"/>
          <p:cNvCxnSpPr/>
          <p:nvPr/>
        </p:nvCxnSpPr>
        <p:spPr>
          <a:xfrm>
            <a:off x="4648017" y="4042035"/>
            <a:ext cx="6900400" cy="0"/>
          </a:xfrm>
          <a:prstGeom prst="straightConnector1">
            <a:avLst/>
          </a:prstGeom>
          <a:solidFill>
            <a:schemeClr val="accent6"/>
          </a:solidFill>
          <a:ln w="12700" cap="flat" cmpd="sng">
            <a:solidFill>
              <a:srgbClr val="0097A7"/>
            </a:solidFill>
            <a:prstDash val="solid"/>
            <a:miter lim="800000"/>
            <a:headEnd type="none" w="sm" len="sm"/>
            <a:tailEnd type="none" w="sm" len="sm"/>
          </a:ln>
        </p:spPr>
      </p:cxnSp>
      <p:sp>
        <p:nvSpPr>
          <p:cNvPr id="146" name="Google Shape;146;p29"/>
          <p:cNvSpPr/>
          <p:nvPr/>
        </p:nvSpPr>
        <p:spPr>
          <a:xfrm>
            <a:off x="4648033" y="4432267"/>
            <a:ext cx="6657200" cy="922000"/>
          </a:xfrm>
          <a:prstGeom prst="rect">
            <a:avLst/>
          </a:prstGeom>
          <a:noFill/>
          <a:ln>
            <a:noFill/>
          </a:ln>
        </p:spPr>
        <p:txBody>
          <a:bodyPr spcFirstLastPara="1" wrap="square" lIns="91433" tIns="91433" rIns="91433" bIns="91433" anchor="ctr" anchorCtr="0">
            <a:noAutofit/>
          </a:bodyPr>
          <a:lstStyle/>
          <a:p>
            <a:endParaRPr sz="2400"/>
          </a:p>
        </p:txBody>
      </p:sp>
      <p:cxnSp>
        <p:nvCxnSpPr>
          <p:cNvPr id="148" name="Google Shape;148;p29"/>
          <p:cNvCxnSpPr/>
          <p:nvPr/>
        </p:nvCxnSpPr>
        <p:spPr>
          <a:xfrm>
            <a:off x="4648017" y="5338713"/>
            <a:ext cx="6900400" cy="0"/>
          </a:xfrm>
          <a:prstGeom prst="straightConnector1">
            <a:avLst/>
          </a:prstGeom>
          <a:solidFill>
            <a:schemeClr val="accent2"/>
          </a:solidFill>
          <a:ln w="12700" cap="flat" cmpd="sng">
            <a:solidFill>
              <a:schemeClr val="accent2"/>
            </a:solidFill>
            <a:prstDash val="solid"/>
            <a:miter lim="800000"/>
            <a:headEnd type="none" w="sm" len="sm"/>
            <a:tailEnd type="none" w="sm" len="sm"/>
          </a:ln>
        </p:spPr>
      </p:cxnSp>
      <p:sp>
        <p:nvSpPr>
          <p:cNvPr id="149" name="Google Shape;149;p29"/>
          <p:cNvSpPr/>
          <p:nvPr/>
        </p:nvSpPr>
        <p:spPr>
          <a:xfrm>
            <a:off x="4648033" y="5252467"/>
            <a:ext cx="6576000" cy="922000"/>
          </a:xfrm>
          <a:prstGeom prst="rect">
            <a:avLst/>
          </a:prstGeom>
          <a:noFill/>
          <a:ln>
            <a:noFill/>
          </a:ln>
        </p:spPr>
        <p:txBody>
          <a:bodyPr spcFirstLastPara="1" wrap="square" lIns="91433" tIns="91433" rIns="91433" bIns="91433" anchor="ctr" anchorCtr="0">
            <a:noAutofit/>
          </a:bodyPr>
          <a:lstStyle/>
          <a:p>
            <a:endParaRPr sz="2400"/>
          </a:p>
        </p:txBody>
      </p:sp>
      <p:sp>
        <p:nvSpPr>
          <p:cNvPr id="2" name="Google Shape;135;p29">
            <a:extLst>
              <a:ext uri="{FF2B5EF4-FFF2-40B4-BE49-F238E27FC236}">
                <a16:creationId xmlns:a16="http://schemas.microsoft.com/office/drawing/2014/main" id="{A4121214-F439-8E75-06A9-CCC5A8C4F60C}"/>
              </a:ext>
            </a:extLst>
          </p:cNvPr>
          <p:cNvSpPr txBox="1"/>
          <p:nvPr/>
        </p:nvSpPr>
        <p:spPr>
          <a:xfrm>
            <a:off x="4647878" y="5440513"/>
            <a:ext cx="6670607" cy="697925"/>
          </a:xfrm>
          <a:prstGeom prst="rect">
            <a:avLst/>
          </a:prstGeom>
          <a:noFill/>
          <a:ln>
            <a:noFill/>
          </a:ln>
        </p:spPr>
        <p:txBody>
          <a:bodyPr spcFirstLastPara="1" wrap="square" lIns="99067" tIns="99067" rIns="99067" bIns="99067" anchor="t" anchorCtr="0">
            <a:noAutofit/>
          </a:bodyPr>
          <a:lstStyle/>
          <a:p>
            <a:pPr>
              <a:lnSpc>
                <a:spcPct val="90000"/>
              </a:lnSpc>
              <a:buClr>
                <a:schemeClr val="dk1"/>
              </a:buClr>
              <a:buSzPts val="2000"/>
            </a:pPr>
            <a:r>
              <a:rPr lang="en" sz="2667">
                <a:solidFill>
                  <a:schemeClr val="dk1"/>
                </a:solidFill>
                <a:latin typeface="Calibri"/>
                <a:ea typeface="Calibri"/>
                <a:cs typeface="Calibri"/>
                <a:sym typeface="Calibri"/>
              </a:rPr>
              <a:t>Closing comments</a:t>
            </a:r>
            <a:endParaRPr sz="2667">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18F2731-569D-C414-A846-A18AD06C8947}"/>
              </a:ext>
            </a:extLst>
          </p:cNvPr>
          <p:cNvSpPr txBox="1"/>
          <p:nvPr/>
        </p:nvSpPr>
        <p:spPr>
          <a:xfrm>
            <a:off x="413469" y="498159"/>
            <a:ext cx="4643560" cy="4769767"/>
          </a:xfrm>
          <a:prstGeom prst="rect">
            <a:avLst/>
          </a:prstGeom>
          <a:solidFill>
            <a:schemeClr val="accent4">
              <a:lumMod val="20000"/>
              <a:lumOff val="80000"/>
            </a:schemeClr>
          </a:solidFill>
        </p:spPr>
        <p:txBody>
          <a:bodyPr wrap="square" rtlCol="0">
            <a:spAutoFit/>
          </a:bodyPr>
          <a:lstStyle/>
          <a:p>
            <a:endParaRPr lang="en-ZA" sz="2533"/>
          </a:p>
          <a:p>
            <a:endParaRPr lang="en-ZA" sz="2533"/>
          </a:p>
          <a:p>
            <a:endParaRPr lang="en-ZA" sz="2533"/>
          </a:p>
          <a:p>
            <a:endParaRPr lang="en-ZA" sz="2533"/>
          </a:p>
          <a:p>
            <a:endParaRPr lang="en-ZA" sz="2533"/>
          </a:p>
          <a:p>
            <a:endParaRPr lang="en-ZA" sz="2533"/>
          </a:p>
          <a:p>
            <a:endParaRPr lang="en-ZA" sz="2533"/>
          </a:p>
          <a:p>
            <a:endParaRPr lang="en-ZA" sz="2533"/>
          </a:p>
          <a:p>
            <a:endParaRPr lang="en-ZA" sz="2533"/>
          </a:p>
          <a:p>
            <a:endParaRPr lang="en-ZA" sz="2533"/>
          </a:p>
          <a:p>
            <a:endParaRPr lang="en-ZA" sz="2533"/>
          </a:p>
          <a:p>
            <a:endParaRPr lang="en-ZA" sz="2533"/>
          </a:p>
        </p:txBody>
      </p:sp>
      <p:sp>
        <p:nvSpPr>
          <p:cNvPr id="2" name="Title 1">
            <a:extLst>
              <a:ext uri="{FF2B5EF4-FFF2-40B4-BE49-F238E27FC236}">
                <a16:creationId xmlns:a16="http://schemas.microsoft.com/office/drawing/2014/main" id="{5FF09819-B986-B219-B3BF-05A6C5B15563}"/>
              </a:ext>
            </a:extLst>
          </p:cNvPr>
          <p:cNvSpPr>
            <a:spLocks noGrp="1"/>
          </p:cNvSpPr>
          <p:nvPr>
            <p:ph type="title"/>
          </p:nvPr>
        </p:nvSpPr>
        <p:spPr>
          <a:xfrm>
            <a:off x="5777947" y="1511843"/>
            <a:ext cx="5491039" cy="3301347"/>
          </a:xfrm>
        </p:spPr>
        <p:txBody>
          <a:bodyPr>
            <a:noAutofit/>
          </a:bodyPr>
          <a:lstStyle/>
          <a:p>
            <a:pPr>
              <a:lnSpc>
                <a:spcPct val="114000"/>
              </a:lnSpc>
            </a:pPr>
            <a:r>
              <a:rPr lang="en-ZA">
                <a:latin typeface="Avenir Next LT Pro Demi" panose="020B0704020202020204" pitchFamily="34" charset="0"/>
              </a:rPr>
              <a:t>A synthesised framework to illustrate student partnership projects </a:t>
            </a:r>
            <a:br>
              <a:rPr lang="en-ZA">
                <a:latin typeface="Avenir Next LT Pro Demi" panose="020B0704020202020204" pitchFamily="34" charset="0"/>
              </a:rPr>
            </a:br>
            <a:r>
              <a:rPr lang="en-ZA" sz="2400">
                <a:latin typeface="Avenir Next LT Pro Demi" panose="020B0704020202020204" pitchFamily="34" charset="0"/>
              </a:rPr>
              <a:t>(adapted from </a:t>
            </a:r>
            <a:r>
              <a:rPr lang="en-ZA" sz="2400" err="1">
                <a:latin typeface="Avenir Next LT Pro Demi" panose="020B0704020202020204" pitchFamily="34" charset="0"/>
              </a:rPr>
              <a:t>Bovill</a:t>
            </a:r>
            <a:r>
              <a:rPr lang="en-ZA" sz="2400">
                <a:latin typeface="Avenir Next LT Pro Demi" panose="020B0704020202020204" pitchFamily="34" charset="0"/>
              </a:rPr>
              <a:t>, 2019)</a:t>
            </a:r>
          </a:p>
        </p:txBody>
      </p:sp>
      <p:pic>
        <p:nvPicPr>
          <p:cNvPr id="5" name="Picture 4" descr="A person wearing glasses and a blue scarf&#10;&#10;Description automatically generated with medium confidence">
            <a:extLst>
              <a:ext uri="{FF2B5EF4-FFF2-40B4-BE49-F238E27FC236}">
                <a16:creationId xmlns:a16="http://schemas.microsoft.com/office/drawing/2014/main" id="{83F63197-C612-EB60-B7EE-5DAB23471659}"/>
              </a:ext>
            </a:extLst>
          </p:cNvPr>
          <p:cNvPicPr>
            <a:picLocks noChangeAspect="1"/>
          </p:cNvPicPr>
          <p:nvPr/>
        </p:nvPicPr>
        <p:blipFill>
          <a:blip r:embed="rId2"/>
          <a:stretch>
            <a:fillRect/>
          </a:stretch>
        </p:blipFill>
        <p:spPr>
          <a:xfrm>
            <a:off x="720919" y="739391"/>
            <a:ext cx="1855304" cy="2098053"/>
          </a:xfrm>
          <a:prstGeom prst="rect">
            <a:avLst/>
          </a:prstGeom>
        </p:spPr>
      </p:pic>
      <p:sp>
        <p:nvSpPr>
          <p:cNvPr id="6" name="TextBox 5">
            <a:extLst>
              <a:ext uri="{FF2B5EF4-FFF2-40B4-BE49-F238E27FC236}">
                <a16:creationId xmlns:a16="http://schemas.microsoft.com/office/drawing/2014/main" id="{F43C1FDC-D9F7-916E-9875-2199E280325D}"/>
              </a:ext>
            </a:extLst>
          </p:cNvPr>
          <p:cNvSpPr txBox="1"/>
          <p:nvPr/>
        </p:nvSpPr>
        <p:spPr>
          <a:xfrm>
            <a:off x="229116" y="3022382"/>
            <a:ext cx="4904093" cy="2205668"/>
          </a:xfrm>
          <a:prstGeom prst="rect">
            <a:avLst/>
          </a:prstGeom>
          <a:noFill/>
        </p:spPr>
        <p:txBody>
          <a:bodyPr wrap="square" lIns="91440" tIns="45720" rIns="91440" bIns="45720" rtlCol="0" anchor="t">
            <a:spAutoFit/>
          </a:bodyPr>
          <a:lstStyle/>
          <a:p>
            <a:pPr marL="186055"/>
            <a:r>
              <a:rPr lang="en-ZA" sz="1600"/>
              <a:t>Catherine </a:t>
            </a:r>
            <a:r>
              <a:rPr lang="en-ZA" sz="1600" err="1"/>
              <a:t>Bovill</a:t>
            </a:r>
            <a:r>
              <a:rPr lang="en-ZA" sz="1600"/>
              <a:t> from the University of Edinburgh has written extensively on co-creation in teaching and learning.</a:t>
            </a:r>
            <a:endParaRPr lang="en-ZA" sz="1600">
              <a:cs typeface="Arial"/>
            </a:endParaRPr>
          </a:p>
          <a:p>
            <a:pPr marL="186055"/>
            <a:endParaRPr lang="en-ZA" sz="1600">
              <a:cs typeface="Arial"/>
            </a:endParaRPr>
          </a:p>
          <a:p>
            <a:pPr marL="186055"/>
            <a:r>
              <a:rPr lang="en-ZA" sz="1600"/>
              <a:t>We used her categorisation to think about co-creation and to develop models of co-creation with students to produce open textbooks.</a:t>
            </a:r>
            <a:endParaRPr lang="en-ZA" sz="1600">
              <a:cs typeface="Arial"/>
            </a:endParaRPr>
          </a:p>
          <a:p>
            <a:endParaRPr lang="en-ZA" sz="2533"/>
          </a:p>
        </p:txBody>
      </p:sp>
    </p:spTree>
    <p:extLst>
      <p:ext uri="{BB962C8B-B14F-4D97-AF65-F5344CB8AC3E}">
        <p14:creationId xmlns:p14="http://schemas.microsoft.com/office/powerpoint/2010/main" val="722946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28"/>
          <p:cNvSpPr txBox="1">
            <a:spLocks noGrp="1"/>
          </p:cNvSpPr>
          <p:nvPr>
            <p:ph type="title"/>
          </p:nvPr>
        </p:nvSpPr>
        <p:spPr>
          <a:xfrm>
            <a:off x="695267" y="502920"/>
            <a:ext cx="10515600" cy="929640"/>
          </a:xfrm>
          <a:prstGeom prst="rect">
            <a:avLst/>
          </a:prstGeom>
          <a:noFill/>
          <a:ln>
            <a:noFill/>
          </a:ln>
        </p:spPr>
        <p:txBody>
          <a:bodyPr spcFirstLastPara="1" vert="horz" wrap="square" lIns="91433" tIns="45700" rIns="91433" bIns="45700" rtlCol="0" anchor="ctr" anchorCtr="0">
            <a:noAutofit/>
          </a:bodyPr>
          <a:lstStyle/>
          <a:p>
            <a:r>
              <a:rPr lang="en-US" b="1" err="1"/>
              <a:t>Bovill</a:t>
            </a:r>
            <a:r>
              <a:rPr lang="en-US" b="1"/>
              <a:t> (2019) terms of inclusion </a:t>
            </a:r>
          </a:p>
          <a:p>
            <a:pPr>
              <a:spcBef>
                <a:spcPts val="1333"/>
              </a:spcBef>
              <a:buSzPts val="1400"/>
            </a:pPr>
            <a:r>
              <a:rPr lang="en" sz="2400" b="1"/>
              <a:t>(adapted by Cox et al. 2022)</a:t>
            </a:r>
            <a:endParaRPr sz="2400" b="1"/>
          </a:p>
        </p:txBody>
      </p:sp>
      <p:graphicFrame>
        <p:nvGraphicFramePr>
          <p:cNvPr id="392" name="Google Shape;392;p28"/>
          <p:cNvGraphicFramePr/>
          <p:nvPr/>
        </p:nvGraphicFramePr>
        <p:xfrm>
          <a:off x="695267" y="1807102"/>
          <a:ext cx="10801466" cy="2200333"/>
        </p:xfrm>
        <a:graphic>
          <a:graphicData uri="http://schemas.openxmlformats.org/drawingml/2006/table">
            <a:tbl>
              <a:tblPr>
                <a:noFill/>
              </a:tblPr>
              <a:tblGrid>
                <a:gridCol w="4095489">
                  <a:extLst>
                    <a:ext uri="{9D8B030D-6E8A-4147-A177-3AD203B41FA5}">
                      <a16:colId xmlns:a16="http://schemas.microsoft.com/office/drawing/2014/main" val="20000"/>
                    </a:ext>
                  </a:extLst>
                </a:gridCol>
                <a:gridCol w="6705977">
                  <a:extLst>
                    <a:ext uri="{9D8B030D-6E8A-4147-A177-3AD203B41FA5}">
                      <a16:colId xmlns:a16="http://schemas.microsoft.com/office/drawing/2014/main" val="20001"/>
                    </a:ext>
                  </a:extLst>
                </a:gridCol>
              </a:tblGrid>
              <a:tr h="1148933">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a:solidFill>
                            <a:srgbClr val="FFFFFF"/>
                          </a:solidFill>
                        </a:rPr>
                        <a:t>Participatory design </a:t>
                      </a:r>
                      <a:endParaRPr sz="2400" b="1" u="none" strike="noStrike" cap="none">
                        <a:solidFill>
                          <a:srgbClr val="FFFFFF"/>
                        </a:solidFill>
                      </a:endParaRPr>
                    </a:p>
                  </a:txBody>
                  <a:tcPr marL="121900" marR="121900" marT="121900" marB="121900">
                    <a:solidFill>
                      <a:srgbClr val="0000FF"/>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solidFill>
                            <a:schemeClr val="dk1"/>
                          </a:solidFill>
                        </a:rPr>
                        <a:t>Stakeholders contribute to the design and development of initiatives. including curriculum; students are “testers or informants” and don’t have a high level of agency</a:t>
                      </a:r>
                      <a:endParaRPr sz="2300" u="none" strike="noStrike" cap="none"/>
                    </a:p>
                  </a:txBody>
                  <a:tcPr marL="121900" marR="121900" marT="121900" marB="121900">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051400">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a:solidFill>
                            <a:srgbClr val="FFFFFF"/>
                          </a:solidFill>
                        </a:rPr>
                        <a:t>Engagement</a:t>
                      </a:r>
                      <a:endParaRPr sz="2400" b="1" u="none" strike="noStrike" cap="none">
                        <a:solidFill>
                          <a:srgbClr val="FFFFFF"/>
                        </a:solidFill>
                      </a:endParaRPr>
                    </a:p>
                  </a:txBody>
                  <a:tcPr marL="121900" marR="121900" marT="121900" marB="121900">
                    <a:lnR w="12650" cap="flat" cmpd="sng">
                      <a:solidFill>
                        <a:srgbClr val="000000"/>
                      </a:solidFill>
                      <a:prstDash val="solid"/>
                      <a:round/>
                      <a:headEnd type="none" w="sm" len="sm"/>
                      <a:tailEnd type="none" w="sm" len="sm"/>
                    </a:lnR>
                    <a:solidFill>
                      <a:srgbClr val="FF9900"/>
                    </a:solidFill>
                  </a:tcPr>
                </a:tc>
                <a:tc>
                  <a:txBody>
                    <a:bodyPr/>
                    <a:lstStyle/>
                    <a:p>
                      <a:pPr marL="0" marR="0" lvl="0" indent="0" algn="l" rtl="0">
                        <a:lnSpc>
                          <a:spcPct val="115000"/>
                        </a:lnSpc>
                        <a:spcBef>
                          <a:spcPts val="0"/>
                        </a:spcBef>
                        <a:spcAft>
                          <a:spcPts val="0"/>
                        </a:spcAft>
                        <a:buClr>
                          <a:srgbClr val="000000"/>
                        </a:buClr>
                        <a:buSzPts val="1400"/>
                        <a:buFont typeface="Arial"/>
                        <a:buNone/>
                      </a:pPr>
                      <a:r>
                        <a:rPr lang="en" sz="1900" u="none" strike="noStrike" cap="none"/>
                        <a:t>Activities to motivate and interest students; can include engagement in teaching and learning</a:t>
                      </a:r>
                      <a:endParaRPr sz="1900" u="none" strike="noStrike" cap="none"/>
                    </a:p>
                  </a:txBody>
                  <a:tcPr marL="91433" marR="91433" marT="121900" marB="1219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Table 1">
            <a:extLst>
              <a:ext uri="{FF2B5EF4-FFF2-40B4-BE49-F238E27FC236}">
                <a16:creationId xmlns:a16="http://schemas.microsoft.com/office/drawing/2014/main" id="{4389D98D-8781-23F2-0EDD-57464465F6A0}"/>
              </a:ext>
            </a:extLst>
          </p:cNvPr>
          <p:cNvGraphicFramePr>
            <a:graphicFrameLocks noGrp="1"/>
          </p:cNvGraphicFramePr>
          <p:nvPr/>
        </p:nvGraphicFramePr>
        <p:xfrm>
          <a:off x="695267" y="4252457"/>
          <a:ext cx="10801468" cy="2230967"/>
        </p:xfrm>
        <a:graphic>
          <a:graphicData uri="http://schemas.openxmlformats.org/drawingml/2006/table">
            <a:tbl>
              <a:tblPr firstRow="1" bandRow="1">
                <a:noFill/>
              </a:tblPr>
              <a:tblGrid>
                <a:gridCol w="1934100">
                  <a:extLst>
                    <a:ext uri="{9D8B030D-6E8A-4147-A177-3AD203B41FA5}">
                      <a16:colId xmlns:a16="http://schemas.microsoft.com/office/drawing/2014/main" val="4068135020"/>
                    </a:ext>
                  </a:extLst>
                </a:gridCol>
                <a:gridCol w="1443367">
                  <a:extLst>
                    <a:ext uri="{9D8B030D-6E8A-4147-A177-3AD203B41FA5}">
                      <a16:colId xmlns:a16="http://schemas.microsoft.com/office/drawing/2014/main" val="678384964"/>
                    </a:ext>
                  </a:extLst>
                </a:gridCol>
                <a:gridCol w="1681400">
                  <a:extLst>
                    <a:ext uri="{9D8B030D-6E8A-4147-A177-3AD203B41FA5}">
                      <a16:colId xmlns:a16="http://schemas.microsoft.com/office/drawing/2014/main" val="2222942854"/>
                    </a:ext>
                  </a:extLst>
                </a:gridCol>
                <a:gridCol w="1298667">
                  <a:extLst>
                    <a:ext uri="{9D8B030D-6E8A-4147-A177-3AD203B41FA5}">
                      <a16:colId xmlns:a16="http://schemas.microsoft.com/office/drawing/2014/main" val="2809165210"/>
                    </a:ext>
                  </a:extLst>
                </a:gridCol>
                <a:gridCol w="1788067">
                  <a:extLst>
                    <a:ext uri="{9D8B030D-6E8A-4147-A177-3AD203B41FA5}">
                      <a16:colId xmlns:a16="http://schemas.microsoft.com/office/drawing/2014/main" val="1632364242"/>
                    </a:ext>
                  </a:extLst>
                </a:gridCol>
                <a:gridCol w="1597400">
                  <a:extLst>
                    <a:ext uri="{9D8B030D-6E8A-4147-A177-3AD203B41FA5}">
                      <a16:colId xmlns:a16="http://schemas.microsoft.com/office/drawing/2014/main" val="1262071564"/>
                    </a:ext>
                  </a:extLst>
                </a:gridCol>
                <a:gridCol w="1058467">
                  <a:extLst>
                    <a:ext uri="{9D8B030D-6E8A-4147-A177-3AD203B41FA5}">
                      <a16:colId xmlns:a16="http://schemas.microsoft.com/office/drawing/2014/main" val="2335787525"/>
                    </a:ext>
                  </a:extLst>
                </a:gridCol>
              </a:tblGrid>
              <a:tr h="596900">
                <a:tc rowSpan="2">
                  <a:txBody>
                    <a:bodyPr/>
                    <a:lstStyle/>
                    <a:p>
                      <a:pPr marL="0" marR="0" lvl="0" indent="0" algn="l" rtl="0">
                        <a:lnSpc>
                          <a:spcPct val="100000"/>
                        </a:lnSpc>
                        <a:spcBef>
                          <a:spcPts val="0"/>
                        </a:spcBef>
                        <a:spcAft>
                          <a:spcPts val="0"/>
                        </a:spcAft>
                        <a:buClr>
                          <a:srgbClr val="000000"/>
                        </a:buClr>
                        <a:buSzPts val="1000"/>
                        <a:buFont typeface="Arial"/>
                        <a:buNone/>
                      </a:pP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Colleagues</a:t>
                      </a:r>
                      <a:endParaRPr sz="1300" b="1" u="none" strike="noStrike" cap="none"/>
                    </a:p>
                  </a:txBody>
                  <a:tcPr marL="118533" marR="118533" marT="67733" marB="67733">
                    <a:solidFill>
                      <a:srgbClr val="FFFFFF"/>
                    </a:solidFill>
                  </a:tcPr>
                </a:tc>
                <a:tc hMerge="1">
                  <a:txBody>
                    <a:bodyPr/>
                    <a:lstStyle/>
                    <a:p>
                      <a:endParaRPr lang="en-US"/>
                    </a:p>
                  </a:txBody>
                  <a:tcPr/>
                </a:tc>
                <a:tc hMerge="1">
                  <a:txBody>
                    <a:bodyPr/>
                    <a:lstStyle/>
                    <a:p>
                      <a:endParaRPr lang="en-US"/>
                    </a:p>
                  </a:txBody>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Students</a:t>
                      </a:r>
                      <a:endParaRPr sz="1300" b="1" u="none" strike="noStrike" cap="none"/>
                    </a:p>
                  </a:txBody>
                  <a:tcPr marL="118533" marR="118533" marT="67733" marB="67733">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68644003"/>
                  </a:ext>
                </a:extLst>
              </a:tr>
              <a:tr h="48260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 </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p>
                  </a:txBody>
                  <a:tcPr marL="118533" marR="118533" marT="67733" marB="67733">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52348899"/>
                  </a:ext>
                </a:extLst>
              </a:tr>
              <a:tr h="609600">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Mechanical engineering</a:t>
                      </a:r>
                      <a:endParaRPr sz="1300" u="none" strike="noStrike" cap="none"/>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Engagement</a:t>
                      </a:r>
                      <a:endParaRPr sz="1300" u="none" strike="noStrike" cap="none"/>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ED7D31"/>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solidFill>
                          <a:srgbClr val="FFFFFF"/>
                        </a:solidFill>
                      </a:endParaRPr>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CFCFC"/>
                          </a:solidFill>
                        </a:rPr>
                        <a:t>Engagement</a:t>
                      </a:r>
                      <a:endParaRPr sz="1300" u="none" strike="noStrike" cap="none">
                        <a:solidFill>
                          <a:srgbClr val="FCFCFC"/>
                        </a:solidFill>
                      </a:endParaRPr>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ED7D31"/>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p>
                  </a:txBody>
                  <a:tcPr marL="118533" marR="118533" marT="67733" marB="67733">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3428623562"/>
                  </a:ext>
                </a:extLst>
              </a:tr>
              <a:tr h="541867">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General surgery</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CFCFC"/>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2556613293"/>
                  </a:ext>
                </a:extLst>
              </a:tr>
            </a:tbl>
          </a:graphicData>
        </a:graphic>
      </p:graphicFrame>
    </p:spTree>
    <p:extLst>
      <p:ext uri="{BB962C8B-B14F-4D97-AF65-F5344CB8AC3E}">
        <p14:creationId xmlns:p14="http://schemas.microsoft.com/office/powerpoint/2010/main" val="3382464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29"/>
          <p:cNvSpPr txBox="1">
            <a:spLocks noGrp="1"/>
          </p:cNvSpPr>
          <p:nvPr>
            <p:ph type="title"/>
          </p:nvPr>
        </p:nvSpPr>
        <p:spPr>
          <a:xfrm>
            <a:off x="552333" y="121924"/>
            <a:ext cx="10515600" cy="857600"/>
          </a:xfrm>
          <a:prstGeom prst="rect">
            <a:avLst/>
          </a:prstGeom>
          <a:noFill/>
          <a:ln>
            <a:noFill/>
          </a:ln>
        </p:spPr>
        <p:txBody>
          <a:bodyPr spcFirstLastPara="1" vert="horz" wrap="square" lIns="91433" tIns="45700" rIns="91433" bIns="45700" rtlCol="0" anchor="ctr" anchorCtr="0">
            <a:noAutofit/>
          </a:bodyPr>
          <a:lstStyle/>
          <a:p>
            <a:pPr>
              <a:spcBef>
                <a:spcPts val="0"/>
              </a:spcBef>
              <a:buSzPts val="1400"/>
            </a:pPr>
            <a:r>
              <a:rPr lang="en-US" sz="3200" b="1"/>
              <a:t>Bovill terms of inclusion (cont.)</a:t>
            </a:r>
          </a:p>
        </p:txBody>
      </p:sp>
      <p:graphicFrame>
        <p:nvGraphicFramePr>
          <p:cNvPr id="398" name="Google Shape;398;p29"/>
          <p:cNvGraphicFramePr/>
          <p:nvPr/>
        </p:nvGraphicFramePr>
        <p:xfrm>
          <a:off x="552333" y="1048265"/>
          <a:ext cx="10515600" cy="3825040"/>
        </p:xfrm>
        <a:graphic>
          <a:graphicData uri="http://schemas.openxmlformats.org/drawingml/2006/table">
            <a:tbl>
              <a:tblPr>
                <a:noFill/>
              </a:tblPr>
              <a:tblGrid>
                <a:gridCol w="3632067">
                  <a:extLst>
                    <a:ext uri="{9D8B030D-6E8A-4147-A177-3AD203B41FA5}">
                      <a16:colId xmlns:a16="http://schemas.microsoft.com/office/drawing/2014/main" val="20000"/>
                    </a:ext>
                  </a:extLst>
                </a:gridCol>
                <a:gridCol w="6883533">
                  <a:extLst>
                    <a:ext uri="{9D8B030D-6E8A-4147-A177-3AD203B41FA5}">
                      <a16:colId xmlns:a16="http://schemas.microsoft.com/office/drawing/2014/main" val="20001"/>
                    </a:ext>
                  </a:extLst>
                </a:gridCol>
              </a:tblGrid>
              <a:tr h="1097240">
                <a:tc>
                  <a:txBody>
                    <a:bodyPr/>
                    <a:lstStyle/>
                    <a:p>
                      <a:pPr marL="0" marR="0" lvl="0" indent="0" algn="l" rtl="0">
                        <a:lnSpc>
                          <a:spcPct val="100000"/>
                        </a:lnSpc>
                        <a:spcBef>
                          <a:spcPts val="0"/>
                        </a:spcBef>
                        <a:spcAft>
                          <a:spcPts val="0"/>
                        </a:spcAft>
                        <a:buClr>
                          <a:srgbClr val="000000"/>
                        </a:buClr>
                        <a:buSzPts val="1800"/>
                        <a:buFont typeface="Arial"/>
                        <a:buNone/>
                      </a:pPr>
                      <a:r>
                        <a:rPr lang="en" sz="2400" b="1" u="none" strike="noStrike" cap="none">
                          <a:solidFill>
                            <a:schemeClr val="dk1"/>
                          </a:solidFill>
                        </a:rPr>
                        <a:t>Co-creation </a:t>
                      </a:r>
                      <a:endParaRPr sz="2400" b="1" u="none" strike="noStrike" cap="none">
                        <a:highlight>
                          <a:srgbClr val="FFF2CC"/>
                        </a:highlight>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solidFill>
                            <a:schemeClr val="dk1"/>
                          </a:solidFill>
                        </a:rPr>
                        <a:t>Contribute new pedagogical ideas; empowerment; meaningful engagement; students construct understanding and learning resources</a:t>
                      </a:r>
                      <a:endParaRPr sz="1900" u="none" strike="noStrike" cap="none"/>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12650" cap="flat" cmpd="sng">
                      <a:solidFill>
                        <a:srgbClr val="000000"/>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528280">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Representative</a:t>
                      </a:r>
                      <a:endParaRPr sz="1900" b="1" u="none" strike="noStrike" cap="none"/>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Elected role, small group representing whole group</a:t>
                      </a:r>
                      <a:endParaRPr sz="1900" u="none" strike="noStrike" cap="none"/>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28280">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Consultant</a:t>
                      </a:r>
                      <a:endParaRPr sz="1900" b="1" u="none" strike="noStrike" cap="none"/>
                    </a:p>
                  </a:txBody>
                  <a:tcPr marL="121900" marR="121900" marT="121900" marB="121900">
                    <a:lnT w="9525" cap="flat" cmpd="sng">
                      <a:solidFill>
                        <a:srgbClr val="9E9E9E"/>
                      </a:solidFill>
                      <a:prstDash val="solid"/>
                      <a:round/>
                      <a:headEnd type="none" w="sm" len="sm"/>
                      <a:tailEnd type="none" w="sm" len="sm"/>
                    </a:lnT>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Students selected and paid to collaborate</a:t>
                      </a:r>
                      <a:endParaRPr sz="1900" u="none" strike="noStrike" cap="none"/>
                    </a:p>
                  </a:txBody>
                  <a:tcPr marL="121900" marR="121900" marT="121900" marB="121900">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2"/>
                  </a:ext>
                </a:extLst>
              </a:tr>
              <a:tr h="812760">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Co-researcher</a:t>
                      </a:r>
                      <a:endParaRPr sz="1900" b="1" u="none" strike="noStrike" cap="none"/>
                    </a:p>
                  </a:txBody>
                  <a:tcPr marL="121900" marR="121900" marT="121900" marB="121900">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Collaborating meaningfully on teaching and learning research or subject based research</a:t>
                      </a:r>
                      <a:endParaRPr sz="1900" u="none" strike="noStrike" cap="none"/>
                    </a:p>
                  </a:txBody>
                  <a:tcPr marL="121900" marR="121900" marT="121900" marB="121900"/>
                </a:tc>
                <a:extLst>
                  <a:ext uri="{0D108BD9-81ED-4DB2-BD59-A6C34878D82A}">
                    <a16:rowId xmlns:a16="http://schemas.microsoft.com/office/drawing/2014/main" val="10003"/>
                  </a:ext>
                </a:extLst>
              </a:tr>
              <a:tr h="812760">
                <a:tc>
                  <a:txBody>
                    <a:bodyPr/>
                    <a:lstStyle/>
                    <a:p>
                      <a:pPr marL="0" marR="0" lvl="0" indent="0" algn="l" rtl="0">
                        <a:lnSpc>
                          <a:spcPct val="100000"/>
                        </a:lnSpc>
                        <a:spcBef>
                          <a:spcPts val="0"/>
                        </a:spcBef>
                        <a:spcAft>
                          <a:spcPts val="0"/>
                        </a:spcAft>
                        <a:buClr>
                          <a:srgbClr val="000000"/>
                        </a:buClr>
                        <a:buSzPts val="1400"/>
                        <a:buFont typeface="Arial"/>
                        <a:buNone/>
                      </a:pPr>
                      <a:r>
                        <a:rPr lang="en" sz="1900" b="1" u="none" strike="noStrike" cap="none"/>
                        <a:t>       Co-designer</a:t>
                      </a:r>
                      <a:endParaRPr sz="1900" b="1" u="none" strike="noStrike" cap="none"/>
                    </a:p>
                  </a:txBody>
                  <a:tcPr marL="121900" marR="121900" marT="121900" marB="121900">
                    <a:solidFill>
                      <a:srgbClr val="FFF2CC"/>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900" u="none" strike="noStrike" cap="none"/>
                        <a:t>Sharing responsibility for designing learning, teaching and assessment</a:t>
                      </a:r>
                      <a:endParaRPr sz="1900" u="none" strike="noStrike" cap="none"/>
                    </a:p>
                  </a:txBody>
                  <a:tcPr marL="121900" marR="121900" marT="121900" marB="121900"/>
                </a:tc>
                <a:extLst>
                  <a:ext uri="{0D108BD9-81ED-4DB2-BD59-A6C34878D82A}">
                    <a16:rowId xmlns:a16="http://schemas.microsoft.com/office/drawing/2014/main" val="10004"/>
                  </a:ext>
                </a:extLst>
              </a:tr>
            </a:tbl>
          </a:graphicData>
        </a:graphic>
      </p:graphicFrame>
      <p:graphicFrame>
        <p:nvGraphicFramePr>
          <p:cNvPr id="2" name="Table 1">
            <a:extLst>
              <a:ext uri="{FF2B5EF4-FFF2-40B4-BE49-F238E27FC236}">
                <a16:creationId xmlns:a16="http://schemas.microsoft.com/office/drawing/2014/main" id="{E862EC59-CC6D-6CFE-69D6-1356BB3F3E94}"/>
              </a:ext>
            </a:extLst>
          </p:cNvPr>
          <p:cNvGraphicFramePr>
            <a:graphicFrameLocks noGrp="1"/>
          </p:cNvGraphicFramePr>
          <p:nvPr/>
        </p:nvGraphicFramePr>
        <p:xfrm>
          <a:off x="552333" y="4920328"/>
          <a:ext cx="10801465" cy="1923414"/>
        </p:xfrm>
        <a:graphic>
          <a:graphicData uri="http://schemas.openxmlformats.org/drawingml/2006/table">
            <a:tbl>
              <a:tblPr firstRow="1" bandRow="1">
                <a:noFill/>
              </a:tblPr>
              <a:tblGrid>
                <a:gridCol w="1783633">
                  <a:extLst>
                    <a:ext uri="{9D8B030D-6E8A-4147-A177-3AD203B41FA5}">
                      <a16:colId xmlns:a16="http://schemas.microsoft.com/office/drawing/2014/main" val="2861797832"/>
                    </a:ext>
                  </a:extLst>
                </a:gridCol>
                <a:gridCol w="1808133">
                  <a:extLst>
                    <a:ext uri="{9D8B030D-6E8A-4147-A177-3AD203B41FA5}">
                      <a16:colId xmlns:a16="http://schemas.microsoft.com/office/drawing/2014/main" val="4258316751"/>
                    </a:ext>
                  </a:extLst>
                </a:gridCol>
                <a:gridCol w="1424233">
                  <a:extLst>
                    <a:ext uri="{9D8B030D-6E8A-4147-A177-3AD203B41FA5}">
                      <a16:colId xmlns:a16="http://schemas.microsoft.com/office/drawing/2014/main" val="1928481001"/>
                    </a:ext>
                  </a:extLst>
                </a:gridCol>
                <a:gridCol w="1312967">
                  <a:extLst>
                    <a:ext uri="{9D8B030D-6E8A-4147-A177-3AD203B41FA5}">
                      <a16:colId xmlns:a16="http://schemas.microsoft.com/office/drawing/2014/main" val="3036442351"/>
                    </a:ext>
                  </a:extLst>
                </a:gridCol>
                <a:gridCol w="2059533">
                  <a:extLst>
                    <a:ext uri="{9D8B030D-6E8A-4147-A177-3AD203B41FA5}">
                      <a16:colId xmlns:a16="http://schemas.microsoft.com/office/drawing/2014/main" val="2221093975"/>
                    </a:ext>
                  </a:extLst>
                </a:gridCol>
                <a:gridCol w="1425933">
                  <a:extLst>
                    <a:ext uri="{9D8B030D-6E8A-4147-A177-3AD203B41FA5}">
                      <a16:colId xmlns:a16="http://schemas.microsoft.com/office/drawing/2014/main" val="2983199583"/>
                    </a:ext>
                  </a:extLst>
                </a:gridCol>
                <a:gridCol w="987033">
                  <a:extLst>
                    <a:ext uri="{9D8B030D-6E8A-4147-A177-3AD203B41FA5}">
                      <a16:colId xmlns:a16="http://schemas.microsoft.com/office/drawing/2014/main" val="2869591305"/>
                    </a:ext>
                  </a:extLst>
                </a:gridCol>
              </a:tblGrid>
              <a:tr h="555200">
                <a:tc rowSpan="2">
                  <a:txBody>
                    <a:bodyPr/>
                    <a:lstStyle/>
                    <a:p>
                      <a:pPr marL="0" marR="0" lvl="0" indent="0" algn="l" rtl="0">
                        <a:lnSpc>
                          <a:spcPct val="100000"/>
                        </a:lnSpc>
                        <a:spcBef>
                          <a:spcPts val="0"/>
                        </a:spcBef>
                        <a:spcAft>
                          <a:spcPts val="0"/>
                        </a:spcAft>
                        <a:buClr>
                          <a:srgbClr val="000000"/>
                        </a:buClr>
                        <a:buSzPts val="1000"/>
                        <a:buFont typeface="Arial"/>
                        <a:buNone/>
                      </a:pP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Colleagues</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Students</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06308509"/>
                  </a:ext>
                </a:extLst>
              </a:tr>
              <a:tr h="541867">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 </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3490414686"/>
                  </a:ext>
                </a:extLst>
              </a:tr>
              <a:tr h="826347">
                <a:tc>
                  <a:txBody>
                    <a:bodyPr/>
                    <a:lstStyle/>
                    <a:p>
                      <a:pPr marL="0" marR="0" lvl="0" indent="0" algn="l" rtl="0">
                        <a:lnSpc>
                          <a:spcPct val="100000"/>
                        </a:lnSpc>
                        <a:spcBef>
                          <a:spcPts val="0"/>
                        </a:spcBef>
                        <a:spcAft>
                          <a:spcPts val="0"/>
                        </a:spcAft>
                        <a:buClr>
                          <a:srgbClr val="000000"/>
                        </a:buClr>
                        <a:buSzPts val="1000"/>
                        <a:buFont typeface="Arial"/>
                        <a:buNone/>
                      </a:pPr>
                      <a:r>
                        <a:rPr lang="en-US" sz="1600" b="1" u="none" strike="noStrike" cap="none">
                          <a:solidFill>
                            <a:srgbClr val="FF0000"/>
                          </a:solidFill>
                        </a:rPr>
                        <a:t>Marketing to SA consumers</a:t>
                      </a:r>
                    </a:p>
                    <a:p>
                      <a:pPr marL="0" marR="0" lvl="0" indent="0" algn="l" rtl="0">
                        <a:lnSpc>
                          <a:spcPct val="100000"/>
                        </a:lnSpc>
                        <a:spcBef>
                          <a:spcPts val="0"/>
                        </a:spcBef>
                        <a:spcAft>
                          <a:spcPts val="0"/>
                        </a:spcAft>
                        <a:buClr>
                          <a:srgbClr val="000000"/>
                        </a:buClr>
                        <a:buSzPts val="1000"/>
                        <a:buFont typeface="Arial"/>
                        <a:buNone/>
                      </a:pPr>
                      <a:endParaRPr lang="en-US"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CFCFC"/>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co-design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co-design</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[Ongoing: Engagement]</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99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212999255"/>
                  </a:ext>
                </a:extLst>
              </a:tr>
            </a:tbl>
          </a:graphicData>
        </a:graphic>
      </p:graphicFrame>
    </p:spTree>
    <p:extLst>
      <p:ext uri="{BB962C8B-B14F-4D97-AF65-F5344CB8AC3E}">
        <p14:creationId xmlns:p14="http://schemas.microsoft.com/office/powerpoint/2010/main" val="1989222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C108498-E3AD-36AE-7E81-E04AC07585E9}"/>
              </a:ext>
            </a:extLst>
          </p:cNvPr>
          <p:cNvGraphicFramePr>
            <a:graphicFrameLocks noGrp="1"/>
          </p:cNvGraphicFramePr>
          <p:nvPr/>
        </p:nvGraphicFramePr>
        <p:xfrm>
          <a:off x="1734557" y="1356967"/>
          <a:ext cx="7945120" cy="1410087"/>
        </p:xfrm>
        <a:graphic>
          <a:graphicData uri="http://schemas.openxmlformats.org/drawingml/2006/table">
            <a:tbl>
              <a:tblPr firstRow="1" bandRow="1">
                <a:tableStyleId>{5C22544A-7EE6-4342-B048-85BDC9FD1C3A}</a:tableStyleId>
              </a:tblPr>
              <a:tblGrid>
                <a:gridCol w="3012479">
                  <a:extLst>
                    <a:ext uri="{9D8B030D-6E8A-4147-A177-3AD203B41FA5}">
                      <a16:colId xmlns:a16="http://schemas.microsoft.com/office/drawing/2014/main" val="1423296819"/>
                    </a:ext>
                  </a:extLst>
                </a:gridCol>
                <a:gridCol w="4932641">
                  <a:extLst>
                    <a:ext uri="{9D8B030D-6E8A-4147-A177-3AD203B41FA5}">
                      <a16:colId xmlns:a16="http://schemas.microsoft.com/office/drawing/2014/main" val="1594966935"/>
                    </a:ext>
                  </a:extLst>
                </a:gridCol>
              </a:tblGrid>
              <a:tr h="1410087">
                <a:tc>
                  <a:txBody>
                    <a:bodyPr/>
                    <a:lstStyle/>
                    <a:p>
                      <a:pPr rtl="0" fontAlgn="base"/>
                      <a:r>
                        <a:rPr lang="en-US" sz="2400">
                          <a:effectLst/>
                        </a:rPr>
                        <a:t>Partnership​</a:t>
                      </a:r>
                    </a:p>
                  </a:txBody>
                  <a:tcPr marL="121920" marR="121920" marT="60960" marB="60960">
                    <a:solidFill>
                      <a:srgbClr val="F542F2"/>
                    </a:solidFill>
                  </a:tcPr>
                </a:tc>
                <a:tc>
                  <a:txBody>
                    <a:bodyPr/>
                    <a:lstStyle/>
                    <a:p>
                      <a:pPr rtl="0" fontAlgn="base"/>
                      <a:r>
                        <a:rPr lang="en-US" sz="1900">
                          <a:effectLst/>
                        </a:rPr>
                        <a:t>Collaborative; contribute equally; some pedagogical </a:t>
                      </a:r>
                      <a:r>
                        <a:rPr lang="en-US" sz="1900" err="1">
                          <a:effectLst/>
                        </a:rPr>
                        <a:t>conceptualisation</a:t>
                      </a:r>
                      <a:r>
                        <a:rPr lang="en-US" sz="1900">
                          <a:effectLst/>
                        </a:rPr>
                        <a:t> and decision-making; implementation and analysis​</a:t>
                      </a:r>
                      <a:endParaRPr lang="en-US" sz="2400">
                        <a:effectLst/>
                      </a:endParaRPr>
                    </a:p>
                  </a:txBody>
                  <a:tcPr marL="121920" marR="121920" marT="60960" marB="60960">
                    <a:solidFill>
                      <a:srgbClr val="F542F2"/>
                    </a:solidFill>
                  </a:tcPr>
                </a:tc>
                <a:extLst>
                  <a:ext uri="{0D108BD9-81ED-4DB2-BD59-A6C34878D82A}">
                    <a16:rowId xmlns:a16="http://schemas.microsoft.com/office/drawing/2014/main" val="657845184"/>
                  </a:ext>
                </a:extLst>
              </a:tr>
            </a:tbl>
          </a:graphicData>
        </a:graphic>
      </p:graphicFrame>
      <p:sp>
        <p:nvSpPr>
          <p:cNvPr id="2" name="Title 1">
            <a:extLst>
              <a:ext uri="{FF2B5EF4-FFF2-40B4-BE49-F238E27FC236}">
                <a16:creationId xmlns:a16="http://schemas.microsoft.com/office/drawing/2014/main" id="{F9F5DAE1-66FA-768C-D527-925C0C03A80C}"/>
              </a:ext>
            </a:extLst>
          </p:cNvPr>
          <p:cNvSpPr>
            <a:spLocks noGrp="1"/>
          </p:cNvSpPr>
          <p:nvPr>
            <p:ph type="title"/>
          </p:nvPr>
        </p:nvSpPr>
        <p:spPr>
          <a:xfrm>
            <a:off x="241739" y="314221"/>
            <a:ext cx="11708523" cy="763600"/>
          </a:xfrm>
        </p:spPr>
        <p:txBody>
          <a:bodyPr>
            <a:normAutofit/>
          </a:bodyPr>
          <a:lstStyle/>
          <a:p>
            <a:r>
              <a:rPr lang="en" sz="3200" b="1"/>
              <a:t>Bovill terms of inclusion (cont.)</a:t>
            </a:r>
            <a:endParaRPr lang="en-ZA" sz="3200">
              <a:latin typeface="Avenir Next LT Pro Demi" panose="020B0704020202020204" pitchFamily="34" charset="0"/>
            </a:endParaRPr>
          </a:p>
        </p:txBody>
      </p:sp>
      <p:graphicFrame>
        <p:nvGraphicFramePr>
          <p:cNvPr id="3" name="Table 2">
            <a:extLst>
              <a:ext uri="{FF2B5EF4-FFF2-40B4-BE49-F238E27FC236}">
                <a16:creationId xmlns:a16="http://schemas.microsoft.com/office/drawing/2014/main" id="{2B0A8B6C-1250-D00F-B30C-59101EAF6EAC}"/>
              </a:ext>
            </a:extLst>
          </p:cNvPr>
          <p:cNvGraphicFramePr>
            <a:graphicFrameLocks noGrp="1"/>
          </p:cNvGraphicFramePr>
          <p:nvPr/>
        </p:nvGraphicFramePr>
        <p:xfrm>
          <a:off x="695267" y="4143265"/>
          <a:ext cx="10801465" cy="2345267"/>
        </p:xfrm>
        <a:graphic>
          <a:graphicData uri="http://schemas.openxmlformats.org/drawingml/2006/table">
            <a:tbl>
              <a:tblPr firstRow="1" bandRow="1">
                <a:noFill/>
              </a:tblPr>
              <a:tblGrid>
                <a:gridCol w="1783633">
                  <a:extLst>
                    <a:ext uri="{9D8B030D-6E8A-4147-A177-3AD203B41FA5}">
                      <a16:colId xmlns:a16="http://schemas.microsoft.com/office/drawing/2014/main" val="2034530500"/>
                    </a:ext>
                  </a:extLst>
                </a:gridCol>
                <a:gridCol w="1808133">
                  <a:extLst>
                    <a:ext uri="{9D8B030D-6E8A-4147-A177-3AD203B41FA5}">
                      <a16:colId xmlns:a16="http://schemas.microsoft.com/office/drawing/2014/main" val="3940812306"/>
                    </a:ext>
                  </a:extLst>
                </a:gridCol>
                <a:gridCol w="1424233">
                  <a:extLst>
                    <a:ext uri="{9D8B030D-6E8A-4147-A177-3AD203B41FA5}">
                      <a16:colId xmlns:a16="http://schemas.microsoft.com/office/drawing/2014/main" val="3570403379"/>
                    </a:ext>
                  </a:extLst>
                </a:gridCol>
                <a:gridCol w="1312967">
                  <a:extLst>
                    <a:ext uri="{9D8B030D-6E8A-4147-A177-3AD203B41FA5}">
                      <a16:colId xmlns:a16="http://schemas.microsoft.com/office/drawing/2014/main" val="3195842682"/>
                    </a:ext>
                  </a:extLst>
                </a:gridCol>
                <a:gridCol w="2059533">
                  <a:extLst>
                    <a:ext uri="{9D8B030D-6E8A-4147-A177-3AD203B41FA5}">
                      <a16:colId xmlns:a16="http://schemas.microsoft.com/office/drawing/2014/main" val="2923831290"/>
                    </a:ext>
                  </a:extLst>
                </a:gridCol>
                <a:gridCol w="1425933">
                  <a:extLst>
                    <a:ext uri="{9D8B030D-6E8A-4147-A177-3AD203B41FA5}">
                      <a16:colId xmlns:a16="http://schemas.microsoft.com/office/drawing/2014/main" val="974098522"/>
                    </a:ext>
                  </a:extLst>
                </a:gridCol>
                <a:gridCol w="987033">
                  <a:extLst>
                    <a:ext uri="{9D8B030D-6E8A-4147-A177-3AD203B41FA5}">
                      <a16:colId xmlns:a16="http://schemas.microsoft.com/office/drawing/2014/main" val="4072706547"/>
                    </a:ext>
                  </a:extLst>
                </a:gridCol>
              </a:tblGrid>
              <a:tr h="948267">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highlight>
                            <a:srgbClr val="FFFFFF"/>
                          </a:highlight>
                        </a:rPr>
                        <a:t>Complex numbers</a:t>
                      </a:r>
                      <a:endParaRPr sz="1300" u="none" strike="noStrike" cap="none">
                        <a:highlight>
                          <a:srgbClr val="FFFFFF"/>
                        </a:highlight>
                      </a:endParaRPr>
                    </a:p>
                    <a:p>
                      <a:pPr marL="0" marR="0" lvl="0" indent="0" algn="l" rtl="0">
                        <a:lnSpc>
                          <a:spcPct val="100000"/>
                        </a:lnSpc>
                        <a:spcBef>
                          <a:spcPts val="0"/>
                        </a:spcBef>
                        <a:spcAft>
                          <a:spcPts val="0"/>
                        </a:spcAft>
                        <a:buClr>
                          <a:srgbClr val="000000"/>
                        </a:buClr>
                        <a:buSzPts val="1000"/>
                        <a:buFont typeface="Arial"/>
                        <a:buNone/>
                      </a:pP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CFCFC"/>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co-researcher</a:t>
                      </a:r>
                      <a:endParaRPr sz="1300" u="none" strike="noStrike" cap="none"/>
                    </a:p>
                    <a:p>
                      <a:pPr marL="0" marR="0" lvl="0" indent="0" algn="l" rtl="0">
                        <a:lnSpc>
                          <a:spcPct val="100000"/>
                        </a:lnSpc>
                        <a:spcBef>
                          <a:spcPts val="0"/>
                        </a:spcBef>
                        <a:spcAft>
                          <a:spcPts val="0"/>
                        </a:spcAft>
                        <a:buClr>
                          <a:srgbClr val="000000"/>
                        </a:buClr>
                        <a:buSzPts val="1000"/>
                        <a:buFont typeface="Arial"/>
                        <a:buNone/>
                      </a:pPr>
                      <a:r>
                        <a:rPr lang="en" sz="1300" u="none" strike="noStrike" cap="none"/>
                        <a:t>Co-designer, representative, consultant</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681421861"/>
                  </a:ext>
                </a:extLst>
              </a:tr>
              <a:tr h="698500">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Computer science</a:t>
                      </a:r>
                      <a:endParaRPr sz="1300" b="1" u="none" strike="noStrike" cap="none"/>
                    </a:p>
                    <a:p>
                      <a:pPr marL="0" marR="0" lvl="0" indent="0" algn="l" rtl="0">
                        <a:lnSpc>
                          <a:spcPct val="100000"/>
                        </a:lnSpc>
                        <a:spcBef>
                          <a:spcPts val="0"/>
                        </a:spcBef>
                        <a:spcAft>
                          <a:spcPts val="0"/>
                        </a:spcAft>
                        <a:buClr>
                          <a:srgbClr val="000000"/>
                        </a:buClr>
                        <a:buSzPts val="1000"/>
                        <a:buFont typeface="Arial"/>
                        <a:buNone/>
                      </a:pP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CFCFC"/>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Engagement</a:t>
                      </a:r>
                      <a:endParaRPr sz="1300" u="none" strike="noStrike" cap="none"/>
                    </a:p>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consultant</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[Ongoing engagement]</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99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859196967"/>
                  </a:ext>
                </a:extLst>
              </a:tr>
              <a:tr h="698500">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Chemistry</a:t>
                      </a:r>
                      <a:endParaRPr sz="1300" b="1" u="none" strike="noStrike" cap="none"/>
                    </a:p>
                    <a:p>
                      <a:pPr marL="0" marR="0" lvl="0" indent="0" algn="l" rtl="0">
                        <a:lnSpc>
                          <a:spcPct val="100000"/>
                        </a:lnSpc>
                        <a:spcBef>
                          <a:spcPts val="0"/>
                        </a:spcBef>
                        <a:spcAft>
                          <a:spcPts val="0"/>
                        </a:spcAft>
                        <a:buClr>
                          <a:srgbClr val="000000"/>
                        </a:buClr>
                        <a:buSzPts val="1000"/>
                        <a:buFont typeface="Arial"/>
                        <a:buNone/>
                      </a:pP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CFCFC"/>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Partnership</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solidFill>
                            <a:srgbClr val="FFFFFF"/>
                          </a:solidFill>
                        </a:rPr>
                        <a:t>Participatory design</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000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co-researcher</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Co-creation: representative</a:t>
                      </a:r>
                      <a:endParaRPr sz="1300"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u="none" strike="noStrike" cap="none"/>
                        <a:t>None</a:t>
                      </a:r>
                      <a:endParaRPr sz="1300"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988404301"/>
                  </a:ext>
                </a:extLst>
              </a:tr>
            </a:tbl>
          </a:graphicData>
        </a:graphic>
      </p:graphicFrame>
      <p:graphicFrame>
        <p:nvGraphicFramePr>
          <p:cNvPr id="4" name="Table 3">
            <a:extLst>
              <a:ext uri="{FF2B5EF4-FFF2-40B4-BE49-F238E27FC236}">
                <a16:creationId xmlns:a16="http://schemas.microsoft.com/office/drawing/2014/main" id="{21B7246E-37EE-7AE8-AABA-D83322135EED}"/>
              </a:ext>
            </a:extLst>
          </p:cNvPr>
          <p:cNvGraphicFramePr>
            <a:graphicFrameLocks noGrp="1"/>
          </p:cNvGraphicFramePr>
          <p:nvPr/>
        </p:nvGraphicFramePr>
        <p:xfrm>
          <a:off x="695267" y="3046199"/>
          <a:ext cx="10801465" cy="1097067"/>
        </p:xfrm>
        <a:graphic>
          <a:graphicData uri="http://schemas.openxmlformats.org/drawingml/2006/table">
            <a:tbl>
              <a:tblPr firstRow="1" bandRow="1">
                <a:noFill/>
              </a:tblPr>
              <a:tblGrid>
                <a:gridCol w="1783633">
                  <a:extLst>
                    <a:ext uri="{9D8B030D-6E8A-4147-A177-3AD203B41FA5}">
                      <a16:colId xmlns:a16="http://schemas.microsoft.com/office/drawing/2014/main" val="3457732324"/>
                    </a:ext>
                  </a:extLst>
                </a:gridCol>
                <a:gridCol w="1808133">
                  <a:extLst>
                    <a:ext uri="{9D8B030D-6E8A-4147-A177-3AD203B41FA5}">
                      <a16:colId xmlns:a16="http://schemas.microsoft.com/office/drawing/2014/main" val="2796788347"/>
                    </a:ext>
                  </a:extLst>
                </a:gridCol>
                <a:gridCol w="1424233">
                  <a:extLst>
                    <a:ext uri="{9D8B030D-6E8A-4147-A177-3AD203B41FA5}">
                      <a16:colId xmlns:a16="http://schemas.microsoft.com/office/drawing/2014/main" val="4226332836"/>
                    </a:ext>
                  </a:extLst>
                </a:gridCol>
                <a:gridCol w="1312967">
                  <a:extLst>
                    <a:ext uri="{9D8B030D-6E8A-4147-A177-3AD203B41FA5}">
                      <a16:colId xmlns:a16="http://schemas.microsoft.com/office/drawing/2014/main" val="871741085"/>
                    </a:ext>
                  </a:extLst>
                </a:gridCol>
                <a:gridCol w="2059533">
                  <a:extLst>
                    <a:ext uri="{9D8B030D-6E8A-4147-A177-3AD203B41FA5}">
                      <a16:colId xmlns:a16="http://schemas.microsoft.com/office/drawing/2014/main" val="2699509228"/>
                    </a:ext>
                  </a:extLst>
                </a:gridCol>
                <a:gridCol w="1425933">
                  <a:extLst>
                    <a:ext uri="{9D8B030D-6E8A-4147-A177-3AD203B41FA5}">
                      <a16:colId xmlns:a16="http://schemas.microsoft.com/office/drawing/2014/main" val="238020883"/>
                    </a:ext>
                  </a:extLst>
                </a:gridCol>
                <a:gridCol w="987033">
                  <a:extLst>
                    <a:ext uri="{9D8B030D-6E8A-4147-A177-3AD203B41FA5}">
                      <a16:colId xmlns:a16="http://schemas.microsoft.com/office/drawing/2014/main" val="1976952029"/>
                    </a:ext>
                  </a:extLst>
                </a:gridCol>
              </a:tblGrid>
              <a:tr h="555200">
                <a:tc rowSpan="2">
                  <a:txBody>
                    <a:bodyPr/>
                    <a:lstStyle/>
                    <a:p>
                      <a:pPr marL="0" marR="0" lvl="0" indent="0" algn="l" rtl="0">
                        <a:lnSpc>
                          <a:spcPct val="100000"/>
                        </a:lnSpc>
                        <a:spcBef>
                          <a:spcPts val="0"/>
                        </a:spcBef>
                        <a:spcAft>
                          <a:spcPts val="0"/>
                        </a:spcAft>
                        <a:buClr>
                          <a:srgbClr val="000000"/>
                        </a:buClr>
                        <a:buSzPts val="1000"/>
                        <a:buFont typeface="Arial"/>
                        <a:buNone/>
                      </a:pP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Colleagues</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3">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Terms of inclusion: Students</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61976991"/>
                  </a:ext>
                </a:extLst>
              </a:tr>
              <a:tr h="541867">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Authorship </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Quality assurance</a:t>
                      </a:r>
                      <a:endParaRPr sz="1300" b="1" u="none" strike="noStrike" cap="none">
                        <a:solidFill>
                          <a:srgbClr val="FFFFFF"/>
                        </a:solidFill>
                      </a:endParaRPr>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300" b="1" u="none" strike="noStrike" cap="none"/>
                        <a:t>Publishing</a:t>
                      </a:r>
                      <a:endParaRPr sz="1300" b="1" u="none" strike="noStrike" cap="none"/>
                    </a:p>
                  </a:txBody>
                  <a:tcPr marL="118533" marR="118533" marT="67733" marB="67733">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3405154357"/>
                  </a:ext>
                </a:extLst>
              </a:tr>
            </a:tbl>
          </a:graphicData>
        </a:graphic>
      </p:graphicFrame>
    </p:spTree>
    <p:extLst>
      <p:ext uri="{BB962C8B-B14F-4D97-AF65-F5344CB8AC3E}">
        <p14:creationId xmlns:p14="http://schemas.microsoft.com/office/powerpoint/2010/main" val="3702444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ACDC9-5ADA-35AD-5CD0-5BE649596E69}"/>
              </a:ext>
            </a:extLst>
          </p:cNvPr>
          <p:cNvSpPr>
            <a:spLocks noGrp="1"/>
          </p:cNvSpPr>
          <p:nvPr>
            <p:ph type="title" idx="4294967295"/>
          </p:nvPr>
        </p:nvSpPr>
        <p:spPr>
          <a:xfrm>
            <a:off x="0" y="457200"/>
            <a:ext cx="3932238" cy="1600200"/>
          </a:xfrm>
        </p:spPr>
        <p:txBody>
          <a:bodyPr>
            <a:normAutofit/>
          </a:bodyPr>
          <a:lstStyle/>
          <a:p>
            <a:r>
              <a:rPr lang="en-US">
                <a:cs typeface="Calibri Light"/>
              </a:rPr>
              <a:t>Belonging</a:t>
            </a:r>
            <a:endParaRPr lang="en-US"/>
          </a:p>
        </p:txBody>
      </p:sp>
      <p:pic>
        <p:nvPicPr>
          <p:cNvPr id="4" name="Picture 4" descr="A picture containing text&#10;&#10;Description automatically generated">
            <a:extLst>
              <a:ext uri="{FF2B5EF4-FFF2-40B4-BE49-F238E27FC236}">
                <a16:creationId xmlns:a16="http://schemas.microsoft.com/office/drawing/2014/main" id="{B97780AB-15AA-84A5-4CA2-9151CC14B867}"/>
              </a:ext>
            </a:extLst>
          </p:cNvPr>
          <p:cNvPicPr>
            <a:picLocks noChangeAspect="1"/>
          </p:cNvPicPr>
          <p:nvPr/>
        </p:nvPicPr>
        <p:blipFill>
          <a:blip r:embed="rId2"/>
          <a:stretch>
            <a:fillRect/>
          </a:stretch>
        </p:blipFill>
        <p:spPr>
          <a:xfrm>
            <a:off x="-5772" y="174337"/>
            <a:ext cx="6165272" cy="6234544"/>
          </a:xfrm>
          <a:prstGeom prst="rect">
            <a:avLst/>
          </a:prstGeom>
        </p:spPr>
      </p:pic>
      <p:sp>
        <p:nvSpPr>
          <p:cNvPr id="7" name="TextBox 6">
            <a:extLst>
              <a:ext uri="{FF2B5EF4-FFF2-40B4-BE49-F238E27FC236}">
                <a16:creationId xmlns:a16="http://schemas.microsoft.com/office/drawing/2014/main" id="{2117246C-5024-6AD4-DB25-F804A45FDA40}"/>
              </a:ext>
            </a:extLst>
          </p:cNvPr>
          <p:cNvSpPr txBox="1"/>
          <p:nvPr/>
        </p:nvSpPr>
        <p:spPr>
          <a:xfrm>
            <a:off x="6524437" y="6337008"/>
            <a:ext cx="4906616" cy="369332"/>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1600"/>
              <a:t>Image by Buru </a:t>
            </a:r>
            <a:r>
              <a:rPr lang="en-US" sz="1600" err="1"/>
              <a:t>Koleli</a:t>
            </a:r>
            <a:r>
              <a:rPr lang="en-US" sz="1600"/>
              <a:t> for </a:t>
            </a:r>
            <a:r>
              <a:rPr lang="en-US" sz="1600" err="1"/>
              <a:t>OBIx</a:t>
            </a:r>
            <a:r>
              <a:rPr lang="en-US" sz="1600"/>
              <a:t> Fine Arts</a:t>
            </a:r>
          </a:p>
        </p:txBody>
      </p:sp>
      <p:pic>
        <p:nvPicPr>
          <p:cNvPr id="9" name="Picture 8" descr="A picture containing text, clipart&#10;&#10;Description automatically generated">
            <a:extLst>
              <a:ext uri="{FF2B5EF4-FFF2-40B4-BE49-F238E27FC236}">
                <a16:creationId xmlns:a16="http://schemas.microsoft.com/office/drawing/2014/main" id="{0634DFED-9C2F-8C18-66C8-8BFB0212A9A8}"/>
              </a:ext>
            </a:extLst>
          </p:cNvPr>
          <p:cNvPicPr>
            <a:picLocks noChangeAspect="1"/>
          </p:cNvPicPr>
          <p:nvPr/>
        </p:nvPicPr>
        <p:blipFill>
          <a:blip r:embed="rId3"/>
          <a:stretch>
            <a:fillRect/>
          </a:stretch>
        </p:blipFill>
        <p:spPr>
          <a:xfrm>
            <a:off x="10396345" y="6143116"/>
            <a:ext cx="1591608" cy="541792"/>
          </a:xfrm>
          <a:prstGeom prst="rect">
            <a:avLst/>
          </a:prstGeom>
        </p:spPr>
      </p:pic>
      <p:sp>
        <p:nvSpPr>
          <p:cNvPr id="10" name="TextBox 9">
            <a:extLst>
              <a:ext uri="{FF2B5EF4-FFF2-40B4-BE49-F238E27FC236}">
                <a16:creationId xmlns:a16="http://schemas.microsoft.com/office/drawing/2014/main" id="{F7E34689-3C92-C642-9AB8-EB6072FC5DEE}"/>
              </a:ext>
            </a:extLst>
          </p:cNvPr>
          <p:cNvSpPr txBox="1"/>
          <p:nvPr/>
        </p:nvSpPr>
        <p:spPr>
          <a:xfrm>
            <a:off x="6858000" y="976746"/>
            <a:ext cx="4239491" cy="492443"/>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endParaRPr lang="en-US" sz="2400"/>
          </a:p>
        </p:txBody>
      </p:sp>
      <p:sp>
        <p:nvSpPr>
          <p:cNvPr id="3" name="TextBox 2">
            <a:extLst>
              <a:ext uri="{FF2B5EF4-FFF2-40B4-BE49-F238E27FC236}">
                <a16:creationId xmlns:a16="http://schemas.microsoft.com/office/drawing/2014/main" id="{B45879AD-FFBD-8B2F-2458-9DD71201CECA}"/>
              </a:ext>
            </a:extLst>
          </p:cNvPr>
          <p:cNvSpPr txBox="1"/>
          <p:nvPr/>
        </p:nvSpPr>
        <p:spPr>
          <a:xfrm>
            <a:off x="6338129" y="314344"/>
            <a:ext cx="5247735" cy="5703036"/>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n-US" sz="2133" b="1">
                <a:solidFill>
                  <a:schemeClr val="accent1"/>
                </a:solidFill>
              </a:rPr>
              <a:t>Belonging is about an emotional attachment, feeling-at-home, in a safe space </a:t>
            </a:r>
            <a:r>
              <a:rPr lang="en-US" sz="2133"/>
              <a:t>(Yuval-Davis, 2011, p. 4)</a:t>
            </a:r>
          </a:p>
          <a:p>
            <a:endParaRPr lang="en-US" sz="2133"/>
          </a:p>
          <a:p>
            <a:r>
              <a:rPr lang="en-US" sz="2133"/>
              <a:t>Principles based on an ethics of care, mutual trust and respect.</a:t>
            </a:r>
          </a:p>
          <a:p>
            <a:endParaRPr lang="en-US" sz="2133"/>
          </a:p>
          <a:p>
            <a:r>
              <a:rPr lang="en-US" sz="2133"/>
              <a:t>In HE it would mean being an intrinsic part of the system, with social connections, interactions with peers, staff and curriculum and breaking down barriers to foster student's emotional engagement with their learning (Le Roux &amp; Groenewald, 2021).</a:t>
            </a:r>
          </a:p>
          <a:p>
            <a:endParaRPr lang="en-US" sz="2133"/>
          </a:p>
          <a:p>
            <a:r>
              <a:rPr lang="en-US" sz="2133"/>
              <a:t>AT UCT co-creation of open textbooks gave students a sense of value and being part of a department</a:t>
            </a:r>
          </a:p>
        </p:txBody>
      </p:sp>
    </p:spTree>
    <p:extLst>
      <p:ext uri="{BB962C8B-B14F-4D97-AF65-F5344CB8AC3E}">
        <p14:creationId xmlns:p14="http://schemas.microsoft.com/office/powerpoint/2010/main" val="393655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0ED7D-A05A-39B0-6634-ED5D7E2BD2B4}"/>
              </a:ext>
            </a:extLst>
          </p:cNvPr>
          <p:cNvSpPr>
            <a:spLocks noGrp="1"/>
          </p:cNvSpPr>
          <p:nvPr>
            <p:ph type="title"/>
          </p:nvPr>
        </p:nvSpPr>
        <p:spPr/>
        <p:txBody>
          <a:bodyPr/>
          <a:lstStyle/>
          <a:p>
            <a:r>
              <a:rPr lang="en-US" b="1">
                <a:solidFill>
                  <a:srgbClr val="0070C0"/>
                </a:solidFill>
                <a:cs typeface="Calibri Light"/>
              </a:rPr>
              <a:t>Power dynamics</a:t>
            </a:r>
            <a:endParaRPr lang="en-US" b="1">
              <a:solidFill>
                <a:srgbClr val="0070C0"/>
              </a:solidFill>
            </a:endParaRPr>
          </a:p>
        </p:txBody>
      </p:sp>
      <p:sp>
        <p:nvSpPr>
          <p:cNvPr id="3" name="Content Placeholder 2">
            <a:extLst>
              <a:ext uri="{FF2B5EF4-FFF2-40B4-BE49-F238E27FC236}">
                <a16:creationId xmlns:a16="http://schemas.microsoft.com/office/drawing/2014/main" id="{47C29027-370B-2191-F2FB-A1C28C9E6D26}"/>
              </a:ext>
            </a:extLst>
          </p:cNvPr>
          <p:cNvSpPr>
            <a:spLocks noGrp="1"/>
          </p:cNvSpPr>
          <p:nvPr>
            <p:ph idx="1"/>
          </p:nvPr>
        </p:nvSpPr>
        <p:spPr/>
        <p:txBody>
          <a:bodyPr vert="horz" lIns="91440" tIns="45720" rIns="91440" bIns="45720" rtlCol="0" anchor="t">
            <a:normAutofit/>
          </a:bodyPr>
          <a:lstStyle/>
          <a:p>
            <a:pPr marL="0" indent="0">
              <a:buNone/>
            </a:pPr>
            <a:r>
              <a:rPr lang="en-US">
                <a:cs typeface="Calibri"/>
              </a:rPr>
              <a:t>Aspects of (in)justice and (un)belonging cannot be discussed without the recognition of traditional power dynamics.</a:t>
            </a:r>
          </a:p>
          <a:p>
            <a:pPr marL="0" indent="0">
              <a:buNone/>
            </a:pPr>
            <a:r>
              <a:rPr lang="en-US">
                <a:cs typeface="Calibri"/>
              </a:rPr>
              <a:t>Parity is difficult to achieve and traditional power differences between lecturers and students still exist and are difficult to resist without a culture of partnership and ambitions of being equal members within the university.</a:t>
            </a:r>
          </a:p>
          <a:p>
            <a:endParaRPr lang="en-US">
              <a:cs typeface="Calibri"/>
            </a:endParaRPr>
          </a:p>
        </p:txBody>
      </p:sp>
    </p:spTree>
    <p:extLst>
      <p:ext uri="{BB962C8B-B14F-4D97-AF65-F5344CB8AC3E}">
        <p14:creationId xmlns:p14="http://schemas.microsoft.com/office/powerpoint/2010/main" val="812847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30D0A-54F2-0DC5-A7AD-C7286384FFB0}"/>
              </a:ext>
            </a:extLst>
          </p:cNvPr>
          <p:cNvSpPr>
            <a:spLocks noGrp="1"/>
          </p:cNvSpPr>
          <p:nvPr>
            <p:ph type="title"/>
          </p:nvPr>
        </p:nvSpPr>
        <p:spPr/>
        <p:txBody>
          <a:bodyPr/>
          <a:lstStyle/>
          <a:p>
            <a:r>
              <a:rPr lang="en-US" b="1">
                <a:solidFill>
                  <a:srgbClr val="0070C0"/>
                </a:solidFill>
              </a:rPr>
              <a:t>Co-creation and the student/lecturer power balance </a:t>
            </a:r>
            <a:r>
              <a:rPr lang="en-US" sz="2000" b="1">
                <a:solidFill>
                  <a:srgbClr val="0070C0"/>
                </a:solidFill>
              </a:rPr>
              <a:t>(from Cox &amp; Masuku, in press)</a:t>
            </a:r>
          </a:p>
        </p:txBody>
      </p:sp>
      <p:sp>
        <p:nvSpPr>
          <p:cNvPr id="3" name="Text Placeholder 2">
            <a:extLst>
              <a:ext uri="{FF2B5EF4-FFF2-40B4-BE49-F238E27FC236}">
                <a16:creationId xmlns:a16="http://schemas.microsoft.com/office/drawing/2014/main" id="{735BEDB5-C817-5F47-A5C4-1743097C9D21}"/>
              </a:ext>
            </a:extLst>
          </p:cNvPr>
          <p:cNvSpPr>
            <a:spLocks noGrp="1"/>
          </p:cNvSpPr>
          <p:nvPr>
            <p:ph idx="1"/>
          </p:nvPr>
        </p:nvSpPr>
        <p:spPr>
          <a:xfrm>
            <a:off x="710317" y="1494947"/>
            <a:ext cx="11089420" cy="5131140"/>
          </a:xfrm>
        </p:spPr>
        <p:txBody>
          <a:bodyPr>
            <a:normAutofit fontScale="70000" lnSpcReduction="20000"/>
          </a:bodyPr>
          <a:lstStyle/>
          <a:p>
            <a:pPr marL="186262" indent="0">
              <a:buNone/>
            </a:pPr>
            <a:endParaRPr lang="en-US"/>
          </a:p>
          <a:p>
            <a:pPr marL="186055" indent="0">
              <a:lnSpc>
                <a:spcPct val="134000"/>
              </a:lnSpc>
              <a:buNone/>
            </a:pPr>
            <a:r>
              <a:rPr lang="en-US" sz="3050" b="1">
                <a:solidFill>
                  <a:schemeClr val="accent1"/>
                </a:solidFill>
              </a:rPr>
              <a:t>Tilting of power</a:t>
            </a:r>
          </a:p>
          <a:p>
            <a:pPr marL="186055" indent="0">
              <a:lnSpc>
                <a:spcPct val="134000"/>
              </a:lnSpc>
              <a:buNone/>
            </a:pPr>
            <a:r>
              <a:rPr lang="en-US" sz="3050" b="1"/>
              <a:t>Author 1</a:t>
            </a:r>
            <a:r>
              <a:rPr lang="en-US" sz="3050"/>
              <a:t> included the whole class but admits that there was 'structure'. Students were given a template that was edited. Students had little agency to be creative or make decisions about their curriculum.</a:t>
            </a:r>
          </a:p>
          <a:p>
            <a:pPr marL="186262" indent="0">
              <a:lnSpc>
                <a:spcPct val="134000"/>
              </a:lnSpc>
              <a:buNone/>
            </a:pPr>
            <a:r>
              <a:rPr lang="en-US" sz="3067" b="1"/>
              <a:t>Author 2 </a:t>
            </a:r>
            <a:r>
              <a:rPr lang="en-US" sz="3067"/>
              <a:t>had selected excellent students. His approach was 'free form' but they had specific roles. Bovill argues that these few students are already super-engaged and this results in exclusion.</a:t>
            </a:r>
          </a:p>
          <a:p>
            <a:pPr marL="186055" indent="0">
              <a:lnSpc>
                <a:spcPct val="134000"/>
              </a:lnSpc>
              <a:buNone/>
            </a:pPr>
            <a:r>
              <a:rPr lang="en-US" sz="3050">
                <a:solidFill>
                  <a:schemeClr val="accent1"/>
                </a:solidFill>
              </a:rPr>
              <a:t>Shifting of power</a:t>
            </a:r>
            <a:r>
              <a:rPr lang="en-US" sz="3050">
                <a:solidFill>
                  <a:srgbClr val="595959"/>
                </a:solidFill>
              </a:rPr>
              <a:t>: </a:t>
            </a:r>
          </a:p>
          <a:p>
            <a:pPr marL="186055" indent="0">
              <a:lnSpc>
                <a:spcPct val="134000"/>
              </a:lnSpc>
              <a:buNone/>
            </a:pPr>
            <a:r>
              <a:rPr lang="en-US" sz="3050" b="1">
                <a:solidFill>
                  <a:srgbClr val="595959"/>
                </a:solidFill>
              </a:rPr>
              <a:t>Author 3 </a:t>
            </a:r>
            <a:r>
              <a:rPr lang="en-US" sz="3050">
                <a:solidFill>
                  <a:srgbClr val="595959"/>
                </a:solidFill>
              </a:rPr>
              <a:t>approach was to invite students into co-creation, getting 'buy-in' and have students move between categories (</a:t>
            </a:r>
            <a:r>
              <a:rPr lang="en-US" sz="3050" err="1">
                <a:solidFill>
                  <a:srgbClr val="595959"/>
                </a:solidFill>
              </a:rPr>
              <a:t>Bovil's</a:t>
            </a:r>
            <a:r>
              <a:rPr lang="en-US" sz="3050">
                <a:solidFill>
                  <a:srgbClr val="595959"/>
                </a:solidFill>
              </a:rPr>
              <a:t>-we showed him) towards co-creation as being the ultimate. He was humbled by the student's expertise and gave them agency</a:t>
            </a:r>
          </a:p>
          <a:p>
            <a:pPr marL="186262" indent="0">
              <a:buNone/>
            </a:pPr>
            <a:endParaRPr lang="en-US"/>
          </a:p>
          <a:p>
            <a:pPr marL="186262" indent="0">
              <a:buNone/>
            </a:pPr>
            <a:endParaRPr lang="en-US"/>
          </a:p>
        </p:txBody>
      </p:sp>
    </p:spTree>
    <p:extLst>
      <p:ext uri="{BB962C8B-B14F-4D97-AF65-F5344CB8AC3E}">
        <p14:creationId xmlns:p14="http://schemas.microsoft.com/office/powerpoint/2010/main" val="41015331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1704CA-7B3C-0C0F-6992-D88A014F0B58}"/>
              </a:ext>
            </a:extLst>
          </p:cNvPr>
          <p:cNvSpPr>
            <a:spLocks noGrp="1"/>
          </p:cNvSpPr>
          <p:nvPr>
            <p:ph type="title"/>
          </p:nvPr>
        </p:nvSpPr>
        <p:spPr>
          <a:xfrm>
            <a:off x="635000" y="640823"/>
            <a:ext cx="3418659" cy="5583148"/>
          </a:xfrm>
        </p:spPr>
        <p:txBody>
          <a:bodyPr vert="horz" lIns="91440" tIns="45720" rIns="91440" bIns="45720" rtlCol="0" anchor="ctr">
            <a:normAutofit/>
          </a:bodyPr>
          <a:lstStyle/>
          <a:p>
            <a:r>
              <a:rPr lang="en-US" sz="4800" b="1" kern="1200">
                <a:solidFill>
                  <a:srgbClr val="0070C0"/>
                </a:solidFill>
                <a:latin typeface="+mj-lt"/>
                <a:ea typeface="+mj-ea"/>
                <a:cs typeface="+mj-cs"/>
              </a:rPr>
              <a:t>Activity 2: </a:t>
            </a:r>
            <a:r>
              <a:rPr lang="en-US" sz="4800" b="1" kern="1200">
                <a:solidFill>
                  <a:schemeClr val="tx1"/>
                </a:solidFill>
                <a:latin typeface="+mj-lt"/>
                <a:ea typeface="+mj-ea"/>
                <a:cs typeface="+mj-cs"/>
              </a:rPr>
              <a:t>Group discussion </a:t>
            </a:r>
            <a:br>
              <a:rPr lang="en-US" sz="4800" b="1" kern="1200">
                <a:solidFill>
                  <a:schemeClr val="tx1"/>
                </a:solidFill>
                <a:latin typeface="+mj-lt"/>
                <a:ea typeface="+mj-ea"/>
                <a:cs typeface="+mj-cs"/>
              </a:rPr>
            </a:br>
            <a:r>
              <a:rPr lang="en-US" sz="4800" b="1" kern="1200">
                <a:solidFill>
                  <a:schemeClr val="tx1"/>
                </a:solidFill>
                <a:latin typeface="+mj-lt"/>
                <a:ea typeface="+mj-ea"/>
                <a:cs typeface="+mj-cs"/>
              </a:rPr>
              <a:t>on power dynamics</a:t>
            </a:r>
          </a:p>
        </p:txBody>
      </p:sp>
      <p:sp>
        <p:nvSpPr>
          <p:cNvPr id="14"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AD7AD6C-8F78-B806-3DBD-3BCE3ACEAA89}"/>
              </a:ext>
            </a:extLst>
          </p:cNvPr>
          <p:cNvSpPr txBox="1"/>
          <p:nvPr/>
        </p:nvSpPr>
        <p:spPr>
          <a:xfrm>
            <a:off x="5069853" y="5577640"/>
            <a:ext cx="6136980" cy="646331"/>
          </a:xfrm>
          <a:prstGeom prst="rect">
            <a:avLst/>
          </a:prstGeom>
          <a:solidFill>
            <a:schemeClr val="bg1"/>
          </a:solidFill>
          <a:ln w="28575">
            <a:solidFill>
              <a:schemeClr val="accent2"/>
            </a:solidFill>
          </a:ln>
        </p:spPr>
        <p:txBody>
          <a:bodyPr wrap="square" rtlCol="0">
            <a:spAutoFit/>
          </a:bodyPr>
          <a:lstStyle/>
          <a:p>
            <a:pPr defTabSz="740664">
              <a:spcAft>
                <a:spcPts val="486"/>
              </a:spcAft>
            </a:pPr>
            <a:r>
              <a:rPr lang="en-ZA" kern="1200">
                <a:solidFill>
                  <a:schemeClr val="tx1"/>
                </a:solidFill>
                <a:ea typeface="+mn-ea"/>
                <a:cs typeface="+mn-cs"/>
              </a:rPr>
              <a:t>See the </a:t>
            </a:r>
            <a:r>
              <a:rPr lang="en-ZA" i="1" kern="1200">
                <a:solidFill>
                  <a:schemeClr val="tx1"/>
                </a:solidFill>
                <a:ea typeface="+mn-ea"/>
                <a:cs typeface="+mn-cs"/>
              </a:rPr>
              <a:t>Open Textbook Student Co-Creation Guide </a:t>
            </a:r>
            <a:r>
              <a:rPr lang="en-ZA" kern="1200">
                <a:solidFill>
                  <a:schemeClr val="tx1"/>
                </a:solidFill>
                <a:ea typeface="+mn-ea"/>
                <a:cs typeface="+mn-cs"/>
              </a:rPr>
              <a:t>for pointers to aid your reflection: </a:t>
            </a:r>
            <a:r>
              <a:rPr lang="en" b="1" kern="1200">
                <a:solidFill>
                  <a:schemeClr val="tx1"/>
                </a:solidFill>
                <a:highlight>
                  <a:srgbClr val="FFFFFF"/>
                </a:highlight>
                <a:ea typeface="+mn-lt"/>
                <a:cs typeface="+mn-lt"/>
                <a:hlinkClick r:id="rId2"/>
              </a:rPr>
              <a:t>https://bit.ly/3Y2U7Vi</a:t>
            </a:r>
            <a:endParaRPr lang="en-ZA"/>
          </a:p>
        </p:txBody>
      </p:sp>
      <p:sp>
        <p:nvSpPr>
          <p:cNvPr id="3" name="TextBox 2">
            <a:extLst>
              <a:ext uri="{FF2B5EF4-FFF2-40B4-BE49-F238E27FC236}">
                <a16:creationId xmlns:a16="http://schemas.microsoft.com/office/drawing/2014/main" id="{5728D4F9-45C6-1D26-0FE4-7A6A9F5A7498}"/>
              </a:ext>
            </a:extLst>
          </p:cNvPr>
          <p:cNvSpPr txBox="1"/>
          <p:nvPr/>
        </p:nvSpPr>
        <p:spPr>
          <a:xfrm>
            <a:off x="4908798" y="1774296"/>
            <a:ext cx="6136980" cy="3323987"/>
          </a:xfrm>
          <a:prstGeom prst="rect">
            <a:avLst/>
          </a:prstGeom>
          <a:noFill/>
        </p:spPr>
        <p:txBody>
          <a:bodyPr wrap="square" rtlCol="0">
            <a:spAutoFit/>
          </a:bodyPr>
          <a:lstStyle/>
          <a:p>
            <a:pPr marL="0"/>
            <a:r>
              <a:rPr lang="en-US" sz="2400"/>
              <a:t>Sharing power is an important aspect of belonging. And that belonging is important in terms of student success.</a:t>
            </a:r>
          </a:p>
          <a:p>
            <a:pPr marL="0"/>
            <a:endParaRPr lang="en-US" sz="2400"/>
          </a:p>
          <a:p>
            <a:pPr marL="285750" indent="-285750">
              <a:buFont typeface="Courier New" panose="02070309020205020404" pitchFamily="49" charset="0"/>
              <a:buChar char="o"/>
            </a:pPr>
            <a:r>
              <a:rPr lang="en-US" sz="2400"/>
              <a:t>How do you feel about giving students power in the co-creation of education materials? </a:t>
            </a:r>
          </a:p>
          <a:p>
            <a:pPr marL="285750" indent="-285750">
              <a:buFont typeface="Courier New" panose="02070309020205020404" pitchFamily="49" charset="0"/>
              <a:buChar char="o"/>
            </a:pPr>
            <a:r>
              <a:rPr lang="en-US" sz="2400"/>
              <a:t>What are your thoughts on what this means for their sense of belonging?</a:t>
            </a:r>
          </a:p>
          <a:p>
            <a:endParaRPr lang="en-ZA"/>
          </a:p>
        </p:txBody>
      </p:sp>
    </p:spTree>
    <p:extLst>
      <p:ext uri="{BB962C8B-B14F-4D97-AF65-F5344CB8AC3E}">
        <p14:creationId xmlns:p14="http://schemas.microsoft.com/office/powerpoint/2010/main" val="2750879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F2AFFA42-7DBE-CAFE-FCFE-21941FF38BF0}"/>
              </a:ext>
            </a:extLst>
          </p:cNvPr>
          <p:cNvSpPr txBox="1"/>
          <p:nvPr/>
        </p:nvSpPr>
        <p:spPr>
          <a:xfrm>
            <a:off x="712381" y="404037"/>
            <a:ext cx="7389628" cy="4221125"/>
          </a:xfrm>
          <a:prstGeom prst="rect">
            <a:avLst/>
          </a:prstGeom>
          <a:solidFill>
            <a:srgbClr val="0070C0"/>
          </a:solidFill>
          <a:ln>
            <a:solidFill>
              <a:srgbClr val="0070C0"/>
            </a:solidFill>
          </a:ln>
        </p:spPr>
        <p:txBody>
          <a:bodyPr wrap="square" rtlCol="0">
            <a:spAutoFit/>
          </a:bodyPr>
          <a:lstStyle/>
          <a:p>
            <a:endParaRPr lang="en-ZA"/>
          </a:p>
        </p:txBody>
      </p:sp>
      <p:sp>
        <p:nvSpPr>
          <p:cNvPr id="3" name="TextBox 2">
            <a:extLst>
              <a:ext uri="{FF2B5EF4-FFF2-40B4-BE49-F238E27FC236}">
                <a16:creationId xmlns:a16="http://schemas.microsoft.com/office/drawing/2014/main" id="{5EDA2D34-EDBC-54C0-A87A-F969CC8EF19F}"/>
              </a:ext>
            </a:extLst>
          </p:cNvPr>
          <p:cNvSpPr txBox="1"/>
          <p:nvPr/>
        </p:nvSpPr>
        <p:spPr>
          <a:xfrm>
            <a:off x="838200" y="797442"/>
            <a:ext cx="6714659" cy="5379521"/>
          </a:xfrm>
          <a:prstGeom prst="rect">
            <a:avLst/>
          </a:prstGeom>
        </p:spPr>
        <p:txBody>
          <a:bodyPr vert="horz" lIns="91440" tIns="45720" rIns="91440" bIns="45720" rtlCol="0">
            <a:normAutofit/>
          </a:bodyPr>
          <a:lstStyle/>
          <a:p>
            <a:pPr>
              <a:lnSpc>
                <a:spcPct val="90000"/>
              </a:lnSpc>
              <a:spcAft>
                <a:spcPts val="600"/>
              </a:spcAft>
            </a:pPr>
            <a:r>
              <a:rPr lang="en-US" sz="3200">
                <a:solidFill>
                  <a:schemeClr val="bg1"/>
                </a:solidFill>
              </a:rPr>
              <a:t>Part 3: </a:t>
            </a:r>
          </a:p>
          <a:p>
            <a:pPr>
              <a:lnSpc>
                <a:spcPct val="90000"/>
              </a:lnSpc>
              <a:spcAft>
                <a:spcPts val="600"/>
              </a:spcAft>
            </a:pPr>
            <a:r>
              <a:rPr lang="en-US" sz="3200" b="1">
                <a:solidFill>
                  <a:schemeClr val="bg1"/>
                </a:solidFill>
              </a:rPr>
              <a:t>Recognition and attribution in co-creation</a:t>
            </a:r>
            <a:endParaRPr lang="en-US" sz="3200">
              <a:solidFill>
                <a:schemeClr val="bg1"/>
              </a:solidFill>
            </a:endParaRPr>
          </a:p>
        </p:txBody>
      </p:sp>
    </p:spTree>
    <p:extLst>
      <p:ext uri="{BB962C8B-B14F-4D97-AF65-F5344CB8AC3E}">
        <p14:creationId xmlns:p14="http://schemas.microsoft.com/office/powerpoint/2010/main" val="13962141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52D3099-0D2B-FBF3-79D0-B55C2220519B}"/>
              </a:ext>
            </a:extLst>
          </p:cNvPr>
          <p:cNvSpPr txBox="1"/>
          <p:nvPr/>
        </p:nvSpPr>
        <p:spPr>
          <a:xfrm>
            <a:off x="1171074" y="1396686"/>
            <a:ext cx="3240506" cy="406462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kern="1200">
                <a:solidFill>
                  <a:srgbClr val="FFFFFF"/>
                </a:solidFill>
                <a:latin typeface="+mj-lt"/>
                <a:ea typeface="+mj-ea"/>
                <a:cs typeface="+mj-cs"/>
              </a:rPr>
              <a:t>Why is attribution important?</a:t>
            </a:r>
          </a:p>
        </p:txBody>
      </p:sp>
      <p:sp>
        <p:nvSpPr>
          <p:cNvPr id="24"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5"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6" name="TextBox 2">
            <a:extLst>
              <a:ext uri="{FF2B5EF4-FFF2-40B4-BE49-F238E27FC236}">
                <a16:creationId xmlns:a16="http://schemas.microsoft.com/office/drawing/2014/main" id="{74025C79-0EAC-E549-A75C-59931EEE0357}"/>
              </a:ext>
            </a:extLst>
          </p:cNvPr>
          <p:cNvSpPr txBox="1"/>
          <p:nvPr/>
        </p:nvSpPr>
        <p:spPr>
          <a:xfrm>
            <a:off x="5370153" y="1526034"/>
            <a:ext cx="5536397" cy="3344162"/>
          </a:xfrm>
          <a:prstGeom prst="rect">
            <a:avLst/>
          </a:prstGeom>
        </p:spPr>
        <p:txBody>
          <a:bodyPr vert="horz" lIns="91440" tIns="45720" rIns="91440" bIns="45720" rtlCol="0">
            <a:noAutofit/>
          </a:bodyPr>
          <a:lstStyle/>
          <a:p>
            <a:pPr marL="285750" indent="-228600">
              <a:lnSpc>
                <a:spcPct val="90000"/>
              </a:lnSpc>
              <a:spcBef>
                <a:spcPts val="600"/>
              </a:spcBef>
              <a:spcAft>
                <a:spcPts val="600"/>
              </a:spcAft>
              <a:buFont typeface="Arial" panose="020B0604020202020204" pitchFamily="34" charset="0"/>
              <a:buChar char="•"/>
            </a:pPr>
            <a:r>
              <a:rPr lang="en-US" sz="2000"/>
              <a:t>It is a fundamental aspect of scholarly practice and an evolving skill.</a:t>
            </a:r>
          </a:p>
          <a:p>
            <a:pPr marL="285750" indent="-228600">
              <a:lnSpc>
                <a:spcPct val="90000"/>
              </a:lnSpc>
              <a:spcBef>
                <a:spcPts val="600"/>
              </a:spcBef>
              <a:spcAft>
                <a:spcPts val="600"/>
              </a:spcAft>
              <a:buFont typeface="Arial" panose="020B0604020202020204" pitchFamily="34" charset="0"/>
              <a:buChar char="•"/>
            </a:pPr>
            <a:r>
              <a:rPr lang="en-US" sz="2000"/>
              <a:t>It</a:t>
            </a:r>
            <a:r>
              <a:rPr lang="en-US" sz="2000" b="0" i="0">
                <a:effectLst/>
              </a:rPr>
              <a:t> tells the readers where information is taken from.</a:t>
            </a:r>
            <a:endParaRPr lang="en-US" sz="2000"/>
          </a:p>
          <a:p>
            <a:pPr marL="285750" indent="-228600">
              <a:lnSpc>
                <a:spcPct val="90000"/>
              </a:lnSpc>
              <a:spcBef>
                <a:spcPts val="600"/>
              </a:spcBef>
              <a:spcAft>
                <a:spcPts val="600"/>
              </a:spcAft>
              <a:buFont typeface="Arial" panose="020B0604020202020204" pitchFamily="34" charset="0"/>
              <a:buChar char="•"/>
            </a:pPr>
            <a:r>
              <a:rPr lang="en-US" sz="2000"/>
              <a:t>It</a:t>
            </a:r>
            <a:r>
              <a:rPr lang="en-US" sz="2000" b="0" i="0">
                <a:effectLst/>
              </a:rPr>
              <a:t> provides perspective and credibility to the work.</a:t>
            </a:r>
          </a:p>
          <a:p>
            <a:pPr marL="285750" indent="-228600">
              <a:lnSpc>
                <a:spcPct val="90000"/>
              </a:lnSpc>
              <a:spcBef>
                <a:spcPts val="600"/>
              </a:spcBef>
              <a:spcAft>
                <a:spcPts val="600"/>
              </a:spcAft>
              <a:buFont typeface="Arial" panose="020B0604020202020204" pitchFamily="34" charset="0"/>
              <a:buChar char="•"/>
            </a:pPr>
            <a:r>
              <a:rPr lang="en-US" sz="2000" b="0" i="0">
                <a:effectLst/>
              </a:rPr>
              <a:t>Through attribution, the creator can receive credit for their work. </a:t>
            </a:r>
          </a:p>
          <a:p>
            <a:pPr marL="285750" indent="-228600">
              <a:lnSpc>
                <a:spcPct val="90000"/>
              </a:lnSpc>
              <a:spcBef>
                <a:spcPts val="600"/>
              </a:spcBef>
              <a:spcAft>
                <a:spcPts val="600"/>
              </a:spcAft>
              <a:buFont typeface="Arial" panose="020B0604020202020204" pitchFamily="34" charset="0"/>
              <a:buChar char="•"/>
            </a:pPr>
            <a:r>
              <a:rPr lang="en-US" sz="2000" b="1"/>
              <a:t>Paying attention to attribution contributes to a virtuous cycle which is based on respect for the creator. (“The currency of recognition.”)</a:t>
            </a:r>
          </a:p>
        </p:txBody>
      </p:sp>
    </p:spTree>
    <p:extLst>
      <p:ext uri="{BB962C8B-B14F-4D97-AF65-F5344CB8AC3E}">
        <p14:creationId xmlns:p14="http://schemas.microsoft.com/office/powerpoint/2010/main" val="1197432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30"/>
          <p:cNvSpPr txBox="1">
            <a:spLocks noGrp="1"/>
          </p:cNvSpPr>
          <p:nvPr>
            <p:ph idx="1"/>
          </p:nvPr>
        </p:nvSpPr>
        <p:spPr>
          <a:xfrm>
            <a:off x="594911" y="760164"/>
            <a:ext cx="10322805" cy="4549966"/>
          </a:xfrm>
          <a:prstGeom prst="rect">
            <a:avLst/>
          </a:prstGeom>
          <a:ln w="19050" cap="flat" cmpd="sng">
            <a:noFill/>
            <a:prstDash val="dash"/>
            <a:round/>
            <a:headEnd type="none" w="sm" len="sm"/>
            <a:tailEnd type="none" w="sm" len="sm"/>
          </a:ln>
        </p:spPr>
        <p:txBody>
          <a:bodyPr spcFirstLastPara="1" vert="horz" wrap="square" lIns="91433" tIns="45700" rIns="91433" bIns="45700" rtlCol="0" anchor="ctr" anchorCtr="0">
            <a:noAutofit/>
          </a:bodyPr>
          <a:lstStyle/>
          <a:p>
            <a:pPr marL="0" indent="0">
              <a:lnSpc>
                <a:spcPct val="100000"/>
              </a:lnSpc>
              <a:spcBef>
                <a:spcPts val="1333"/>
              </a:spcBef>
              <a:buNone/>
            </a:pPr>
            <a:r>
              <a:rPr lang="en" sz="4000" b="1">
                <a:solidFill>
                  <a:schemeClr val="accent2"/>
                </a:solidFill>
                <a:highlight>
                  <a:srgbClr val="FFFFFF"/>
                </a:highlight>
                <a:latin typeface="+mj-lt"/>
              </a:rPr>
              <a:t>In the course of this workshop …</a:t>
            </a:r>
          </a:p>
          <a:p>
            <a:pPr marL="0" indent="0">
              <a:lnSpc>
                <a:spcPct val="115000"/>
              </a:lnSpc>
              <a:spcBef>
                <a:spcPts val="1600"/>
              </a:spcBef>
              <a:spcAft>
                <a:spcPts val="1600"/>
              </a:spcAft>
              <a:buNone/>
            </a:pPr>
            <a:r>
              <a:rPr lang="en" sz="2400" b="1">
                <a:solidFill>
                  <a:schemeClr val="dk1"/>
                </a:solidFill>
                <a:highlight>
                  <a:srgbClr val="FFFFFF"/>
                </a:highlight>
                <a:latin typeface="+mj-lt"/>
              </a:rPr>
              <a:t>You will be building the foundation of a framework for student co-creation activity. </a:t>
            </a:r>
          </a:p>
          <a:p>
            <a:pPr marL="0" indent="0">
              <a:lnSpc>
                <a:spcPct val="115000"/>
              </a:lnSpc>
              <a:spcBef>
                <a:spcPts val="1600"/>
              </a:spcBef>
              <a:spcAft>
                <a:spcPts val="1600"/>
              </a:spcAft>
              <a:buNone/>
            </a:pPr>
            <a:r>
              <a:rPr lang="en" sz="2400" b="1">
                <a:solidFill>
                  <a:schemeClr val="dk1"/>
                </a:solidFill>
                <a:highlight>
                  <a:srgbClr val="FFFFFF"/>
                </a:highlight>
                <a:latin typeface="+mj-lt"/>
              </a:rPr>
              <a:t>Use this guide to capture details relating to your context as we progress: </a:t>
            </a:r>
            <a:r>
              <a:rPr lang="en" sz="2400" b="1">
                <a:highlight>
                  <a:srgbClr val="FFFFFF"/>
                </a:highlight>
                <a:latin typeface="+mj-lt"/>
                <a:ea typeface="+mn-lt"/>
                <a:cs typeface="+mn-lt"/>
                <a:hlinkClick r:id="rId3"/>
              </a:rPr>
              <a:t>https://bit.ly/3Y2U7Vi</a:t>
            </a:r>
            <a:endParaRPr lang="en" sz="2400" b="1">
              <a:solidFill>
                <a:schemeClr val="dk1"/>
              </a:solidFill>
              <a:highlight>
                <a:srgbClr val="FFFFFF"/>
              </a:highlight>
              <a:latin typeface="+mj-lt"/>
              <a:cs typeface="Calibri"/>
            </a:endParaRPr>
          </a:p>
        </p:txBody>
      </p:sp>
      <p:sp>
        <p:nvSpPr>
          <p:cNvPr id="157" name="Google Shape;157;p30"/>
          <p:cNvSpPr txBox="1"/>
          <p:nvPr/>
        </p:nvSpPr>
        <p:spPr>
          <a:xfrm>
            <a:off x="-5831881" y="-1881802"/>
            <a:ext cx="9698400" cy="1687601"/>
          </a:xfrm>
          <a:prstGeom prst="rect">
            <a:avLst/>
          </a:prstGeom>
          <a:noFill/>
          <a:ln>
            <a:noFill/>
          </a:ln>
        </p:spPr>
        <p:txBody>
          <a:bodyPr spcFirstLastPara="1" wrap="square" lIns="121900" tIns="121900" rIns="121900" bIns="121900" anchor="t" anchorCtr="0">
            <a:spAutoFit/>
          </a:bodyPr>
          <a:lstStyle/>
          <a:p>
            <a:pPr marL="609585" indent="-457189">
              <a:spcBef>
                <a:spcPts val="1333"/>
              </a:spcBef>
              <a:buClr>
                <a:schemeClr val="dk1"/>
              </a:buClr>
              <a:buSzPts val="1800"/>
              <a:buChar char="●"/>
            </a:pPr>
            <a:r>
              <a:rPr lang="en-US" sz="2400">
                <a:solidFill>
                  <a:schemeClr val="dk1"/>
                </a:solidFill>
              </a:rPr>
              <a:t>Understanding of the relationship between open education and open textbooks</a:t>
            </a:r>
          </a:p>
          <a:p>
            <a:pPr marL="609585" indent="-457189">
              <a:spcBef>
                <a:spcPts val="1333"/>
              </a:spcBef>
              <a:buClr>
                <a:schemeClr val="dk1"/>
              </a:buClr>
              <a:buSzPts val="1800"/>
              <a:buChar char="●"/>
            </a:pPr>
            <a:r>
              <a:rPr lang="en-US" sz="2400">
                <a:solidFill>
                  <a:schemeClr val="dk1"/>
                </a:solidFill>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8">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0">
            <a:extLst>
              <a:ext uri="{FF2B5EF4-FFF2-40B4-BE49-F238E27FC236}">
                <a16:creationId xmlns:a16="http://schemas.microsoft.com/office/drawing/2014/main" id="{C463B99A-73EE-4FBB-B7C4-F9F9BCC25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12">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94353D0B-26AB-175A-FCF2-69FE6CE27898}"/>
              </a:ext>
            </a:extLst>
          </p:cNvPr>
          <p:cNvSpPr txBox="1"/>
          <p:nvPr/>
        </p:nvSpPr>
        <p:spPr>
          <a:xfrm>
            <a:off x="462516" y="442327"/>
            <a:ext cx="10243959" cy="1446550"/>
          </a:xfrm>
          <a:prstGeom prst="rect">
            <a:avLst/>
          </a:prstGeom>
          <a:noFill/>
        </p:spPr>
        <p:txBody>
          <a:bodyPr wrap="square" rtlCol="0">
            <a:spAutoFit/>
          </a:bodyPr>
          <a:lstStyle/>
          <a:p>
            <a:pPr defTabSz="1389888">
              <a:spcAft>
                <a:spcPts val="600"/>
              </a:spcAft>
            </a:pPr>
            <a:r>
              <a:rPr lang="en-ZA" sz="4400" b="1" kern="1200">
                <a:solidFill>
                  <a:schemeClr val="accent1"/>
                </a:solidFill>
                <a:latin typeface="+mj-lt"/>
                <a:ea typeface="+mn-ea"/>
                <a:cs typeface="+mn-cs"/>
              </a:rPr>
              <a:t>Why is recognition important in terms of student </a:t>
            </a:r>
            <a:r>
              <a:rPr lang="en-ZA" sz="4400" b="1">
                <a:solidFill>
                  <a:schemeClr val="accent1"/>
                </a:solidFill>
                <a:latin typeface="+mj-lt"/>
              </a:rPr>
              <a:t>success</a:t>
            </a:r>
            <a:r>
              <a:rPr lang="en-ZA" sz="4400" b="1" kern="1200">
                <a:solidFill>
                  <a:schemeClr val="accent1"/>
                </a:solidFill>
                <a:latin typeface="+mj-lt"/>
                <a:ea typeface="+mn-ea"/>
                <a:cs typeface="+mn-cs"/>
              </a:rPr>
              <a:t>?</a:t>
            </a:r>
            <a:endParaRPr lang="en-ZA" sz="4400" b="1">
              <a:solidFill>
                <a:schemeClr val="accent1"/>
              </a:solidFill>
              <a:latin typeface="+mj-lt"/>
            </a:endParaRPr>
          </a:p>
        </p:txBody>
      </p:sp>
      <p:sp>
        <p:nvSpPr>
          <p:cNvPr id="3" name="TextBox 2">
            <a:extLst>
              <a:ext uri="{FF2B5EF4-FFF2-40B4-BE49-F238E27FC236}">
                <a16:creationId xmlns:a16="http://schemas.microsoft.com/office/drawing/2014/main" id="{4BBA196B-92EE-7211-497E-2E6DA2250DFD}"/>
              </a:ext>
            </a:extLst>
          </p:cNvPr>
          <p:cNvSpPr txBox="1"/>
          <p:nvPr/>
        </p:nvSpPr>
        <p:spPr>
          <a:xfrm>
            <a:off x="378998" y="2331204"/>
            <a:ext cx="11430956" cy="2769989"/>
          </a:xfrm>
          <a:prstGeom prst="rect">
            <a:avLst/>
          </a:prstGeom>
          <a:noFill/>
        </p:spPr>
        <p:txBody>
          <a:bodyPr wrap="square" rtlCol="0">
            <a:spAutoFit/>
          </a:bodyPr>
          <a:lstStyle/>
          <a:p>
            <a:pPr defTabSz="1389888">
              <a:spcAft>
                <a:spcPts val="600"/>
              </a:spcAft>
            </a:pPr>
            <a:r>
              <a:rPr lang="en-US" sz="2800" b="0" i="0">
                <a:solidFill>
                  <a:srgbClr val="000000"/>
                </a:solidFill>
                <a:effectLst/>
              </a:rPr>
              <a:t>&gt; Recognition correlates strongly with a sense of belonging</a:t>
            </a:r>
          </a:p>
          <a:p>
            <a:pPr defTabSz="1389888">
              <a:spcAft>
                <a:spcPts val="600"/>
              </a:spcAft>
            </a:pPr>
            <a:r>
              <a:rPr lang="en-US" sz="2800">
                <a:solidFill>
                  <a:srgbClr val="000000"/>
                </a:solidFill>
              </a:rPr>
              <a:t>&gt; A sense of belonging correlates with student success</a:t>
            </a:r>
          </a:p>
          <a:p>
            <a:pPr defTabSz="1389888">
              <a:spcAft>
                <a:spcPts val="600"/>
              </a:spcAft>
            </a:pPr>
            <a:endParaRPr lang="en-US" b="0" i="0">
              <a:solidFill>
                <a:srgbClr val="000000"/>
              </a:solidFill>
              <a:effectLst/>
            </a:endParaRPr>
          </a:p>
          <a:p>
            <a:pPr defTabSz="1389888">
              <a:spcAft>
                <a:spcPts val="600"/>
              </a:spcAft>
            </a:pPr>
            <a:r>
              <a:rPr lang="en-US" sz="2000" b="0" i="0">
                <a:solidFill>
                  <a:srgbClr val="0070C0"/>
                </a:solidFill>
                <a:effectLst/>
              </a:rPr>
              <a:t>The lecturers profiled in Cox &amp; Masuku (forthcoming) all strive to create enabling environments which are conducive to building students’ sense of agency, recognition and mutual trust – all of which are key aspects of belonging. </a:t>
            </a:r>
          </a:p>
          <a:p>
            <a:pPr defTabSz="1389888">
              <a:spcAft>
                <a:spcPts val="600"/>
              </a:spcAft>
            </a:pPr>
            <a:r>
              <a:rPr lang="en-US" sz="2000" b="1" i="0">
                <a:solidFill>
                  <a:srgbClr val="0070C0"/>
                </a:solidFill>
                <a:effectLst/>
              </a:rPr>
              <a:t>The ultimate end goal of all this work is student success.</a:t>
            </a:r>
            <a:endParaRPr lang="en-ZA" sz="2000" b="1">
              <a:solidFill>
                <a:srgbClr val="0070C0"/>
              </a:solidFill>
              <a:highlight>
                <a:srgbClr val="FFFF00"/>
              </a:highlight>
            </a:endParaRPr>
          </a:p>
        </p:txBody>
      </p:sp>
    </p:spTree>
    <p:extLst>
      <p:ext uri="{BB962C8B-B14F-4D97-AF65-F5344CB8AC3E}">
        <p14:creationId xmlns:p14="http://schemas.microsoft.com/office/powerpoint/2010/main" val="535584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extBox 1">
            <a:extLst>
              <a:ext uri="{FF2B5EF4-FFF2-40B4-BE49-F238E27FC236}">
                <a16:creationId xmlns:a16="http://schemas.microsoft.com/office/drawing/2014/main" id="{AF90C610-647D-56C3-F3E9-F68D7BB425B1}"/>
              </a:ext>
            </a:extLst>
          </p:cNvPr>
          <p:cNvSpPr txBox="1"/>
          <p:nvPr/>
        </p:nvSpPr>
        <p:spPr>
          <a:xfrm>
            <a:off x="479394" y="1"/>
            <a:ext cx="3939688" cy="6653926"/>
          </a:xfrm>
          <a:prstGeom prst="rect">
            <a:avLst/>
          </a:prstGeom>
        </p:spPr>
        <p:txBody>
          <a:bodyPr vert="horz" lIns="91440" tIns="45720" rIns="91440" bIns="45720" rtlCol="0" anchor="ctr">
            <a:normAutofit/>
          </a:bodyPr>
          <a:lstStyle/>
          <a:p>
            <a:pPr algn="r">
              <a:lnSpc>
                <a:spcPct val="90000"/>
              </a:lnSpc>
              <a:spcBef>
                <a:spcPct val="0"/>
              </a:spcBef>
              <a:spcAft>
                <a:spcPts val="600"/>
              </a:spcAft>
            </a:pPr>
            <a:r>
              <a:rPr lang="en-US" sz="4400" b="1" kern="1200">
                <a:solidFill>
                  <a:schemeClr val="tx1"/>
                </a:solidFill>
                <a:latin typeface="+mj-lt"/>
                <a:ea typeface="+mj-ea"/>
                <a:cs typeface="+mj-cs"/>
              </a:rPr>
              <a:t>Ways of </a:t>
            </a:r>
            <a:r>
              <a:rPr lang="en-US" sz="4400" b="1" kern="1200" err="1">
                <a:solidFill>
                  <a:schemeClr val="tx1"/>
                </a:solidFill>
                <a:latin typeface="+mj-lt"/>
                <a:ea typeface="+mj-ea"/>
                <a:cs typeface="+mj-cs"/>
              </a:rPr>
              <a:t>recognising</a:t>
            </a:r>
            <a:r>
              <a:rPr lang="en-US" sz="4400" b="1" kern="1200">
                <a:solidFill>
                  <a:schemeClr val="tx1"/>
                </a:solidFill>
                <a:latin typeface="+mj-lt"/>
                <a:ea typeface="+mj-ea"/>
                <a:cs typeface="+mj-cs"/>
              </a:rPr>
              <a:t> and/or rewarding student participation</a:t>
            </a:r>
          </a:p>
        </p:txBody>
      </p:sp>
      <p:cxnSp>
        <p:nvCxnSpPr>
          <p:cNvPr id="11" name="Straight Connector 10">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7" name="Freeform: Shape 6">
            <a:extLst>
              <a:ext uri="{FF2B5EF4-FFF2-40B4-BE49-F238E27FC236}">
                <a16:creationId xmlns:a16="http://schemas.microsoft.com/office/drawing/2014/main" id="{B5797C41-051B-08F3-6201-554DCC59DACB}"/>
              </a:ext>
            </a:extLst>
          </p:cNvPr>
          <p:cNvSpPr/>
          <p:nvPr/>
        </p:nvSpPr>
        <p:spPr>
          <a:xfrm>
            <a:off x="5108535" y="1133578"/>
            <a:ext cx="6245265" cy="1032854"/>
          </a:xfrm>
          <a:custGeom>
            <a:avLst/>
            <a:gdLst>
              <a:gd name="connsiteX0" fmla="*/ 0 w 6245265"/>
              <a:gd name="connsiteY0" fmla="*/ 172146 h 1032854"/>
              <a:gd name="connsiteX1" fmla="*/ 172146 w 6245265"/>
              <a:gd name="connsiteY1" fmla="*/ 0 h 1032854"/>
              <a:gd name="connsiteX2" fmla="*/ 6073119 w 6245265"/>
              <a:gd name="connsiteY2" fmla="*/ 0 h 1032854"/>
              <a:gd name="connsiteX3" fmla="*/ 6245265 w 6245265"/>
              <a:gd name="connsiteY3" fmla="*/ 172146 h 1032854"/>
              <a:gd name="connsiteX4" fmla="*/ 6245265 w 6245265"/>
              <a:gd name="connsiteY4" fmla="*/ 860708 h 1032854"/>
              <a:gd name="connsiteX5" fmla="*/ 6073119 w 6245265"/>
              <a:gd name="connsiteY5" fmla="*/ 1032854 h 1032854"/>
              <a:gd name="connsiteX6" fmla="*/ 172146 w 6245265"/>
              <a:gd name="connsiteY6" fmla="*/ 1032854 h 1032854"/>
              <a:gd name="connsiteX7" fmla="*/ 0 w 6245265"/>
              <a:gd name="connsiteY7" fmla="*/ 860708 h 1032854"/>
              <a:gd name="connsiteX8" fmla="*/ 0 w 6245265"/>
              <a:gd name="connsiteY8" fmla="*/ 172146 h 103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265" h="1032854">
                <a:moveTo>
                  <a:pt x="0" y="172146"/>
                </a:moveTo>
                <a:cubicBezTo>
                  <a:pt x="0" y="77072"/>
                  <a:pt x="77072" y="0"/>
                  <a:pt x="172146" y="0"/>
                </a:cubicBezTo>
                <a:lnTo>
                  <a:pt x="6073119" y="0"/>
                </a:lnTo>
                <a:cubicBezTo>
                  <a:pt x="6168193" y="0"/>
                  <a:pt x="6245265" y="77072"/>
                  <a:pt x="6245265" y="172146"/>
                </a:cubicBezTo>
                <a:lnTo>
                  <a:pt x="6245265" y="860708"/>
                </a:lnTo>
                <a:cubicBezTo>
                  <a:pt x="6245265" y="955782"/>
                  <a:pt x="6168193" y="1032854"/>
                  <a:pt x="6073119" y="1032854"/>
                </a:cubicBezTo>
                <a:lnTo>
                  <a:pt x="172146" y="1032854"/>
                </a:lnTo>
                <a:cubicBezTo>
                  <a:pt x="77072" y="1032854"/>
                  <a:pt x="0" y="955782"/>
                  <a:pt x="0" y="860708"/>
                </a:cubicBezTo>
                <a:lnTo>
                  <a:pt x="0" y="17214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49480" tIns="149480" rIns="149480" bIns="149480" numCol="1" spcCol="1270" anchor="ctr" anchorCtr="0">
            <a:noAutofit/>
          </a:bodyPr>
          <a:lstStyle/>
          <a:p>
            <a:pPr marL="0" lvl="0" indent="0" algn="l" defTabSz="1155700">
              <a:lnSpc>
                <a:spcPct val="90000"/>
              </a:lnSpc>
              <a:spcBef>
                <a:spcPct val="0"/>
              </a:spcBef>
              <a:spcAft>
                <a:spcPct val="35000"/>
              </a:spcAft>
              <a:buNone/>
            </a:pPr>
            <a:r>
              <a:rPr lang="en-ZA" sz="2600" kern="1200"/>
              <a:t>Marks for coursework</a:t>
            </a:r>
            <a:endParaRPr lang="en-US" sz="2600" kern="1200"/>
          </a:p>
        </p:txBody>
      </p:sp>
      <p:sp>
        <p:nvSpPr>
          <p:cNvPr id="19" name="Freeform: Shape 18">
            <a:extLst>
              <a:ext uri="{FF2B5EF4-FFF2-40B4-BE49-F238E27FC236}">
                <a16:creationId xmlns:a16="http://schemas.microsoft.com/office/drawing/2014/main" id="{A6F29426-D70B-66BD-4B98-39F413C0EA06}"/>
              </a:ext>
            </a:extLst>
          </p:cNvPr>
          <p:cNvSpPr/>
          <p:nvPr/>
        </p:nvSpPr>
        <p:spPr>
          <a:xfrm>
            <a:off x="5108535" y="2241312"/>
            <a:ext cx="6245265" cy="1032854"/>
          </a:xfrm>
          <a:custGeom>
            <a:avLst/>
            <a:gdLst>
              <a:gd name="connsiteX0" fmla="*/ 0 w 6245265"/>
              <a:gd name="connsiteY0" fmla="*/ 172146 h 1032854"/>
              <a:gd name="connsiteX1" fmla="*/ 172146 w 6245265"/>
              <a:gd name="connsiteY1" fmla="*/ 0 h 1032854"/>
              <a:gd name="connsiteX2" fmla="*/ 6073119 w 6245265"/>
              <a:gd name="connsiteY2" fmla="*/ 0 h 1032854"/>
              <a:gd name="connsiteX3" fmla="*/ 6245265 w 6245265"/>
              <a:gd name="connsiteY3" fmla="*/ 172146 h 1032854"/>
              <a:gd name="connsiteX4" fmla="*/ 6245265 w 6245265"/>
              <a:gd name="connsiteY4" fmla="*/ 860708 h 1032854"/>
              <a:gd name="connsiteX5" fmla="*/ 6073119 w 6245265"/>
              <a:gd name="connsiteY5" fmla="*/ 1032854 h 1032854"/>
              <a:gd name="connsiteX6" fmla="*/ 172146 w 6245265"/>
              <a:gd name="connsiteY6" fmla="*/ 1032854 h 1032854"/>
              <a:gd name="connsiteX7" fmla="*/ 0 w 6245265"/>
              <a:gd name="connsiteY7" fmla="*/ 860708 h 1032854"/>
              <a:gd name="connsiteX8" fmla="*/ 0 w 6245265"/>
              <a:gd name="connsiteY8" fmla="*/ 172146 h 103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265" h="1032854">
                <a:moveTo>
                  <a:pt x="0" y="172146"/>
                </a:moveTo>
                <a:cubicBezTo>
                  <a:pt x="0" y="77072"/>
                  <a:pt x="77072" y="0"/>
                  <a:pt x="172146" y="0"/>
                </a:cubicBezTo>
                <a:lnTo>
                  <a:pt x="6073119" y="0"/>
                </a:lnTo>
                <a:cubicBezTo>
                  <a:pt x="6168193" y="0"/>
                  <a:pt x="6245265" y="77072"/>
                  <a:pt x="6245265" y="172146"/>
                </a:cubicBezTo>
                <a:lnTo>
                  <a:pt x="6245265" y="860708"/>
                </a:lnTo>
                <a:cubicBezTo>
                  <a:pt x="6245265" y="955782"/>
                  <a:pt x="6168193" y="1032854"/>
                  <a:pt x="6073119" y="1032854"/>
                </a:cubicBezTo>
                <a:lnTo>
                  <a:pt x="172146" y="1032854"/>
                </a:lnTo>
                <a:cubicBezTo>
                  <a:pt x="77072" y="1032854"/>
                  <a:pt x="0" y="955782"/>
                  <a:pt x="0" y="860708"/>
                </a:cubicBezTo>
                <a:lnTo>
                  <a:pt x="0" y="172146"/>
                </a:lnTo>
                <a:close/>
              </a:path>
            </a:pathLst>
          </a:custGeom>
          <a:solidFill>
            <a:srgbClr val="00B050"/>
          </a:solidFill>
        </p:spPr>
        <p:style>
          <a:lnRef idx="2">
            <a:schemeClr val="lt1">
              <a:hueOff val="0"/>
              <a:satOff val="0"/>
              <a:lumOff val="0"/>
              <a:alphaOff val="0"/>
            </a:schemeClr>
          </a:lnRef>
          <a:fillRef idx="1">
            <a:schemeClr val="accent2">
              <a:hueOff val="-363841"/>
              <a:satOff val="-20982"/>
              <a:lumOff val="2157"/>
              <a:alphaOff val="0"/>
            </a:schemeClr>
          </a:fillRef>
          <a:effectRef idx="0">
            <a:schemeClr val="accent2">
              <a:hueOff val="-363841"/>
              <a:satOff val="-20982"/>
              <a:lumOff val="2157"/>
              <a:alphaOff val="0"/>
            </a:schemeClr>
          </a:effectRef>
          <a:fontRef idx="minor">
            <a:schemeClr val="lt1"/>
          </a:fontRef>
        </p:style>
        <p:txBody>
          <a:bodyPr spcFirstLastPara="0" vert="horz" wrap="square" lIns="149480" tIns="149480" rIns="149480" bIns="149480" numCol="1" spcCol="1270" anchor="ctr" anchorCtr="0">
            <a:noAutofit/>
          </a:bodyPr>
          <a:lstStyle/>
          <a:p>
            <a:pPr marL="0" lvl="0" indent="0" algn="l" defTabSz="1155700">
              <a:lnSpc>
                <a:spcPct val="90000"/>
              </a:lnSpc>
              <a:spcBef>
                <a:spcPct val="0"/>
              </a:spcBef>
              <a:spcAft>
                <a:spcPct val="35000"/>
              </a:spcAft>
              <a:buNone/>
            </a:pPr>
            <a:r>
              <a:rPr lang="en-ZA" sz="2600" u="none" kern="1200"/>
              <a:t>Financial compensation</a:t>
            </a:r>
            <a:endParaRPr lang="en-US" sz="2600" u="none" kern="1200"/>
          </a:p>
        </p:txBody>
      </p:sp>
      <p:sp>
        <p:nvSpPr>
          <p:cNvPr id="20" name="Freeform: Shape 19">
            <a:extLst>
              <a:ext uri="{FF2B5EF4-FFF2-40B4-BE49-F238E27FC236}">
                <a16:creationId xmlns:a16="http://schemas.microsoft.com/office/drawing/2014/main" id="{ABEF4426-96D3-BFA9-04EC-7985A030ABB9}"/>
              </a:ext>
            </a:extLst>
          </p:cNvPr>
          <p:cNvSpPr/>
          <p:nvPr/>
        </p:nvSpPr>
        <p:spPr>
          <a:xfrm>
            <a:off x="5108535" y="3349046"/>
            <a:ext cx="6245265" cy="1032854"/>
          </a:xfrm>
          <a:custGeom>
            <a:avLst/>
            <a:gdLst>
              <a:gd name="connsiteX0" fmla="*/ 0 w 6245265"/>
              <a:gd name="connsiteY0" fmla="*/ 172146 h 1032854"/>
              <a:gd name="connsiteX1" fmla="*/ 172146 w 6245265"/>
              <a:gd name="connsiteY1" fmla="*/ 0 h 1032854"/>
              <a:gd name="connsiteX2" fmla="*/ 6073119 w 6245265"/>
              <a:gd name="connsiteY2" fmla="*/ 0 h 1032854"/>
              <a:gd name="connsiteX3" fmla="*/ 6245265 w 6245265"/>
              <a:gd name="connsiteY3" fmla="*/ 172146 h 1032854"/>
              <a:gd name="connsiteX4" fmla="*/ 6245265 w 6245265"/>
              <a:gd name="connsiteY4" fmla="*/ 860708 h 1032854"/>
              <a:gd name="connsiteX5" fmla="*/ 6073119 w 6245265"/>
              <a:gd name="connsiteY5" fmla="*/ 1032854 h 1032854"/>
              <a:gd name="connsiteX6" fmla="*/ 172146 w 6245265"/>
              <a:gd name="connsiteY6" fmla="*/ 1032854 h 1032854"/>
              <a:gd name="connsiteX7" fmla="*/ 0 w 6245265"/>
              <a:gd name="connsiteY7" fmla="*/ 860708 h 1032854"/>
              <a:gd name="connsiteX8" fmla="*/ 0 w 6245265"/>
              <a:gd name="connsiteY8" fmla="*/ 172146 h 103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265" h="1032854">
                <a:moveTo>
                  <a:pt x="0" y="172146"/>
                </a:moveTo>
                <a:cubicBezTo>
                  <a:pt x="0" y="77072"/>
                  <a:pt x="77072" y="0"/>
                  <a:pt x="172146" y="0"/>
                </a:cubicBezTo>
                <a:lnTo>
                  <a:pt x="6073119" y="0"/>
                </a:lnTo>
                <a:cubicBezTo>
                  <a:pt x="6168193" y="0"/>
                  <a:pt x="6245265" y="77072"/>
                  <a:pt x="6245265" y="172146"/>
                </a:cubicBezTo>
                <a:lnTo>
                  <a:pt x="6245265" y="860708"/>
                </a:lnTo>
                <a:cubicBezTo>
                  <a:pt x="6245265" y="955782"/>
                  <a:pt x="6168193" y="1032854"/>
                  <a:pt x="6073119" y="1032854"/>
                </a:cubicBezTo>
                <a:lnTo>
                  <a:pt x="172146" y="1032854"/>
                </a:lnTo>
                <a:cubicBezTo>
                  <a:pt x="77072" y="1032854"/>
                  <a:pt x="0" y="955782"/>
                  <a:pt x="0" y="860708"/>
                </a:cubicBezTo>
                <a:lnTo>
                  <a:pt x="0" y="172146"/>
                </a:lnTo>
                <a:close/>
              </a:path>
            </a:pathLst>
          </a:custGeom>
          <a:solidFill>
            <a:srgbClr val="00B0F0"/>
          </a:solidFill>
        </p:spPr>
        <p:style>
          <a:lnRef idx="2">
            <a:schemeClr val="lt1">
              <a:hueOff val="0"/>
              <a:satOff val="0"/>
              <a:lumOff val="0"/>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49480" tIns="149480" rIns="149480" bIns="149480" numCol="1" spcCol="1270" anchor="ctr" anchorCtr="0">
            <a:noAutofit/>
          </a:bodyPr>
          <a:lstStyle/>
          <a:p>
            <a:pPr marL="0" lvl="0" indent="0" algn="l" defTabSz="1155700">
              <a:lnSpc>
                <a:spcPct val="90000"/>
              </a:lnSpc>
              <a:spcBef>
                <a:spcPct val="0"/>
              </a:spcBef>
              <a:spcAft>
                <a:spcPct val="35000"/>
              </a:spcAft>
              <a:buNone/>
            </a:pPr>
            <a:r>
              <a:rPr lang="en-ZA" sz="2600" kern="1200"/>
              <a:t>Other compensation </a:t>
            </a:r>
            <a:br>
              <a:rPr lang="en-ZA" sz="2600" kern="1200"/>
            </a:br>
            <a:r>
              <a:rPr lang="en-ZA" sz="2600" kern="1200"/>
              <a:t>(e.g. food, t-shirts, paraphernalia)</a:t>
            </a:r>
            <a:endParaRPr lang="en-US" sz="2600" kern="1200"/>
          </a:p>
        </p:txBody>
      </p:sp>
      <p:sp>
        <p:nvSpPr>
          <p:cNvPr id="21" name="Freeform: Shape 20">
            <a:extLst>
              <a:ext uri="{FF2B5EF4-FFF2-40B4-BE49-F238E27FC236}">
                <a16:creationId xmlns:a16="http://schemas.microsoft.com/office/drawing/2014/main" id="{31B5CFEE-9A75-08F5-C905-7D3216455496}"/>
              </a:ext>
            </a:extLst>
          </p:cNvPr>
          <p:cNvSpPr/>
          <p:nvPr/>
        </p:nvSpPr>
        <p:spPr>
          <a:xfrm>
            <a:off x="5108535" y="4784650"/>
            <a:ext cx="6245265" cy="704983"/>
          </a:xfrm>
          <a:custGeom>
            <a:avLst/>
            <a:gdLst>
              <a:gd name="connsiteX0" fmla="*/ 0 w 6245265"/>
              <a:gd name="connsiteY0" fmla="*/ 172146 h 1032854"/>
              <a:gd name="connsiteX1" fmla="*/ 172146 w 6245265"/>
              <a:gd name="connsiteY1" fmla="*/ 0 h 1032854"/>
              <a:gd name="connsiteX2" fmla="*/ 6073119 w 6245265"/>
              <a:gd name="connsiteY2" fmla="*/ 0 h 1032854"/>
              <a:gd name="connsiteX3" fmla="*/ 6245265 w 6245265"/>
              <a:gd name="connsiteY3" fmla="*/ 172146 h 1032854"/>
              <a:gd name="connsiteX4" fmla="*/ 6245265 w 6245265"/>
              <a:gd name="connsiteY4" fmla="*/ 860708 h 1032854"/>
              <a:gd name="connsiteX5" fmla="*/ 6073119 w 6245265"/>
              <a:gd name="connsiteY5" fmla="*/ 1032854 h 1032854"/>
              <a:gd name="connsiteX6" fmla="*/ 172146 w 6245265"/>
              <a:gd name="connsiteY6" fmla="*/ 1032854 h 1032854"/>
              <a:gd name="connsiteX7" fmla="*/ 0 w 6245265"/>
              <a:gd name="connsiteY7" fmla="*/ 860708 h 1032854"/>
              <a:gd name="connsiteX8" fmla="*/ 0 w 6245265"/>
              <a:gd name="connsiteY8" fmla="*/ 172146 h 103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265" h="1032854">
                <a:moveTo>
                  <a:pt x="0" y="172146"/>
                </a:moveTo>
                <a:cubicBezTo>
                  <a:pt x="0" y="77072"/>
                  <a:pt x="77072" y="0"/>
                  <a:pt x="172146" y="0"/>
                </a:cubicBezTo>
                <a:lnTo>
                  <a:pt x="6073119" y="0"/>
                </a:lnTo>
                <a:cubicBezTo>
                  <a:pt x="6168193" y="0"/>
                  <a:pt x="6245265" y="77072"/>
                  <a:pt x="6245265" y="172146"/>
                </a:cubicBezTo>
                <a:lnTo>
                  <a:pt x="6245265" y="860708"/>
                </a:lnTo>
                <a:cubicBezTo>
                  <a:pt x="6245265" y="955782"/>
                  <a:pt x="6168193" y="1032854"/>
                  <a:pt x="6073119" y="1032854"/>
                </a:cubicBezTo>
                <a:lnTo>
                  <a:pt x="172146" y="1032854"/>
                </a:lnTo>
                <a:cubicBezTo>
                  <a:pt x="77072" y="1032854"/>
                  <a:pt x="0" y="955782"/>
                  <a:pt x="0" y="860708"/>
                </a:cubicBezTo>
                <a:lnTo>
                  <a:pt x="0" y="172146"/>
                </a:lnTo>
                <a:close/>
              </a:path>
            </a:pathLst>
          </a:custGeom>
          <a:solidFill>
            <a:schemeClr val="accent4"/>
          </a:solidFill>
        </p:spPr>
        <p:style>
          <a:lnRef idx="2">
            <a:schemeClr val="lt1">
              <a:hueOff val="0"/>
              <a:satOff val="0"/>
              <a:lumOff val="0"/>
              <a:alphaOff val="0"/>
            </a:schemeClr>
          </a:lnRef>
          <a:fillRef idx="1">
            <a:schemeClr val="accent2">
              <a:hueOff val="-1091522"/>
              <a:satOff val="-62946"/>
              <a:lumOff val="6471"/>
              <a:alphaOff val="0"/>
            </a:schemeClr>
          </a:fillRef>
          <a:effectRef idx="0">
            <a:schemeClr val="accent2">
              <a:hueOff val="-1091522"/>
              <a:satOff val="-62946"/>
              <a:lumOff val="6471"/>
              <a:alphaOff val="0"/>
            </a:schemeClr>
          </a:effectRef>
          <a:fontRef idx="minor">
            <a:schemeClr val="lt1"/>
          </a:fontRef>
        </p:style>
        <p:txBody>
          <a:bodyPr spcFirstLastPara="0" vert="horz" wrap="square" lIns="149480" tIns="149480" rIns="149480" bIns="149480" numCol="1" spcCol="1270" anchor="ctr" anchorCtr="0">
            <a:noAutofit/>
          </a:bodyPr>
          <a:lstStyle/>
          <a:p>
            <a:pPr marL="0" lvl="0" indent="0" algn="l" defTabSz="1155700">
              <a:lnSpc>
                <a:spcPct val="90000"/>
              </a:lnSpc>
              <a:spcBef>
                <a:spcPct val="0"/>
              </a:spcBef>
              <a:spcAft>
                <a:spcPct val="35000"/>
              </a:spcAft>
              <a:buNone/>
            </a:pPr>
            <a:r>
              <a:rPr lang="en-ZA" sz="2600" kern="1200">
                <a:solidFill>
                  <a:schemeClr val="tx1"/>
                </a:solidFill>
              </a:rPr>
              <a:t>&gt; Consequence: Status (“fame”)</a:t>
            </a:r>
            <a:endParaRPr lang="en-US" sz="2600" kern="1200">
              <a:solidFill>
                <a:schemeClr val="tx1"/>
              </a:solidFill>
            </a:endParaRPr>
          </a:p>
        </p:txBody>
      </p:sp>
      <p:sp>
        <p:nvSpPr>
          <p:cNvPr id="22" name="Freeform: Shape 21">
            <a:extLst>
              <a:ext uri="{FF2B5EF4-FFF2-40B4-BE49-F238E27FC236}">
                <a16:creationId xmlns:a16="http://schemas.microsoft.com/office/drawing/2014/main" id="{A7284DFA-D557-F222-9720-BEC76D660FF5}"/>
              </a:ext>
            </a:extLst>
          </p:cNvPr>
          <p:cNvSpPr/>
          <p:nvPr/>
        </p:nvSpPr>
        <p:spPr>
          <a:xfrm>
            <a:off x="5108535" y="5564514"/>
            <a:ext cx="6245265" cy="910714"/>
          </a:xfrm>
          <a:custGeom>
            <a:avLst/>
            <a:gdLst>
              <a:gd name="connsiteX0" fmla="*/ 0 w 6245265"/>
              <a:gd name="connsiteY0" fmla="*/ 172146 h 1032854"/>
              <a:gd name="connsiteX1" fmla="*/ 172146 w 6245265"/>
              <a:gd name="connsiteY1" fmla="*/ 0 h 1032854"/>
              <a:gd name="connsiteX2" fmla="*/ 6073119 w 6245265"/>
              <a:gd name="connsiteY2" fmla="*/ 0 h 1032854"/>
              <a:gd name="connsiteX3" fmla="*/ 6245265 w 6245265"/>
              <a:gd name="connsiteY3" fmla="*/ 172146 h 1032854"/>
              <a:gd name="connsiteX4" fmla="*/ 6245265 w 6245265"/>
              <a:gd name="connsiteY4" fmla="*/ 860708 h 1032854"/>
              <a:gd name="connsiteX5" fmla="*/ 6073119 w 6245265"/>
              <a:gd name="connsiteY5" fmla="*/ 1032854 h 1032854"/>
              <a:gd name="connsiteX6" fmla="*/ 172146 w 6245265"/>
              <a:gd name="connsiteY6" fmla="*/ 1032854 h 1032854"/>
              <a:gd name="connsiteX7" fmla="*/ 0 w 6245265"/>
              <a:gd name="connsiteY7" fmla="*/ 860708 h 1032854"/>
              <a:gd name="connsiteX8" fmla="*/ 0 w 6245265"/>
              <a:gd name="connsiteY8" fmla="*/ 172146 h 103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5265" h="1032854">
                <a:moveTo>
                  <a:pt x="0" y="172146"/>
                </a:moveTo>
                <a:cubicBezTo>
                  <a:pt x="0" y="77072"/>
                  <a:pt x="77072" y="0"/>
                  <a:pt x="172146" y="0"/>
                </a:cubicBezTo>
                <a:lnTo>
                  <a:pt x="6073119" y="0"/>
                </a:lnTo>
                <a:cubicBezTo>
                  <a:pt x="6168193" y="0"/>
                  <a:pt x="6245265" y="77072"/>
                  <a:pt x="6245265" y="172146"/>
                </a:cubicBezTo>
                <a:lnTo>
                  <a:pt x="6245265" y="860708"/>
                </a:lnTo>
                <a:cubicBezTo>
                  <a:pt x="6245265" y="955782"/>
                  <a:pt x="6168193" y="1032854"/>
                  <a:pt x="6073119" y="1032854"/>
                </a:cubicBezTo>
                <a:lnTo>
                  <a:pt x="172146" y="1032854"/>
                </a:lnTo>
                <a:cubicBezTo>
                  <a:pt x="77072" y="1032854"/>
                  <a:pt x="0" y="955782"/>
                  <a:pt x="0" y="860708"/>
                </a:cubicBezTo>
                <a:lnTo>
                  <a:pt x="0" y="172146"/>
                </a:lnTo>
                <a:close/>
              </a:path>
            </a:pathLst>
          </a:custGeom>
          <a:solidFill>
            <a:schemeClr val="accent4"/>
          </a:solidFill>
        </p:spPr>
        <p:style>
          <a:lnRef idx="2">
            <a:schemeClr val="lt1">
              <a:hueOff val="0"/>
              <a:satOff val="0"/>
              <a:lumOff val="0"/>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49480" tIns="149480" rIns="149480" bIns="149480" numCol="1" spcCol="1270" anchor="ctr" anchorCtr="0">
            <a:noAutofit/>
          </a:bodyPr>
          <a:lstStyle/>
          <a:p>
            <a:pPr marL="0" lvl="0" indent="0" algn="l" defTabSz="1155700">
              <a:lnSpc>
                <a:spcPct val="90000"/>
              </a:lnSpc>
              <a:spcBef>
                <a:spcPct val="0"/>
              </a:spcBef>
              <a:spcAft>
                <a:spcPct val="35000"/>
              </a:spcAft>
              <a:buNone/>
            </a:pPr>
            <a:r>
              <a:rPr lang="en-ZA" sz="2600" kern="1200">
                <a:solidFill>
                  <a:schemeClr val="tx1"/>
                </a:solidFill>
              </a:rPr>
              <a:t>&gt; Consequence: Belonging and a sense of agency </a:t>
            </a:r>
            <a:r>
              <a:rPr lang="en-ZA" sz="2600" kern="1200">
                <a:solidFill>
                  <a:srgbClr val="FF0000"/>
                </a:solidFill>
              </a:rPr>
              <a:t>&gt; academic success</a:t>
            </a:r>
            <a:endParaRPr lang="en-US" sz="2600" kern="1200">
              <a:solidFill>
                <a:srgbClr val="FF0000"/>
              </a:solidFill>
            </a:endParaRPr>
          </a:p>
        </p:txBody>
      </p:sp>
    </p:spTree>
    <p:extLst>
      <p:ext uri="{BB962C8B-B14F-4D97-AF65-F5344CB8AC3E}">
        <p14:creationId xmlns:p14="http://schemas.microsoft.com/office/powerpoint/2010/main" val="2502733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BD84E-CAA6-6A5C-1ADF-BE7CEE7FBE87}"/>
              </a:ext>
            </a:extLst>
          </p:cNvPr>
          <p:cNvSpPr>
            <a:spLocks noGrp="1"/>
          </p:cNvSpPr>
          <p:nvPr>
            <p:ph type="title"/>
          </p:nvPr>
        </p:nvSpPr>
        <p:spPr>
          <a:xfrm>
            <a:off x="321734" y="365125"/>
            <a:ext cx="11032066" cy="1325563"/>
          </a:xfrm>
        </p:spPr>
        <p:txBody>
          <a:bodyPr/>
          <a:lstStyle/>
          <a:p>
            <a:r>
              <a:rPr lang="en-ZA" b="1">
                <a:solidFill>
                  <a:srgbClr val="0070C0"/>
                </a:solidFill>
              </a:rPr>
              <a:t>Attributing student contributions</a:t>
            </a:r>
          </a:p>
        </p:txBody>
      </p:sp>
      <p:pic>
        <p:nvPicPr>
          <p:cNvPr id="6" name="Picture 5" descr="A group of names on a white background&#10;&#10;Description automatically generated">
            <a:extLst>
              <a:ext uri="{FF2B5EF4-FFF2-40B4-BE49-F238E27FC236}">
                <a16:creationId xmlns:a16="http://schemas.microsoft.com/office/drawing/2014/main" id="{4A3307C6-DDED-64F7-23CF-13BCAF1CF5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734" y="2210768"/>
            <a:ext cx="4769095" cy="3765744"/>
          </a:xfrm>
          <a:prstGeom prst="rect">
            <a:avLst/>
          </a:prstGeom>
          <a:ln w="19050">
            <a:solidFill>
              <a:srgbClr val="0070C0"/>
            </a:solidFill>
          </a:ln>
        </p:spPr>
      </p:pic>
      <p:pic>
        <p:nvPicPr>
          <p:cNvPr id="8" name="Picture 7" descr="A blue and white rectangular object with white text&#10;&#10;Description automatically generated">
            <a:extLst>
              <a:ext uri="{FF2B5EF4-FFF2-40B4-BE49-F238E27FC236}">
                <a16:creationId xmlns:a16="http://schemas.microsoft.com/office/drawing/2014/main" id="{5DE71E7D-1331-0F56-D69C-DE7B9BED75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456" y="2210768"/>
            <a:ext cx="5336518" cy="3765744"/>
          </a:xfrm>
          <a:prstGeom prst="rect">
            <a:avLst/>
          </a:prstGeom>
          <a:ln w="19050">
            <a:solidFill>
              <a:srgbClr val="0070C0"/>
            </a:solidFill>
          </a:ln>
        </p:spPr>
      </p:pic>
      <mc:AlternateContent xmlns:mc="http://schemas.openxmlformats.org/markup-compatibility/2006">
        <mc:Choice xmlns:p14="http://schemas.microsoft.com/office/powerpoint/2010/main" Requires="p14">
          <p:contentPart p14:bwMode="auto" r:id="rId4">
            <p14:nvContentPartPr>
              <p14:cNvPr id="3" name="Ink 2">
                <a:extLst>
                  <a:ext uri="{FF2B5EF4-FFF2-40B4-BE49-F238E27FC236}">
                    <a16:creationId xmlns:a16="http://schemas.microsoft.com/office/drawing/2014/main" id="{C0BFB16D-B97C-7C18-6CB0-6A4EB72C5525}"/>
                  </a:ext>
                </a:extLst>
              </p14:cNvPr>
              <p14:cNvContentPartPr/>
              <p14:nvPr/>
            </p14:nvContentPartPr>
            <p14:xfrm>
              <a:off x="5250165" y="4346849"/>
              <a:ext cx="1300320" cy="630000"/>
            </p14:xfrm>
          </p:contentPart>
        </mc:Choice>
        <mc:Fallback>
          <p:pic>
            <p:nvPicPr>
              <p:cNvPr id="3" name="Ink 2">
                <a:extLst>
                  <a:ext uri="{FF2B5EF4-FFF2-40B4-BE49-F238E27FC236}">
                    <a16:creationId xmlns:a16="http://schemas.microsoft.com/office/drawing/2014/main" id="{C0BFB16D-B97C-7C18-6CB0-6A4EB72C5525}"/>
                  </a:ext>
                </a:extLst>
              </p:cNvPr>
              <p:cNvPicPr/>
              <p:nvPr/>
            </p:nvPicPr>
            <p:blipFill>
              <a:blip r:embed="rId5"/>
              <a:stretch>
                <a:fillRect/>
              </a:stretch>
            </p:blipFill>
            <p:spPr>
              <a:xfrm>
                <a:off x="5196165" y="4238787"/>
                <a:ext cx="1407960" cy="845763"/>
              </a:xfrm>
              <a:prstGeom prst="rect">
                <a:avLst/>
              </a:prstGeom>
            </p:spPr>
          </p:pic>
        </mc:Fallback>
      </mc:AlternateContent>
    </p:spTree>
    <p:extLst>
      <p:ext uri="{BB962C8B-B14F-4D97-AF65-F5344CB8AC3E}">
        <p14:creationId xmlns:p14="http://schemas.microsoft.com/office/powerpoint/2010/main" val="41342839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31ADD60-2413-0589-4547-9C6ED6C7BCF6}"/>
              </a:ext>
            </a:extLst>
          </p:cNvPr>
          <p:cNvSpPr txBox="1"/>
          <p:nvPr/>
        </p:nvSpPr>
        <p:spPr>
          <a:xfrm>
            <a:off x="630936" y="2807208"/>
            <a:ext cx="3429000" cy="3410712"/>
          </a:xfrm>
          <a:prstGeom prst="rect">
            <a:avLst/>
          </a:prstGeom>
        </p:spPr>
        <p:txBody>
          <a:bodyPr vert="horz" lIns="91440" tIns="45720" rIns="91440" bIns="45720" rtlCol="0" anchor="t">
            <a:normAutofit/>
          </a:bodyPr>
          <a:lstStyle/>
          <a:p>
            <a:pPr>
              <a:lnSpc>
                <a:spcPct val="90000"/>
              </a:lnSpc>
              <a:spcAft>
                <a:spcPts val="600"/>
              </a:spcAft>
            </a:pPr>
            <a:r>
              <a:rPr lang="en-US" sz="2400"/>
              <a:t>In a world where so much content is openly accessible on the internet, attribution (source) remains the one of the most powerful forms of acknowledgement … and reputation/brand is everything.</a:t>
            </a:r>
          </a:p>
        </p:txBody>
      </p:sp>
      <p:pic>
        <p:nvPicPr>
          <p:cNvPr id="9" name="Content Placeholder 8" descr="A black and yellow background with white text&#10;&#10;Description automatically generated">
            <a:extLst>
              <a:ext uri="{FF2B5EF4-FFF2-40B4-BE49-F238E27FC236}">
                <a16:creationId xmlns:a16="http://schemas.microsoft.com/office/drawing/2014/main" id="{C5348F6D-D46C-98AA-0163-5CFFBBC2E9D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6132" y="640080"/>
            <a:ext cx="6680048" cy="5577840"/>
          </a:xfrm>
          <a:prstGeom prst="rect">
            <a:avLst/>
          </a:prstGeom>
        </p:spPr>
      </p:pic>
      <mc:AlternateContent xmlns:mc="http://schemas.openxmlformats.org/markup-compatibility/2006">
        <mc:Choice xmlns:p14="http://schemas.microsoft.com/office/powerpoint/2010/main" Requires="p14">
          <p:contentPart p14:bwMode="auto" r:id="rId3">
            <p14:nvContentPartPr>
              <p14:cNvPr id="13" name="Ink 12">
                <a:extLst>
                  <a:ext uri="{FF2B5EF4-FFF2-40B4-BE49-F238E27FC236}">
                    <a16:creationId xmlns:a16="http://schemas.microsoft.com/office/drawing/2014/main" id="{704F6FCD-FFF2-A085-DB0C-739097D8FAC5}"/>
                  </a:ext>
                </a:extLst>
              </p14:cNvPr>
              <p14:cNvContentPartPr/>
              <p14:nvPr/>
            </p14:nvContentPartPr>
            <p14:xfrm>
              <a:off x="6688480" y="2776920"/>
              <a:ext cx="248760" cy="5400"/>
            </p14:xfrm>
          </p:contentPart>
        </mc:Choice>
        <mc:Fallback>
          <p:pic>
            <p:nvPicPr>
              <p:cNvPr id="13" name="Ink 12">
                <a:extLst>
                  <a:ext uri="{FF2B5EF4-FFF2-40B4-BE49-F238E27FC236}">
                    <a16:creationId xmlns:a16="http://schemas.microsoft.com/office/drawing/2014/main" id="{704F6FCD-FFF2-A085-DB0C-739097D8FAC5}"/>
                  </a:ext>
                </a:extLst>
              </p:cNvPr>
              <p:cNvPicPr/>
              <p:nvPr/>
            </p:nvPicPr>
            <p:blipFill>
              <a:blip r:embed="rId4"/>
              <a:stretch>
                <a:fillRect/>
              </a:stretch>
            </p:blipFill>
            <p:spPr>
              <a:xfrm>
                <a:off x="6634480" y="2668920"/>
                <a:ext cx="356400" cy="22104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4" name="Ink 13">
                <a:extLst>
                  <a:ext uri="{FF2B5EF4-FFF2-40B4-BE49-F238E27FC236}">
                    <a16:creationId xmlns:a16="http://schemas.microsoft.com/office/drawing/2014/main" id="{8F307FE5-EEDE-2058-2CD3-76189AB13F79}"/>
                  </a:ext>
                </a:extLst>
              </p14:cNvPr>
              <p14:cNvContentPartPr/>
              <p14:nvPr/>
            </p14:nvContentPartPr>
            <p14:xfrm>
              <a:off x="6511000" y="3318720"/>
              <a:ext cx="267120" cy="360"/>
            </p14:xfrm>
          </p:contentPart>
        </mc:Choice>
        <mc:Fallback>
          <p:pic>
            <p:nvPicPr>
              <p:cNvPr id="14" name="Ink 13">
                <a:extLst>
                  <a:ext uri="{FF2B5EF4-FFF2-40B4-BE49-F238E27FC236}">
                    <a16:creationId xmlns:a16="http://schemas.microsoft.com/office/drawing/2014/main" id="{8F307FE5-EEDE-2058-2CD3-76189AB13F79}"/>
                  </a:ext>
                </a:extLst>
              </p:cNvPr>
              <p:cNvPicPr/>
              <p:nvPr/>
            </p:nvPicPr>
            <p:blipFill>
              <a:blip r:embed="rId6"/>
              <a:stretch>
                <a:fillRect/>
              </a:stretch>
            </p:blipFill>
            <p:spPr>
              <a:xfrm>
                <a:off x="6457073" y="3210720"/>
                <a:ext cx="374615"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5" name="Ink 14">
                <a:extLst>
                  <a:ext uri="{FF2B5EF4-FFF2-40B4-BE49-F238E27FC236}">
                    <a16:creationId xmlns:a16="http://schemas.microsoft.com/office/drawing/2014/main" id="{105DFEB7-FCFC-70AE-ECC8-40981D41F976}"/>
                  </a:ext>
                </a:extLst>
              </p14:cNvPr>
              <p14:cNvContentPartPr/>
              <p14:nvPr/>
            </p14:nvContentPartPr>
            <p14:xfrm>
              <a:off x="6561400" y="3868800"/>
              <a:ext cx="168840" cy="360"/>
            </p14:xfrm>
          </p:contentPart>
        </mc:Choice>
        <mc:Fallback>
          <p:pic>
            <p:nvPicPr>
              <p:cNvPr id="15" name="Ink 14">
                <a:extLst>
                  <a:ext uri="{FF2B5EF4-FFF2-40B4-BE49-F238E27FC236}">
                    <a16:creationId xmlns:a16="http://schemas.microsoft.com/office/drawing/2014/main" id="{105DFEB7-FCFC-70AE-ECC8-40981D41F976}"/>
                  </a:ext>
                </a:extLst>
              </p:cNvPr>
              <p:cNvPicPr/>
              <p:nvPr/>
            </p:nvPicPr>
            <p:blipFill>
              <a:blip r:embed="rId8"/>
              <a:stretch>
                <a:fillRect/>
              </a:stretch>
            </p:blipFill>
            <p:spPr>
              <a:xfrm>
                <a:off x="6507515" y="3760800"/>
                <a:ext cx="276251"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6" name="Ink 15">
                <a:extLst>
                  <a:ext uri="{FF2B5EF4-FFF2-40B4-BE49-F238E27FC236}">
                    <a16:creationId xmlns:a16="http://schemas.microsoft.com/office/drawing/2014/main" id="{E6051656-5E41-437B-B918-11B8411ABA66}"/>
                  </a:ext>
                </a:extLst>
              </p14:cNvPr>
              <p14:cNvContentPartPr/>
              <p14:nvPr/>
            </p14:nvContentPartPr>
            <p14:xfrm>
              <a:off x="6553120" y="4410600"/>
              <a:ext cx="185760" cy="360"/>
            </p14:xfrm>
          </p:contentPart>
        </mc:Choice>
        <mc:Fallback>
          <p:pic>
            <p:nvPicPr>
              <p:cNvPr id="16" name="Ink 15">
                <a:extLst>
                  <a:ext uri="{FF2B5EF4-FFF2-40B4-BE49-F238E27FC236}">
                    <a16:creationId xmlns:a16="http://schemas.microsoft.com/office/drawing/2014/main" id="{E6051656-5E41-437B-B918-11B8411ABA66}"/>
                  </a:ext>
                </a:extLst>
              </p:cNvPr>
              <p:cNvPicPr/>
              <p:nvPr/>
            </p:nvPicPr>
            <p:blipFill>
              <a:blip r:embed="rId10"/>
              <a:stretch>
                <a:fillRect/>
              </a:stretch>
            </p:blipFill>
            <p:spPr>
              <a:xfrm>
                <a:off x="6499224" y="4302600"/>
                <a:ext cx="293192"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8" name="Ink 17">
                <a:extLst>
                  <a:ext uri="{FF2B5EF4-FFF2-40B4-BE49-F238E27FC236}">
                    <a16:creationId xmlns:a16="http://schemas.microsoft.com/office/drawing/2014/main" id="{EBFE5CC4-EC71-48D2-3422-05E8502A0B59}"/>
                  </a:ext>
                </a:extLst>
              </p14:cNvPr>
              <p14:cNvContentPartPr/>
              <p14:nvPr/>
            </p14:nvContentPartPr>
            <p14:xfrm>
              <a:off x="6451240" y="4969320"/>
              <a:ext cx="160200" cy="360"/>
            </p14:xfrm>
          </p:contentPart>
        </mc:Choice>
        <mc:Fallback>
          <p:pic>
            <p:nvPicPr>
              <p:cNvPr id="18" name="Ink 17">
                <a:extLst>
                  <a:ext uri="{FF2B5EF4-FFF2-40B4-BE49-F238E27FC236}">
                    <a16:creationId xmlns:a16="http://schemas.microsoft.com/office/drawing/2014/main" id="{EBFE5CC4-EC71-48D2-3422-05E8502A0B59}"/>
                  </a:ext>
                </a:extLst>
              </p:cNvPr>
              <p:cNvPicPr/>
              <p:nvPr/>
            </p:nvPicPr>
            <p:blipFill>
              <a:blip r:embed="rId12"/>
              <a:stretch>
                <a:fillRect/>
              </a:stretch>
            </p:blipFill>
            <p:spPr>
              <a:xfrm>
                <a:off x="6397240" y="4861320"/>
                <a:ext cx="267840"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20" name="Ink 19">
                <a:extLst>
                  <a:ext uri="{FF2B5EF4-FFF2-40B4-BE49-F238E27FC236}">
                    <a16:creationId xmlns:a16="http://schemas.microsoft.com/office/drawing/2014/main" id="{AC3559DC-66C1-7CD1-D1C1-9D62F009345F}"/>
                  </a:ext>
                </a:extLst>
              </p14:cNvPr>
              <p14:cNvContentPartPr/>
              <p14:nvPr/>
            </p14:nvContentPartPr>
            <p14:xfrm>
              <a:off x="6442600" y="5510760"/>
              <a:ext cx="168480" cy="9720"/>
            </p14:xfrm>
          </p:contentPart>
        </mc:Choice>
        <mc:Fallback>
          <p:pic>
            <p:nvPicPr>
              <p:cNvPr id="20" name="Ink 19">
                <a:extLst>
                  <a:ext uri="{FF2B5EF4-FFF2-40B4-BE49-F238E27FC236}">
                    <a16:creationId xmlns:a16="http://schemas.microsoft.com/office/drawing/2014/main" id="{AC3559DC-66C1-7CD1-D1C1-9D62F009345F}"/>
                  </a:ext>
                </a:extLst>
              </p:cNvPr>
              <p:cNvPicPr/>
              <p:nvPr/>
            </p:nvPicPr>
            <p:blipFill>
              <a:blip r:embed="rId14"/>
              <a:stretch>
                <a:fillRect/>
              </a:stretch>
            </p:blipFill>
            <p:spPr>
              <a:xfrm>
                <a:off x="6388484" y="5398606"/>
                <a:ext cx="276350" cy="233654"/>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21" name="Ink 20">
                <a:extLst>
                  <a:ext uri="{FF2B5EF4-FFF2-40B4-BE49-F238E27FC236}">
                    <a16:creationId xmlns:a16="http://schemas.microsoft.com/office/drawing/2014/main" id="{63B72F5C-F688-FD99-A4E2-A915A5491266}"/>
                  </a:ext>
                </a:extLst>
              </p14:cNvPr>
              <p14:cNvContentPartPr/>
              <p14:nvPr/>
            </p14:nvContentPartPr>
            <p14:xfrm>
              <a:off x="7958560" y="2725800"/>
              <a:ext cx="290520" cy="3960"/>
            </p14:xfrm>
          </p:contentPart>
        </mc:Choice>
        <mc:Fallback>
          <p:pic>
            <p:nvPicPr>
              <p:cNvPr id="21" name="Ink 20">
                <a:extLst>
                  <a:ext uri="{FF2B5EF4-FFF2-40B4-BE49-F238E27FC236}">
                    <a16:creationId xmlns:a16="http://schemas.microsoft.com/office/drawing/2014/main" id="{63B72F5C-F688-FD99-A4E2-A915A5491266}"/>
                  </a:ext>
                </a:extLst>
              </p:cNvPr>
              <p:cNvPicPr/>
              <p:nvPr/>
            </p:nvPicPr>
            <p:blipFill>
              <a:blip r:embed="rId16"/>
              <a:stretch>
                <a:fillRect/>
              </a:stretch>
            </p:blipFill>
            <p:spPr>
              <a:xfrm>
                <a:off x="7904627" y="2607000"/>
                <a:ext cx="398027" cy="241164"/>
              </a:xfrm>
              <a:prstGeom prst="rect">
                <a:avLst/>
              </a:prstGeom>
            </p:spPr>
          </p:pic>
        </mc:Fallback>
      </mc:AlternateContent>
      <mc:AlternateContent xmlns:mc="http://schemas.openxmlformats.org/markup-compatibility/2006">
        <mc:Choice xmlns:p14="http://schemas.microsoft.com/office/powerpoint/2010/main" Requires="p14">
          <p:contentPart p14:bwMode="auto" r:id="rId17">
            <p14:nvContentPartPr>
              <p14:cNvPr id="22" name="Ink 21">
                <a:extLst>
                  <a:ext uri="{FF2B5EF4-FFF2-40B4-BE49-F238E27FC236}">
                    <a16:creationId xmlns:a16="http://schemas.microsoft.com/office/drawing/2014/main" id="{4BF9CCA4-B178-6611-28A5-24A61C356A56}"/>
                  </a:ext>
                </a:extLst>
              </p14:cNvPr>
              <p14:cNvContentPartPr/>
              <p14:nvPr/>
            </p14:nvContentPartPr>
            <p14:xfrm>
              <a:off x="8644360" y="2607360"/>
              <a:ext cx="1506240" cy="85320"/>
            </p14:xfrm>
          </p:contentPart>
        </mc:Choice>
        <mc:Fallback>
          <p:pic>
            <p:nvPicPr>
              <p:cNvPr id="22" name="Ink 21">
                <a:extLst>
                  <a:ext uri="{FF2B5EF4-FFF2-40B4-BE49-F238E27FC236}">
                    <a16:creationId xmlns:a16="http://schemas.microsoft.com/office/drawing/2014/main" id="{4BF9CCA4-B178-6611-28A5-24A61C356A56}"/>
                  </a:ext>
                </a:extLst>
              </p:cNvPr>
              <p:cNvPicPr/>
              <p:nvPr/>
            </p:nvPicPr>
            <p:blipFill>
              <a:blip r:embed="rId18"/>
              <a:stretch>
                <a:fillRect/>
              </a:stretch>
            </p:blipFill>
            <p:spPr>
              <a:xfrm>
                <a:off x="8590360" y="2499814"/>
                <a:ext cx="1613880" cy="300054"/>
              </a:xfrm>
              <a:prstGeom prst="rect">
                <a:avLst/>
              </a:prstGeom>
            </p:spPr>
          </p:pic>
        </mc:Fallback>
      </mc:AlternateContent>
      <mc:AlternateContent xmlns:mc="http://schemas.openxmlformats.org/markup-compatibility/2006">
        <mc:Choice xmlns:p14="http://schemas.microsoft.com/office/powerpoint/2010/main" Requires="p14">
          <p:contentPart p14:bwMode="auto" r:id="rId19">
            <p14:nvContentPartPr>
              <p14:cNvPr id="23" name="Ink 22">
                <a:extLst>
                  <a:ext uri="{FF2B5EF4-FFF2-40B4-BE49-F238E27FC236}">
                    <a16:creationId xmlns:a16="http://schemas.microsoft.com/office/drawing/2014/main" id="{F2450DC3-F7DF-19DD-F335-9916213B878F}"/>
                  </a:ext>
                </a:extLst>
              </p14:cNvPr>
              <p14:cNvContentPartPr/>
              <p14:nvPr/>
            </p14:nvContentPartPr>
            <p14:xfrm>
              <a:off x="8686840" y="2468400"/>
              <a:ext cx="1435680" cy="20520"/>
            </p14:xfrm>
          </p:contentPart>
        </mc:Choice>
        <mc:Fallback>
          <p:pic>
            <p:nvPicPr>
              <p:cNvPr id="23" name="Ink 22">
                <a:extLst>
                  <a:ext uri="{FF2B5EF4-FFF2-40B4-BE49-F238E27FC236}">
                    <a16:creationId xmlns:a16="http://schemas.microsoft.com/office/drawing/2014/main" id="{F2450DC3-F7DF-19DD-F335-9916213B878F}"/>
                  </a:ext>
                </a:extLst>
              </p:cNvPr>
              <p:cNvPicPr/>
              <p:nvPr/>
            </p:nvPicPr>
            <p:blipFill>
              <a:blip r:embed="rId20"/>
              <a:stretch>
                <a:fillRect/>
              </a:stretch>
            </p:blipFill>
            <p:spPr>
              <a:xfrm>
                <a:off x="8632840" y="2360400"/>
                <a:ext cx="1543320" cy="236160"/>
              </a:xfrm>
              <a:prstGeom prst="rect">
                <a:avLst/>
              </a:prstGeom>
            </p:spPr>
          </p:pic>
        </mc:Fallback>
      </mc:AlternateContent>
      <mc:AlternateContent xmlns:mc="http://schemas.openxmlformats.org/markup-compatibility/2006">
        <mc:Choice xmlns:p14="http://schemas.microsoft.com/office/powerpoint/2010/main" Requires="p14">
          <p:contentPart p14:bwMode="auto" r:id="rId21">
            <p14:nvContentPartPr>
              <p14:cNvPr id="24" name="Ink 23">
                <a:extLst>
                  <a:ext uri="{FF2B5EF4-FFF2-40B4-BE49-F238E27FC236}">
                    <a16:creationId xmlns:a16="http://schemas.microsoft.com/office/drawing/2014/main" id="{6F259FAF-2750-816C-C97B-E5A6F0CBF59C}"/>
                  </a:ext>
                </a:extLst>
              </p14:cNvPr>
              <p14:cNvContentPartPr/>
              <p14:nvPr/>
            </p14:nvContentPartPr>
            <p14:xfrm>
              <a:off x="8694760" y="2558040"/>
              <a:ext cx="640080" cy="92160"/>
            </p14:xfrm>
          </p:contentPart>
        </mc:Choice>
        <mc:Fallback>
          <p:pic>
            <p:nvPicPr>
              <p:cNvPr id="24" name="Ink 23">
                <a:extLst>
                  <a:ext uri="{FF2B5EF4-FFF2-40B4-BE49-F238E27FC236}">
                    <a16:creationId xmlns:a16="http://schemas.microsoft.com/office/drawing/2014/main" id="{6F259FAF-2750-816C-C97B-E5A6F0CBF59C}"/>
                  </a:ext>
                </a:extLst>
              </p:cNvPr>
              <p:cNvPicPr/>
              <p:nvPr/>
            </p:nvPicPr>
            <p:blipFill>
              <a:blip r:embed="rId22"/>
              <a:stretch>
                <a:fillRect/>
              </a:stretch>
            </p:blipFill>
            <p:spPr>
              <a:xfrm>
                <a:off x="8640730" y="2450040"/>
                <a:ext cx="747781" cy="307800"/>
              </a:xfrm>
              <a:prstGeom prst="rect">
                <a:avLst/>
              </a:prstGeom>
            </p:spPr>
          </p:pic>
        </mc:Fallback>
      </mc:AlternateContent>
      <mc:AlternateContent xmlns:mc="http://schemas.openxmlformats.org/markup-compatibility/2006">
        <mc:Choice xmlns:p14="http://schemas.microsoft.com/office/powerpoint/2010/main" Requires="p14">
          <p:contentPart p14:bwMode="auto" r:id="rId23">
            <p14:nvContentPartPr>
              <p14:cNvPr id="25" name="Ink 24">
                <a:extLst>
                  <a:ext uri="{FF2B5EF4-FFF2-40B4-BE49-F238E27FC236}">
                    <a16:creationId xmlns:a16="http://schemas.microsoft.com/office/drawing/2014/main" id="{7E199B80-0FC0-ABBE-E876-E30A045D1346}"/>
                  </a:ext>
                </a:extLst>
              </p14:cNvPr>
              <p14:cNvContentPartPr/>
              <p14:nvPr/>
            </p14:nvContentPartPr>
            <p14:xfrm>
              <a:off x="7907800" y="2539680"/>
              <a:ext cx="295560" cy="10080"/>
            </p14:xfrm>
          </p:contentPart>
        </mc:Choice>
        <mc:Fallback>
          <p:pic>
            <p:nvPicPr>
              <p:cNvPr id="25" name="Ink 24">
                <a:extLst>
                  <a:ext uri="{FF2B5EF4-FFF2-40B4-BE49-F238E27FC236}">
                    <a16:creationId xmlns:a16="http://schemas.microsoft.com/office/drawing/2014/main" id="{7E199B80-0FC0-ABBE-E876-E30A045D1346}"/>
                  </a:ext>
                </a:extLst>
              </p:cNvPr>
              <p:cNvPicPr/>
              <p:nvPr/>
            </p:nvPicPr>
            <p:blipFill>
              <a:blip r:embed="rId24"/>
              <a:stretch>
                <a:fillRect/>
              </a:stretch>
            </p:blipFill>
            <p:spPr>
              <a:xfrm>
                <a:off x="7853800" y="2431680"/>
                <a:ext cx="403200" cy="225720"/>
              </a:xfrm>
              <a:prstGeom prst="rect">
                <a:avLst/>
              </a:prstGeom>
            </p:spPr>
          </p:pic>
        </mc:Fallback>
      </mc:AlternateContent>
      <mc:AlternateContent xmlns:mc="http://schemas.openxmlformats.org/markup-compatibility/2006">
        <mc:Choice xmlns:p14="http://schemas.microsoft.com/office/powerpoint/2010/main" Requires="p14">
          <p:contentPart p14:bwMode="auto" r:id="rId25">
            <p14:nvContentPartPr>
              <p14:cNvPr id="27" name="Ink 26">
                <a:extLst>
                  <a:ext uri="{FF2B5EF4-FFF2-40B4-BE49-F238E27FC236}">
                    <a16:creationId xmlns:a16="http://schemas.microsoft.com/office/drawing/2014/main" id="{DBB49AF1-F9C8-C289-80DB-338651CE3BB6}"/>
                  </a:ext>
                </a:extLst>
              </p14:cNvPr>
              <p14:cNvContentPartPr/>
              <p14:nvPr/>
            </p14:nvContentPartPr>
            <p14:xfrm>
              <a:off x="7831840" y="2511960"/>
              <a:ext cx="473040" cy="374760"/>
            </p14:xfrm>
          </p:contentPart>
        </mc:Choice>
        <mc:Fallback>
          <p:pic>
            <p:nvPicPr>
              <p:cNvPr id="27" name="Ink 26">
                <a:extLst>
                  <a:ext uri="{FF2B5EF4-FFF2-40B4-BE49-F238E27FC236}">
                    <a16:creationId xmlns:a16="http://schemas.microsoft.com/office/drawing/2014/main" id="{DBB49AF1-F9C8-C289-80DB-338651CE3BB6}"/>
                  </a:ext>
                </a:extLst>
              </p:cNvPr>
              <p:cNvPicPr/>
              <p:nvPr/>
            </p:nvPicPr>
            <p:blipFill>
              <a:blip r:embed="rId26"/>
              <a:stretch>
                <a:fillRect/>
              </a:stretch>
            </p:blipFill>
            <p:spPr>
              <a:xfrm>
                <a:off x="7777840" y="2403960"/>
                <a:ext cx="580680" cy="590400"/>
              </a:xfrm>
              <a:prstGeom prst="rect">
                <a:avLst/>
              </a:prstGeom>
            </p:spPr>
          </p:pic>
        </mc:Fallback>
      </mc:AlternateContent>
    </p:spTree>
    <p:extLst>
      <p:ext uri="{BB962C8B-B14F-4D97-AF65-F5344CB8AC3E}">
        <p14:creationId xmlns:p14="http://schemas.microsoft.com/office/powerpoint/2010/main" val="2930396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8D73D-4273-0E10-2DD4-59568C110DE2}"/>
              </a:ext>
            </a:extLst>
          </p:cNvPr>
          <p:cNvSpPr>
            <a:spLocks noGrp="1"/>
          </p:cNvSpPr>
          <p:nvPr>
            <p:ph type="title"/>
          </p:nvPr>
        </p:nvSpPr>
        <p:spPr>
          <a:xfrm>
            <a:off x="466898" y="186272"/>
            <a:ext cx="10886902" cy="1325563"/>
          </a:xfrm>
        </p:spPr>
        <p:txBody>
          <a:bodyPr>
            <a:normAutofit/>
          </a:bodyPr>
          <a:lstStyle/>
          <a:p>
            <a:r>
              <a:rPr lang="en-US" b="1">
                <a:solidFill>
                  <a:srgbClr val="0070C0"/>
                </a:solidFill>
              </a:rPr>
              <a:t>C</a:t>
            </a:r>
            <a:r>
              <a:rPr lang="en-US" sz="4400" b="1">
                <a:solidFill>
                  <a:srgbClr val="0070C0"/>
                </a:solidFill>
              </a:rPr>
              <a:t>itation and attribution front and </a:t>
            </a:r>
            <a:r>
              <a:rPr lang="en-US" sz="4400" b="1" err="1">
                <a:solidFill>
                  <a:srgbClr val="0070C0"/>
                </a:solidFill>
              </a:rPr>
              <a:t>centre</a:t>
            </a:r>
            <a:r>
              <a:rPr lang="en-US" sz="4400" b="1">
                <a:solidFill>
                  <a:srgbClr val="0070C0"/>
                </a:solidFill>
              </a:rPr>
              <a:t> in working with LLM-generated content</a:t>
            </a:r>
            <a:endParaRPr lang="en-ZA" b="1">
              <a:solidFill>
                <a:srgbClr val="0070C0"/>
              </a:solidFill>
            </a:endParaRPr>
          </a:p>
        </p:txBody>
      </p:sp>
      <p:pic>
        <p:nvPicPr>
          <p:cNvPr id="4" name="Picture 3" descr="A screenshot of a computer&#10;&#10;Description automatically generated">
            <a:extLst>
              <a:ext uri="{FF2B5EF4-FFF2-40B4-BE49-F238E27FC236}">
                <a16:creationId xmlns:a16="http://schemas.microsoft.com/office/drawing/2014/main" id="{657CEA65-207F-88BB-0DC8-6AD4772206F1}"/>
              </a:ext>
            </a:extLst>
          </p:cNvPr>
          <p:cNvPicPr>
            <a:picLocks noChangeAspect="1"/>
          </p:cNvPicPr>
          <p:nvPr/>
        </p:nvPicPr>
        <p:blipFill rotWithShape="1">
          <a:blip r:embed="rId2">
            <a:extLst>
              <a:ext uri="{28A0092B-C50C-407E-A947-70E740481C1C}">
                <a14:useLocalDpi xmlns:a14="http://schemas.microsoft.com/office/drawing/2010/main" val="0"/>
              </a:ext>
            </a:extLst>
          </a:blip>
          <a:srcRect l="3021" t="23510" r="-510" b="4018"/>
          <a:stretch/>
        </p:blipFill>
        <p:spPr>
          <a:xfrm>
            <a:off x="466898" y="1625353"/>
            <a:ext cx="4807835" cy="1741474"/>
          </a:xfrm>
          <a:prstGeom prst="rect">
            <a:avLst/>
          </a:prstGeom>
        </p:spPr>
      </p:pic>
      <p:pic>
        <p:nvPicPr>
          <p:cNvPr id="7" name="Picture 6" descr="A screenshot of a web page&#10;&#10;Description automatically generated">
            <a:extLst>
              <a:ext uri="{FF2B5EF4-FFF2-40B4-BE49-F238E27FC236}">
                <a16:creationId xmlns:a16="http://schemas.microsoft.com/office/drawing/2014/main" id="{CE4F59C3-1065-E06C-1E81-E65F6EC0D1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9792"/>
          <a:stretch/>
        </p:blipFill>
        <p:spPr>
          <a:xfrm>
            <a:off x="534015" y="3598086"/>
            <a:ext cx="4673600" cy="1541180"/>
          </a:xfrm>
          <a:prstGeom prst="rect">
            <a:avLst/>
          </a:prstGeom>
          <a:ln w="19050">
            <a:solidFill>
              <a:schemeClr val="tx1"/>
            </a:solidFill>
          </a:ln>
        </p:spPr>
      </p:pic>
      <p:grpSp>
        <p:nvGrpSpPr>
          <p:cNvPr id="13" name="Group 12">
            <a:extLst>
              <a:ext uri="{FF2B5EF4-FFF2-40B4-BE49-F238E27FC236}">
                <a16:creationId xmlns:a16="http://schemas.microsoft.com/office/drawing/2014/main" id="{6E50283D-9AB0-C594-88B4-A0A710CBE0DA}"/>
              </a:ext>
            </a:extLst>
          </p:cNvPr>
          <p:cNvGrpSpPr/>
          <p:nvPr/>
        </p:nvGrpSpPr>
        <p:grpSpPr>
          <a:xfrm>
            <a:off x="5567626" y="1456018"/>
            <a:ext cx="6342414" cy="2927268"/>
            <a:chOff x="5982493" y="3930732"/>
            <a:chExt cx="6342414" cy="2927268"/>
          </a:xfrm>
        </p:grpSpPr>
        <p:pic>
          <p:nvPicPr>
            <p:cNvPr id="10" name="Picture 9" descr="A screenshot of a computer&#10;&#10;Description automatically generated">
              <a:extLst>
                <a:ext uri="{FF2B5EF4-FFF2-40B4-BE49-F238E27FC236}">
                  <a16:creationId xmlns:a16="http://schemas.microsoft.com/office/drawing/2014/main" id="{E0EF9D57-3983-F928-05BA-D5D691F725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2493" y="3930732"/>
              <a:ext cx="6342414" cy="2927268"/>
            </a:xfrm>
            <a:prstGeom prst="rect">
              <a:avLst/>
            </a:prstGeom>
          </p:spPr>
        </p:pic>
        <mc:AlternateContent xmlns:mc="http://schemas.openxmlformats.org/markup-compatibility/2006">
          <mc:Choice xmlns:p14="http://schemas.microsoft.com/office/powerpoint/2010/main" Requires="p14">
            <p:contentPart p14:bwMode="auto" r:id="rId5">
              <p14:nvContentPartPr>
                <p14:cNvPr id="11" name="Ink 10">
                  <a:extLst>
                    <a:ext uri="{FF2B5EF4-FFF2-40B4-BE49-F238E27FC236}">
                      <a16:creationId xmlns:a16="http://schemas.microsoft.com/office/drawing/2014/main" id="{2FD3D52B-8C72-9493-A4C5-28FE33280089}"/>
                    </a:ext>
                  </a:extLst>
                </p14:cNvPr>
                <p14:cNvContentPartPr/>
                <p14:nvPr/>
              </p14:nvContentPartPr>
              <p14:xfrm>
                <a:off x="6087280" y="4216107"/>
                <a:ext cx="1238400" cy="43560"/>
              </p14:xfrm>
            </p:contentPart>
          </mc:Choice>
          <mc:Fallback>
            <p:pic>
              <p:nvPicPr>
                <p:cNvPr id="11" name="Ink 10">
                  <a:extLst>
                    <a:ext uri="{FF2B5EF4-FFF2-40B4-BE49-F238E27FC236}">
                      <a16:creationId xmlns:a16="http://schemas.microsoft.com/office/drawing/2014/main" id="{2FD3D52B-8C72-9493-A4C5-28FE33280089}"/>
                    </a:ext>
                  </a:extLst>
                </p:cNvPr>
                <p:cNvPicPr/>
                <p:nvPr/>
              </p:nvPicPr>
              <p:blipFill>
                <a:blip r:embed="rId6"/>
                <a:stretch>
                  <a:fillRect/>
                </a:stretch>
              </p:blipFill>
              <p:spPr>
                <a:xfrm>
                  <a:off x="6033280" y="4108107"/>
                  <a:ext cx="1346040" cy="259200"/>
                </a:xfrm>
                <a:prstGeom prst="rect">
                  <a:avLst/>
                </a:prstGeom>
              </p:spPr>
            </p:pic>
          </mc:Fallback>
        </mc:AlternateContent>
      </p:grpSp>
      <p:pic>
        <p:nvPicPr>
          <p:cNvPr id="5" name="Content Placeholder 4" descr="A screenshot of a phone&#10;&#10;Description automatically generated">
            <a:extLst>
              <a:ext uri="{FF2B5EF4-FFF2-40B4-BE49-F238E27FC236}">
                <a16:creationId xmlns:a16="http://schemas.microsoft.com/office/drawing/2014/main" id="{5F0F53E6-4E06-53E2-4E0E-F17C5953BC14}"/>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9549072" y="4015619"/>
            <a:ext cx="2360968" cy="2552094"/>
          </a:xfrm>
        </p:spPr>
      </p:pic>
    </p:spTree>
    <p:extLst>
      <p:ext uri="{BB962C8B-B14F-4D97-AF65-F5344CB8AC3E}">
        <p14:creationId xmlns:p14="http://schemas.microsoft.com/office/powerpoint/2010/main" val="4078335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1704CA-7B3C-0C0F-6992-D88A014F0B58}"/>
              </a:ext>
            </a:extLst>
          </p:cNvPr>
          <p:cNvSpPr>
            <a:spLocks noGrp="1"/>
          </p:cNvSpPr>
          <p:nvPr>
            <p:ph type="title"/>
          </p:nvPr>
        </p:nvSpPr>
        <p:spPr>
          <a:xfrm>
            <a:off x="841248" y="311572"/>
            <a:ext cx="3600860" cy="5431536"/>
          </a:xfrm>
        </p:spPr>
        <p:txBody>
          <a:bodyPr vert="horz" lIns="91440" tIns="45720" rIns="91440" bIns="45720" rtlCol="0" anchor="ctr">
            <a:normAutofit/>
          </a:bodyPr>
          <a:lstStyle/>
          <a:p>
            <a:r>
              <a:rPr lang="en-US" sz="4800" b="1" kern="1200">
                <a:solidFill>
                  <a:srgbClr val="0070C0"/>
                </a:solidFill>
                <a:latin typeface="+mj-lt"/>
                <a:ea typeface="+mj-ea"/>
                <a:cs typeface="+mj-cs"/>
              </a:rPr>
              <a:t>Activity 3: </a:t>
            </a:r>
            <a:r>
              <a:rPr lang="en-US" sz="4800" b="1" kern="1200">
                <a:solidFill>
                  <a:schemeClr val="tx1"/>
                </a:solidFill>
                <a:latin typeface="+mj-lt"/>
                <a:ea typeface="+mj-ea"/>
                <a:cs typeface="+mj-cs"/>
              </a:rPr>
              <a:t> Discussion</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AD7AD6C-8F78-B806-3DBD-3BCE3ACEAA89}"/>
              </a:ext>
            </a:extLst>
          </p:cNvPr>
          <p:cNvSpPr txBox="1"/>
          <p:nvPr/>
        </p:nvSpPr>
        <p:spPr>
          <a:xfrm>
            <a:off x="5126418" y="552091"/>
            <a:ext cx="6224335" cy="5431536"/>
          </a:xfrm>
          <a:prstGeom prst="rect">
            <a:avLst/>
          </a:prstGeom>
        </p:spPr>
        <p:txBody>
          <a:bodyPr vert="horz" lIns="91440" tIns="45720" rIns="91440" bIns="45720" rtlCol="0" anchor="ctr">
            <a:normAutofit/>
          </a:bodyPr>
          <a:lstStyle/>
          <a:p>
            <a:pPr>
              <a:lnSpc>
                <a:spcPct val="90000"/>
              </a:lnSpc>
              <a:spcAft>
                <a:spcPts val="486"/>
              </a:spcAft>
            </a:pPr>
            <a:endParaRPr lang="en-US" sz="2200"/>
          </a:p>
        </p:txBody>
      </p:sp>
      <p:sp>
        <p:nvSpPr>
          <p:cNvPr id="16" name="TextBox 2">
            <a:extLst>
              <a:ext uri="{FF2B5EF4-FFF2-40B4-BE49-F238E27FC236}">
                <a16:creationId xmlns:a16="http://schemas.microsoft.com/office/drawing/2014/main" id="{5728D4F9-45C6-1D26-0FE4-7A6A9F5A7498}"/>
              </a:ext>
            </a:extLst>
          </p:cNvPr>
          <p:cNvSpPr txBox="1"/>
          <p:nvPr/>
        </p:nvSpPr>
        <p:spPr>
          <a:xfrm>
            <a:off x="4908798" y="1537228"/>
            <a:ext cx="6441954" cy="2123658"/>
          </a:xfrm>
          <a:prstGeom prst="rect">
            <a:avLst/>
          </a:prstGeom>
          <a:noFill/>
        </p:spPr>
        <p:txBody>
          <a:bodyPr wrap="square" rtlCol="0">
            <a:spAutoFit/>
          </a:bodyPr>
          <a:lstStyle/>
          <a:p>
            <a:pPr marL="457200" indent="-457200">
              <a:spcBef>
                <a:spcPts val="1200"/>
              </a:spcBef>
              <a:buFont typeface="Courier New" panose="02070309020205020404" pitchFamily="49" charset="0"/>
              <a:buChar char="o"/>
            </a:pPr>
            <a:r>
              <a:rPr lang="en-ZA" sz="2800">
                <a:cs typeface="Calibri"/>
              </a:rPr>
              <a:t>What are your concerns?</a:t>
            </a:r>
          </a:p>
          <a:p>
            <a:pPr marL="457200" indent="-457200">
              <a:spcBef>
                <a:spcPts val="1200"/>
              </a:spcBef>
              <a:buFont typeface="Courier New" panose="02070309020205020404" pitchFamily="49" charset="0"/>
              <a:buChar char="o"/>
            </a:pPr>
            <a:r>
              <a:rPr lang="en-ZA" sz="2800">
                <a:cs typeface="Calibri"/>
              </a:rPr>
              <a:t>What are you excited about?</a:t>
            </a:r>
          </a:p>
          <a:p>
            <a:pPr marL="457200" indent="-457200">
              <a:spcBef>
                <a:spcPts val="1200"/>
              </a:spcBef>
              <a:buFont typeface="Courier New" panose="02070309020205020404" pitchFamily="49" charset="0"/>
              <a:buChar char="o"/>
            </a:pPr>
            <a:r>
              <a:rPr lang="en-ZA" sz="2800">
                <a:cs typeface="Calibri"/>
              </a:rPr>
              <a:t>What kind of help does the institution need to provide?</a:t>
            </a:r>
            <a:endParaRPr lang="en-US" sz="2800">
              <a:cs typeface="Calibri"/>
            </a:endParaRPr>
          </a:p>
        </p:txBody>
      </p:sp>
      <p:sp>
        <p:nvSpPr>
          <p:cNvPr id="4" name="TextBox 3">
            <a:extLst>
              <a:ext uri="{FF2B5EF4-FFF2-40B4-BE49-F238E27FC236}">
                <a16:creationId xmlns:a16="http://schemas.microsoft.com/office/drawing/2014/main" id="{F6AF5766-FF1B-7DD7-DDCD-CF3113EB4F38}"/>
              </a:ext>
            </a:extLst>
          </p:cNvPr>
          <p:cNvSpPr txBox="1"/>
          <p:nvPr/>
        </p:nvSpPr>
        <p:spPr>
          <a:xfrm>
            <a:off x="5126418" y="4854757"/>
            <a:ext cx="6136980" cy="646331"/>
          </a:xfrm>
          <a:prstGeom prst="rect">
            <a:avLst/>
          </a:prstGeom>
          <a:solidFill>
            <a:schemeClr val="bg1"/>
          </a:solidFill>
          <a:ln w="28575">
            <a:solidFill>
              <a:schemeClr val="accent2"/>
            </a:solidFill>
          </a:ln>
        </p:spPr>
        <p:txBody>
          <a:bodyPr wrap="square" rtlCol="0">
            <a:spAutoFit/>
          </a:bodyPr>
          <a:lstStyle/>
          <a:p>
            <a:pPr defTabSz="740664">
              <a:spcAft>
                <a:spcPts val="486"/>
              </a:spcAft>
            </a:pPr>
            <a:r>
              <a:rPr lang="en-ZA" kern="1200">
                <a:solidFill>
                  <a:schemeClr val="tx1"/>
                </a:solidFill>
                <a:ea typeface="+mn-ea"/>
                <a:cs typeface="+mn-cs"/>
              </a:rPr>
              <a:t>See the </a:t>
            </a:r>
            <a:r>
              <a:rPr lang="en-ZA" i="1" kern="1200">
                <a:solidFill>
                  <a:schemeClr val="tx1"/>
                </a:solidFill>
                <a:ea typeface="+mn-ea"/>
                <a:cs typeface="+mn-cs"/>
              </a:rPr>
              <a:t>Open Textbook Student Co-Creation Guide </a:t>
            </a:r>
            <a:r>
              <a:rPr lang="en-ZA" kern="1200">
                <a:solidFill>
                  <a:schemeClr val="tx1"/>
                </a:solidFill>
                <a:ea typeface="+mn-ea"/>
                <a:cs typeface="+mn-cs"/>
              </a:rPr>
              <a:t>for pointers to aid your reflection: </a:t>
            </a:r>
            <a:r>
              <a:rPr lang="en" b="1" kern="1200">
                <a:solidFill>
                  <a:schemeClr val="tx1"/>
                </a:solidFill>
                <a:highlight>
                  <a:srgbClr val="FFFFFF"/>
                </a:highlight>
                <a:ea typeface="+mn-lt"/>
                <a:cs typeface="+mn-lt"/>
                <a:hlinkClick r:id="rId2"/>
              </a:rPr>
              <a:t>https://bit.ly/3Y2U7Vi</a:t>
            </a:r>
            <a:endParaRPr lang="en-ZA"/>
          </a:p>
        </p:txBody>
      </p:sp>
    </p:spTree>
    <p:extLst>
      <p:ext uri="{BB962C8B-B14F-4D97-AF65-F5344CB8AC3E}">
        <p14:creationId xmlns:p14="http://schemas.microsoft.com/office/powerpoint/2010/main" val="14009953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TextBox 2">
            <a:extLst>
              <a:ext uri="{FF2B5EF4-FFF2-40B4-BE49-F238E27FC236}">
                <a16:creationId xmlns:a16="http://schemas.microsoft.com/office/drawing/2014/main" id="{5EDA2D34-EDBC-54C0-A87A-F969CC8EF19F}"/>
              </a:ext>
            </a:extLst>
          </p:cNvPr>
          <p:cNvSpPr txBox="1"/>
          <p:nvPr/>
        </p:nvSpPr>
        <p:spPr>
          <a:xfrm>
            <a:off x="838200" y="1825625"/>
            <a:ext cx="5393361" cy="435133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a:t>Part 4: </a:t>
            </a:r>
          </a:p>
          <a:p>
            <a:pPr indent="-228600">
              <a:lnSpc>
                <a:spcPct val="90000"/>
              </a:lnSpc>
              <a:spcAft>
                <a:spcPts val="600"/>
              </a:spcAft>
              <a:buFont typeface="Arial" panose="020B0604020202020204" pitchFamily="34" charset="0"/>
              <a:buChar char="•"/>
            </a:pPr>
            <a:r>
              <a:rPr lang="en-US" b="1"/>
              <a:t>Creative Commons, attributing student contributions and engaging with citation and attribution of LLM-generated content</a:t>
            </a:r>
            <a:endParaRPr lang="en-US"/>
          </a:p>
        </p:txBody>
      </p:sp>
      <p:pic>
        <p:nvPicPr>
          <p:cNvPr id="5" name="Picture 4" descr="Light bulb on yellow background with sketched light beams and cord">
            <a:extLst>
              <a:ext uri="{FF2B5EF4-FFF2-40B4-BE49-F238E27FC236}">
                <a16:creationId xmlns:a16="http://schemas.microsoft.com/office/drawing/2014/main" id="{38535C8D-08E1-CCC4-56D3-0A141272171B}"/>
              </a:ext>
            </a:extLst>
          </p:cNvPr>
          <p:cNvPicPr>
            <a:picLocks noChangeAspect="1"/>
          </p:cNvPicPr>
          <p:nvPr/>
        </p:nvPicPr>
        <p:blipFill rotWithShape="1">
          <a:blip r:embed="rId2"/>
          <a:srcRect l="38500" r="-1" b="-1"/>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8"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2AFFA42-7DBE-CAFE-FCFE-21941FF38BF0}"/>
              </a:ext>
            </a:extLst>
          </p:cNvPr>
          <p:cNvSpPr txBox="1"/>
          <p:nvPr/>
        </p:nvSpPr>
        <p:spPr>
          <a:xfrm>
            <a:off x="712381" y="323638"/>
            <a:ext cx="7389628" cy="4221125"/>
          </a:xfrm>
          <a:prstGeom prst="rect">
            <a:avLst/>
          </a:prstGeom>
          <a:solidFill>
            <a:srgbClr val="0070C0"/>
          </a:solidFill>
          <a:ln>
            <a:solidFill>
              <a:srgbClr val="0070C0"/>
            </a:solidFill>
          </a:ln>
        </p:spPr>
        <p:txBody>
          <a:bodyPr wrap="square" rtlCol="0">
            <a:spAutoFit/>
          </a:bodyPr>
          <a:lstStyle/>
          <a:p>
            <a:endParaRPr lang="en-ZA"/>
          </a:p>
        </p:txBody>
      </p:sp>
      <p:sp>
        <p:nvSpPr>
          <p:cNvPr id="4" name="TextBox 3">
            <a:extLst>
              <a:ext uri="{FF2B5EF4-FFF2-40B4-BE49-F238E27FC236}">
                <a16:creationId xmlns:a16="http://schemas.microsoft.com/office/drawing/2014/main" id="{DF185BC2-8991-DFF5-EECD-B87B1A2AC21A}"/>
              </a:ext>
            </a:extLst>
          </p:cNvPr>
          <p:cNvSpPr txBox="1"/>
          <p:nvPr/>
        </p:nvSpPr>
        <p:spPr>
          <a:xfrm>
            <a:off x="1286540" y="921125"/>
            <a:ext cx="5657402" cy="1323439"/>
          </a:xfrm>
          <a:prstGeom prst="rect">
            <a:avLst/>
          </a:prstGeom>
          <a:noFill/>
        </p:spPr>
        <p:txBody>
          <a:bodyPr wrap="square" rtlCol="0">
            <a:spAutoFit/>
          </a:bodyPr>
          <a:lstStyle/>
          <a:p>
            <a:r>
              <a:rPr lang="en-ZA" sz="4000">
                <a:solidFill>
                  <a:schemeClr val="bg1">
                    <a:lumMod val="95000"/>
                  </a:schemeClr>
                </a:solidFill>
              </a:rPr>
              <a:t>Closing comments </a:t>
            </a:r>
          </a:p>
          <a:p>
            <a:r>
              <a:rPr lang="en-ZA" sz="4000">
                <a:solidFill>
                  <a:schemeClr val="bg1">
                    <a:lumMod val="95000"/>
                  </a:schemeClr>
                </a:solidFill>
              </a:rPr>
              <a:t>and ideas?</a:t>
            </a:r>
          </a:p>
        </p:txBody>
      </p:sp>
    </p:spTree>
    <p:extLst>
      <p:ext uri="{BB962C8B-B14F-4D97-AF65-F5344CB8AC3E}">
        <p14:creationId xmlns:p14="http://schemas.microsoft.com/office/powerpoint/2010/main" val="269760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81"/>
        <p:cNvGrpSpPr/>
        <p:nvPr/>
      </p:nvGrpSpPr>
      <p:grpSpPr>
        <a:xfrm>
          <a:off x="0" y="0"/>
          <a:ext cx="0" cy="0"/>
          <a:chOff x="0" y="0"/>
          <a:chExt cx="0" cy="0"/>
        </a:xfrm>
      </p:grpSpPr>
      <p:sp useBgFill="1">
        <p:nvSpPr>
          <p:cNvPr id="297" name="Rectangle 296">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Arc 300">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001FC02D-AFCA-1808-BCCF-980E265D49E9}"/>
              </a:ext>
            </a:extLst>
          </p:cNvPr>
          <p:cNvSpPr>
            <a:spLocks noGrp="1"/>
          </p:cNvSpPr>
          <p:nvPr>
            <p:ph type="title" idx="4294967295"/>
          </p:nvPr>
        </p:nvSpPr>
        <p:spPr>
          <a:xfrm>
            <a:off x="171890" y="643467"/>
            <a:ext cx="4087308" cy="5571066"/>
          </a:xfrm>
        </p:spPr>
        <p:txBody>
          <a:bodyPr>
            <a:normAutofit/>
          </a:bodyPr>
          <a:lstStyle/>
          <a:p>
            <a:r>
              <a:rPr lang="en-ZA" sz="4800">
                <a:solidFill>
                  <a:srgbClr val="FFFFFF"/>
                </a:solidFill>
              </a:rPr>
              <a:t>Digital Open Textbooks for Development (DOT4D)</a:t>
            </a:r>
          </a:p>
        </p:txBody>
      </p:sp>
      <p:sp>
        <p:nvSpPr>
          <p:cNvPr id="282" name="Google Shape;282;p45"/>
          <p:cNvSpPr txBox="1">
            <a:spLocks noGrp="1"/>
          </p:cNvSpPr>
          <p:nvPr>
            <p:ph type="title"/>
          </p:nvPr>
        </p:nvSpPr>
        <p:spPr>
          <a:xfrm>
            <a:off x="5237018" y="1634588"/>
            <a:ext cx="4494189" cy="566646"/>
          </a:xfrm>
          <a:prstGeom prst="rect">
            <a:avLst/>
          </a:prstGeom>
          <a:noFill/>
          <a:ln>
            <a:noFill/>
          </a:ln>
        </p:spPr>
        <p:txBody>
          <a:bodyPr spcFirstLastPara="1" vert="horz" wrap="square" lIns="91433" tIns="45700" rIns="91433" bIns="45700" rtlCol="0" anchor="ctr" anchorCtr="0">
            <a:normAutofit/>
          </a:bodyPr>
          <a:lstStyle/>
          <a:p>
            <a:pPr defTabSz="512064">
              <a:lnSpc>
                <a:spcPct val="100000"/>
              </a:lnSpc>
              <a:spcBef>
                <a:spcPts val="598"/>
              </a:spcBef>
              <a:buClr>
                <a:schemeClr val="lt1"/>
              </a:buClr>
              <a:buSzPct val="100000"/>
            </a:pPr>
            <a:r>
              <a:rPr lang="en-ZA" sz="1792" b="1" kern="1200">
                <a:solidFill>
                  <a:schemeClr val="lt1"/>
                </a:solidFill>
                <a:latin typeface="+mj-lt"/>
                <a:ea typeface="+mj-ea"/>
                <a:cs typeface="+mj-cs"/>
              </a:rPr>
              <a:t>Disclaimer</a:t>
            </a:r>
            <a:endParaRPr lang="en-ZA" sz="1792" kern="1200">
              <a:solidFill>
                <a:schemeClr val="lt1"/>
              </a:solidFill>
              <a:latin typeface="+mj-lt"/>
              <a:ea typeface="+mj-ea"/>
              <a:cs typeface="+mj-cs"/>
            </a:endParaRPr>
          </a:p>
          <a:p>
            <a:pPr>
              <a:spcBef>
                <a:spcPts val="2133"/>
              </a:spcBef>
              <a:buSzPct val="117857"/>
            </a:pPr>
            <a:endParaRPr/>
          </a:p>
        </p:txBody>
      </p:sp>
      <p:sp>
        <p:nvSpPr>
          <p:cNvPr id="283" name="Google Shape;283;p45"/>
          <p:cNvSpPr txBox="1">
            <a:spLocks noGrp="1"/>
          </p:cNvSpPr>
          <p:nvPr>
            <p:ph idx="1"/>
          </p:nvPr>
        </p:nvSpPr>
        <p:spPr>
          <a:xfrm>
            <a:off x="4805916" y="4247824"/>
            <a:ext cx="6836317" cy="1125257"/>
          </a:xfrm>
          <a:prstGeom prst="rect">
            <a:avLst/>
          </a:prstGeom>
          <a:noFill/>
          <a:ln>
            <a:noFill/>
          </a:ln>
        </p:spPr>
        <p:txBody>
          <a:bodyPr spcFirstLastPara="1" vert="horz" wrap="square" lIns="91433" tIns="45700" rIns="91433" bIns="45700" rtlCol="0" anchor="t" anchorCtr="0">
            <a:noAutofit/>
          </a:bodyPr>
          <a:lstStyle/>
          <a:p>
            <a:pPr marL="0" indent="0" defTabSz="512064">
              <a:lnSpc>
                <a:spcPct val="115000"/>
              </a:lnSpc>
              <a:spcBef>
                <a:spcPts val="560"/>
              </a:spcBef>
              <a:buNone/>
            </a:pPr>
            <a:r>
              <a:rPr lang="en-US" sz="2000" kern="1200">
                <a:solidFill>
                  <a:schemeClr val="dk1"/>
                </a:solidFill>
                <a:latin typeface="+mn-lt"/>
                <a:ea typeface="+mn-ea"/>
                <a:cs typeface="+mn-cs"/>
              </a:rPr>
              <a:t>Initiated as a three-year (2018–2021) research, advocacy and implementation project funded by the Canadian IDRC, following in wake of Research on Open Educational Resources for Development (ROER4D) and other CILT open education initiatives. </a:t>
            </a:r>
          </a:p>
          <a:p>
            <a:pPr marL="0" indent="0" defTabSz="512064">
              <a:lnSpc>
                <a:spcPct val="115000"/>
              </a:lnSpc>
              <a:spcBef>
                <a:spcPts val="560"/>
              </a:spcBef>
              <a:buNone/>
            </a:pPr>
            <a:r>
              <a:rPr lang="en-US" sz="2000" b="1" kern="1200">
                <a:solidFill>
                  <a:schemeClr val="dk1"/>
                </a:solidFill>
                <a:latin typeface="+mn-lt"/>
                <a:ea typeface="+mn-ea"/>
                <a:cs typeface="+mn-cs"/>
              </a:rPr>
              <a:t>Now an institutionally funded UCT initiative</a:t>
            </a:r>
            <a:r>
              <a:rPr lang="en-US" sz="2000" kern="1200">
                <a:solidFill>
                  <a:schemeClr val="dk1"/>
                </a:solidFill>
                <a:latin typeface="+mn-lt"/>
                <a:ea typeface="+mn-ea"/>
                <a:cs typeface="+mn-cs"/>
              </a:rPr>
              <a:t>.</a:t>
            </a:r>
            <a:endParaRPr lang="en-US" sz="2000">
              <a:solidFill>
                <a:schemeClr val="dk1"/>
              </a:solidFill>
            </a:endParaRPr>
          </a:p>
        </p:txBody>
      </p:sp>
      <p:sp>
        <p:nvSpPr>
          <p:cNvPr id="288" name="Google Shape;288;p45"/>
          <p:cNvSpPr txBox="1"/>
          <p:nvPr/>
        </p:nvSpPr>
        <p:spPr>
          <a:xfrm>
            <a:off x="10311055" y="2647390"/>
            <a:ext cx="1182992" cy="1794682"/>
          </a:xfrm>
          <a:prstGeom prst="rect">
            <a:avLst/>
          </a:prstGeom>
          <a:noFill/>
          <a:ln>
            <a:noFill/>
          </a:ln>
        </p:spPr>
        <p:txBody>
          <a:bodyPr spcFirstLastPara="1" wrap="square" lIns="121900" tIns="121900" rIns="121900" bIns="121900" anchor="t" anchorCtr="0">
            <a:spAutoFit/>
          </a:bodyPr>
          <a:lstStyle/>
          <a:p>
            <a:pPr defTabSz="512064">
              <a:spcAft>
                <a:spcPts val="600"/>
              </a:spcAft>
              <a:buClr>
                <a:srgbClr val="000000"/>
              </a:buClr>
              <a:buSzPts val="1200"/>
            </a:pPr>
            <a:r>
              <a:rPr lang="en" sz="896" b="1" kern="1200">
                <a:solidFill>
                  <a:schemeClr val="dk1"/>
                </a:solidFill>
                <a:latin typeface="Calibri"/>
                <a:ea typeface="+mn-ea"/>
                <a:cs typeface="Calibri"/>
                <a:sym typeface="Calibri"/>
              </a:rPr>
              <a:t>Glenda Cox</a:t>
            </a:r>
            <a:r>
              <a:rPr lang="en" sz="896" kern="1200">
                <a:solidFill>
                  <a:schemeClr val="dk1"/>
                </a:solidFill>
                <a:latin typeface="Calibri"/>
                <a:ea typeface="+mn-ea"/>
                <a:cs typeface="Calibri"/>
                <a:sym typeface="Calibri"/>
              </a:rPr>
              <a:t> </a:t>
            </a:r>
          </a:p>
          <a:p>
            <a:pPr defTabSz="512064">
              <a:spcAft>
                <a:spcPts val="600"/>
              </a:spcAft>
              <a:buClr>
                <a:srgbClr val="000000"/>
              </a:buClr>
              <a:buSzPts val="1200"/>
            </a:pPr>
            <a:r>
              <a:rPr lang="en" sz="896" kern="1200">
                <a:solidFill>
                  <a:schemeClr val="dk1"/>
                </a:solidFill>
                <a:latin typeface="Calibri"/>
                <a:ea typeface="+mn-ea"/>
                <a:cs typeface="Calibri"/>
                <a:sym typeface="Calibri"/>
              </a:rPr>
              <a:t>Principal Investigator</a:t>
            </a:r>
            <a:endParaRPr lang="en" sz="896" b="1" kern="1200">
              <a:solidFill>
                <a:schemeClr val="dk1"/>
              </a:solidFill>
              <a:latin typeface="Calibri"/>
              <a:ea typeface="+mn-ea"/>
              <a:cs typeface="Calibri"/>
              <a:sym typeface="Calibri"/>
            </a:endParaRPr>
          </a:p>
          <a:p>
            <a:pPr defTabSz="512064">
              <a:spcAft>
                <a:spcPts val="600"/>
              </a:spcAft>
              <a:buSzPts val="1200"/>
            </a:pPr>
            <a:r>
              <a:rPr lang="en" sz="896" b="1" kern="1200">
                <a:solidFill>
                  <a:schemeClr val="dk1"/>
                </a:solidFill>
                <a:latin typeface="Calibri"/>
                <a:ea typeface="+mn-ea"/>
                <a:cs typeface="Calibri"/>
                <a:sym typeface="Calibri"/>
              </a:rPr>
              <a:t>Michelle Willmers </a:t>
            </a:r>
            <a:r>
              <a:rPr lang="en" sz="896" kern="1200">
                <a:solidFill>
                  <a:schemeClr val="dk1"/>
                </a:solidFill>
                <a:latin typeface="Calibri"/>
                <a:ea typeface="+mn-ea"/>
                <a:cs typeface="Calibri"/>
                <a:sym typeface="Calibri"/>
              </a:rPr>
              <a:t>Publishing &amp; Implementation Manager </a:t>
            </a:r>
            <a:endParaRPr lang="en" sz="896" b="1" kern="1200">
              <a:solidFill>
                <a:schemeClr val="dk1"/>
              </a:solidFill>
              <a:latin typeface="Calibri"/>
              <a:ea typeface="+mn-ea"/>
              <a:cs typeface="Calibri"/>
              <a:sym typeface="Calibri"/>
            </a:endParaRPr>
          </a:p>
          <a:p>
            <a:pPr defTabSz="512064">
              <a:spcAft>
                <a:spcPts val="600"/>
              </a:spcAft>
              <a:buSzPts val="1200"/>
            </a:pPr>
            <a:r>
              <a:rPr lang="en-ZA" sz="896" b="1" kern="1200">
                <a:solidFill>
                  <a:schemeClr val="dk1"/>
                </a:solidFill>
                <a:latin typeface="Calibri"/>
                <a:ea typeface="+mn-ea"/>
                <a:cs typeface="Calibri"/>
                <a:sym typeface="Calibri"/>
              </a:rPr>
              <a:t>Bianca Masuku</a:t>
            </a:r>
            <a:r>
              <a:rPr lang="en-ZA" sz="896" kern="1200">
                <a:solidFill>
                  <a:schemeClr val="dk1"/>
                </a:solidFill>
                <a:latin typeface="Calibri"/>
                <a:ea typeface="+mn-ea"/>
                <a:cs typeface="Calibri"/>
                <a:sym typeface="Calibri"/>
              </a:rPr>
              <a:t> Researcher</a:t>
            </a:r>
            <a:endParaRPr lang="en-ZA" sz="1600">
              <a:solidFill>
                <a:schemeClr val="dk1"/>
              </a:solidFill>
              <a:latin typeface="Calibri"/>
              <a:ea typeface="Calibri"/>
              <a:cs typeface="Calibri"/>
              <a:sym typeface="Calibri"/>
            </a:endParaRPr>
          </a:p>
        </p:txBody>
      </p:sp>
      <p:pic>
        <p:nvPicPr>
          <p:cNvPr id="3" name="Picture 2" descr="A few women sitting at a table&#10;&#10;Description automatically generated with low confidence">
            <a:extLst>
              <a:ext uri="{FF2B5EF4-FFF2-40B4-BE49-F238E27FC236}">
                <a16:creationId xmlns:a16="http://schemas.microsoft.com/office/drawing/2014/main" id="{F11C8FBB-5E50-87DD-F099-29269D8793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1425" y="1302356"/>
            <a:ext cx="4307258" cy="2868332"/>
          </a:xfrm>
          <a:prstGeom prst="rect">
            <a:avLst/>
          </a:prstGeom>
          <a:ln w="28575">
            <a:solidFill>
              <a:schemeClr val="tx1"/>
            </a:solidFill>
          </a:ln>
          <a:effectLst>
            <a:softEdge rad="12700"/>
          </a:effectLst>
        </p:spPr>
      </p:pic>
      <p:pic>
        <p:nvPicPr>
          <p:cNvPr id="4" name="Picture 3" descr="A picture containing text, font, screenshot, white&#10;&#10;Description automatically generated">
            <a:extLst>
              <a:ext uri="{FF2B5EF4-FFF2-40B4-BE49-F238E27FC236}">
                <a16:creationId xmlns:a16="http://schemas.microsoft.com/office/drawing/2014/main" id="{9869A992-1D81-EE30-7085-8CA147F06358}"/>
              </a:ext>
            </a:extLst>
          </p:cNvPr>
          <p:cNvPicPr>
            <a:picLocks noChangeAspect="1"/>
          </p:cNvPicPr>
          <p:nvPr/>
        </p:nvPicPr>
        <p:blipFill>
          <a:blip r:embed="rId4"/>
          <a:stretch>
            <a:fillRect/>
          </a:stretch>
        </p:blipFill>
        <p:spPr>
          <a:xfrm>
            <a:off x="7838691" y="135444"/>
            <a:ext cx="4032525" cy="850580"/>
          </a:xfrm>
          <a:prstGeom prst="rect">
            <a:avLst/>
          </a:prstGeom>
          <a:ln>
            <a:solidFill>
              <a:srgbClr val="33CCCC"/>
            </a:solidFill>
          </a:ln>
        </p:spPr>
      </p:pic>
      <p:pic>
        <p:nvPicPr>
          <p:cNvPr id="292" name="Google Shape;292;p45"/>
          <p:cNvPicPr preferRelativeResize="0"/>
          <p:nvPr/>
        </p:nvPicPr>
        <p:blipFill rotWithShape="1">
          <a:blip r:embed="rId5">
            <a:alphaModFix/>
          </a:blip>
          <a:srcRect/>
          <a:stretch/>
        </p:blipFill>
        <p:spPr>
          <a:xfrm>
            <a:off x="10967983" y="0"/>
            <a:ext cx="1052128" cy="725111"/>
          </a:xfrm>
          <a:prstGeom prst="rect">
            <a:avLst/>
          </a:prstGeom>
          <a:noFill/>
          <a:ln>
            <a:noFill/>
          </a:ln>
        </p:spPr>
      </p:pic>
    </p:spTree>
    <p:extLst>
      <p:ext uri="{BB962C8B-B14F-4D97-AF65-F5344CB8AC3E}">
        <p14:creationId xmlns:p14="http://schemas.microsoft.com/office/powerpoint/2010/main" val="314537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7"/>
        <p:cNvGrpSpPr/>
        <p:nvPr/>
      </p:nvGrpSpPr>
      <p:grpSpPr>
        <a:xfrm>
          <a:off x="0" y="0"/>
          <a:ext cx="0" cy="0"/>
          <a:chOff x="0" y="0"/>
          <a:chExt cx="0" cy="0"/>
        </a:xfrm>
      </p:grpSpPr>
      <p:sp>
        <p:nvSpPr>
          <p:cNvPr id="225" name="Rectangle 224">
            <a:extLst>
              <a:ext uri="{FF2B5EF4-FFF2-40B4-BE49-F238E27FC236}">
                <a16:creationId xmlns:a16="http://schemas.microsoft.com/office/drawing/2014/main" id="{AE5A632B-B15A-489E-8337-BC0F40DB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Arc 226">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5262" y="859948"/>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89" name="Google Shape;189;p34"/>
          <p:cNvSpPr txBox="1">
            <a:spLocks noGrp="1"/>
          </p:cNvSpPr>
          <p:nvPr>
            <p:ph type="title" idx="4294967295"/>
          </p:nvPr>
        </p:nvSpPr>
        <p:spPr>
          <a:xfrm>
            <a:off x="838200" y="643467"/>
            <a:ext cx="2951205" cy="5571066"/>
          </a:xfrm>
          <a:prstGeom prst="rect">
            <a:avLst/>
          </a:prstGeom>
        </p:spPr>
        <p:txBody>
          <a:bodyPr spcFirstLastPara="1" vert="horz" lIns="91440" tIns="45720" rIns="91440" bIns="45720" rtlCol="0" anchor="ctr" anchorCtr="0">
            <a:normAutofit/>
          </a:bodyPr>
          <a:lstStyle/>
          <a:p>
            <a:pPr>
              <a:spcAft>
                <a:spcPts val="2133"/>
              </a:spcAft>
              <a:buClr>
                <a:schemeClr val="lt1"/>
              </a:buClr>
              <a:buSzPts val="2667"/>
            </a:pPr>
            <a:r>
              <a:rPr lang="en-US" b="1" kern="1200">
                <a:solidFill>
                  <a:srgbClr val="FFFFFF"/>
                </a:solidFill>
                <a:latin typeface="+mj-lt"/>
                <a:ea typeface="+mj-ea"/>
                <a:cs typeface="+mj-cs"/>
              </a:rPr>
              <a:t>DOT4D objective</a:t>
            </a:r>
            <a:endParaRPr lang="en-US" kern="1200">
              <a:solidFill>
                <a:srgbClr val="FFFFFF"/>
              </a:solidFill>
              <a:latin typeface="+mj-lt"/>
              <a:ea typeface="+mj-ea"/>
              <a:cs typeface="+mj-cs"/>
            </a:endParaRPr>
          </a:p>
        </p:txBody>
      </p:sp>
      <p:sp>
        <p:nvSpPr>
          <p:cNvPr id="229" name="Rectangle: Rounded Corners 228">
            <a:extLst>
              <a:ext uri="{FF2B5EF4-FFF2-40B4-BE49-F238E27FC236}">
                <a16:creationId xmlns:a16="http://schemas.microsoft.com/office/drawing/2014/main" id="{651547D7-AD18-407B-A5F4-F8225B5DC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5452" y="434266"/>
            <a:ext cx="7217701" cy="5922084"/>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0" name="Google Shape;188;p34">
            <a:extLst>
              <a:ext uri="{FF2B5EF4-FFF2-40B4-BE49-F238E27FC236}">
                <a16:creationId xmlns:a16="http://schemas.microsoft.com/office/drawing/2014/main" id="{29D7C615-911B-F39B-01A8-93252B5DF1D4}"/>
              </a:ext>
            </a:extLst>
          </p:cNvPr>
          <p:cNvGraphicFramePr/>
          <p:nvPr>
            <p:extLst>
              <p:ext uri="{D42A27DB-BD31-4B8C-83A1-F6EECF244321}">
                <p14:modId xmlns:p14="http://schemas.microsoft.com/office/powerpoint/2010/main" val="990650715"/>
              </p:ext>
            </p:extLst>
          </p:nvPr>
        </p:nvGraphicFramePr>
        <p:xfrm>
          <a:off x="4763911" y="609600"/>
          <a:ext cx="6735443" cy="5564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F2AFFA42-7DBE-CAFE-FCFE-21941FF38BF0}"/>
              </a:ext>
            </a:extLst>
          </p:cNvPr>
          <p:cNvSpPr txBox="1"/>
          <p:nvPr/>
        </p:nvSpPr>
        <p:spPr>
          <a:xfrm>
            <a:off x="712381" y="404037"/>
            <a:ext cx="7389628" cy="4221125"/>
          </a:xfrm>
          <a:prstGeom prst="rect">
            <a:avLst/>
          </a:prstGeom>
          <a:solidFill>
            <a:srgbClr val="0070C0"/>
          </a:solidFill>
          <a:ln>
            <a:solidFill>
              <a:srgbClr val="0070C0"/>
            </a:solidFill>
          </a:ln>
        </p:spPr>
        <p:txBody>
          <a:bodyPr wrap="square" rtlCol="0">
            <a:spAutoFit/>
          </a:bodyPr>
          <a:lstStyle/>
          <a:p>
            <a:endParaRPr lang="en-ZA"/>
          </a:p>
        </p:txBody>
      </p:sp>
      <p:sp>
        <p:nvSpPr>
          <p:cNvPr id="3" name="TextBox 2">
            <a:extLst>
              <a:ext uri="{FF2B5EF4-FFF2-40B4-BE49-F238E27FC236}">
                <a16:creationId xmlns:a16="http://schemas.microsoft.com/office/drawing/2014/main" id="{5EDA2D34-EDBC-54C0-A87A-F969CC8EF19F}"/>
              </a:ext>
            </a:extLst>
          </p:cNvPr>
          <p:cNvSpPr txBox="1"/>
          <p:nvPr/>
        </p:nvSpPr>
        <p:spPr>
          <a:xfrm>
            <a:off x="1148316" y="680484"/>
            <a:ext cx="6103089" cy="3530009"/>
          </a:xfrm>
          <a:prstGeom prst="rect">
            <a:avLst/>
          </a:prstGeom>
        </p:spPr>
        <p:txBody>
          <a:bodyPr vert="horz" lIns="91440" tIns="45720" rIns="91440" bIns="45720" rtlCol="0" anchor="ctr">
            <a:normAutofit/>
          </a:bodyPr>
          <a:lstStyle/>
          <a:p>
            <a:pPr>
              <a:lnSpc>
                <a:spcPct val="90000"/>
              </a:lnSpc>
              <a:spcAft>
                <a:spcPts val="600"/>
              </a:spcAft>
            </a:pPr>
            <a:r>
              <a:rPr lang="en-US" sz="3200">
                <a:solidFill>
                  <a:schemeClr val="bg1"/>
                </a:solidFill>
              </a:rPr>
              <a:t>Part 1: </a:t>
            </a:r>
          </a:p>
          <a:p>
            <a:pPr>
              <a:lnSpc>
                <a:spcPct val="90000"/>
              </a:lnSpc>
              <a:spcAft>
                <a:spcPts val="600"/>
              </a:spcAft>
            </a:pPr>
            <a:r>
              <a:rPr lang="en-US" sz="3200" b="1">
                <a:solidFill>
                  <a:schemeClr val="bg1"/>
                </a:solidFill>
              </a:rPr>
              <a:t>Open education practice as a means to address social (in)justice in the classroom and build students’ sense of belonging</a:t>
            </a:r>
            <a:endParaRPr lang="en-US" sz="3200">
              <a:solidFill>
                <a:schemeClr val="bg1"/>
              </a:solidFill>
            </a:endParaRPr>
          </a:p>
          <a:p>
            <a:pPr indent="-228600">
              <a:lnSpc>
                <a:spcPct val="90000"/>
              </a:lnSpc>
              <a:spcAft>
                <a:spcPts val="600"/>
              </a:spcAft>
              <a:buFont typeface="Arial" panose="020B0604020202020204" pitchFamily="34" charset="0"/>
              <a:buChar char="•"/>
            </a:pPr>
            <a:endParaRPr lang="en-US"/>
          </a:p>
        </p:txBody>
      </p:sp>
    </p:spTree>
    <p:extLst>
      <p:ext uri="{BB962C8B-B14F-4D97-AF65-F5344CB8AC3E}">
        <p14:creationId xmlns:p14="http://schemas.microsoft.com/office/powerpoint/2010/main" val="3907159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3"/>
          <p:cNvSpPr txBox="1">
            <a:spLocks noGrp="1"/>
          </p:cNvSpPr>
          <p:nvPr>
            <p:ph type="title"/>
          </p:nvPr>
        </p:nvSpPr>
        <p:spPr>
          <a:xfrm>
            <a:off x="415600" y="350874"/>
            <a:ext cx="3744000" cy="1397526"/>
          </a:xfrm>
          <a:prstGeom prst="rect">
            <a:avLst/>
          </a:prstGeom>
        </p:spPr>
        <p:txBody>
          <a:bodyPr spcFirstLastPara="1" wrap="square" lIns="121900" tIns="121900" rIns="121900" bIns="121900" anchor="b" anchorCtr="0">
            <a:noAutofit/>
          </a:bodyPr>
          <a:lstStyle/>
          <a:p>
            <a:r>
              <a:rPr lang="en" sz="4400" b="1">
                <a:solidFill>
                  <a:schemeClr val="accent1"/>
                </a:solidFill>
              </a:rPr>
              <a:t>What is Open Education?</a:t>
            </a:r>
            <a:endParaRPr sz="4400" b="1">
              <a:solidFill>
                <a:schemeClr val="accent1"/>
              </a:solidFill>
            </a:endParaRPr>
          </a:p>
        </p:txBody>
      </p:sp>
      <p:sp>
        <p:nvSpPr>
          <p:cNvPr id="168" name="Google Shape;168;p33"/>
          <p:cNvSpPr txBox="1">
            <a:spLocks noGrp="1"/>
          </p:cNvSpPr>
          <p:nvPr>
            <p:ph type="body" idx="1"/>
          </p:nvPr>
        </p:nvSpPr>
        <p:spPr>
          <a:prstGeom prst="rect">
            <a:avLst/>
          </a:prstGeom>
        </p:spPr>
        <p:txBody>
          <a:bodyPr spcFirstLastPara="1" wrap="square" lIns="121900" tIns="121900" rIns="121900" bIns="121900" anchor="t" anchorCtr="0">
            <a:noAutofit/>
          </a:bodyPr>
          <a:lstStyle/>
          <a:p>
            <a:pPr marL="0" indent="0">
              <a:buNone/>
            </a:pPr>
            <a:r>
              <a:rPr lang="en" sz="2200">
                <a:solidFill>
                  <a:srgbClr val="222222"/>
                </a:solidFill>
                <a:highlight>
                  <a:srgbClr val="FFFFFF"/>
                </a:highlight>
              </a:rPr>
              <a:t>Open Education encompasses resources, tools and practices that are free of legal, financial and technical barriers and can be fully used, shared and adapted in the digital environment. It maximises the power of the Internet to make education more affordable, accessible and effective. </a:t>
            </a:r>
            <a:br>
              <a:rPr lang="en" sz="2200">
                <a:solidFill>
                  <a:srgbClr val="222222"/>
                </a:solidFill>
                <a:highlight>
                  <a:srgbClr val="FFFFFF"/>
                </a:highlight>
              </a:rPr>
            </a:br>
            <a:r>
              <a:rPr lang="en">
                <a:solidFill>
                  <a:srgbClr val="222222"/>
                </a:solidFill>
                <a:highlight>
                  <a:srgbClr val="FFFFFF"/>
                </a:highlight>
              </a:rPr>
              <a:t>(Source: </a:t>
            </a:r>
            <a:r>
              <a:rPr lang="en">
                <a:solidFill>
                  <a:srgbClr val="F15A22"/>
                </a:solidFill>
                <a:highlight>
                  <a:srgbClr val="FFFFFF"/>
                </a:highlight>
                <a:uFill>
                  <a:noFill/>
                </a:uFill>
                <a:hlinkClick r:id="rId3">
                  <a:extLst>
                    <a:ext uri="{A12FA001-AC4F-418D-AE19-62706E023703}">
                      <ahyp:hlinkClr xmlns:ahyp="http://schemas.microsoft.com/office/drawing/2018/hyperlinkcolor" val="tx"/>
                    </a:ext>
                  </a:extLst>
                </a:hlinkClick>
              </a:rPr>
              <a:t>SPARC</a:t>
            </a:r>
            <a:r>
              <a:rPr lang="en">
                <a:solidFill>
                  <a:srgbClr val="F15A22"/>
                </a:solidFill>
                <a:highlight>
                  <a:srgbClr val="FFFFFF"/>
                </a:highlight>
                <a:uFill>
                  <a:noFill/>
                </a:uFill>
              </a:rPr>
              <a:t>)</a:t>
            </a:r>
            <a:endParaRPr/>
          </a:p>
        </p:txBody>
      </p:sp>
      <p:pic>
        <p:nvPicPr>
          <p:cNvPr id="170" name="Google Shape;170;p33"/>
          <p:cNvPicPr preferRelativeResize="0"/>
          <p:nvPr/>
        </p:nvPicPr>
        <p:blipFill>
          <a:blip r:embed="rId4">
            <a:alphaModFix/>
          </a:blip>
          <a:stretch>
            <a:fillRect/>
          </a:stretch>
        </p:blipFill>
        <p:spPr>
          <a:xfrm>
            <a:off x="7421733" y="740801"/>
            <a:ext cx="3835400" cy="2120900"/>
          </a:xfrm>
          <a:prstGeom prst="rect">
            <a:avLst/>
          </a:prstGeom>
          <a:noFill/>
          <a:ln>
            <a:noFill/>
          </a:ln>
        </p:spPr>
      </p:pic>
      <p:pic>
        <p:nvPicPr>
          <p:cNvPr id="171" name="Google Shape;171;p33"/>
          <p:cNvPicPr preferRelativeResize="0"/>
          <p:nvPr/>
        </p:nvPicPr>
        <p:blipFill>
          <a:blip r:embed="rId5">
            <a:alphaModFix/>
          </a:blip>
          <a:stretch>
            <a:fillRect/>
          </a:stretch>
        </p:blipFill>
        <p:spPr>
          <a:xfrm>
            <a:off x="4901852" y="3388679"/>
            <a:ext cx="6261100" cy="2603500"/>
          </a:xfrm>
          <a:prstGeom prst="rect">
            <a:avLst/>
          </a:prstGeom>
          <a:noFill/>
          <a:ln>
            <a:noFill/>
          </a:ln>
        </p:spPr>
      </p:pic>
    </p:spTree>
    <p:extLst>
      <p:ext uri="{BB962C8B-B14F-4D97-AF65-F5344CB8AC3E}">
        <p14:creationId xmlns:p14="http://schemas.microsoft.com/office/powerpoint/2010/main" val="2468464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3" name="Title 2">
            <a:extLst>
              <a:ext uri="{FF2B5EF4-FFF2-40B4-BE49-F238E27FC236}">
                <a16:creationId xmlns:a16="http://schemas.microsoft.com/office/drawing/2014/main" id="{175DADB0-2714-93D5-E69A-59FAC64FE477}"/>
              </a:ext>
            </a:extLst>
          </p:cNvPr>
          <p:cNvSpPr>
            <a:spLocks noGrp="1"/>
          </p:cNvSpPr>
          <p:nvPr>
            <p:ph type="title"/>
          </p:nvPr>
        </p:nvSpPr>
        <p:spPr>
          <a:xfrm>
            <a:off x="440000" y="161056"/>
            <a:ext cx="10913800" cy="1325600"/>
          </a:xfrm>
        </p:spPr>
        <p:txBody>
          <a:bodyPr>
            <a:normAutofit/>
          </a:bodyPr>
          <a:lstStyle/>
          <a:p>
            <a:r>
              <a:rPr lang="en-ZA" b="1">
                <a:solidFill>
                  <a:srgbClr val="0070C0"/>
                </a:solidFill>
              </a:rPr>
              <a:t>What is an open textbook?</a:t>
            </a:r>
          </a:p>
        </p:txBody>
      </p:sp>
      <p:sp>
        <p:nvSpPr>
          <p:cNvPr id="297" name="Google Shape;297;p46"/>
          <p:cNvSpPr txBox="1">
            <a:spLocks noGrp="1"/>
          </p:cNvSpPr>
          <p:nvPr>
            <p:ph idx="1"/>
          </p:nvPr>
        </p:nvSpPr>
        <p:spPr>
          <a:xfrm>
            <a:off x="440000" y="1403497"/>
            <a:ext cx="11312000" cy="2799435"/>
          </a:xfrm>
          <a:prstGeom prst="rect">
            <a:avLst/>
          </a:prstGeom>
          <a:noFill/>
          <a:ln>
            <a:noFill/>
          </a:ln>
        </p:spPr>
        <p:txBody>
          <a:bodyPr spcFirstLastPara="1" wrap="square" lIns="91433" tIns="45700" rIns="91433" bIns="45700" anchor="t" anchorCtr="0">
            <a:noAutofit/>
          </a:bodyPr>
          <a:lstStyle/>
          <a:p>
            <a:pPr rtl="0" fontAlgn="base">
              <a:spcBef>
                <a:spcPts val="1200"/>
              </a:spcBef>
              <a:spcAft>
                <a:spcPts val="0"/>
              </a:spcAft>
              <a:buFont typeface="Arial" panose="020B0604020202020204" pitchFamily="34" charset="0"/>
              <a:buChar char="•"/>
            </a:pPr>
            <a:r>
              <a:rPr lang="en-US" b="0" i="0" u="none" strike="noStrike">
                <a:solidFill>
                  <a:srgbClr val="000000"/>
                </a:solidFill>
                <a:effectLst/>
                <a:latin typeface="Calibri" panose="020F0502020204030204" pitchFamily="34" charset="0"/>
              </a:rPr>
              <a:t>An open textbook is a digital, freely available collection of scaffolded teaching and learning content.</a:t>
            </a:r>
          </a:p>
          <a:p>
            <a:pPr rtl="0" fontAlgn="base">
              <a:spcBef>
                <a:spcPts val="1200"/>
              </a:spcBef>
              <a:spcAft>
                <a:spcPts val="0"/>
              </a:spcAft>
              <a:buFont typeface="Arial" panose="020B0604020202020204" pitchFamily="34" charset="0"/>
              <a:buChar char="•"/>
            </a:pPr>
            <a:r>
              <a:rPr lang="en-US" b="0" i="0" u="none" strike="noStrike">
                <a:solidFill>
                  <a:srgbClr val="000000"/>
                </a:solidFill>
                <a:effectLst/>
                <a:latin typeface="Calibri" panose="020F0502020204030204" pitchFamily="34" charset="0"/>
              </a:rPr>
              <a:t>An open textbook is published under an open </a:t>
            </a:r>
            <a:r>
              <a:rPr lang="en-US" b="0" i="0" u="none" strike="noStrike" err="1">
                <a:solidFill>
                  <a:srgbClr val="000000"/>
                </a:solidFill>
                <a:effectLst/>
                <a:latin typeface="Calibri" panose="020F0502020204030204" pitchFamily="34" charset="0"/>
              </a:rPr>
              <a:t>licence</a:t>
            </a:r>
            <a:r>
              <a:rPr lang="en-US" b="0" i="0" u="none" strike="noStrike">
                <a:solidFill>
                  <a:srgbClr val="000000"/>
                </a:solidFill>
                <a:effectLst/>
                <a:latin typeface="Calibri" panose="020F0502020204030204" pitchFamily="34" charset="0"/>
              </a:rPr>
              <a:t>.</a:t>
            </a:r>
          </a:p>
          <a:p>
            <a:pPr rtl="0" fontAlgn="base">
              <a:spcBef>
                <a:spcPts val="1200"/>
              </a:spcBef>
              <a:spcAft>
                <a:spcPts val="0"/>
              </a:spcAft>
              <a:buFont typeface="Arial" panose="020B0604020202020204" pitchFamily="34" charset="0"/>
              <a:buChar char="•"/>
            </a:pPr>
            <a:r>
              <a:rPr lang="en-US" b="0" i="0" u="none" strike="noStrike">
                <a:solidFill>
                  <a:srgbClr val="000000"/>
                </a:solidFill>
                <a:effectLst/>
                <a:latin typeface="Calibri" panose="020F0502020204030204" pitchFamily="34" charset="0"/>
              </a:rPr>
              <a:t>An open textbook has affordances for engaging students in collaborative, inclusive authorship, quality assurance and publishing approaches.</a:t>
            </a:r>
          </a:p>
          <a:p>
            <a:pPr rtl="0" fontAlgn="base">
              <a:spcBef>
                <a:spcPts val="1200"/>
              </a:spcBef>
              <a:spcAft>
                <a:spcPts val="0"/>
              </a:spcAft>
              <a:buFont typeface="Arial" panose="020B0604020202020204" pitchFamily="34" charset="0"/>
              <a:buChar char="•"/>
            </a:pPr>
            <a:r>
              <a:rPr lang="en-US" b="0" i="0" u="none" strike="noStrike">
                <a:solidFill>
                  <a:srgbClr val="000000"/>
                </a:solidFill>
                <a:effectLst/>
                <a:latin typeface="Calibri" panose="020F0502020204030204" pitchFamily="34" charset="0"/>
              </a:rPr>
              <a:t>An open textbook has affordances for integrating multimedia and third-party content, thereby enabling a wide range of epistemic representation.</a:t>
            </a:r>
          </a:p>
        </p:txBody>
      </p:sp>
    </p:spTree>
    <p:extLst>
      <p:ext uri="{BB962C8B-B14F-4D97-AF65-F5344CB8AC3E}">
        <p14:creationId xmlns:p14="http://schemas.microsoft.com/office/powerpoint/2010/main" val="4230951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9EEB9-7EA6-085E-06C4-92F6CDE6E6EC}"/>
              </a:ext>
            </a:extLst>
          </p:cNvPr>
          <p:cNvSpPr>
            <a:spLocks noGrp="1"/>
          </p:cNvSpPr>
          <p:nvPr>
            <p:ph type="title"/>
          </p:nvPr>
        </p:nvSpPr>
        <p:spPr/>
        <p:txBody>
          <a:bodyPr/>
          <a:lstStyle/>
          <a:p>
            <a:r>
              <a:rPr lang="en-ZA" b="1">
                <a:solidFill>
                  <a:srgbClr val="0070C0"/>
                </a:solidFill>
              </a:rPr>
              <a:t>Open educational practices</a:t>
            </a:r>
          </a:p>
        </p:txBody>
      </p:sp>
      <p:sp>
        <p:nvSpPr>
          <p:cNvPr id="3" name="Text Placeholder 2">
            <a:extLst>
              <a:ext uri="{FF2B5EF4-FFF2-40B4-BE49-F238E27FC236}">
                <a16:creationId xmlns:a16="http://schemas.microsoft.com/office/drawing/2014/main" id="{A6A1D702-684F-ABAA-98F9-6A65017CC146}"/>
              </a:ext>
            </a:extLst>
          </p:cNvPr>
          <p:cNvSpPr>
            <a:spLocks noGrp="1"/>
          </p:cNvSpPr>
          <p:nvPr>
            <p:ph type="body" idx="1"/>
          </p:nvPr>
        </p:nvSpPr>
        <p:spPr/>
        <p:txBody>
          <a:bodyPr/>
          <a:lstStyle/>
          <a:p>
            <a:pPr marL="76200" indent="0" algn="ctr">
              <a:spcBef>
                <a:spcPts val="1200"/>
              </a:spcBef>
              <a:buNone/>
            </a:pPr>
            <a:r>
              <a:rPr lang="en-US" sz="3600"/>
              <a:t>“Open educational practices (OEP) is a broad descriptor of practices that include the </a:t>
            </a:r>
            <a:r>
              <a:rPr lang="en-US" sz="3600" b="1"/>
              <a:t>creation, use, and reuse</a:t>
            </a:r>
            <a:r>
              <a:rPr lang="en-US" sz="3600"/>
              <a:t> of open educational resources (OER) as well as </a:t>
            </a:r>
            <a:r>
              <a:rPr lang="en-US" sz="3600" b="1"/>
              <a:t>open pedagogies</a:t>
            </a:r>
            <a:r>
              <a:rPr lang="en-US" sz="3600"/>
              <a:t> and </a:t>
            </a:r>
            <a:r>
              <a:rPr lang="en-US" sz="3600" b="1"/>
              <a:t>open sharing of teaching practices</a:t>
            </a:r>
            <a:r>
              <a:rPr lang="en-US" sz="3600"/>
              <a:t>.”</a:t>
            </a:r>
          </a:p>
          <a:p>
            <a:pPr marL="76200" indent="0" algn="ctr">
              <a:spcBef>
                <a:spcPts val="1200"/>
              </a:spcBef>
              <a:buNone/>
            </a:pPr>
            <a:r>
              <a:rPr lang="en-US" sz="2400"/>
              <a:t>(Cronin, 2017)</a:t>
            </a:r>
          </a:p>
          <a:p>
            <a:pPr marL="76200" indent="0">
              <a:buNone/>
            </a:pPr>
            <a:endParaRPr lang="en-ZA"/>
          </a:p>
        </p:txBody>
      </p:sp>
    </p:spTree>
    <p:extLst>
      <p:ext uri="{BB962C8B-B14F-4D97-AF65-F5344CB8AC3E}">
        <p14:creationId xmlns:p14="http://schemas.microsoft.com/office/powerpoint/2010/main" val="22385330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4" ma:contentTypeDescription="Create a new document." ma:contentTypeScope="" ma:versionID="a7a42231ff429c040107ba55f7872e8d">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f399f9da1ba6f51f4d9292709f2676e7"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F65665-5321-4669-BD90-B46630E66ADE}">
  <ds:schemaRefs>
    <ds:schemaRef ds:uri="77c65b8b-97e8-453c-8332-2d20281f608a"/>
    <ds:schemaRef ds:uri="91eaeff0-6ab8-4bd2-b334-4386cdde2b8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3E0DB84-2563-4364-A4E2-4C44DC4856A4}">
  <ds:schemaRefs>
    <ds:schemaRef ds:uri="77c65b8b-97e8-453c-8332-2d20281f608a"/>
    <ds:schemaRef ds:uri="91eaeff0-6ab8-4bd2-b334-4386cdde2b88"/>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A665F47-1D29-4DE2-BA2E-5FEAA17CF7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36</Slides>
  <Notes>13</Notes>
  <HiddenSlides>0</HiddenSlide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1_Simple Light</vt:lpstr>
      <vt:lpstr>Student co-creation of open textbooks to address sense of belonging and student success </vt:lpstr>
      <vt:lpstr>Workshop outline</vt:lpstr>
      <vt:lpstr>PowerPoint Presentation</vt:lpstr>
      <vt:lpstr>Digital Open Textbooks for Development (DOT4D)</vt:lpstr>
      <vt:lpstr>DOT4D objective</vt:lpstr>
      <vt:lpstr>PowerPoint Presentation</vt:lpstr>
      <vt:lpstr>What is Open Education?</vt:lpstr>
      <vt:lpstr>What is an open textbook?</vt:lpstr>
      <vt:lpstr>Open educational practices</vt:lpstr>
      <vt:lpstr>What is social justice? </vt:lpstr>
      <vt:lpstr>Social justice imperative</vt:lpstr>
      <vt:lpstr>Social justice as a framework to understand the potential of open education </vt:lpstr>
      <vt:lpstr>PowerPoint Presentation</vt:lpstr>
      <vt:lpstr>PowerPoint Presentation</vt:lpstr>
      <vt:lpstr>PowerPoint Presentation</vt:lpstr>
      <vt:lpstr>Class involvement approach in co-creation</vt:lpstr>
      <vt:lpstr>PowerPoint Presentation</vt:lpstr>
      <vt:lpstr>Activity 1: Reflection</vt:lpstr>
      <vt:lpstr>PowerPoint Presentation</vt:lpstr>
      <vt:lpstr>A synthesised framework to illustrate student partnership projects  (adapted from Bovill, 2019)</vt:lpstr>
      <vt:lpstr>Bovill (2019) terms of inclusion  (adapted by Cox et al. 2022)</vt:lpstr>
      <vt:lpstr>Bovill terms of inclusion (cont.)</vt:lpstr>
      <vt:lpstr>Bovill terms of inclusion (cont.)</vt:lpstr>
      <vt:lpstr>Belonging</vt:lpstr>
      <vt:lpstr>Power dynamics</vt:lpstr>
      <vt:lpstr>Co-creation and the student/lecturer power balance (from Cox &amp; Masuku, in press)</vt:lpstr>
      <vt:lpstr>Activity 2: Group discussion  on power dynamics</vt:lpstr>
      <vt:lpstr>PowerPoint Presentation</vt:lpstr>
      <vt:lpstr>PowerPoint Presentation</vt:lpstr>
      <vt:lpstr>PowerPoint Presentation</vt:lpstr>
      <vt:lpstr>PowerPoint Presentation</vt:lpstr>
      <vt:lpstr>Attributing student contributions</vt:lpstr>
      <vt:lpstr>PowerPoint Presentation</vt:lpstr>
      <vt:lpstr>Citation and attribution front and centre in working with LLM-generated content</vt:lpstr>
      <vt:lpstr>Activity 3:  Discussion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Willmers</dc:creator>
  <cp:revision>1</cp:revision>
  <dcterms:created xsi:type="dcterms:W3CDTF">2013-07-15T20:26:40Z</dcterms:created>
  <dcterms:modified xsi:type="dcterms:W3CDTF">2023-08-17T08:17:12Z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