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9" r:id="rId5"/>
    <p:sldId id="280" r:id="rId6"/>
    <p:sldId id="282" r:id="rId7"/>
    <p:sldId id="281" r:id="rId8"/>
    <p:sldId id="283" r:id="rId9"/>
    <p:sldId id="285" r:id="rId10"/>
    <p:sldId id="272" r:id="rId11"/>
    <p:sldId id="284" r:id="rId12"/>
    <p:sldId id="259" r:id="rId13"/>
    <p:sldId id="286" r:id="rId14"/>
    <p:sldId id="288" r:id="rId15"/>
    <p:sldId id="258" r:id="rId16"/>
    <p:sldId id="289" r:id="rId17"/>
    <p:sldId id="290" r:id="rId18"/>
    <p:sldId id="260" r:id="rId19"/>
    <p:sldId id="264" r:id="rId20"/>
    <p:sldId id="291" r:id="rId21"/>
    <p:sldId id="267" r:id="rId22"/>
    <p:sldId id="277" r:id="rId23"/>
    <p:sldId id="292" r:id="rId24"/>
    <p:sldId id="268" r:id="rId25"/>
    <p:sldId id="26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472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454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2907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813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14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640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486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95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276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133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08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87A05-7EDC-49F7-80B0-A05D29306C3D}" type="datetimeFigureOut">
              <a:rPr lang="en-ZA" smtClean="0"/>
              <a:t>2017/12/01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706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916832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ppleMyungjo"/>
                <a:ea typeface="AppleMyungjo"/>
                <a:cs typeface="AppleMyungjo"/>
              </a:rPr>
              <a:t>Introduction to Multimodal Pedagogy for English Teachers </a:t>
            </a:r>
            <a:endParaRPr lang="en-US" sz="4400" dirty="0">
              <a:latin typeface="AppleMyungjo"/>
              <a:ea typeface="AppleMyungjo"/>
              <a:cs typeface="AppleMyungjo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221088"/>
            <a:ext cx="6400800" cy="1368152"/>
          </a:xfrm>
        </p:spPr>
        <p:txBody>
          <a:bodyPr>
            <a:normAutofit/>
          </a:bodyPr>
          <a:lstStyle/>
          <a:p>
            <a:pPr algn="l"/>
            <a:r>
              <a:rPr lang="en-ZA" sz="2400" dirty="0" smtClean="0">
                <a:solidFill>
                  <a:schemeClr val="accent1">
                    <a:lumMod val="75000"/>
                  </a:schemeClr>
                </a:solidFill>
              </a:rPr>
              <a:t>Lecturer: Ed Campbell</a:t>
            </a: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E-mail: CMPEDU001@myuct.ac.za</a:t>
            </a: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March 2017</a:t>
            </a:r>
            <a:endParaRPr lang="en-Z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5576" y="5805264"/>
            <a:ext cx="6893961" cy="492543"/>
            <a:chOff x="164387" y="6207750"/>
            <a:chExt cx="6893961" cy="4925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387" y="6207750"/>
              <a:ext cx="1397286" cy="492543"/>
            </a:xfrm>
            <a:prstGeom prst="rect">
              <a:avLst/>
            </a:prstGeom>
          </p:spPr>
        </p:pic>
        <p:sp>
          <p:nvSpPr>
            <p:cNvPr id="12" name="TextBox 4"/>
            <p:cNvSpPr txBox="1"/>
            <p:nvPr/>
          </p:nvSpPr>
          <p:spPr>
            <a:xfrm>
              <a:off x="1561673" y="6269355"/>
              <a:ext cx="5496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This work by Eduard Campbell is licensed under a 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  <a:hlinkClick r:id="rId3"/>
                </a:rPr>
                <a:t>Creative </a:t>
              </a: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  <a:hlinkClick r:id="rId3"/>
                </a:rPr>
                <a:t>Commons </a:t>
              </a:r>
              <a:r>
                <a:rPr kumimoji="0" lang="en-US" sz="900" b="0" i="0" u="none" strike="noStrike" kern="120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  <a:hlinkClick r:id="rId3"/>
                </a:rPr>
                <a:t>Attribution-</a:t>
              </a:r>
              <a:r>
                <a: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  <a:hlinkClick r:id="rId3"/>
                </a:rPr>
                <a:t>ShareAlike 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  <a:hlinkClick r:id="rId3"/>
                </a:rPr>
                <a:t>4.0 International License.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27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Towards ‘new’ literacy/ies: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r>
              <a:rPr lang="en-ZA" dirty="0" smtClean="0"/>
              <a:t>“Literacies </a:t>
            </a:r>
            <a:r>
              <a:rPr lang="en-ZA" dirty="0"/>
              <a:t>are socially recognized ways in which people generate, communicate, and negotiate </a:t>
            </a:r>
            <a:r>
              <a:rPr lang="en-ZA" dirty="0" smtClean="0"/>
              <a:t>meaning,…, </a:t>
            </a:r>
            <a:r>
              <a:rPr lang="en-ZA" dirty="0"/>
              <a:t>through the medium of encoded </a:t>
            </a:r>
            <a:r>
              <a:rPr lang="en-ZA" dirty="0" smtClean="0"/>
              <a:t>texts” </a:t>
            </a:r>
            <a:r>
              <a:rPr lang="en-ZA" sz="2400" dirty="0" smtClean="0"/>
              <a:t>(Reckwitz, 2002)</a:t>
            </a:r>
          </a:p>
          <a:p>
            <a:r>
              <a:rPr lang="en-ZA" dirty="0" smtClean="0"/>
              <a:t>“literacy </a:t>
            </a:r>
            <a:r>
              <a:rPr lang="en-ZA" dirty="0"/>
              <a:t>includes various types of modalities and it </a:t>
            </a:r>
            <a:r>
              <a:rPr lang="en-ZA" dirty="0" smtClean="0"/>
              <a:t>these ‘literacies’ </a:t>
            </a:r>
            <a:r>
              <a:rPr lang="en-ZA" dirty="0"/>
              <a:t>are </a:t>
            </a:r>
            <a:r>
              <a:rPr lang="en-ZA" dirty="0" smtClean="0"/>
              <a:t>‘multiple</a:t>
            </a:r>
            <a:r>
              <a:rPr lang="en-ZA" dirty="0"/>
              <a:t>, multimodal, and </a:t>
            </a:r>
            <a:r>
              <a:rPr lang="en-ZA" dirty="0" smtClean="0"/>
              <a:t>multifaceted’” </a:t>
            </a:r>
            <a:r>
              <a:rPr lang="en-ZA" sz="2400" dirty="0" smtClean="0"/>
              <a:t>(Alverman, 2013)</a:t>
            </a:r>
            <a:endParaRPr lang="en-ZA" dirty="0" smtClean="0"/>
          </a:p>
          <a:p>
            <a:r>
              <a:rPr lang="en-ZA" dirty="0" smtClean="0"/>
              <a:t>“traditionally</a:t>
            </a:r>
            <a:r>
              <a:rPr lang="en-ZA" dirty="0"/>
              <a:t>, </a:t>
            </a:r>
            <a:r>
              <a:rPr lang="en-ZA" dirty="0" smtClean="0"/>
              <a:t>meaning </a:t>
            </a:r>
            <a:r>
              <a:rPr lang="en-ZA" dirty="0"/>
              <a:t>is made </a:t>
            </a:r>
            <a:r>
              <a:rPr lang="en-ZA" dirty="0" smtClean="0"/>
              <a:t>once, </a:t>
            </a:r>
            <a:r>
              <a:rPr lang="en-ZA" dirty="0"/>
              <a:t>but </a:t>
            </a:r>
            <a:r>
              <a:rPr lang="en-ZA" dirty="0" smtClean="0"/>
              <a:t>multimodal texts </a:t>
            </a:r>
            <a:r>
              <a:rPr lang="en-ZA" dirty="0"/>
              <a:t>can be seen as </a:t>
            </a:r>
            <a:r>
              <a:rPr lang="en-ZA" i="1" dirty="0" smtClean="0"/>
              <a:t>making </a:t>
            </a:r>
            <a:r>
              <a:rPr lang="en-ZA" i="1" dirty="0"/>
              <a:t>meaning in multiple articulations</a:t>
            </a:r>
            <a:r>
              <a:rPr lang="en-ZA" dirty="0" smtClean="0"/>
              <a:t>” </a:t>
            </a:r>
            <a:r>
              <a:rPr lang="en-ZA" sz="2400" dirty="0" smtClean="0"/>
              <a:t>(Kress &amp; Van Leewen, 2001)</a:t>
            </a:r>
            <a:r>
              <a:rPr lang="en-ZA" dirty="0" smtClean="0"/>
              <a:t> </a:t>
            </a:r>
            <a:r>
              <a:rPr lang="en-US" dirty="0" smtClean="0"/>
              <a:t> </a:t>
            </a:r>
            <a:r>
              <a:rPr lang="en-ZA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4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Video time</a:t>
            </a:r>
            <a:r>
              <a:rPr lang="mr-IN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What is multimodality? Find a video on YouTube that explains it the best according to you.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Prompt: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Write down one question you would ask a class about the video (please write it below how you learn best).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BTW: Please be VERY critical of all resources used in this classroom.</a:t>
            </a:r>
          </a:p>
          <a:p>
            <a:pPr marL="0" indent="0" algn="ctr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For a deeper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understanding: http://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newlearningonline.com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/literacies/chapter-8</a:t>
            </a: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ZA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2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How could the use of multiple modes (visual, aural, gestural, spatial, tactile, text etc.) be good/bad for the classroom?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ZA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To find at home</a:t>
            </a:r>
            <a:r>
              <a:rPr lang="mr-IN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What does a multimodal resource look like?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Prompt: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Write down one question you would ask a class about the video (bring it to the next class)</a:t>
            </a:r>
          </a:p>
          <a:p>
            <a:pPr marL="0" indent="0" algn="ctr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ZA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Moving towards the digital</a:t>
            </a:r>
            <a:r>
              <a:rPr lang="mr-IN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what is your perception of the use of digital resources in SA schools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ZA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73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Some common challenges in South Africa: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smtClean="0"/>
              <a:t>Lack of resources in schools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or rather unequal access</a:t>
            </a:r>
            <a:r>
              <a:rPr lang="mr-IN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or is it unequal uptake in schools? Think...</a:t>
            </a:r>
            <a:endParaRPr lang="en-Z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ZA" dirty="0" smtClean="0"/>
              <a:t>Teachers’ “fear” of technology</a:t>
            </a:r>
          </a:p>
          <a:p>
            <a:r>
              <a:rPr lang="en-ZA" dirty="0" smtClean="0"/>
              <a:t>Varying levels of technology proficiency among students</a:t>
            </a:r>
          </a:p>
          <a:p>
            <a:r>
              <a:rPr lang="en-ZA" dirty="0" smtClean="0"/>
              <a:t>Lack of evaluative and critical skills when using internet sources</a:t>
            </a:r>
          </a:p>
          <a:p>
            <a:r>
              <a:rPr lang="en-ZA" dirty="0" smtClean="0"/>
              <a:t>Time…</a:t>
            </a:r>
          </a:p>
          <a:p>
            <a:r>
              <a:rPr lang="en-ZA" dirty="0" smtClean="0"/>
              <a:t>When and where?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757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 do you think is the situation in this classroom concerning the use of digital “stuff”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ZA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existence of the “Digital Stranger” in Higher Education classroom</a:t>
            </a:r>
            <a:r>
              <a:rPr lang="mr-IN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  <a:endParaRPr lang="en-ZA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36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What are “digital literacies”?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ZA" dirty="0" smtClean="0"/>
              <a:t>“there is a need for teaching methodological approaches and not simply technological skills” </a:t>
            </a:r>
            <a:r>
              <a:rPr lang="en-ZA" sz="2400" dirty="0" smtClean="0"/>
              <a:t>(CHED, 2013)</a:t>
            </a:r>
            <a:endParaRPr lang="en-ZA" dirty="0" smtClean="0"/>
          </a:p>
          <a:p>
            <a:r>
              <a:rPr lang="en-ZA" dirty="0" smtClean="0"/>
              <a:t>“…an umbrella framework for a number of complex and integrated sub-disciplines – comprised of skill, knowledge, ethics and creative output in the digital network environment” </a:t>
            </a:r>
            <a:r>
              <a:rPr lang="en-ZA" sz="2400" dirty="0" smtClean="0"/>
              <a:t>(CHED, 2013)</a:t>
            </a:r>
            <a:endParaRPr lang="en-ZA" dirty="0" smtClean="0"/>
          </a:p>
          <a:p>
            <a:r>
              <a:rPr lang="en-ZA" dirty="0" smtClean="0"/>
              <a:t>“students have to become proficient in a range of literacies (computer, information, media, communication, visual and technology skills) that are integral to disciplinary ways of knowing and reading and writing” </a:t>
            </a:r>
            <a:r>
              <a:rPr lang="en-ZA" sz="2400" dirty="0" smtClean="0"/>
              <a:t>(CHED, 2013)</a:t>
            </a:r>
            <a:endParaRPr lang="en-ZA" dirty="0" smtClean="0"/>
          </a:p>
          <a:p>
            <a:r>
              <a:rPr lang="en-ZA" dirty="0" smtClean="0"/>
              <a:t>21</a:t>
            </a:r>
            <a:r>
              <a:rPr lang="en-ZA" baseline="30000" dirty="0" smtClean="0"/>
              <a:t>st</a:t>
            </a:r>
            <a:r>
              <a:rPr lang="en-ZA" dirty="0" smtClean="0"/>
              <a:t> Century skills…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320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ZA" dirty="0" smtClean="0"/>
              <a:t>“it is fruitful to think of the [English] classroom as a place where the ‘content’ to be learned is vitally connected to the learning to think, act, react, debate, deliberate, problem solve, innovate and collaborate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in a networked world</a:t>
            </a:r>
            <a:r>
              <a:rPr lang="en-ZA" dirty="0" smtClean="0"/>
              <a:t>” </a:t>
            </a:r>
            <a:r>
              <a:rPr lang="en-ZA" sz="2400" dirty="0" smtClean="0"/>
              <a:t>(Jenkins, 2013)</a:t>
            </a:r>
            <a:endParaRPr lang="en-ZA" dirty="0" smtClean="0"/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 smtClean="0"/>
              <a:t>“important to the learners in our classes is the issue of literacy and what form it takes; literacy today is composed by not only the four skills, but also newly emerging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fifth skill – computer literacy</a:t>
            </a:r>
            <a:r>
              <a:rPr lang="en-ZA" dirty="0" smtClean="0"/>
              <a:t>” </a:t>
            </a:r>
            <a:r>
              <a:rPr lang="en-ZA" sz="2400" dirty="0" smtClean="0"/>
              <a:t>(Barbieri, 2013)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95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Question to be answered at the END of the class: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Why change the name of a “digital literacies” class to the “multimodal pedagogy” class?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41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</a:t>
            </a:r>
            <a:r>
              <a:rPr lang="mr-IN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why did the focus move from “digital literacies” to “multimodal pedagogy”</a:t>
            </a:r>
            <a:r>
              <a:rPr lang="en-ZA" dirty="0" smtClean="0">
                <a:solidFill>
                  <a:schemeClr val="accent3">
                    <a:lumMod val="75000"/>
                  </a:schemeClr>
                </a:solidFill>
              </a:rPr>
              <a:t>?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ZA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79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Focus of these classes: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ZA" dirty="0" smtClean="0"/>
              <a:t>Multimodal literacy teaching</a:t>
            </a:r>
          </a:p>
          <a:p>
            <a:r>
              <a:rPr lang="en-ZA" dirty="0" smtClean="0"/>
              <a:t>“Digital” &lt;-&gt; “non-digital” literacies for the English teacher</a:t>
            </a:r>
          </a:p>
          <a:p>
            <a:r>
              <a:rPr lang="en-ZA" dirty="0" smtClean="0"/>
              <a:t>Creativity, adaptability/innovation and identity</a:t>
            </a:r>
          </a:p>
          <a:p>
            <a:r>
              <a:rPr lang="en-ZA" dirty="0" smtClean="0"/>
              <a:t>You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Sharing of resources</a:t>
            </a:r>
          </a:p>
          <a:p>
            <a:r>
              <a:rPr lang="en-US" dirty="0" smtClean="0"/>
              <a:t>The classroom outside the classroom (the </a:t>
            </a:r>
            <a:r>
              <a:rPr lang="en-US" dirty="0" err="1" smtClean="0"/>
              <a:t>Edmodo</a:t>
            </a:r>
            <a:r>
              <a:rPr lang="en-US" dirty="0" smtClean="0"/>
              <a:t> site)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28635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Swap and engage!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ZA" dirty="0" smtClean="0"/>
              <a:t>Swap what you’ve written in this class with the person next to you</a:t>
            </a:r>
          </a:p>
          <a:p>
            <a:r>
              <a:rPr lang="en-ZA" dirty="0" smtClean="0"/>
              <a:t>Go to Edmodo and answer the two questions I posted there</a:t>
            </a:r>
          </a:p>
          <a:p>
            <a:r>
              <a:rPr lang="en-ZA" dirty="0" smtClean="0"/>
              <a:t>Have a look at Resource Bundle 1 in the “Folders” tab (at the top of the page)</a:t>
            </a:r>
            <a:endParaRPr lang="en-ZA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4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061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ZA" sz="7200" dirty="0" smtClean="0">
                <a:solidFill>
                  <a:schemeClr val="accent2">
                    <a:lumMod val="75000"/>
                  </a:schemeClr>
                </a:solidFill>
                <a:latin typeface="Stencil" panose="040409050D0802020404" pitchFamily="82" charset="0"/>
              </a:rPr>
              <a:t>Challenge yourself!</a:t>
            </a:r>
            <a:endParaRPr lang="en-ZA" sz="7200" dirty="0">
              <a:solidFill>
                <a:schemeClr val="accent2">
                  <a:lumMod val="75000"/>
                </a:schemeClr>
              </a:solidFill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749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References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ZA" dirty="0"/>
              <a:t>Alverman, D.E. Unrau, N.J. Ruddell, R.B. (ed) 2013, Theoretical models and processes of reading, 6th edn, International Reading Association, Newark</a:t>
            </a:r>
            <a:r>
              <a:rPr lang="en-ZA" dirty="0" smtClean="0"/>
              <a:t>.</a:t>
            </a:r>
            <a:endParaRPr lang="en-GB" dirty="0" smtClean="0"/>
          </a:p>
          <a:p>
            <a:r>
              <a:rPr lang="en-GB" dirty="0" err="1" smtClean="0"/>
              <a:t>Barbieri</a:t>
            </a:r>
            <a:r>
              <a:rPr lang="en-GB" dirty="0"/>
              <a:t>, B. 2013, , Technology in the ESL: an emerging paradigm [Homepage of academia.edu], [Online]. Available: http://www.academia.edu/2030045/Technology_in_the_ESL_Classroom_An_emerging_paradigm [2014, 18 July 2014].</a:t>
            </a:r>
            <a:endParaRPr lang="en-ZA" dirty="0"/>
          </a:p>
          <a:p>
            <a:r>
              <a:rPr lang="en-GB" dirty="0"/>
              <a:t>Centre of Higher Education Development 2013, First-Year Experience Plan and report, The University of Cape Town, Cape Town.</a:t>
            </a:r>
            <a:endParaRPr lang="en-ZA" dirty="0"/>
          </a:p>
          <a:p>
            <a:r>
              <a:rPr lang="en-GB" dirty="0"/>
              <a:t>Jenkins, H. &amp; Kelley, W. (</a:t>
            </a:r>
            <a:r>
              <a:rPr lang="en-GB" dirty="0" err="1"/>
              <a:t>eds</a:t>
            </a:r>
            <a:r>
              <a:rPr lang="en-GB" dirty="0"/>
              <a:t>) 2013, Reading in a participatory culture, Teachers College Press, New York.</a:t>
            </a:r>
            <a:endParaRPr lang="en-ZA" dirty="0"/>
          </a:p>
          <a:p>
            <a:r>
              <a:rPr lang="en-GB" dirty="0"/>
              <a:t>Hirsch, B.D. (</a:t>
            </a:r>
            <a:r>
              <a:rPr lang="en-GB" dirty="0" err="1"/>
              <a:t>ed</a:t>
            </a:r>
            <a:r>
              <a:rPr lang="en-GB" dirty="0"/>
              <a:t>) 2012, Digital Humanities Pedagogy. Practices, Principles and Politics, First Edition </a:t>
            </a:r>
            <a:r>
              <a:rPr lang="en-GB" dirty="0" err="1"/>
              <a:t>edn</a:t>
            </a:r>
            <a:r>
              <a:rPr lang="en-GB" dirty="0"/>
              <a:t>, Open Book Publishers, United Kingdom and United States</a:t>
            </a:r>
            <a:r>
              <a:rPr lang="en-GB" dirty="0" smtClean="0"/>
              <a:t>.</a:t>
            </a:r>
          </a:p>
          <a:p>
            <a:r>
              <a:rPr lang="en-ZA" dirty="0"/>
              <a:t>Hutchison, A. &amp; Woodward, L. (2014). A Planning Cycle for </a:t>
            </a:r>
            <a:r>
              <a:rPr lang="en-ZA" dirty="0" smtClean="0"/>
              <a:t>Integrating Technology </a:t>
            </a:r>
            <a:r>
              <a:rPr lang="en-ZA" dirty="0"/>
              <a:t>into Literacy Instruction. </a:t>
            </a:r>
            <a:r>
              <a:rPr lang="en-ZA" i="1" dirty="0"/>
              <a:t>Reading Teacher, 67</a:t>
            </a:r>
            <a:r>
              <a:rPr lang="en-ZA" dirty="0"/>
              <a:t>(6), 455-464</a:t>
            </a:r>
            <a:r>
              <a:rPr lang="en-ZA" i="1" dirty="0"/>
              <a:t>. </a:t>
            </a:r>
            <a:r>
              <a:rPr lang="en-ZA" dirty="0" smtClean="0"/>
              <a:t>DOI: 10.1002/trtr.1225.</a:t>
            </a:r>
          </a:p>
          <a:p>
            <a:r>
              <a:rPr lang="en-ZA" dirty="0"/>
              <a:t>Kress, G. Van Leeuwen, T. 2001, Multimodal Discourse: The modes and media of contemporary communication, Arnold, London.</a:t>
            </a:r>
            <a:endParaRPr lang="en-US" dirty="0"/>
          </a:p>
          <a:p>
            <a:r>
              <a:rPr lang="en-ZA" dirty="0"/>
              <a:t>Reckwitz, A. 2002, “Toward a theory of social practices: a development in social theorizing”, European Journal of Social Theory, vol. 5, no. 2, pp. 245-246.</a:t>
            </a:r>
            <a:endParaRPr lang="en-US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077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In Groups: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How did the average teacher teach in your high school? How did you wish you were taught?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7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Write down on a piece of paper and keep until later: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How do </a:t>
            </a:r>
            <a:r>
              <a:rPr lang="en-ZA" u="sng" dirty="0" smtClean="0">
                <a:solidFill>
                  <a:schemeClr val="accent1">
                    <a:lumMod val="75000"/>
                  </a:schemeClr>
                </a:solidFill>
              </a:rPr>
              <a:t>you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learn best?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7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786210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Show of hands: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Who is “tech savvy” among you?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90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Show of hands: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Who can </a:t>
            </a:r>
            <a:r>
              <a:rPr lang="en-ZA" u="sng" dirty="0" smtClean="0">
                <a:solidFill>
                  <a:schemeClr val="accent1">
                    <a:lumMod val="75000"/>
                  </a:schemeClr>
                </a:solidFill>
              </a:rPr>
              <a:t>learn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 to be “tech savvy”?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Show of hands: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Who is creative? What is creativity in the classroom context?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427" y="1628800"/>
            <a:ext cx="3169146" cy="4714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633703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CC0 Public Domain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Show of hands: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Who can </a:t>
            </a:r>
            <a:r>
              <a:rPr lang="en-ZA" u="sng" dirty="0" smtClean="0">
                <a:solidFill>
                  <a:schemeClr val="accent1">
                    <a:lumMod val="75000"/>
                  </a:schemeClr>
                </a:solidFill>
              </a:rPr>
              <a:t>learn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 to be creative?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58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What is literacy?</a:t>
            </a:r>
          </a:p>
          <a:p>
            <a:pPr marL="0" indent="0" algn="ctr">
              <a:buNone/>
            </a:pP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How has the way we view “literacy” changed over the years?</a:t>
            </a:r>
          </a:p>
        </p:txBody>
      </p:sp>
    </p:spTree>
    <p:extLst>
      <p:ext uri="{BB962C8B-B14F-4D97-AF65-F5344CB8AC3E}">
        <p14:creationId xmlns:p14="http://schemas.microsoft.com/office/powerpoint/2010/main" val="42521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1071</Words>
  <Application>Microsoft Office PowerPoint</Application>
  <PresentationFormat>On-screen Show (4:3)</PresentationFormat>
  <Paragraphs>71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Question to be answered at the END of the class: Why change the name of a “digital literacies” class to the “multimodal pedagogy” class?</vt:lpstr>
      <vt:lpstr>In Groups: How did the average teacher teach in your high school? How did you wish you were taught?</vt:lpstr>
      <vt:lpstr>Write down on a piece of paper and keep until later: How do you learn best?</vt:lpstr>
      <vt:lpstr>Show of hands: Who is “tech savvy” among you?</vt:lpstr>
      <vt:lpstr>Show of hands: Who can learn to be “tech savvy”?</vt:lpstr>
      <vt:lpstr>Show of hands: Who is creative? What is creativity in the classroom context?</vt:lpstr>
      <vt:lpstr>Show of hands: Who can learn to be creative?</vt:lpstr>
      <vt:lpstr>PowerPoint Presentation</vt:lpstr>
      <vt:lpstr>Towards ‘new’ literacy/ies:</vt:lpstr>
      <vt:lpstr>PowerPoint Presentation</vt:lpstr>
      <vt:lpstr>How could the use of multiple modes (visual, aural, gestural, spatial, tactile, text etc.) be good/bad for the classroom?   </vt:lpstr>
      <vt:lpstr>PowerPoint Presentation</vt:lpstr>
      <vt:lpstr>Moving towards the digital… what is your perception of the use of digital resources in SA schools?   </vt:lpstr>
      <vt:lpstr>Some common challenges in South Africa:</vt:lpstr>
      <vt:lpstr>What do you think is the situation in this classroom concerning the use of digital “stuff”?   </vt:lpstr>
      <vt:lpstr>The existence of the “Digital Stranger” in Higher Education classroom…</vt:lpstr>
      <vt:lpstr>What are “digital literacies”?</vt:lpstr>
      <vt:lpstr>PowerPoint Presentation</vt:lpstr>
      <vt:lpstr>So… why did the focus move from “digital literacies” to “multimodal pedagogy”?   </vt:lpstr>
      <vt:lpstr>Focus of these classes:</vt:lpstr>
      <vt:lpstr>Swap and engage!</vt:lpstr>
      <vt:lpstr>PowerPoint Presentation</vt:lpstr>
      <vt:lpstr>Challenge yourself!</vt:lpstr>
      <vt:lpstr>References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Literacies</dc:title>
  <dc:creator>Windows User</dc:creator>
  <cp:lastModifiedBy>Windows User</cp:lastModifiedBy>
  <cp:revision>84</cp:revision>
  <dcterms:created xsi:type="dcterms:W3CDTF">2014-09-10T07:25:16Z</dcterms:created>
  <dcterms:modified xsi:type="dcterms:W3CDTF">2017-12-01T11:18:47Z</dcterms:modified>
</cp:coreProperties>
</file>