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handoutMasterIdLst>
    <p:handoutMasterId r:id="rId23"/>
  </p:handoutMasterIdLst>
  <p:sldIdLst>
    <p:sldId id="392" r:id="rId2"/>
    <p:sldId id="347" r:id="rId3"/>
    <p:sldId id="351" r:id="rId4"/>
    <p:sldId id="355" r:id="rId5"/>
    <p:sldId id="356" r:id="rId6"/>
    <p:sldId id="360" r:id="rId7"/>
    <p:sldId id="358" r:id="rId8"/>
    <p:sldId id="361" r:id="rId9"/>
    <p:sldId id="366" r:id="rId10"/>
    <p:sldId id="367" r:id="rId11"/>
    <p:sldId id="369" r:id="rId12"/>
    <p:sldId id="373" r:id="rId13"/>
    <p:sldId id="376" r:id="rId14"/>
    <p:sldId id="391" r:id="rId15"/>
    <p:sldId id="379" r:id="rId16"/>
    <p:sldId id="381" r:id="rId17"/>
    <p:sldId id="387" r:id="rId18"/>
    <p:sldId id="384" r:id="rId19"/>
    <p:sldId id="385" r:id="rId20"/>
    <p:sldId id="389"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Rounded MT Bold" pitchFamily="34" charset="0"/>
        <a:ea typeface="+mn-ea"/>
        <a:cs typeface="+mn-cs"/>
      </a:defRPr>
    </a:lvl1pPr>
    <a:lvl2pPr marL="457200" algn="l" rtl="0" fontAlgn="base">
      <a:spcBef>
        <a:spcPct val="0"/>
      </a:spcBef>
      <a:spcAft>
        <a:spcPct val="0"/>
      </a:spcAft>
      <a:defRPr sz="2400" kern="1200">
        <a:solidFill>
          <a:schemeClr val="tx1"/>
        </a:solidFill>
        <a:latin typeface="Arial Rounded MT Bold" pitchFamily="34" charset="0"/>
        <a:ea typeface="+mn-ea"/>
        <a:cs typeface="+mn-cs"/>
      </a:defRPr>
    </a:lvl2pPr>
    <a:lvl3pPr marL="914400" algn="l" rtl="0" fontAlgn="base">
      <a:spcBef>
        <a:spcPct val="0"/>
      </a:spcBef>
      <a:spcAft>
        <a:spcPct val="0"/>
      </a:spcAft>
      <a:defRPr sz="2400" kern="1200">
        <a:solidFill>
          <a:schemeClr val="tx1"/>
        </a:solidFill>
        <a:latin typeface="Arial Rounded MT Bold" pitchFamily="34" charset="0"/>
        <a:ea typeface="+mn-ea"/>
        <a:cs typeface="+mn-cs"/>
      </a:defRPr>
    </a:lvl3pPr>
    <a:lvl4pPr marL="1371600" algn="l" rtl="0" fontAlgn="base">
      <a:spcBef>
        <a:spcPct val="0"/>
      </a:spcBef>
      <a:spcAft>
        <a:spcPct val="0"/>
      </a:spcAft>
      <a:defRPr sz="2400" kern="1200">
        <a:solidFill>
          <a:schemeClr val="tx1"/>
        </a:solidFill>
        <a:latin typeface="Arial Rounded MT Bold" pitchFamily="34" charset="0"/>
        <a:ea typeface="+mn-ea"/>
        <a:cs typeface="+mn-cs"/>
      </a:defRPr>
    </a:lvl4pPr>
    <a:lvl5pPr marL="1828800" algn="l" rtl="0" fontAlgn="base">
      <a:spcBef>
        <a:spcPct val="0"/>
      </a:spcBef>
      <a:spcAft>
        <a:spcPct val="0"/>
      </a:spcAft>
      <a:defRPr sz="2400" kern="1200">
        <a:solidFill>
          <a:schemeClr val="tx1"/>
        </a:solidFill>
        <a:latin typeface="Arial Rounded MT Bold" pitchFamily="34" charset="0"/>
        <a:ea typeface="+mn-ea"/>
        <a:cs typeface="+mn-cs"/>
      </a:defRPr>
    </a:lvl5pPr>
    <a:lvl6pPr marL="2286000" algn="l" defTabSz="914400" rtl="0" eaLnBrk="1" latinLnBrk="0" hangingPunct="1">
      <a:defRPr sz="2400" kern="1200">
        <a:solidFill>
          <a:schemeClr val="tx1"/>
        </a:solidFill>
        <a:latin typeface="Arial Rounded MT Bold" pitchFamily="34" charset="0"/>
        <a:ea typeface="+mn-ea"/>
        <a:cs typeface="+mn-cs"/>
      </a:defRPr>
    </a:lvl6pPr>
    <a:lvl7pPr marL="2743200" algn="l" defTabSz="914400" rtl="0" eaLnBrk="1" latinLnBrk="0" hangingPunct="1">
      <a:defRPr sz="2400" kern="1200">
        <a:solidFill>
          <a:schemeClr val="tx1"/>
        </a:solidFill>
        <a:latin typeface="Arial Rounded MT Bold" pitchFamily="34" charset="0"/>
        <a:ea typeface="+mn-ea"/>
        <a:cs typeface="+mn-cs"/>
      </a:defRPr>
    </a:lvl7pPr>
    <a:lvl8pPr marL="3200400" algn="l" defTabSz="914400" rtl="0" eaLnBrk="1" latinLnBrk="0" hangingPunct="1">
      <a:defRPr sz="2400" kern="1200">
        <a:solidFill>
          <a:schemeClr val="tx1"/>
        </a:solidFill>
        <a:latin typeface="Arial Rounded MT Bold" pitchFamily="34" charset="0"/>
        <a:ea typeface="+mn-ea"/>
        <a:cs typeface="+mn-cs"/>
      </a:defRPr>
    </a:lvl8pPr>
    <a:lvl9pPr marL="3657600" algn="l" defTabSz="914400" rtl="0" eaLnBrk="1" latinLnBrk="0" hangingPunct="1">
      <a:defRPr sz="2400" kern="1200">
        <a:solidFill>
          <a:schemeClr val="tx1"/>
        </a:solidFill>
        <a:latin typeface="Arial Rounded MT Bold"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DBB191"/>
    <a:srgbClr val="EBEBFF"/>
    <a:srgbClr val="64AF00"/>
    <a:srgbClr val="FF0000"/>
    <a:srgbClr val="FF6464"/>
    <a:srgbClr val="00CC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71" autoAdjust="0"/>
    <p:restoredTop sz="99067" autoAdjust="0"/>
  </p:normalViewPr>
  <p:slideViewPr>
    <p:cSldViewPr snapToGrid="0">
      <p:cViewPr varScale="1">
        <p:scale>
          <a:sx n="69" d="100"/>
          <a:sy n="69" d="100"/>
        </p:scale>
        <p:origin x="-208" y="-64"/>
      </p:cViewPr>
      <p:guideLst>
        <p:guide orient="horz" pos="2716"/>
        <p:guide pos="5682"/>
      </p:guideLst>
    </p:cSldViewPr>
  </p:slideViewPr>
  <p:notesTextViewPr>
    <p:cViewPr>
      <p:scale>
        <a:sx n="100" d="100"/>
        <a:sy n="100" d="100"/>
      </p:scale>
      <p:origin x="0" y="0"/>
    </p:cViewPr>
  </p:notesTextViewPr>
  <p:notesViewPr>
    <p:cSldViewPr snapToGrid="0">
      <p:cViewPr varScale="1">
        <p:scale>
          <a:sx n="82" d="100"/>
          <a:sy n="82" d="100"/>
        </p:scale>
        <p:origin x="-143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5.wmf"/><Relationship Id="rId7" Type="http://schemas.openxmlformats.org/officeDocument/2006/relationships/image" Target="../media/image20.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6.wmf"/><Relationship Id="rId9"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17.wmf"/><Relationship Id="rId2" Type="http://schemas.openxmlformats.org/officeDocument/2006/relationships/image" Target="../media/image8.wmf"/><Relationship Id="rId1" Type="http://schemas.openxmlformats.org/officeDocument/2006/relationships/image" Target="../media/image4.wmf"/><Relationship Id="rId6" Type="http://schemas.openxmlformats.org/officeDocument/2006/relationships/image" Target="../media/image25.wmf"/><Relationship Id="rId5" Type="http://schemas.openxmlformats.org/officeDocument/2006/relationships/image" Target="../media/image10.wmf"/><Relationship Id="rId4"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defRPr>
            </a:lvl1pPr>
          </a:lstStyle>
          <a:p>
            <a:pPr>
              <a:defRPr/>
            </a:pPr>
            <a:endParaRPr lang="en-US"/>
          </a:p>
        </p:txBody>
      </p:sp>
      <p:sp>
        <p:nvSpPr>
          <p:cNvPr id="27648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800"/>
            </a:lvl1pPr>
          </a:lstStyle>
          <a:p>
            <a:pPr>
              <a:defRPr/>
            </a:pPr>
            <a:r>
              <a:rPr lang="en-US"/>
              <a:t>Energy</a:t>
            </a:r>
          </a:p>
        </p:txBody>
      </p:sp>
      <p:sp>
        <p:nvSpPr>
          <p:cNvPr id="27648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defRPr>
            </a:lvl1pPr>
          </a:lstStyle>
          <a:p>
            <a:pPr>
              <a:defRPr/>
            </a:pPr>
            <a:endParaRPr lang="en-US"/>
          </a:p>
        </p:txBody>
      </p:sp>
      <p:sp>
        <p:nvSpPr>
          <p:cNvPr id="27648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defRPr>
            </a:lvl1pPr>
          </a:lstStyle>
          <a:p>
            <a:pPr>
              <a:defRPr/>
            </a:pPr>
            <a:fld id="{8814F712-3606-471E-913B-09CE1A9A9DBB}" type="slidenum">
              <a:rPr lang="en-US"/>
              <a:pPr>
                <a:defRPr/>
              </a:pPr>
              <a:t>‹#›</a:t>
            </a:fld>
            <a:endParaRPr lang="en-US"/>
          </a:p>
        </p:txBody>
      </p:sp>
    </p:spTree>
    <p:extLst>
      <p:ext uri="{BB962C8B-B14F-4D97-AF65-F5344CB8AC3E}">
        <p14:creationId xmlns:p14="http://schemas.microsoft.com/office/powerpoint/2010/main" val="40837951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defRPr>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defRPr>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defRPr>
            </a:lvl1pPr>
          </a:lstStyle>
          <a:p>
            <a:pPr>
              <a:defRPr/>
            </a:pPr>
            <a:fld id="{3F698BE6-0CE7-4D40-A9CA-4B8566AF5365}" type="slidenum">
              <a:rPr lang="en-US"/>
              <a:pPr>
                <a:defRPr/>
              </a:pPr>
              <a:t>‹#›</a:t>
            </a:fld>
            <a:endParaRPr lang="en-US"/>
          </a:p>
        </p:txBody>
      </p:sp>
    </p:spTree>
    <p:extLst>
      <p:ext uri="{BB962C8B-B14F-4D97-AF65-F5344CB8AC3E}">
        <p14:creationId xmlns:p14="http://schemas.microsoft.com/office/powerpoint/2010/main" val="3916551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fld id="{34996E43-A4C2-48CB-9F1C-EF3353100F5B}" type="slidenum">
              <a:rPr lang="en-US" altLang="en-US" sz="1200" smtClean="0">
                <a:latin typeface="Arial" pitchFamily="34" charset="0"/>
              </a:rPr>
              <a:pPr eaLnBrk="1" hangingPunct="1"/>
              <a:t>1</a:t>
            </a:fld>
            <a:endParaRPr lang="en-US" altLang="en-US" sz="1200" smtClean="0">
              <a:latin typeface="Arial" pitchFamily="34" charset="0"/>
            </a:endParaRPr>
          </a:p>
        </p:txBody>
      </p:sp>
      <p:sp>
        <p:nvSpPr>
          <p:cNvPr id="48131" name="Rectangle 2"/>
          <p:cNvSpPr>
            <a:spLocks noGrp="1" noRot="1" noChangeAspect="1" noChangeArrowheads="1" noTextEdit="1"/>
          </p:cNvSpPr>
          <p:nvPr>
            <p:ph type="sldImg"/>
          </p:nvPr>
        </p:nvSpPr>
        <p:spPr>
          <a:xfrm>
            <a:off x="1144588" y="685800"/>
            <a:ext cx="4572000" cy="3429000"/>
          </a:xfrm>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a:spLocks noGrp="1" noChangeArrowheads="1"/>
          </p:cNvSpPr>
          <p:nvPr>
            <p:ph type="sldNum" sz="quarter" idx="5"/>
          </p:nvPr>
        </p:nvSpPr>
        <p:spPr>
          <a:noFill/>
        </p:spPr>
        <p:txBody>
          <a:bodyPr/>
          <a:lstStyle/>
          <a:p>
            <a:fld id="{23211BC0-23CC-4B0E-A13B-366A8BF4AC85}" type="slidenum">
              <a:rPr lang="en-US" smtClean="0"/>
              <a:pPr/>
              <a:t>10</a:t>
            </a:fld>
            <a:endParaRPr lang="en-US" smtClean="0"/>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7" name="Rectangle 7"/>
          <p:cNvSpPr>
            <a:spLocks noGrp="1" noChangeArrowheads="1"/>
          </p:cNvSpPr>
          <p:nvPr>
            <p:ph type="sldNum" sz="quarter" idx="5"/>
          </p:nvPr>
        </p:nvSpPr>
        <p:spPr>
          <a:noFill/>
        </p:spPr>
        <p:txBody>
          <a:bodyPr/>
          <a:lstStyle/>
          <a:p>
            <a:fld id="{EA8B5642-637E-4405-815A-A957C6E8A42D}" type="slidenum">
              <a:rPr lang="en-US" smtClean="0"/>
              <a:pPr/>
              <a:t>11</a:t>
            </a:fld>
            <a:endParaRPr lang="en-US" smtClean="0"/>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3" name="Rectangle 7"/>
          <p:cNvSpPr>
            <a:spLocks noGrp="1" noChangeArrowheads="1"/>
          </p:cNvSpPr>
          <p:nvPr>
            <p:ph type="sldNum" sz="quarter" idx="5"/>
          </p:nvPr>
        </p:nvSpPr>
        <p:spPr>
          <a:noFill/>
        </p:spPr>
        <p:txBody>
          <a:bodyPr/>
          <a:lstStyle/>
          <a:p>
            <a:fld id="{7580269D-3DDE-4325-9C6E-AD5AACC4BE55}" type="slidenum">
              <a:rPr lang="en-US" smtClean="0"/>
              <a:pPr/>
              <a:t>12</a:t>
            </a:fld>
            <a:endParaRPr lang="en-US" smtClean="0"/>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89" name="Rectangle 7"/>
          <p:cNvSpPr>
            <a:spLocks noGrp="1" noChangeArrowheads="1"/>
          </p:cNvSpPr>
          <p:nvPr>
            <p:ph type="sldNum" sz="quarter" idx="5"/>
          </p:nvPr>
        </p:nvSpPr>
        <p:spPr>
          <a:noFill/>
        </p:spPr>
        <p:txBody>
          <a:bodyPr/>
          <a:lstStyle/>
          <a:p>
            <a:fld id="{E512663F-DDCD-4450-A08B-4B814C338341}" type="slidenum">
              <a:rPr lang="en-US" smtClean="0"/>
              <a:pPr/>
              <a:t>13</a:t>
            </a:fld>
            <a:endParaRPr lang="en-US" smtClean="0"/>
          </a:p>
        </p:txBody>
      </p:sp>
      <p:sp>
        <p:nvSpPr>
          <p:cNvPr id="319490" name="Rectangle 2"/>
          <p:cNvSpPr>
            <a:spLocks noGrp="1" noRot="1" noChangeAspect="1" noChangeArrowheads="1" noTextEdit="1"/>
          </p:cNvSpPr>
          <p:nvPr>
            <p:ph type="sldImg"/>
          </p:nvPr>
        </p:nvSpPr>
        <p:spPr>
          <a:ln/>
        </p:spPr>
      </p:sp>
      <p:sp>
        <p:nvSpPr>
          <p:cNvPr id="31949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Rectangle 7"/>
          <p:cNvSpPr>
            <a:spLocks noGrp="1" noChangeArrowheads="1"/>
          </p:cNvSpPr>
          <p:nvPr>
            <p:ph type="sldNum" sz="quarter" idx="5"/>
          </p:nvPr>
        </p:nvSpPr>
        <p:spPr>
          <a:noFill/>
        </p:spPr>
        <p:txBody>
          <a:bodyPr/>
          <a:lstStyle/>
          <a:p>
            <a:fld id="{FC17C96C-055A-4E4D-918E-824FDFDB6C4C}" type="slidenum">
              <a:rPr lang="en-US" smtClean="0"/>
              <a:pPr/>
              <a:t>14</a:t>
            </a:fld>
            <a:endParaRPr lang="en-US" smtClean="0"/>
          </a:p>
        </p:txBody>
      </p:sp>
      <p:sp>
        <p:nvSpPr>
          <p:cNvPr id="321538" name="Rectangle 2"/>
          <p:cNvSpPr>
            <a:spLocks noGrp="1" noRot="1" noChangeAspect="1" noChangeArrowheads="1" noTextEdit="1"/>
          </p:cNvSpPr>
          <p:nvPr>
            <p:ph type="sldImg"/>
          </p:nvPr>
        </p:nvSpPr>
        <p:spPr>
          <a:ln/>
        </p:spPr>
      </p:sp>
      <p:sp>
        <p:nvSpPr>
          <p:cNvPr id="32153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7"/>
          <p:cNvSpPr>
            <a:spLocks noGrp="1" noChangeArrowheads="1"/>
          </p:cNvSpPr>
          <p:nvPr>
            <p:ph type="sldNum" sz="quarter" idx="5"/>
          </p:nvPr>
        </p:nvSpPr>
        <p:spPr>
          <a:noFill/>
        </p:spPr>
        <p:txBody>
          <a:bodyPr/>
          <a:lstStyle/>
          <a:p>
            <a:fld id="{A7B24941-CC09-4519-9B65-7CA0A550FF02}" type="slidenum">
              <a:rPr lang="en-US" smtClean="0"/>
              <a:pPr/>
              <a:t>15</a:t>
            </a:fld>
            <a:endParaRPr lang="en-US" smtClean="0"/>
          </a:p>
        </p:txBody>
      </p:sp>
      <p:sp>
        <p:nvSpPr>
          <p:cNvPr id="323586" name="Rectangle 2"/>
          <p:cNvSpPr>
            <a:spLocks noGrp="1" noRot="1" noChangeAspect="1" noChangeArrowheads="1" noTextEdit="1"/>
          </p:cNvSpPr>
          <p:nvPr>
            <p:ph type="sldImg"/>
          </p:nvPr>
        </p:nvSpPr>
        <p:spPr>
          <a:ln/>
        </p:spPr>
      </p:sp>
      <p:sp>
        <p:nvSpPr>
          <p:cNvPr id="32358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Rectangle 7"/>
          <p:cNvSpPr>
            <a:spLocks noGrp="1" noChangeArrowheads="1"/>
          </p:cNvSpPr>
          <p:nvPr>
            <p:ph type="sldNum" sz="quarter" idx="5"/>
          </p:nvPr>
        </p:nvSpPr>
        <p:spPr>
          <a:noFill/>
        </p:spPr>
        <p:txBody>
          <a:bodyPr/>
          <a:lstStyle/>
          <a:p>
            <a:fld id="{E245971F-2D46-4702-A7E2-FCAD4B1651AA}" type="slidenum">
              <a:rPr lang="en-US" smtClean="0"/>
              <a:pPr/>
              <a:t>16</a:t>
            </a:fld>
            <a:endParaRPr lang="en-US" smtClean="0"/>
          </a:p>
        </p:txBody>
      </p:sp>
      <p:sp>
        <p:nvSpPr>
          <p:cNvPr id="325634" name="Rectangle 2"/>
          <p:cNvSpPr>
            <a:spLocks noGrp="1" noRot="1" noChangeAspect="1" noChangeArrowheads="1" noTextEdit="1"/>
          </p:cNvSpPr>
          <p:nvPr>
            <p:ph type="sldImg"/>
          </p:nvPr>
        </p:nvSpPr>
        <p:spPr>
          <a:ln/>
        </p:spPr>
      </p:sp>
      <p:sp>
        <p:nvSpPr>
          <p:cNvPr id="32563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3" name="Rectangle 7"/>
          <p:cNvSpPr>
            <a:spLocks noGrp="1" noChangeArrowheads="1"/>
          </p:cNvSpPr>
          <p:nvPr>
            <p:ph type="sldNum" sz="quarter" idx="5"/>
          </p:nvPr>
        </p:nvSpPr>
        <p:spPr>
          <a:noFill/>
        </p:spPr>
        <p:txBody>
          <a:bodyPr/>
          <a:lstStyle/>
          <a:p>
            <a:fld id="{CEDCA07C-DCD1-4E46-8E78-67BBD74D8323}" type="slidenum">
              <a:rPr lang="en-US" smtClean="0"/>
              <a:pPr/>
              <a:t>17</a:t>
            </a:fld>
            <a:endParaRPr lang="en-US" smtClean="0"/>
          </a:p>
        </p:txBody>
      </p:sp>
      <p:sp>
        <p:nvSpPr>
          <p:cNvPr id="340994" name="Rectangle 2"/>
          <p:cNvSpPr>
            <a:spLocks noGrp="1" noRot="1" noChangeAspect="1" noChangeArrowheads="1" noTextEdit="1"/>
          </p:cNvSpPr>
          <p:nvPr>
            <p:ph type="sldImg"/>
          </p:nvPr>
        </p:nvSpPr>
        <p:spPr>
          <a:ln/>
        </p:spPr>
      </p:sp>
      <p:sp>
        <p:nvSpPr>
          <p:cNvPr id="34099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1" name="Rectangle 7"/>
          <p:cNvSpPr>
            <a:spLocks noGrp="1" noChangeArrowheads="1"/>
          </p:cNvSpPr>
          <p:nvPr>
            <p:ph type="sldNum" sz="quarter" idx="5"/>
          </p:nvPr>
        </p:nvSpPr>
        <p:spPr>
          <a:noFill/>
        </p:spPr>
        <p:txBody>
          <a:bodyPr/>
          <a:lstStyle/>
          <a:p>
            <a:fld id="{14B99172-93B1-476B-83C4-26AC13C7A2E2}" type="slidenum">
              <a:rPr lang="en-US" smtClean="0"/>
              <a:pPr/>
              <a:t>18</a:t>
            </a:fld>
            <a:endParaRPr lang="en-US" smtClean="0"/>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89" name="Rectangle 7"/>
          <p:cNvSpPr>
            <a:spLocks noGrp="1" noChangeArrowheads="1"/>
          </p:cNvSpPr>
          <p:nvPr>
            <p:ph type="sldNum" sz="quarter" idx="5"/>
          </p:nvPr>
        </p:nvSpPr>
        <p:spPr>
          <a:noFill/>
        </p:spPr>
        <p:txBody>
          <a:bodyPr/>
          <a:lstStyle/>
          <a:p>
            <a:fld id="{17EA25D3-AE5D-4673-9649-0B560890347B}" type="slidenum">
              <a:rPr lang="en-US" smtClean="0"/>
              <a:pPr/>
              <a:t>19</a:t>
            </a:fld>
            <a:endParaRPr lang="en-US" smtClean="0"/>
          </a:p>
        </p:txBody>
      </p:sp>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552E4E07-3D54-4307-8B5B-9CA0EE9AF286}" type="slidenum">
              <a:rPr lang="en-US" smtClean="0"/>
              <a:pPr/>
              <a:t>2</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5" name="Rectangle 7"/>
          <p:cNvSpPr>
            <a:spLocks noGrp="1" noChangeArrowheads="1"/>
          </p:cNvSpPr>
          <p:nvPr>
            <p:ph type="sldNum" sz="quarter" idx="5"/>
          </p:nvPr>
        </p:nvSpPr>
        <p:spPr>
          <a:noFill/>
        </p:spPr>
        <p:txBody>
          <a:bodyPr/>
          <a:lstStyle/>
          <a:p>
            <a:fld id="{DB5DDAB5-45E9-46F1-9895-443DA9D957B8}" type="slidenum">
              <a:rPr lang="en-US" smtClean="0"/>
              <a:pPr/>
              <a:t>20</a:t>
            </a:fld>
            <a:endParaRPr lang="en-US" smtClean="0"/>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D54A0D9B-7D15-4164-B37A-2176F5057FBD}" type="slidenum">
              <a:rPr lang="en-US" smtClean="0"/>
              <a:pPr/>
              <a:t>3</a:t>
            </a:fld>
            <a:endParaRPr lang="en-US" smtClean="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Rectangle 7"/>
          <p:cNvSpPr>
            <a:spLocks noGrp="1" noChangeArrowheads="1"/>
          </p:cNvSpPr>
          <p:nvPr>
            <p:ph type="sldNum" sz="quarter" idx="5"/>
          </p:nvPr>
        </p:nvSpPr>
        <p:spPr>
          <a:noFill/>
        </p:spPr>
        <p:txBody>
          <a:bodyPr/>
          <a:lstStyle/>
          <a:p>
            <a:fld id="{CCCAEC2F-8D38-4557-8ECD-E7D4719CA109}" type="slidenum">
              <a:rPr lang="en-US" smtClean="0"/>
              <a:pPr/>
              <a:t>4</a:t>
            </a:fld>
            <a:endParaRPr lang="en-US" smtClean="0"/>
          </a:p>
        </p:txBody>
      </p:sp>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Rectangle 7"/>
          <p:cNvSpPr>
            <a:spLocks noGrp="1" noChangeArrowheads="1"/>
          </p:cNvSpPr>
          <p:nvPr>
            <p:ph type="sldNum" sz="quarter" idx="5"/>
          </p:nvPr>
        </p:nvSpPr>
        <p:spPr>
          <a:noFill/>
        </p:spPr>
        <p:txBody>
          <a:bodyPr/>
          <a:lstStyle/>
          <a:p>
            <a:fld id="{7B90EF71-D0A0-439A-8CB1-B25B526DC03A}" type="slidenum">
              <a:rPr lang="en-US" smtClean="0"/>
              <a:pPr/>
              <a:t>5</a:t>
            </a:fld>
            <a:endParaRPr lang="en-US" smtClean="0"/>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Rectangle 7"/>
          <p:cNvSpPr>
            <a:spLocks noGrp="1" noChangeArrowheads="1"/>
          </p:cNvSpPr>
          <p:nvPr>
            <p:ph type="sldNum" sz="quarter" idx="5"/>
          </p:nvPr>
        </p:nvSpPr>
        <p:spPr>
          <a:noFill/>
        </p:spPr>
        <p:txBody>
          <a:bodyPr/>
          <a:lstStyle/>
          <a:p>
            <a:fld id="{A72A890F-4E87-49CE-BF03-F10C20491E7C}" type="slidenum">
              <a:rPr lang="en-US" smtClean="0"/>
              <a:pPr/>
              <a:t>6</a:t>
            </a:fld>
            <a:endParaRPr lang="en-US" smtClean="0"/>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3" name="Rectangle 7"/>
          <p:cNvSpPr>
            <a:spLocks noGrp="1" noChangeArrowheads="1"/>
          </p:cNvSpPr>
          <p:nvPr>
            <p:ph type="sldNum" sz="quarter" idx="5"/>
          </p:nvPr>
        </p:nvSpPr>
        <p:spPr>
          <a:noFill/>
        </p:spPr>
        <p:txBody>
          <a:bodyPr/>
          <a:lstStyle/>
          <a:p>
            <a:fld id="{E76B54F9-CDBF-4531-BE28-9BDACC57C4AF}" type="slidenum">
              <a:rPr lang="en-US" smtClean="0"/>
              <a:pPr/>
              <a:t>7</a:t>
            </a:fld>
            <a:endParaRPr lang="en-US" smtClean="0"/>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1" name="Rectangle 7"/>
          <p:cNvSpPr>
            <a:spLocks noGrp="1" noChangeArrowheads="1"/>
          </p:cNvSpPr>
          <p:nvPr>
            <p:ph type="sldNum" sz="quarter" idx="5"/>
          </p:nvPr>
        </p:nvSpPr>
        <p:spPr>
          <a:noFill/>
        </p:spPr>
        <p:txBody>
          <a:bodyPr/>
          <a:lstStyle/>
          <a:p>
            <a:fld id="{1B303869-9734-4727-A657-831F6AA3B513}" type="slidenum">
              <a:rPr lang="en-US" smtClean="0"/>
              <a:pPr/>
              <a:t>8</a:t>
            </a:fld>
            <a:endParaRPr lang="en-US" smtClean="0"/>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3" name="Rectangle 7"/>
          <p:cNvSpPr>
            <a:spLocks noGrp="1" noChangeArrowheads="1"/>
          </p:cNvSpPr>
          <p:nvPr>
            <p:ph type="sldNum" sz="quarter" idx="5"/>
          </p:nvPr>
        </p:nvSpPr>
        <p:spPr>
          <a:noFill/>
        </p:spPr>
        <p:txBody>
          <a:bodyPr/>
          <a:lstStyle/>
          <a:p>
            <a:fld id="{02F3C176-CCFA-4AF4-BB7A-7AB5CBB0CF09}" type="slidenum">
              <a:rPr lang="en-US" smtClean="0"/>
              <a:pPr/>
              <a:t>9</a:t>
            </a:fld>
            <a:endParaRPr lang="en-US" smtClean="0"/>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5"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6" name="Rectangle 4"/>
          <p:cNvSpPr>
            <a:spLocks noGrp="1" noChangeArrowheads="1"/>
          </p:cNvSpPr>
          <p:nvPr>
            <p:ph type="sldNum" sz="quarter" idx="12"/>
          </p:nvPr>
        </p:nvSpPr>
        <p:spPr>
          <a:ln/>
        </p:spPr>
        <p:txBody>
          <a:bodyPr/>
          <a:lstStyle>
            <a:lvl1pPr>
              <a:defRPr/>
            </a:lvl1pPr>
          </a:lstStyle>
          <a:p>
            <a:pPr>
              <a:defRPr/>
            </a:pPr>
            <a:fld id="{EDB92929-BC67-4893-A555-E6D812A5AB4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5"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6" name="Rectangle 4"/>
          <p:cNvSpPr>
            <a:spLocks noGrp="1" noChangeArrowheads="1"/>
          </p:cNvSpPr>
          <p:nvPr>
            <p:ph type="sldNum" sz="quarter" idx="12"/>
          </p:nvPr>
        </p:nvSpPr>
        <p:spPr>
          <a:ln/>
        </p:spPr>
        <p:txBody>
          <a:bodyPr/>
          <a:lstStyle>
            <a:lvl1pPr>
              <a:defRPr/>
            </a:lvl1pPr>
          </a:lstStyle>
          <a:p>
            <a:pPr>
              <a:defRPr/>
            </a:pPr>
            <a:fld id="{19D491ED-E84E-4447-821B-371D01C0207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1163" y="574675"/>
            <a:ext cx="2192337" cy="29432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79388" y="574675"/>
            <a:ext cx="6429375" cy="2943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5"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6" name="Rectangle 4"/>
          <p:cNvSpPr>
            <a:spLocks noGrp="1" noChangeArrowheads="1"/>
          </p:cNvSpPr>
          <p:nvPr>
            <p:ph type="sldNum" sz="quarter" idx="12"/>
          </p:nvPr>
        </p:nvSpPr>
        <p:spPr>
          <a:ln/>
        </p:spPr>
        <p:txBody>
          <a:bodyPr/>
          <a:lstStyle>
            <a:lvl1pPr>
              <a:defRPr/>
            </a:lvl1pPr>
          </a:lstStyle>
          <a:p>
            <a:pPr>
              <a:defRPr/>
            </a:pPr>
            <a:fld id="{EFB8CC04-11EB-4DB5-9141-B9AFB18A0F3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574675"/>
            <a:ext cx="8231187" cy="655638"/>
          </a:xfrm>
        </p:spPr>
        <p:txBody>
          <a:bodyPr/>
          <a:lstStyle/>
          <a:p>
            <a:r>
              <a:rPr lang="en-US" smtClean="0"/>
              <a:t>Click to edit Master title style</a:t>
            </a:r>
            <a:endParaRPr lang="en-ZA"/>
          </a:p>
        </p:txBody>
      </p:sp>
      <p:sp>
        <p:nvSpPr>
          <p:cNvPr id="3" name="Text Placeholder 2"/>
          <p:cNvSpPr>
            <a:spLocks noGrp="1"/>
          </p:cNvSpPr>
          <p:nvPr>
            <p:ph type="body" sz="half" idx="1"/>
          </p:nvPr>
        </p:nvSpPr>
        <p:spPr>
          <a:xfrm>
            <a:off x="179388" y="1343025"/>
            <a:ext cx="4310062"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1850" y="1343025"/>
            <a:ext cx="4311650" cy="217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6"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7" name="Rectangle 4"/>
          <p:cNvSpPr>
            <a:spLocks noGrp="1" noChangeArrowheads="1"/>
          </p:cNvSpPr>
          <p:nvPr>
            <p:ph type="sldNum" sz="quarter" idx="12"/>
          </p:nvPr>
        </p:nvSpPr>
        <p:spPr>
          <a:ln/>
        </p:spPr>
        <p:txBody>
          <a:bodyPr/>
          <a:lstStyle>
            <a:lvl1pPr>
              <a:defRPr/>
            </a:lvl1pPr>
          </a:lstStyle>
          <a:p>
            <a:pPr>
              <a:defRPr/>
            </a:pPr>
            <a:fld id="{0D7FADF7-07A8-4EA7-9338-5367F98E9B3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5"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6" name="Rectangle 4"/>
          <p:cNvSpPr>
            <a:spLocks noGrp="1" noChangeArrowheads="1"/>
          </p:cNvSpPr>
          <p:nvPr>
            <p:ph type="sldNum" sz="quarter" idx="12"/>
          </p:nvPr>
        </p:nvSpPr>
        <p:spPr>
          <a:ln/>
        </p:spPr>
        <p:txBody>
          <a:bodyPr/>
          <a:lstStyle>
            <a:lvl1pPr>
              <a:defRPr/>
            </a:lvl1pPr>
          </a:lstStyle>
          <a:p>
            <a:pPr>
              <a:defRPr/>
            </a:pPr>
            <a:fld id="{C7E2604B-A987-4D1C-B32A-7F6991BDC5A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5"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6" name="Rectangle 4"/>
          <p:cNvSpPr>
            <a:spLocks noGrp="1" noChangeArrowheads="1"/>
          </p:cNvSpPr>
          <p:nvPr>
            <p:ph type="sldNum" sz="quarter" idx="12"/>
          </p:nvPr>
        </p:nvSpPr>
        <p:spPr>
          <a:ln/>
        </p:spPr>
        <p:txBody>
          <a:bodyPr/>
          <a:lstStyle>
            <a:lvl1pPr>
              <a:defRPr/>
            </a:lvl1pPr>
          </a:lstStyle>
          <a:p>
            <a:pPr>
              <a:defRPr/>
            </a:pPr>
            <a:fld id="{A01B9652-EC4D-4BCB-B6D6-D94C446B5B4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79388" y="1343025"/>
            <a:ext cx="4310062" cy="217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1850" y="1343025"/>
            <a:ext cx="4311650" cy="217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6"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7" name="Rectangle 4"/>
          <p:cNvSpPr>
            <a:spLocks noGrp="1" noChangeArrowheads="1"/>
          </p:cNvSpPr>
          <p:nvPr>
            <p:ph type="sldNum" sz="quarter" idx="12"/>
          </p:nvPr>
        </p:nvSpPr>
        <p:spPr>
          <a:ln/>
        </p:spPr>
        <p:txBody>
          <a:bodyPr/>
          <a:lstStyle>
            <a:lvl1pPr>
              <a:defRPr/>
            </a:lvl1pPr>
          </a:lstStyle>
          <a:p>
            <a:pPr>
              <a:defRPr/>
            </a:pPr>
            <a:fld id="{F3C1DB14-045B-4CE6-A84D-9B3DD64CF60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8"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9" name="Rectangle 4"/>
          <p:cNvSpPr>
            <a:spLocks noGrp="1" noChangeArrowheads="1"/>
          </p:cNvSpPr>
          <p:nvPr>
            <p:ph type="sldNum" sz="quarter" idx="12"/>
          </p:nvPr>
        </p:nvSpPr>
        <p:spPr>
          <a:ln/>
        </p:spPr>
        <p:txBody>
          <a:bodyPr/>
          <a:lstStyle>
            <a:lvl1pPr>
              <a:defRPr/>
            </a:lvl1pPr>
          </a:lstStyle>
          <a:p>
            <a:pPr>
              <a:defRPr/>
            </a:pPr>
            <a:fld id="{24170051-553F-4425-B7D6-F7BFF6E6770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4"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5" name="Rectangle 4"/>
          <p:cNvSpPr>
            <a:spLocks noGrp="1" noChangeArrowheads="1"/>
          </p:cNvSpPr>
          <p:nvPr>
            <p:ph type="sldNum" sz="quarter" idx="12"/>
          </p:nvPr>
        </p:nvSpPr>
        <p:spPr>
          <a:ln/>
        </p:spPr>
        <p:txBody>
          <a:bodyPr/>
          <a:lstStyle>
            <a:lvl1pPr>
              <a:defRPr/>
            </a:lvl1pPr>
          </a:lstStyle>
          <a:p>
            <a:pPr>
              <a:defRPr/>
            </a:pPr>
            <a:fld id="{8A4DB3F9-D26D-40D5-97DA-6B99A80A70F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3"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4" name="Rectangle 4"/>
          <p:cNvSpPr>
            <a:spLocks noGrp="1" noChangeArrowheads="1"/>
          </p:cNvSpPr>
          <p:nvPr>
            <p:ph type="sldNum" sz="quarter" idx="12"/>
          </p:nvPr>
        </p:nvSpPr>
        <p:spPr>
          <a:ln/>
        </p:spPr>
        <p:txBody>
          <a:bodyPr/>
          <a:lstStyle>
            <a:lvl1pPr>
              <a:defRPr/>
            </a:lvl1pPr>
          </a:lstStyle>
          <a:p>
            <a:pPr>
              <a:defRPr/>
            </a:pPr>
            <a:fld id="{CABA54F0-0D87-4F4B-A374-F03AF30AB70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6"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7" name="Rectangle 4"/>
          <p:cNvSpPr>
            <a:spLocks noGrp="1" noChangeArrowheads="1"/>
          </p:cNvSpPr>
          <p:nvPr>
            <p:ph type="sldNum" sz="quarter" idx="12"/>
          </p:nvPr>
        </p:nvSpPr>
        <p:spPr>
          <a:ln/>
        </p:spPr>
        <p:txBody>
          <a:bodyPr/>
          <a:lstStyle>
            <a:lvl1pPr>
              <a:defRPr/>
            </a:lvl1pPr>
          </a:lstStyle>
          <a:p>
            <a:pPr>
              <a:defRPr/>
            </a:pPr>
            <a:fld id="{219BE7C4-01EC-49E2-8248-85D53836EAA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a:t>ENERGY</a:t>
            </a:r>
          </a:p>
        </p:txBody>
      </p:sp>
      <p:sp>
        <p:nvSpPr>
          <p:cNvPr id="6" name="Rectangle 3"/>
          <p:cNvSpPr>
            <a:spLocks noGrp="1" noChangeArrowheads="1"/>
          </p:cNvSpPr>
          <p:nvPr>
            <p:ph type="dt" sz="half" idx="11"/>
          </p:nvPr>
        </p:nvSpPr>
        <p:spPr>
          <a:ln/>
        </p:spPr>
        <p:txBody>
          <a:bodyPr/>
          <a:lstStyle>
            <a:lvl1pPr>
              <a:defRPr/>
            </a:lvl1pPr>
          </a:lstStyle>
          <a:p>
            <a:pPr>
              <a:defRPr/>
            </a:pPr>
            <a:r>
              <a:rPr lang="en-US" dirty="0" smtClean="0"/>
              <a:t>PHY1012F</a:t>
            </a:r>
            <a:endParaRPr lang="en-US" dirty="0"/>
          </a:p>
        </p:txBody>
      </p:sp>
      <p:sp>
        <p:nvSpPr>
          <p:cNvPr id="7" name="Rectangle 4"/>
          <p:cNvSpPr>
            <a:spLocks noGrp="1" noChangeArrowheads="1"/>
          </p:cNvSpPr>
          <p:nvPr>
            <p:ph type="sldNum" sz="quarter" idx="12"/>
          </p:nvPr>
        </p:nvSpPr>
        <p:spPr>
          <a:ln/>
        </p:spPr>
        <p:txBody>
          <a:bodyPr/>
          <a:lstStyle>
            <a:lvl1pPr>
              <a:defRPr/>
            </a:lvl1pPr>
          </a:lstStyle>
          <a:p>
            <a:pPr>
              <a:defRPr/>
            </a:pPr>
            <a:fld id="{03456E8B-FF55-4D12-8FC3-F921DDCB4CE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BFF"/>
        </a:solidFill>
        <a:effectLst/>
      </p:bgPr>
    </p:bg>
    <p:spTree>
      <p:nvGrpSpPr>
        <p:cNvPr id="1" name=""/>
        <p:cNvGrpSpPr/>
        <p:nvPr/>
      </p:nvGrpSpPr>
      <p:grpSpPr>
        <a:xfrm>
          <a:off x="0" y="0"/>
          <a:ext cx="0" cy="0"/>
          <a:chOff x="0" y="0"/>
          <a:chExt cx="0" cy="0"/>
        </a:xfrm>
      </p:grpSpPr>
      <p:sp>
        <p:nvSpPr>
          <p:cNvPr id="4108" name="Rectangle 12"/>
          <p:cNvSpPr>
            <a:spLocks noGrp="1" noChangeArrowheads="1"/>
          </p:cNvSpPr>
          <p:nvPr>
            <p:ph type="ftr" sz="quarter" idx="3"/>
          </p:nvPr>
        </p:nvSpPr>
        <p:spPr bwMode="auto">
          <a:xfrm>
            <a:off x="8234363" y="182563"/>
            <a:ext cx="827087" cy="274637"/>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lgn="r">
              <a:lnSpc>
                <a:spcPct val="100000"/>
              </a:lnSpc>
              <a:defRPr sz="1200">
                <a:solidFill>
                  <a:srgbClr val="5F5F5F"/>
                </a:solidFill>
                <a:latin typeface="Arial" charset="0"/>
              </a:defRPr>
            </a:lvl1pPr>
          </a:lstStyle>
          <a:p>
            <a:pPr>
              <a:defRPr/>
            </a:pPr>
            <a:r>
              <a:rPr lang="en-US"/>
              <a:t>ENERGY</a:t>
            </a:r>
          </a:p>
        </p:txBody>
      </p:sp>
      <p:sp>
        <p:nvSpPr>
          <p:cNvPr id="1027" name="Rectangle 2"/>
          <p:cNvSpPr>
            <a:spLocks noGrp="1" noChangeArrowheads="1"/>
          </p:cNvSpPr>
          <p:nvPr>
            <p:ph type="body" idx="1"/>
          </p:nvPr>
        </p:nvSpPr>
        <p:spPr bwMode="auto">
          <a:xfrm>
            <a:off x="179388" y="1343025"/>
            <a:ext cx="8774112" cy="2174875"/>
          </a:xfrm>
          <a:prstGeom prst="rect">
            <a:avLst/>
          </a:prstGeom>
          <a:noFill/>
          <a:ln w="9525">
            <a:noFill/>
            <a:miter lim="800000"/>
            <a:headEnd/>
            <a:tailEnd/>
          </a:ln>
        </p:spPr>
        <p:txBody>
          <a:bodyPr vert="horz" wrap="square" lIns="90000" tIns="46800" rIns="90000" bIns="468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99" name="Rectangle 3"/>
          <p:cNvSpPr>
            <a:spLocks noGrp="1" noChangeArrowheads="1"/>
          </p:cNvSpPr>
          <p:nvPr>
            <p:ph type="dt" sz="half" idx="2"/>
          </p:nvPr>
        </p:nvSpPr>
        <p:spPr bwMode="auto">
          <a:xfrm>
            <a:off x="107950" y="182563"/>
            <a:ext cx="1079500" cy="28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solidFill>
                  <a:srgbClr val="5F5F5F"/>
                </a:solidFill>
                <a:latin typeface="Arial" charset="0"/>
              </a:defRPr>
            </a:lvl1pPr>
          </a:lstStyle>
          <a:p>
            <a:pPr>
              <a:defRPr/>
            </a:pPr>
            <a:r>
              <a:rPr lang="en-US" dirty="0" smtClean="0"/>
              <a:t>PHY1012F</a:t>
            </a:r>
            <a:endParaRPr lang="en-US" dirty="0"/>
          </a:p>
        </p:txBody>
      </p:sp>
      <p:sp>
        <p:nvSpPr>
          <p:cNvPr id="4100" name="Rectangle 4"/>
          <p:cNvSpPr>
            <a:spLocks noGrp="1" noChangeArrowheads="1"/>
          </p:cNvSpPr>
          <p:nvPr>
            <p:ph type="sldNum" sz="quarter" idx="4"/>
          </p:nvPr>
        </p:nvSpPr>
        <p:spPr bwMode="auto">
          <a:xfrm>
            <a:off x="8064500" y="6381750"/>
            <a:ext cx="94615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400" b="1">
                <a:solidFill>
                  <a:srgbClr val="5F5F5F"/>
                </a:solidFill>
                <a:latin typeface="Koala" pitchFamily="34" charset="0"/>
              </a:defRPr>
            </a:lvl1pPr>
          </a:lstStyle>
          <a:p>
            <a:pPr>
              <a:defRPr/>
            </a:pPr>
            <a:fld id="{ED859222-3981-45EE-8672-2A3291945826}" type="slidenum">
              <a:rPr lang="en-US"/>
              <a:pPr>
                <a:defRPr/>
              </a:pPr>
              <a:t>‹#›</a:t>
            </a:fld>
            <a:endParaRPr lang="en-US"/>
          </a:p>
        </p:txBody>
      </p:sp>
      <p:sp>
        <p:nvSpPr>
          <p:cNvPr id="4101" name="Line 5"/>
          <p:cNvSpPr>
            <a:spLocks noChangeShapeType="1"/>
          </p:cNvSpPr>
          <p:nvPr/>
        </p:nvSpPr>
        <p:spPr bwMode="auto">
          <a:xfrm>
            <a:off x="179388" y="438150"/>
            <a:ext cx="8785225" cy="0"/>
          </a:xfrm>
          <a:prstGeom prst="line">
            <a:avLst/>
          </a:prstGeom>
          <a:noFill/>
          <a:ln w="22225">
            <a:solidFill>
              <a:srgbClr val="F8DC0E"/>
            </a:solidFill>
            <a:miter lim="800000"/>
            <a:headEnd/>
            <a:tailEnd/>
          </a:ln>
          <a:effectLst/>
        </p:spPr>
        <p:txBody>
          <a:bodyPr wrap="none"/>
          <a:lstStyle/>
          <a:p>
            <a:pPr>
              <a:lnSpc>
                <a:spcPct val="110000"/>
              </a:lnSpc>
              <a:defRPr/>
            </a:pPr>
            <a:endParaRPr lang="en-ZA"/>
          </a:p>
        </p:txBody>
      </p:sp>
      <p:sp>
        <p:nvSpPr>
          <p:cNvPr id="1031" name="Rectangle 6"/>
          <p:cNvSpPr>
            <a:spLocks noGrp="1" noChangeArrowheads="1"/>
          </p:cNvSpPr>
          <p:nvPr>
            <p:ph type="title"/>
          </p:nvPr>
        </p:nvSpPr>
        <p:spPr bwMode="auto">
          <a:xfrm>
            <a:off x="455613" y="574675"/>
            <a:ext cx="8231187" cy="655638"/>
          </a:xfrm>
          <a:prstGeom prst="rect">
            <a:avLst/>
          </a:prstGeom>
          <a:noFill/>
          <a:ln w="9525">
            <a:noFill/>
            <a:miter lim="800000"/>
            <a:headEnd/>
            <a:tailEnd/>
          </a:ln>
        </p:spPr>
        <p:txBody>
          <a:bodyPr vert="horz" wrap="square" lIns="90000" tIns="46800" rIns="90000" bIns="46800" numCol="1" anchor="ctr" anchorCtr="0" compatLnSpc="1">
            <a:prstTxWarp prst="textNoShape">
              <a:avLst/>
            </a:prstTxWarp>
          </a:bodyPr>
          <a:lstStyle/>
          <a:p>
            <a:pPr lvl="0"/>
            <a:r>
              <a:rPr lang="en-US" smtClean="0"/>
              <a:t>CLICK TO EDIT MASTER TITLE STYLE</a:t>
            </a:r>
          </a:p>
        </p:txBody>
      </p:sp>
      <p:sp>
        <p:nvSpPr>
          <p:cNvPr id="4103" name="Line 7"/>
          <p:cNvSpPr>
            <a:spLocks noChangeShapeType="1"/>
          </p:cNvSpPr>
          <p:nvPr/>
        </p:nvSpPr>
        <p:spPr bwMode="auto">
          <a:xfrm>
            <a:off x="179388" y="6429375"/>
            <a:ext cx="8785225" cy="0"/>
          </a:xfrm>
          <a:prstGeom prst="line">
            <a:avLst/>
          </a:prstGeom>
          <a:noFill/>
          <a:ln w="22225">
            <a:solidFill>
              <a:srgbClr val="F8DC0E"/>
            </a:solidFill>
            <a:miter lim="800000"/>
            <a:headEnd/>
            <a:tailEnd/>
          </a:ln>
          <a:effectLst/>
        </p:spPr>
        <p:txBody>
          <a:bodyPr wrap="none"/>
          <a:lstStyle/>
          <a:p>
            <a:pPr>
              <a:lnSpc>
                <a:spcPct val="110000"/>
              </a:lnSpc>
              <a:defRPr/>
            </a:pPr>
            <a:endParaRPr lang="en-ZA"/>
          </a:p>
        </p:txBody>
      </p:sp>
      <p:sp>
        <p:nvSpPr>
          <p:cNvPr id="4104" name="Rectangle 8"/>
          <p:cNvSpPr>
            <a:spLocks noChangeArrowheads="1"/>
          </p:cNvSpPr>
          <p:nvPr/>
        </p:nvSpPr>
        <p:spPr bwMode="auto">
          <a:xfrm>
            <a:off x="3595688" y="182563"/>
            <a:ext cx="1878012" cy="274637"/>
          </a:xfrm>
          <a:prstGeom prst="rect">
            <a:avLst/>
          </a:prstGeom>
          <a:noFill/>
          <a:ln w="9525">
            <a:noFill/>
            <a:miter lim="800000"/>
            <a:headEnd/>
            <a:tailEnd/>
          </a:ln>
          <a:effectLst/>
        </p:spPr>
        <p:txBody>
          <a:bodyPr wrap="none">
            <a:spAutoFit/>
          </a:bodyPr>
          <a:lstStyle/>
          <a:p>
            <a:pPr algn="ctr">
              <a:defRPr/>
            </a:pPr>
            <a:r>
              <a:rPr lang="en-US" sz="1200">
                <a:solidFill>
                  <a:srgbClr val="5F5F5F"/>
                </a:solidFill>
                <a:latin typeface="Arial" charset="0"/>
              </a:rPr>
              <a:t>CONSERVATION LAWS</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timing>
    <p:tnLst>
      <p:par>
        <p:cTn id="1" dur="indefinite" restart="never" nodeType="tmRoot"/>
      </p:par>
    </p:tnLst>
  </p:timing>
  <p:hf hdr="0"/>
  <p:txStyles>
    <p:titleStyle>
      <a:lvl1pPr algn="ctr" rtl="0" eaLnBrk="0" fontAlgn="base" hangingPunct="0">
        <a:spcBef>
          <a:spcPct val="0"/>
        </a:spcBef>
        <a:spcAft>
          <a:spcPct val="0"/>
        </a:spcAft>
        <a:defRPr sz="3200">
          <a:solidFill>
            <a:srgbClr val="800080"/>
          </a:solidFill>
          <a:latin typeface="+mj-lt"/>
          <a:ea typeface="+mj-ea"/>
          <a:cs typeface="+mj-cs"/>
        </a:defRPr>
      </a:lvl1pPr>
      <a:lvl2pPr algn="ctr" rtl="0" eaLnBrk="0" fontAlgn="base" hangingPunct="0">
        <a:spcBef>
          <a:spcPct val="0"/>
        </a:spcBef>
        <a:spcAft>
          <a:spcPct val="0"/>
        </a:spcAft>
        <a:defRPr sz="3200">
          <a:solidFill>
            <a:srgbClr val="800080"/>
          </a:solidFill>
          <a:latin typeface="Arial Rounded MT Bold" pitchFamily="34" charset="0"/>
        </a:defRPr>
      </a:lvl2pPr>
      <a:lvl3pPr algn="ctr" rtl="0" eaLnBrk="0" fontAlgn="base" hangingPunct="0">
        <a:spcBef>
          <a:spcPct val="0"/>
        </a:spcBef>
        <a:spcAft>
          <a:spcPct val="0"/>
        </a:spcAft>
        <a:defRPr sz="3200">
          <a:solidFill>
            <a:srgbClr val="800080"/>
          </a:solidFill>
          <a:latin typeface="Arial Rounded MT Bold" pitchFamily="34" charset="0"/>
        </a:defRPr>
      </a:lvl3pPr>
      <a:lvl4pPr algn="ctr" rtl="0" eaLnBrk="0" fontAlgn="base" hangingPunct="0">
        <a:spcBef>
          <a:spcPct val="0"/>
        </a:spcBef>
        <a:spcAft>
          <a:spcPct val="0"/>
        </a:spcAft>
        <a:defRPr sz="3200">
          <a:solidFill>
            <a:srgbClr val="800080"/>
          </a:solidFill>
          <a:latin typeface="Arial Rounded MT Bold" pitchFamily="34" charset="0"/>
        </a:defRPr>
      </a:lvl4pPr>
      <a:lvl5pPr algn="ctr" rtl="0" eaLnBrk="0" fontAlgn="base" hangingPunct="0">
        <a:spcBef>
          <a:spcPct val="0"/>
        </a:spcBef>
        <a:spcAft>
          <a:spcPct val="0"/>
        </a:spcAft>
        <a:defRPr sz="3200">
          <a:solidFill>
            <a:srgbClr val="800080"/>
          </a:solidFill>
          <a:latin typeface="Arial Rounded MT Bold" pitchFamily="34" charset="0"/>
        </a:defRPr>
      </a:lvl5pPr>
      <a:lvl6pPr marL="457200" algn="ctr" rtl="0" fontAlgn="base">
        <a:spcBef>
          <a:spcPct val="0"/>
        </a:spcBef>
        <a:spcAft>
          <a:spcPct val="0"/>
        </a:spcAft>
        <a:defRPr sz="3200">
          <a:solidFill>
            <a:srgbClr val="800080"/>
          </a:solidFill>
          <a:latin typeface="Arial Rounded MT Bold" pitchFamily="34" charset="0"/>
        </a:defRPr>
      </a:lvl6pPr>
      <a:lvl7pPr marL="914400" algn="ctr" rtl="0" fontAlgn="base">
        <a:spcBef>
          <a:spcPct val="0"/>
        </a:spcBef>
        <a:spcAft>
          <a:spcPct val="0"/>
        </a:spcAft>
        <a:defRPr sz="3200">
          <a:solidFill>
            <a:srgbClr val="800080"/>
          </a:solidFill>
          <a:latin typeface="Arial Rounded MT Bold" pitchFamily="34" charset="0"/>
        </a:defRPr>
      </a:lvl7pPr>
      <a:lvl8pPr marL="1371600" algn="ctr" rtl="0" fontAlgn="base">
        <a:spcBef>
          <a:spcPct val="0"/>
        </a:spcBef>
        <a:spcAft>
          <a:spcPct val="0"/>
        </a:spcAft>
        <a:defRPr sz="3200">
          <a:solidFill>
            <a:srgbClr val="800080"/>
          </a:solidFill>
          <a:latin typeface="Arial Rounded MT Bold" pitchFamily="34" charset="0"/>
        </a:defRPr>
      </a:lvl8pPr>
      <a:lvl9pPr marL="1828800" algn="ctr" rtl="0" fontAlgn="base">
        <a:spcBef>
          <a:spcPct val="0"/>
        </a:spcBef>
        <a:spcAft>
          <a:spcPct val="0"/>
        </a:spcAft>
        <a:defRPr sz="3200">
          <a:solidFill>
            <a:srgbClr val="800080"/>
          </a:solidFill>
          <a:latin typeface="Arial Rounded MT Bold" pitchFamily="34" charset="0"/>
        </a:defRPr>
      </a:lvl9pPr>
    </p:titleStyle>
    <p:bodyStyle>
      <a:lvl1pPr marL="342900" indent="-342900" algn="l" rtl="0" eaLnBrk="0" fontAlgn="base" hangingPunct="0">
        <a:lnSpc>
          <a:spcPct val="110000"/>
        </a:lnSpc>
        <a:spcBef>
          <a:spcPct val="0"/>
        </a:spcBef>
        <a:spcAft>
          <a:spcPct val="0"/>
        </a:spcAft>
        <a:defRPr sz="2600">
          <a:solidFill>
            <a:srgbClr val="000066"/>
          </a:solidFill>
          <a:latin typeface="+mn-lt"/>
          <a:ea typeface="+mn-ea"/>
          <a:cs typeface="+mn-cs"/>
        </a:defRPr>
      </a:lvl1pPr>
      <a:lvl2pPr marL="179388" indent="277813" algn="l" rtl="0" eaLnBrk="0" fontAlgn="base" hangingPunct="0">
        <a:lnSpc>
          <a:spcPct val="110000"/>
        </a:lnSpc>
        <a:spcBef>
          <a:spcPct val="0"/>
        </a:spcBef>
        <a:spcAft>
          <a:spcPct val="0"/>
        </a:spcAft>
        <a:buFont typeface="Arial" charset="0"/>
        <a:defRPr sz="2400">
          <a:solidFill>
            <a:srgbClr val="000066"/>
          </a:solidFill>
          <a:latin typeface="+mn-lt"/>
        </a:defRPr>
      </a:lvl2pPr>
      <a:lvl3pPr marL="358775" indent="555625" algn="l" rtl="0" eaLnBrk="0" fontAlgn="base" hangingPunct="0">
        <a:lnSpc>
          <a:spcPct val="110000"/>
        </a:lnSpc>
        <a:spcBef>
          <a:spcPct val="0"/>
        </a:spcBef>
        <a:spcAft>
          <a:spcPct val="0"/>
        </a:spcAft>
        <a:buBlip>
          <a:blip r:embed="rId14"/>
        </a:buBlip>
        <a:defRPr sz="2200">
          <a:solidFill>
            <a:srgbClr val="000066"/>
          </a:solidFill>
          <a:latin typeface="+mn-lt"/>
        </a:defRPr>
      </a:lvl3pPr>
      <a:lvl4pPr marL="893763" indent="477838" algn="l" rtl="0" eaLnBrk="0" fontAlgn="base" hangingPunct="0">
        <a:lnSpc>
          <a:spcPct val="120000"/>
        </a:lnSpc>
        <a:spcBef>
          <a:spcPct val="0"/>
        </a:spcBef>
        <a:spcAft>
          <a:spcPct val="0"/>
        </a:spcAft>
        <a:buSzPct val="50000"/>
        <a:buFont typeface="Arial" charset="0"/>
        <a:defRPr sz="2400">
          <a:solidFill>
            <a:srgbClr val="000066"/>
          </a:solidFill>
          <a:latin typeface="+mn-lt"/>
        </a:defRPr>
      </a:lvl4pPr>
      <a:lvl5pPr marL="1073150" indent="755650" algn="l" rtl="0" eaLnBrk="0" fontAlgn="base" hangingPunct="0">
        <a:lnSpc>
          <a:spcPct val="120000"/>
        </a:lnSpc>
        <a:spcBef>
          <a:spcPct val="0"/>
        </a:spcBef>
        <a:spcAft>
          <a:spcPct val="0"/>
        </a:spcAft>
        <a:defRPr sz="2400">
          <a:solidFill>
            <a:srgbClr val="000066"/>
          </a:solidFill>
          <a:latin typeface="+mn-lt"/>
        </a:defRPr>
      </a:lvl5pPr>
      <a:lvl6pPr marL="1530350" algn="l" rtl="0" fontAlgn="base">
        <a:lnSpc>
          <a:spcPct val="120000"/>
        </a:lnSpc>
        <a:spcBef>
          <a:spcPct val="0"/>
        </a:spcBef>
        <a:spcAft>
          <a:spcPct val="0"/>
        </a:spcAft>
        <a:defRPr sz="2400">
          <a:solidFill>
            <a:srgbClr val="000066"/>
          </a:solidFill>
          <a:latin typeface="+mn-lt"/>
        </a:defRPr>
      </a:lvl6pPr>
      <a:lvl7pPr marL="1987550" algn="l" rtl="0" fontAlgn="base">
        <a:lnSpc>
          <a:spcPct val="120000"/>
        </a:lnSpc>
        <a:spcBef>
          <a:spcPct val="0"/>
        </a:spcBef>
        <a:spcAft>
          <a:spcPct val="0"/>
        </a:spcAft>
        <a:defRPr sz="2400">
          <a:solidFill>
            <a:srgbClr val="000066"/>
          </a:solidFill>
          <a:latin typeface="+mn-lt"/>
        </a:defRPr>
      </a:lvl7pPr>
      <a:lvl8pPr marL="2444750" algn="l" rtl="0" fontAlgn="base">
        <a:lnSpc>
          <a:spcPct val="120000"/>
        </a:lnSpc>
        <a:spcBef>
          <a:spcPct val="0"/>
        </a:spcBef>
        <a:spcAft>
          <a:spcPct val="0"/>
        </a:spcAft>
        <a:defRPr sz="2400">
          <a:solidFill>
            <a:srgbClr val="000066"/>
          </a:solidFill>
          <a:latin typeface="+mn-lt"/>
        </a:defRPr>
      </a:lvl8pPr>
      <a:lvl9pPr marL="2901950" algn="l" rtl="0" fontAlgn="base">
        <a:lnSpc>
          <a:spcPct val="120000"/>
        </a:lnSpc>
        <a:spcBef>
          <a:spcPct val="0"/>
        </a:spcBef>
        <a:spcAft>
          <a:spcPct val="0"/>
        </a:spcAft>
        <a:defRPr sz="24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19.bin"/><Relationship Id="rId18" Type="http://schemas.openxmlformats.org/officeDocument/2006/relationships/image" Target="../media/image20.wmf"/><Relationship Id="rId3" Type="http://schemas.openxmlformats.org/officeDocument/2006/relationships/notesSlide" Target="../notesSlides/notesSlide10.xml"/><Relationship Id="rId21" Type="http://schemas.openxmlformats.org/officeDocument/2006/relationships/oleObject" Target="../embeddings/oleObject23.bin"/><Relationship Id="rId7" Type="http://schemas.openxmlformats.org/officeDocument/2006/relationships/oleObject" Target="../embeddings/oleObject16.bin"/><Relationship Id="rId12" Type="http://schemas.openxmlformats.org/officeDocument/2006/relationships/image" Target="../media/image6.wmf"/><Relationship Id="rId17" Type="http://schemas.openxmlformats.org/officeDocument/2006/relationships/oleObject" Target="../embeddings/oleObject21.bin"/><Relationship Id="rId2" Type="http://schemas.openxmlformats.org/officeDocument/2006/relationships/slideLayout" Target="../slideLayouts/slideLayout2.xml"/><Relationship Id="rId16" Type="http://schemas.openxmlformats.org/officeDocument/2006/relationships/image" Target="../media/image19.wmf"/><Relationship Id="rId20" Type="http://schemas.openxmlformats.org/officeDocument/2006/relationships/image" Target="../media/image21.wmf"/><Relationship Id="rId1" Type="http://schemas.openxmlformats.org/officeDocument/2006/relationships/vmlDrawing" Target="../drawings/vmlDrawing4.vml"/><Relationship Id="rId6" Type="http://schemas.openxmlformats.org/officeDocument/2006/relationships/image" Target="../media/image23.jpeg"/><Relationship Id="rId11" Type="http://schemas.openxmlformats.org/officeDocument/2006/relationships/oleObject" Target="../embeddings/oleObject18.bin"/><Relationship Id="rId5" Type="http://schemas.openxmlformats.org/officeDocument/2006/relationships/image" Target="../media/image16.wmf"/><Relationship Id="rId15" Type="http://schemas.openxmlformats.org/officeDocument/2006/relationships/oleObject" Target="../embeddings/oleObject20.bin"/><Relationship Id="rId10" Type="http://schemas.openxmlformats.org/officeDocument/2006/relationships/image" Target="../media/image5.wmf"/><Relationship Id="rId19" Type="http://schemas.openxmlformats.org/officeDocument/2006/relationships/oleObject" Target="../embeddings/oleObject22.bin"/><Relationship Id="rId4" Type="http://schemas.openxmlformats.org/officeDocument/2006/relationships/oleObject" Target="../embeddings/oleObject15.bin"/><Relationship Id="rId9" Type="http://schemas.openxmlformats.org/officeDocument/2006/relationships/oleObject" Target="../embeddings/oleObject17.bin"/><Relationship Id="rId14" Type="http://schemas.openxmlformats.org/officeDocument/2006/relationships/image" Target="../media/image18.wmf"/><Relationship Id="rId22" Type="http://schemas.openxmlformats.org/officeDocument/2006/relationships/image" Target="../media/image22.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media/image24.wmf"/><Relationship Id="rId18" Type="http://schemas.openxmlformats.org/officeDocument/2006/relationships/oleObject" Target="../embeddings/oleObject30.bin"/><Relationship Id="rId3" Type="http://schemas.openxmlformats.org/officeDocument/2006/relationships/notesSlide" Target="../notesSlides/notesSlide11.xml"/><Relationship Id="rId7" Type="http://schemas.openxmlformats.org/officeDocument/2006/relationships/image" Target="../media/image4.wmf"/><Relationship Id="rId12" Type="http://schemas.openxmlformats.org/officeDocument/2006/relationships/oleObject" Target="../embeddings/oleObject27.bin"/><Relationship Id="rId17" Type="http://schemas.openxmlformats.org/officeDocument/2006/relationships/image" Target="../media/image25.wmf"/><Relationship Id="rId2" Type="http://schemas.openxmlformats.org/officeDocument/2006/relationships/slideLayout" Target="../slideLayouts/slideLayout2.xml"/><Relationship Id="rId16" Type="http://schemas.openxmlformats.org/officeDocument/2006/relationships/oleObject" Target="../embeddings/oleObject29.bin"/><Relationship Id="rId1" Type="http://schemas.openxmlformats.org/officeDocument/2006/relationships/vmlDrawing" Target="../drawings/vmlDrawing5.vml"/><Relationship Id="rId6" Type="http://schemas.openxmlformats.org/officeDocument/2006/relationships/oleObject" Target="../embeddings/oleObject24.bin"/><Relationship Id="rId11" Type="http://schemas.openxmlformats.org/officeDocument/2006/relationships/image" Target="../media/image3.wmf"/><Relationship Id="rId5" Type="http://schemas.openxmlformats.org/officeDocument/2006/relationships/audio" Target="../media/audio2.wav"/><Relationship Id="rId15" Type="http://schemas.openxmlformats.org/officeDocument/2006/relationships/image" Target="../media/image10.wmf"/><Relationship Id="rId10" Type="http://schemas.openxmlformats.org/officeDocument/2006/relationships/oleObject" Target="../embeddings/oleObject26.bin"/><Relationship Id="rId19" Type="http://schemas.openxmlformats.org/officeDocument/2006/relationships/image" Target="../media/image17.wmf"/><Relationship Id="rId4" Type="http://schemas.openxmlformats.org/officeDocument/2006/relationships/audio" Target="../media/audio1.wav"/><Relationship Id="rId9" Type="http://schemas.openxmlformats.org/officeDocument/2006/relationships/image" Target="../media/image8.wmf"/><Relationship Id="rId14" Type="http://schemas.openxmlformats.org/officeDocument/2006/relationships/oleObject" Target="../embeddings/oleObject28.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6.wmf"/><Relationship Id="rId4" Type="http://schemas.openxmlformats.org/officeDocument/2006/relationships/oleObject" Target="../embeddings/oleObject3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28.wmf"/><Relationship Id="rId4" Type="http://schemas.openxmlformats.org/officeDocument/2006/relationships/oleObject" Target="../embeddings/oleObject32.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9.wmf"/><Relationship Id="rId4" Type="http://schemas.openxmlformats.org/officeDocument/2006/relationships/oleObject" Target="../embeddings/oleObject33.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6.wmf"/><Relationship Id="rId18" Type="http://schemas.openxmlformats.org/officeDocument/2006/relationships/oleObject" Target="../embeddings/oleObject8.bin"/><Relationship Id="rId3" Type="http://schemas.openxmlformats.org/officeDocument/2006/relationships/notesSlide" Target="../notesSlides/notesSlide4.xml"/><Relationship Id="rId21" Type="http://schemas.openxmlformats.org/officeDocument/2006/relationships/image" Target="../media/image10.wmf"/><Relationship Id="rId7" Type="http://schemas.openxmlformats.org/officeDocument/2006/relationships/image" Target="../media/image3.wmf"/><Relationship Id="rId12" Type="http://schemas.openxmlformats.org/officeDocument/2006/relationships/oleObject" Target="../embeddings/oleObject5.bin"/><Relationship Id="rId17" Type="http://schemas.openxmlformats.org/officeDocument/2006/relationships/image" Target="../media/image8.wmf"/><Relationship Id="rId2" Type="http://schemas.openxmlformats.org/officeDocument/2006/relationships/slideLayout" Target="../slideLayouts/slideLayout2.xml"/><Relationship Id="rId16" Type="http://schemas.openxmlformats.org/officeDocument/2006/relationships/oleObject" Target="../embeddings/oleObject7.bin"/><Relationship Id="rId20" Type="http://schemas.openxmlformats.org/officeDocument/2006/relationships/oleObject" Target="../embeddings/oleObject9.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image" Target="../media/image7.wmf"/><Relationship Id="rId23" Type="http://schemas.openxmlformats.org/officeDocument/2006/relationships/image" Target="../media/image11.wmf"/><Relationship Id="rId10" Type="http://schemas.openxmlformats.org/officeDocument/2006/relationships/oleObject" Target="../embeddings/oleObject4.bin"/><Relationship Id="rId19" Type="http://schemas.openxmlformats.org/officeDocument/2006/relationships/image" Target="../media/image9.wmf"/><Relationship Id="rId4" Type="http://schemas.openxmlformats.org/officeDocument/2006/relationships/oleObject" Target="../embeddings/oleObject1.bin"/><Relationship Id="rId9" Type="http://schemas.openxmlformats.org/officeDocument/2006/relationships/image" Target="../media/image4.wmf"/><Relationship Id="rId14" Type="http://schemas.openxmlformats.org/officeDocument/2006/relationships/oleObject" Target="../embeddings/oleObject6.bin"/><Relationship Id="rId22"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11.bin"/></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9.xml"/><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3.bin"/><Relationship Id="rId5" Type="http://schemas.openxmlformats.org/officeDocument/2006/relationships/image" Target="../media/image13.wmf"/><Relationship Id="rId4" Type="http://schemas.openxmlformats.org/officeDocument/2006/relationships/oleObject" Target="../embeddings/oleObject12.bin"/><Relationship Id="rId9"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3068799" y="1661013"/>
            <a:ext cx="3022279" cy="3418501"/>
          </a:xfrm>
          <a:noFill/>
        </p:spPr>
        <p:txBody>
          <a:bodyPr wrap="none">
            <a:spAutoFit/>
          </a:bodyPr>
          <a:lstStyle/>
          <a:p>
            <a:pPr eaLnBrk="1" hangingPunct="1">
              <a:lnSpc>
                <a:spcPct val="150000"/>
              </a:lnSpc>
              <a:spcBef>
                <a:spcPct val="100000"/>
              </a:spcBef>
            </a:pPr>
            <a:r>
              <a:rPr lang="en-US" altLang="en-US" sz="4400" b="1" dirty="0" smtClean="0">
                <a:solidFill>
                  <a:srgbClr val="FF0000"/>
                </a:solidFill>
              </a:rPr>
              <a:t>PHY1012F</a:t>
            </a:r>
            <a:r>
              <a:rPr lang="en-US" altLang="en-US" sz="4400" b="1" dirty="0" smtClean="0">
                <a:solidFill>
                  <a:srgbClr val="0000CC"/>
                </a:solidFill>
              </a:rPr>
              <a:t/>
            </a:r>
            <a:br>
              <a:rPr lang="en-US" altLang="en-US" sz="4400" b="1" dirty="0" smtClean="0">
                <a:solidFill>
                  <a:srgbClr val="0000CC"/>
                </a:solidFill>
              </a:rPr>
            </a:br>
            <a:r>
              <a:rPr lang="en-US" altLang="en-US" sz="4400" b="1" dirty="0" smtClean="0">
                <a:solidFill>
                  <a:schemeClr val="tx1"/>
                </a:solidFill>
              </a:rPr>
              <a:t>ENERGY</a:t>
            </a:r>
            <a:r>
              <a:rPr lang="en-US" altLang="en-US" sz="4400" b="1" dirty="0" smtClean="0">
                <a:solidFill>
                  <a:schemeClr val="tx1"/>
                </a:solidFill>
              </a:rPr>
              <a:t/>
            </a:r>
            <a:br>
              <a:rPr lang="en-US" altLang="en-US" sz="4400" b="1" dirty="0" smtClean="0">
                <a:solidFill>
                  <a:schemeClr val="tx1"/>
                </a:solidFill>
              </a:rPr>
            </a:br>
            <a:r>
              <a:rPr lang="en-US" altLang="en-US" sz="2800" b="1" dirty="0" smtClean="0">
                <a:solidFill>
                  <a:schemeClr val="tx1"/>
                </a:solidFill>
              </a:rPr>
              <a:t/>
            </a:r>
            <a:br>
              <a:rPr lang="en-US" altLang="en-US" sz="2800" b="1" dirty="0" smtClean="0">
                <a:solidFill>
                  <a:schemeClr val="tx1"/>
                </a:solidFill>
              </a:rPr>
            </a:br>
            <a:endParaRPr lang="en-US" altLang="en-US" sz="2800" b="1" dirty="0" smtClean="0">
              <a:solidFill>
                <a:schemeClr val="tx1"/>
              </a:solidFill>
            </a:endParaRPr>
          </a:p>
        </p:txBody>
      </p:sp>
      <p:sp useBgFill="1">
        <p:nvSpPr>
          <p:cNvPr id="14339" name="TextBox 2"/>
          <p:cNvSpPr txBox="1">
            <a:spLocks noChangeArrowheads="1"/>
          </p:cNvSpPr>
          <p:nvPr/>
        </p:nvSpPr>
        <p:spPr bwMode="auto">
          <a:xfrm>
            <a:off x="0" y="153988"/>
            <a:ext cx="9144000" cy="498475"/>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r>
              <a:rPr lang="en-US" altLang="en-US"/>
              <a:t>                        </a:t>
            </a:r>
          </a:p>
        </p:txBody>
      </p:sp>
      <p:sp>
        <p:nvSpPr>
          <p:cNvPr id="14340" name="Rectangle 1"/>
          <p:cNvSpPr>
            <a:spLocks noChangeArrowheads="1"/>
          </p:cNvSpPr>
          <p:nvPr/>
        </p:nvSpPr>
        <p:spPr bwMode="auto">
          <a:xfrm>
            <a:off x="179388" y="5475288"/>
            <a:ext cx="61928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Rounded MT Bold" pitchFamily="34" charset="0"/>
              </a:defRPr>
            </a:lvl1pPr>
            <a:lvl2pPr marL="742950" indent="-285750" eaLnBrk="0" hangingPunct="0">
              <a:defRPr sz="2400">
                <a:solidFill>
                  <a:schemeClr val="tx1"/>
                </a:solidFill>
                <a:latin typeface="Arial Rounded MT Bold" pitchFamily="34" charset="0"/>
              </a:defRPr>
            </a:lvl2pPr>
            <a:lvl3pPr marL="1143000" indent="-228600" eaLnBrk="0" hangingPunct="0">
              <a:defRPr sz="2400">
                <a:solidFill>
                  <a:schemeClr val="tx1"/>
                </a:solidFill>
                <a:latin typeface="Arial Rounded MT Bold" pitchFamily="34" charset="0"/>
              </a:defRPr>
            </a:lvl3pPr>
            <a:lvl4pPr marL="1600200" indent="-228600" eaLnBrk="0" hangingPunct="0">
              <a:defRPr sz="2400">
                <a:solidFill>
                  <a:schemeClr val="tx1"/>
                </a:solidFill>
                <a:latin typeface="Arial Rounded MT Bold" pitchFamily="34" charset="0"/>
              </a:defRPr>
            </a:lvl4pPr>
            <a:lvl5pPr marL="2057400" indent="-228600" eaLnBrk="0" hangingPunct="0">
              <a:defRPr sz="2400">
                <a:solidFill>
                  <a:schemeClr val="tx1"/>
                </a:solidFill>
                <a:latin typeface="Arial Rounded MT Bold" pitchFamily="34" charset="0"/>
              </a:defRPr>
            </a:lvl5pPr>
            <a:lvl6pPr marL="2514600" indent="-228600" eaLnBrk="0" fontAlgn="base" hangingPunct="0">
              <a:lnSpc>
                <a:spcPct val="110000"/>
              </a:lnSpc>
              <a:spcBef>
                <a:spcPct val="0"/>
              </a:spcBef>
              <a:spcAft>
                <a:spcPct val="0"/>
              </a:spcAft>
              <a:defRPr sz="2400">
                <a:solidFill>
                  <a:schemeClr val="tx1"/>
                </a:solidFill>
                <a:latin typeface="Arial Rounded MT Bold" pitchFamily="34" charset="0"/>
              </a:defRPr>
            </a:lvl6pPr>
            <a:lvl7pPr marL="2971800" indent="-228600" eaLnBrk="0" fontAlgn="base" hangingPunct="0">
              <a:lnSpc>
                <a:spcPct val="110000"/>
              </a:lnSpc>
              <a:spcBef>
                <a:spcPct val="0"/>
              </a:spcBef>
              <a:spcAft>
                <a:spcPct val="0"/>
              </a:spcAft>
              <a:defRPr sz="2400">
                <a:solidFill>
                  <a:schemeClr val="tx1"/>
                </a:solidFill>
                <a:latin typeface="Arial Rounded MT Bold" pitchFamily="34" charset="0"/>
              </a:defRPr>
            </a:lvl7pPr>
            <a:lvl8pPr marL="3429000" indent="-228600" eaLnBrk="0" fontAlgn="base" hangingPunct="0">
              <a:lnSpc>
                <a:spcPct val="110000"/>
              </a:lnSpc>
              <a:spcBef>
                <a:spcPct val="0"/>
              </a:spcBef>
              <a:spcAft>
                <a:spcPct val="0"/>
              </a:spcAft>
              <a:defRPr sz="2400">
                <a:solidFill>
                  <a:schemeClr val="tx1"/>
                </a:solidFill>
                <a:latin typeface="Arial Rounded MT Bold" pitchFamily="34" charset="0"/>
              </a:defRPr>
            </a:lvl8pPr>
            <a:lvl9pPr marL="3886200" indent="-228600" eaLnBrk="0" fontAlgn="base" hangingPunct="0">
              <a:lnSpc>
                <a:spcPct val="110000"/>
              </a:lnSpc>
              <a:spcBef>
                <a:spcPct val="0"/>
              </a:spcBef>
              <a:spcAft>
                <a:spcPct val="0"/>
              </a:spcAft>
              <a:defRPr sz="2400">
                <a:solidFill>
                  <a:schemeClr val="tx1"/>
                </a:solidFill>
                <a:latin typeface="Arial Rounded MT Bold" pitchFamily="34" charset="0"/>
              </a:defRPr>
            </a:lvl9pPr>
          </a:lstStyle>
          <a:p>
            <a:pPr eaLnBrk="1" hangingPunct="1"/>
            <a:r>
              <a:rPr lang="en-US" altLang="en-US" sz="2800" dirty="0" err="1" smtClean="0">
                <a:latin typeface="Comic Sans MS" pitchFamily="66" charset="0"/>
              </a:rPr>
              <a:t>Gregor</a:t>
            </a:r>
            <a:r>
              <a:rPr lang="en-US" altLang="en-US" sz="2800" dirty="0" smtClean="0">
                <a:latin typeface="Comic Sans MS" pitchFamily="66" charset="0"/>
              </a:rPr>
              <a:t> Leigh</a:t>
            </a:r>
            <a:r>
              <a:rPr lang="en-US" altLang="en-US" sz="2800" dirty="0">
                <a:latin typeface="Comic Sans MS" pitchFamily="66" charset="0"/>
              </a:rPr>
              <a:t/>
            </a:r>
            <a:br>
              <a:rPr lang="en-US" altLang="en-US" sz="2800" dirty="0">
                <a:latin typeface="Comic Sans MS" pitchFamily="66" charset="0"/>
              </a:rPr>
            </a:br>
            <a:r>
              <a:rPr lang="en-ZA" altLang="en-US" sz="2800" dirty="0" smtClean="0">
                <a:latin typeface="Comic Sans MS" pitchFamily="66" charset="0"/>
              </a:rPr>
              <a:t>gregor.leigh@uct.ac.za</a:t>
            </a:r>
            <a:endParaRPr lang="en-ZA" altLang="en-US" sz="2800" dirty="0"/>
          </a:p>
        </p:txBody>
      </p:sp>
    </p:spTree>
    <p:extLst>
      <p:ext uri="{BB962C8B-B14F-4D97-AF65-F5344CB8AC3E}">
        <p14:creationId xmlns:p14="http://schemas.microsoft.com/office/powerpoint/2010/main" val="216000389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217" name="Footer Placeholder 3"/>
          <p:cNvSpPr>
            <a:spLocks noGrp="1"/>
          </p:cNvSpPr>
          <p:nvPr>
            <p:ph type="ftr" sz="quarter" idx="10"/>
          </p:nvPr>
        </p:nvSpPr>
        <p:spPr>
          <a:noFill/>
        </p:spPr>
        <p:txBody>
          <a:bodyPr/>
          <a:lstStyle/>
          <a:p>
            <a:r>
              <a:rPr lang="en-US" smtClean="0"/>
              <a:t>ENERGY</a:t>
            </a:r>
          </a:p>
        </p:txBody>
      </p:sp>
      <p:sp>
        <p:nvSpPr>
          <p:cNvPr id="306218" name="Date Placeholder 4"/>
          <p:cNvSpPr>
            <a:spLocks noGrp="1"/>
          </p:cNvSpPr>
          <p:nvPr>
            <p:ph type="dt" sz="quarter" idx="11"/>
          </p:nvPr>
        </p:nvSpPr>
        <p:spPr>
          <a:noFill/>
        </p:spPr>
        <p:txBody>
          <a:bodyPr/>
          <a:lstStyle/>
          <a:p>
            <a:r>
              <a:rPr lang="en-US" dirty="0" smtClean="0"/>
              <a:t>PHY1012F</a:t>
            </a:r>
          </a:p>
        </p:txBody>
      </p:sp>
      <p:sp>
        <p:nvSpPr>
          <p:cNvPr id="306219" name="Slide Number Placeholder 5"/>
          <p:cNvSpPr>
            <a:spLocks noGrp="1"/>
          </p:cNvSpPr>
          <p:nvPr>
            <p:ph type="sldNum" sz="quarter" idx="12"/>
          </p:nvPr>
        </p:nvSpPr>
        <p:spPr>
          <a:noFill/>
        </p:spPr>
        <p:txBody>
          <a:bodyPr/>
          <a:lstStyle/>
          <a:p>
            <a:fld id="{0619A634-C639-4957-8077-B7E2F376B10A}" type="slidenum">
              <a:rPr lang="en-US" smtClean="0"/>
              <a:pPr/>
              <a:t>10</a:t>
            </a:fld>
            <a:endParaRPr lang="en-US" smtClean="0"/>
          </a:p>
        </p:txBody>
      </p:sp>
      <p:graphicFrame>
        <p:nvGraphicFramePr>
          <p:cNvPr id="306214" name="Object 38"/>
          <p:cNvGraphicFramePr>
            <a:graphicFrameLocks noChangeAspect="1"/>
          </p:cNvGraphicFramePr>
          <p:nvPr/>
        </p:nvGraphicFramePr>
        <p:xfrm>
          <a:off x="400050" y="4759325"/>
          <a:ext cx="1600200" cy="622300"/>
        </p:xfrm>
        <a:graphic>
          <a:graphicData uri="http://schemas.openxmlformats.org/presentationml/2006/ole">
            <mc:AlternateContent xmlns:mc="http://schemas.openxmlformats.org/markup-compatibility/2006">
              <mc:Choice xmlns:v="urn:schemas-microsoft-com:vml" Requires="v">
                <p:oleObj spid="_x0000_s306244" name="Equation" r:id="rId4" imgW="1600200" imgH="622080" progId="Equation.DSMT4">
                  <p:embed/>
                </p:oleObj>
              </mc:Choice>
              <mc:Fallback>
                <p:oleObj name="Equation" r:id="rId4" imgW="1600200" imgH="622080" progId="Equation.DSMT4">
                  <p:embed/>
                  <p:pic>
                    <p:nvPicPr>
                      <p:cNvPr id="0" name="Picture 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050" y="4759325"/>
                        <a:ext cx="1600200"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6220" name="Rectangle 12"/>
          <p:cNvSpPr>
            <a:spLocks noGrp="1" noChangeArrowheads="1"/>
          </p:cNvSpPr>
          <p:nvPr>
            <p:ph type="body" idx="1"/>
          </p:nvPr>
        </p:nvSpPr>
        <p:spPr>
          <a:xfrm>
            <a:off x="179388" y="542925"/>
            <a:ext cx="8774112" cy="1565275"/>
          </a:xfrm>
        </p:spPr>
        <p:txBody>
          <a:bodyPr/>
          <a:lstStyle/>
          <a:p>
            <a:pPr marL="0" indent="0" eaLnBrk="1" hangingPunct="1"/>
            <a:r>
              <a:rPr lang="en-ZA" sz="2200" smtClean="0"/>
              <a:t>A toy train is joined to a 2.0 kg block by a spring with </a:t>
            </a:r>
            <a:r>
              <a:rPr lang="en-ZA" sz="2200" b="1" i="1" smtClean="0">
                <a:latin typeface="Times New Roman" pitchFamily="18" charset="0"/>
              </a:rPr>
              <a:t>k</a:t>
            </a:r>
            <a:r>
              <a:rPr lang="en-ZA" sz="2200" b="1" baseline="-25000" smtClean="0">
                <a:latin typeface="Times New Roman" pitchFamily="18" charset="0"/>
              </a:rPr>
              <a:t> </a:t>
            </a:r>
            <a:r>
              <a:rPr lang="en-ZA" sz="2200" b="1" smtClean="0">
                <a:latin typeface="Times New Roman" pitchFamily="18" charset="0"/>
              </a:rPr>
              <a:t>=</a:t>
            </a:r>
            <a:r>
              <a:rPr lang="en-ZA" sz="2200" b="1" baseline="-25000" smtClean="0">
                <a:latin typeface="Times New Roman" pitchFamily="18" charset="0"/>
              </a:rPr>
              <a:t> </a:t>
            </a:r>
            <a:r>
              <a:rPr lang="en-ZA" sz="2200" smtClean="0"/>
              <a:t>50</a:t>
            </a:r>
            <a:r>
              <a:rPr lang="en-ZA" sz="2200" baseline="-25000" smtClean="0"/>
              <a:t> </a:t>
            </a:r>
            <a:r>
              <a:rPr lang="en-ZA" sz="2200" smtClean="0"/>
              <a:t>N/m.  The coefficient of static friction for the block is 0.60. The spring is at its equilibrium length when the train starts off at 5 cm/s.</a:t>
            </a:r>
            <a:br>
              <a:rPr lang="en-ZA" sz="2200" smtClean="0"/>
            </a:br>
            <a:r>
              <a:rPr lang="en-ZA" sz="2200" smtClean="0"/>
              <a:t>When does the block slip?</a:t>
            </a:r>
            <a:endParaRPr lang="en-US" sz="2200" smtClean="0"/>
          </a:p>
        </p:txBody>
      </p:sp>
      <p:grpSp>
        <p:nvGrpSpPr>
          <p:cNvPr id="306211" name="Group 35"/>
          <p:cNvGrpSpPr>
            <a:grpSpLocks/>
          </p:cNvGrpSpPr>
          <p:nvPr/>
        </p:nvGrpSpPr>
        <p:grpSpPr bwMode="auto">
          <a:xfrm>
            <a:off x="4410075" y="1819275"/>
            <a:ext cx="4475163" cy="1839913"/>
            <a:chOff x="2778" y="1146"/>
            <a:chExt cx="2819" cy="1159"/>
          </a:xfrm>
        </p:grpSpPr>
        <p:sp>
          <p:nvSpPr>
            <p:cNvPr id="306237" name="Line 29"/>
            <p:cNvSpPr>
              <a:spLocks noChangeShapeType="1"/>
            </p:cNvSpPr>
            <p:nvPr/>
          </p:nvSpPr>
          <p:spPr bwMode="auto">
            <a:xfrm flipV="1">
              <a:off x="3259" y="1222"/>
              <a:ext cx="0" cy="1083"/>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06238" name="Rectangle 30"/>
            <p:cNvSpPr>
              <a:spLocks noChangeArrowheads="1"/>
            </p:cNvSpPr>
            <p:nvPr/>
          </p:nvSpPr>
          <p:spPr bwMode="auto">
            <a:xfrm>
              <a:off x="2939" y="1146"/>
              <a:ext cx="418" cy="269"/>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p>
          </p:txBody>
        </p:sp>
        <p:sp>
          <p:nvSpPr>
            <p:cNvPr id="306239" name="Line 31"/>
            <p:cNvSpPr>
              <a:spLocks noChangeShapeType="1"/>
            </p:cNvSpPr>
            <p:nvPr/>
          </p:nvSpPr>
          <p:spPr bwMode="auto">
            <a:xfrm>
              <a:off x="2778" y="2009"/>
              <a:ext cx="2805"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06240" name="Rectangle 32"/>
            <p:cNvSpPr>
              <a:spLocks noChangeArrowheads="1"/>
            </p:cNvSpPr>
            <p:nvPr/>
          </p:nvSpPr>
          <p:spPr bwMode="auto">
            <a:xfrm>
              <a:off x="5261" y="1988"/>
              <a:ext cx="336" cy="269"/>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x</a:t>
              </a:r>
            </a:p>
          </p:txBody>
        </p:sp>
      </p:grpSp>
      <p:grpSp>
        <p:nvGrpSpPr>
          <p:cNvPr id="306222" name="Group 14"/>
          <p:cNvGrpSpPr>
            <a:grpSpLocks/>
          </p:cNvGrpSpPr>
          <p:nvPr/>
        </p:nvGrpSpPr>
        <p:grpSpPr bwMode="auto">
          <a:xfrm>
            <a:off x="4422775" y="2130425"/>
            <a:ext cx="4048125" cy="1212850"/>
            <a:chOff x="2786" y="1206"/>
            <a:chExt cx="2550" cy="764"/>
          </a:xfrm>
        </p:grpSpPr>
        <p:pic>
          <p:nvPicPr>
            <p:cNvPr id="306233" name="Picture 4" descr="10_18_01"/>
            <p:cNvPicPr>
              <a:picLocks noChangeAspect="1" noChangeArrowheads="1"/>
            </p:cNvPicPr>
            <p:nvPr/>
          </p:nvPicPr>
          <p:blipFill>
            <a:blip r:embed="rId6">
              <a:clrChange>
                <a:clrFrom>
                  <a:srgbClr val="FFFFFF"/>
                </a:clrFrom>
                <a:clrTo>
                  <a:srgbClr val="FFFFFF">
                    <a:alpha val="0"/>
                  </a:srgbClr>
                </a:clrTo>
              </a:clrChange>
            </a:blip>
            <a:srcRect l="8084" t="10521" b="48503"/>
            <a:stretch>
              <a:fillRect/>
            </a:stretch>
          </p:blipFill>
          <p:spPr bwMode="auto">
            <a:xfrm>
              <a:off x="2952" y="1206"/>
              <a:ext cx="2322" cy="669"/>
            </a:xfrm>
            <a:prstGeom prst="rect">
              <a:avLst/>
            </a:prstGeom>
            <a:noFill/>
            <a:ln w="9525">
              <a:noFill/>
              <a:miter lim="800000"/>
              <a:headEnd/>
              <a:tailEnd/>
            </a:ln>
          </p:spPr>
        </p:pic>
        <p:grpSp>
          <p:nvGrpSpPr>
            <p:cNvPr id="306234" name="Group 7"/>
            <p:cNvGrpSpPr>
              <a:grpSpLocks/>
            </p:cNvGrpSpPr>
            <p:nvPr/>
          </p:nvGrpSpPr>
          <p:grpSpPr bwMode="auto">
            <a:xfrm>
              <a:off x="2786" y="1871"/>
              <a:ext cx="2550" cy="99"/>
              <a:chOff x="2784" y="2298"/>
              <a:chExt cx="2130" cy="125"/>
            </a:xfrm>
          </p:grpSpPr>
          <p:sp>
            <p:nvSpPr>
              <p:cNvPr id="306235" name="Rectangle 8"/>
              <p:cNvSpPr>
                <a:spLocks noChangeArrowheads="1"/>
              </p:cNvSpPr>
              <p:nvPr/>
            </p:nvSpPr>
            <p:spPr bwMode="auto">
              <a:xfrm rot="10800000">
                <a:off x="2784" y="2298"/>
                <a:ext cx="2130" cy="125"/>
              </a:xfrm>
              <a:prstGeom prst="rect">
                <a:avLst/>
              </a:prstGeom>
              <a:gradFill rotWithShape="0">
                <a:gsLst>
                  <a:gs pos="0">
                    <a:srgbClr val="808080"/>
                  </a:gs>
                  <a:gs pos="100000">
                    <a:srgbClr val="EBEBFF"/>
                  </a:gs>
                </a:gsLst>
                <a:lin ang="5400000" scaled="1"/>
              </a:gradFill>
              <a:ln w="9525">
                <a:noFill/>
                <a:miter lim="800000"/>
                <a:headEnd/>
                <a:tailEnd/>
              </a:ln>
            </p:spPr>
            <p:txBody>
              <a:bodyPr/>
              <a:lstStyle/>
              <a:p>
                <a:pPr>
                  <a:lnSpc>
                    <a:spcPct val="110000"/>
                  </a:lnSpc>
                </a:pPr>
                <a:endParaRPr lang="en-ZA"/>
              </a:p>
            </p:txBody>
          </p:sp>
          <p:sp>
            <p:nvSpPr>
              <p:cNvPr id="306236" name="Line 9"/>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sp>
        <p:nvSpPr>
          <p:cNvPr id="306191" name="Line 15"/>
          <p:cNvSpPr>
            <a:spLocks noChangeShapeType="1"/>
          </p:cNvSpPr>
          <p:nvPr/>
        </p:nvSpPr>
        <p:spPr bwMode="auto">
          <a:xfrm flipV="1">
            <a:off x="5168900" y="2201863"/>
            <a:ext cx="0" cy="6540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06192" name="Line 16"/>
          <p:cNvSpPr>
            <a:spLocks noChangeShapeType="1"/>
          </p:cNvSpPr>
          <p:nvPr/>
        </p:nvSpPr>
        <p:spPr bwMode="auto">
          <a:xfrm rot="16200000" flipV="1">
            <a:off x="4652963" y="2413000"/>
            <a:ext cx="0" cy="942975"/>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06193" name="Line 17"/>
          <p:cNvSpPr>
            <a:spLocks noChangeShapeType="1"/>
          </p:cNvSpPr>
          <p:nvPr/>
        </p:nvSpPr>
        <p:spPr bwMode="auto">
          <a:xfrm>
            <a:off x="5168900" y="2928938"/>
            <a:ext cx="0" cy="6540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06194" name="Line 18"/>
          <p:cNvSpPr>
            <a:spLocks noChangeShapeType="1"/>
          </p:cNvSpPr>
          <p:nvPr/>
        </p:nvSpPr>
        <p:spPr bwMode="auto">
          <a:xfrm rot="5400000" flipH="1" flipV="1">
            <a:off x="5661026" y="2413000"/>
            <a:ext cx="0" cy="942975"/>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06195" name="Object 19"/>
          <p:cNvGraphicFramePr>
            <a:graphicFrameLocks noChangeAspect="1"/>
          </p:cNvGraphicFramePr>
          <p:nvPr/>
        </p:nvGraphicFramePr>
        <p:xfrm>
          <a:off x="5730875" y="2355850"/>
          <a:ext cx="381000" cy="406400"/>
        </p:xfrm>
        <a:graphic>
          <a:graphicData uri="http://schemas.openxmlformats.org/presentationml/2006/ole">
            <mc:AlternateContent xmlns:mc="http://schemas.openxmlformats.org/markup-compatibility/2006">
              <mc:Choice xmlns:v="urn:schemas-microsoft-com:vml" Requires="v">
                <p:oleObj spid="_x0000_s306245" name="Equation" r:id="rId7" imgW="380880" imgH="406080" progId="Equation.DSMT4">
                  <p:embed/>
                </p:oleObj>
              </mc:Choice>
              <mc:Fallback>
                <p:oleObj name="Equation" r:id="rId7" imgW="380880" imgH="406080" progId="Equation.DSMT4">
                  <p:embed/>
                  <p:pic>
                    <p:nvPicPr>
                      <p:cNvPr id="0"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30875" y="2355850"/>
                        <a:ext cx="381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6196" name="Object 20"/>
          <p:cNvGraphicFramePr>
            <a:graphicFrameLocks noChangeAspect="1"/>
          </p:cNvGraphicFramePr>
          <p:nvPr/>
        </p:nvGraphicFramePr>
        <p:xfrm>
          <a:off x="5308600" y="2179638"/>
          <a:ext cx="190500" cy="254000"/>
        </p:xfrm>
        <a:graphic>
          <a:graphicData uri="http://schemas.openxmlformats.org/presentationml/2006/ole">
            <mc:AlternateContent xmlns:mc="http://schemas.openxmlformats.org/markup-compatibility/2006">
              <mc:Choice xmlns:v="urn:schemas-microsoft-com:vml" Requires="v">
                <p:oleObj spid="_x0000_s306246" name="Equation" r:id="rId9" imgW="190440" imgH="253800" progId="Equation.DSMT4">
                  <p:embed/>
                </p:oleObj>
              </mc:Choice>
              <mc:Fallback>
                <p:oleObj name="Equation" r:id="rId9" imgW="190440" imgH="253800" progId="Equation.DSMT4">
                  <p:embed/>
                  <p:pic>
                    <p:nvPicPr>
                      <p:cNvPr id="0" name="Picture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08600" y="2179638"/>
                        <a:ext cx="190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6197" name="Object 21"/>
          <p:cNvGraphicFramePr>
            <a:graphicFrameLocks noChangeAspect="1"/>
          </p:cNvGraphicFramePr>
          <p:nvPr/>
        </p:nvGraphicFramePr>
        <p:xfrm>
          <a:off x="5302250" y="3325813"/>
          <a:ext cx="228600" cy="254000"/>
        </p:xfrm>
        <a:graphic>
          <a:graphicData uri="http://schemas.openxmlformats.org/presentationml/2006/ole">
            <mc:AlternateContent xmlns:mc="http://schemas.openxmlformats.org/markup-compatibility/2006">
              <mc:Choice xmlns:v="urn:schemas-microsoft-com:vml" Requires="v">
                <p:oleObj spid="_x0000_s306247" name="Equation" r:id="rId11" imgW="228600" imgH="253800" progId="Equation.DSMT4">
                  <p:embed/>
                </p:oleObj>
              </mc:Choice>
              <mc:Fallback>
                <p:oleObj name="Equation" r:id="rId11" imgW="228600" imgH="253800" progId="Equation.DSMT4">
                  <p:embed/>
                  <p:pic>
                    <p:nvPicPr>
                      <p:cNvPr id="0" name="Picture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02250" y="3325813"/>
                        <a:ext cx="2286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6198" name="Object 22"/>
          <p:cNvGraphicFramePr>
            <a:graphicFrameLocks noChangeAspect="1"/>
          </p:cNvGraphicFramePr>
          <p:nvPr/>
        </p:nvGraphicFramePr>
        <p:xfrm>
          <a:off x="4394200" y="2476500"/>
          <a:ext cx="266700" cy="381000"/>
        </p:xfrm>
        <a:graphic>
          <a:graphicData uri="http://schemas.openxmlformats.org/presentationml/2006/ole">
            <mc:AlternateContent xmlns:mc="http://schemas.openxmlformats.org/markup-compatibility/2006">
              <mc:Choice xmlns:v="urn:schemas-microsoft-com:vml" Requires="v">
                <p:oleObj spid="_x0000_s306248" name="Equation" r:id="rId13" imgW="266400" imgH="380880" progId="Equation.DSMT4">
                  <p:embed/>
                </p:oleObj>
              </mc:Choice>
              <mc:Fallback>
                <p:oleObj name="Equation" r:id="rId13" imgW="266400" imgH="380880" progId="Equation.DSMT4">
                  <p:embed/>
                  <p:pic>
                    <p:nvPicPr>
                      <p:cNvPr id="0" name="Picture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94200" y="2476500"/>
                        <a:ext cx="2667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6199" name="Rectangle 23"/>
          <p:cNvSpPr>
            <a:spLocks noChangeArrowheads="1"/>
          </p:cNvSpPr>
          <p:nvPr/>
        </p:nvSpPr>
        <p:spPr bwMode="auto">
          <a:xfrm>
            <a:off x="280988" y="2960688"/>
            <a:ext cx="3371850" cy="460375"/>
          </a:xfrm>
          <a:prstGeom prst="rect">
            <a:avLst/>
          </a:prstGeom>
          <a:noFill/>
          <a:ln w="9525">
            <a:noFill/>
            <a:miter lim="800000"/>
            <a:headEnd/>
            <a:tailEnd/>
          </a:ln>
        </p:spPr>
        <p:txBody>
          <a:bodyPr lIns="90000" tIns="46800" rIns="90000" bIns="46800">
            <a:spAutoFit/>
          </a:bodyPr>
          <a:lstStyle/>
          <a:p>
            <a:pPr>
              <a:lnSpc>
                <a:spcPct val="110000"/>
              </a:lnSpc>
            </a:pPr>
            <a:r>
              <a:rPr lang="en-ZA" sz="2200" b="1">
                <a:solidFill>
                  <a:srgbClr val="000066"/>
                </a:solidFill>
                <a:latin typeface="Times New Roman" pitchFamily="18" charset="0"/>
                <a:sym typeface="Symbol" pitchFamily="18" charset="2"/>
              </a:rPr>
              <a:t>(</a:t>
            </a:r>
            <a:r>
              <a:rPr lang="en-ZA" sz="2200" b="1" i="1">
                <a:solidFill>
                  <a:srgbClr val="000066"/>
                </a:solidFill>
                <a:latin typeface="Times New Roman" pitchFamily="18" charset="0"/>
                <a:sym typeface="Symbol" pitchFamily="18" charset="2"/>
              </a:rPr>
              <a:t>F</a:t>
            </a:r>
            <a:r>
              <a:rPr lang="en-ZA" sz="2200" b="1" baseline="-25000">
                <a:solidFill>
                  <a:srgbClr val="000066"/>
                </a:solidFill>
                <a:latin typeface="Times New Roman" pitchFamily="18" charset="0"/>
                <a:sym typeface="Symbol" pitchFamily="18" charset="2"/>
              </a:rPr>
              <a:t>net</a:t>
            </a:r>
            <a:r>
              <a:rPr lang="en-ZA" sz="2200" b="1">
                <a:solidFill>
                  <a:srgbClr val="000066"/>
                </a:solidFill>
                <a:latin typeface="Times New Roman" pitchFamily="18" charset="0"/>
                <a:sym typeface="Symbol" pitchFamily="18" charset="2"/>
              </a:rPr>
              <a:t>)</a:t>
            </a:r>
            <a:r>
              <a:rPr lang="en-ZA" sz="2200" b="1" i="1" baseline="-25000">
                <a:solidFill>
                  <a:srgbClr val="000066"/>
                </a:solidFill>
                <a:latin typeface="Times New Roman" pitchFamily="18" charset="0"/>
                <a:sym typeface="Symbol" pitchFamily="18" charset="2"/>
              </a:rPr>
              <a:t>x</a:t>
            </a:r>
            <a:r>
              <a:rPr lang="en-ZA" sz="2200" b="1">
                <a:solidFill>
                  <a:srgbClr val="000066"/>
                </a:solidFill>
                <a:latin typeface="Times New Roman" pitchFamily="18" charset="0"/>
                <a:sym typeface="Symbol" pitchFamily="18" charset="2"/>
              </a:rPr>
              <a:t> = </a:t>
            </a:r>
            <a:r>
              <a:rPr lang="en-ZA" sz="2200" b="1" i="1">
                <a:solidFill>
                  <a:srgbClr val="000066"/>
                </a:solidFill>
                <a:latin typeface="Times New Roman" pitchFamily="18" charset="0"/>
                <a:sym typeface="Symbol" pitchFamily="18" charset="2"/>
              </a:rPr>
              <a:t>F</a:t>
            </a:r>
            <a:r>
              <a:rPr lang="en-ZA" sz="2200" b="1" baseline="-25000">
                <a:solidFill>
                  <a:srgbClr val="000066"/>
                </a:solidFill>
                <a:latin typeface="Times New Roman" pitchFamily="18" charset="0"/>
                <a:sym typeface="Symbol" pitchFamily="18" charset="2"/>
              </a:rPr>
              <a:t>sp</a:t>
            </a:r>
            <a:r>
              <a:rPr lang="en-ZA" sz="2200" b="1">
                <a:solidFill>
                  <a:srgbClr val="000066"/>
                </a:solidFill>
                <a:latin typeface="Times New Roman" pitchFamily="18" charset="0"/>
                <a:sym typeface="Symbol" pitchFamily="18" charset="2"/>
              </a:rPr>
              <a:t> </a:t>
            </a:r>
            <a:r>
              <a:rPr lang="en-ZA" sz="2200" b="1">
                <a:solidFill>
                  <a:srgbClr val="000066"/>
                </a:solidFill>
                <a:latin typeface="Times New Roman" pitchFamily="18" charset="0"/>
                <a:cs typeface="Times New Roman" pitchFamily="18" charset="0"/>
                <a:sym typeface="Symbol" pitchFamily="18" charset="2"/>
              </a:rPr>
              <a:t>– </a:t>
            </a:r>
            <a:r>
              <a:rPr lang="en-ZA" sz="2200" b="1" i="1">
                <a:solidFill>
                  <a:srgbClr val="000066"/>
                </a:solidFill>
                <a:latin typeface="Times New Roman" pitchFamily="18" charset="0"/>
                <a:cs typeface="Times New Roman" pitchFamily="18" charset="0"/>
                <a:sym typeface="Symbol" pitchFamily="18" charset="2"/>
              </a:rPr>
              <a:t>f</a:t>
            </a:r>
            <a:r>
              <a:rPr lang="en-ZA" sz="2200" b="1" baseline="-25000">
                <a:solidFill>
                  <a:srgbClr val="000066"/>
                </a:solidFill>
                <a:latin typeface="Times New Roman" pitchFamily="18" charset="0"/>
                <a:cs typeface="Times New Roman" pitchFamily="18" charset="0"/>
                <a:sym typeface="Symbol" pitchFamily="18" charset="2"/>
              </a:rPr>
              <a:t>s</a:t>
            </a:r>
            <a:r>
              <a:rPr lang="en-ZA" sz="2200" b="1">
                <a:solidFill>
                  <a:srgbClr val="000066"/>
                </a:solidFill>
                <a:latin typeface="Times New Roman" pitchFamily="18" charset="0"/>
                <a:cs typeface="Times New Roman" pitchFamily="18" charset="0"/>
                <a:sym typeface="Symbol" pitchFamily="18" charset="2"/>
              </a:rPr>
              <a:t> = 0</a:t>
            </a:r>
          </a:p>
        </p:txBody>
      </p:sp>
      <p:sp>
        <p:nvSpPr>
          <p:cNvPr id="306200" name="Rectangle 24"/>
          <p:cNvSpPr>
            <a:spLocks noChangeArrowheads="1"/>
          </p:cNvSpPr>
          <p:nvPr/>
        </p:nvSpPr>
        <p:spPr bwMode="auto">
          <a:xfrm>
            <a:off x="280988" y="4176713"/>
            <a:ext cx="2700337" cy="460375"/>
          </a:xfrm>
          <a:prstGeom prst="rect">
            <a:avLst/>
          </a:prstGeom>
          <a:noFill/>
          <a:ln w="9525">
            <a:noFill/>
            <a:miter lim="800000"/>
            <a:headEnd/>
            <a:tailEnd/>
          </a:ln>
        </p:spPr>
        <p:txBody>
          <a:bodyPr lIns="90000" tIns="46800" rIns="90000" bIns="46800">
            <a:spAutoFit/>
          </a:bodyPr>
          <a:lstStyle/>
          <a:p>
            <a:pPr>
              <a:lnSpc>
                <a:spcPct val="110000"/>
              </a:lnSpc>
            </a:pPr>
            <a:r>
              <a:rPr lang="en-ZA" sz="2200">
                <a:solidFill>
                  <a:srgbClr val="000066"/>
                </a:solidFill>
                <a:sym typeface="Symbol" pitchFamily="18" charset="2"/>
              </a:rPr>
              <a:t></a:t>
            </a:r>
            <a:r>
              <a:rPr lang="en-ZA" sz="2200" b="1" i="1">
                <a:solidFill>
                  <a:srgbClr val="000066"/>
                </a:solidFill>
                <a:latin typeface="Times New Roman" pitchFamily="18" charset="0"/>
                <a:sym typeface="Symbol" pitchFamily="18" charset="2"/>
              </a:rPr>
              <a:t> k</a:t>
            </a:r>
            <a:r>
              <a:rPr lang="en-ZA" sz="2200" b="1">
                <a:solidFill>
                  <a:srgbClr val="000066"/>
                </a:solidFill>
                <a:latin typeface="Times New Roman" pitchFamily="18" charset="0"/>
                <a:sym typeface="Symbol" pitchFamily="18" charset="2"/>
              </a:rPr>
              <a:t></a:t>
            </a:r>
            <a:r>
              <a:rPr lang="en-ZA" sz="2200" b="1" i="1">
                <a:solidFill>
                  <a:srgbClr val="000066"/>
                </a:solidFill>
                <a:latin typeface="Times New Roman" pitchFamily="18" charset="0"/>
                <a:sym typeface="Symbol" pitchFamily="18" charset="2"/>
              </a:rPr>
              <a:t>x</a:t>
            </a:r>
            <a:r>
              <a:rPr lang="en-ZA" sz="2200" b="1">
                <a:solidFill>
                  <a:srgbClr val="000066"/>
                </a:solidFill>
                <a:latin typeface="Times New Roman" pitchFamily="18" charset="0"/>
                <a:sym typeface="Symbol" pitchFamily="18" charset="2"/>
              </a:rPr>
              <a:t> </a:t>
            </a:r>
            <a:r>
              <a:rPr lang="en-ZA" sz="2200" b="1">
                <a:solidFill>
                  <a:srgbClr val="000066"/>
                </a:solidFill>
                <a:latin typeface="Times New Roman" pitchFamily="18" charset="0"/>
                <a:cs typeface="Times New Roman" pitchFamily="18" charset="0"/>
                <a:sym typeface="Symbol" pitchFamily="18" charset="2"/>
              </a:rPr>
              <a:t>– </a:t>
            </a:r>
            <a:r>
              <a:rPr lang="en-ZA" sz="2200" b="1" i="1">
                <a:solidFill>
                  <a:srgbClr val="000066"/>
                </a:solidFill>
                <a:latin typeface="Times New Roman" pitchFamily="18" charset="0"/>
                <a:cs typeface="Times New Roman" pitchFamily="18" charset="0"/>
                <a:sym typeface="Symbol" pitchFamily="18" charset="2"/>
              </a:rPr>
              <a:t></a:t>
            </a:r>
            <a:r>
              <a:rPr lang="en-ZA" sz="2200" b="1" baseline="-25000">
                <a:solidFill>
                  <a:srgbClr val="000066"/>
                </a:solidFill>
                <a:latin typeface="Times New Roman" pitchFamily="18" charset="0"/>
                <a:cs typeface="Times New Roman" pitchFamily="18" charset="0"/>
                <a:sym typeface="Symbol" pitchFamily="18" charset="2"/>
              </a:rPr>
              <a:t>s </a:t>
            </a:r>
            <a:r>
              <a:rPr lang="en-ZA" sz="2200" b="1" i="1">
                <a:solidFill>
                  <a:srgbClr val="000066"/>
                </a:solidFill>
                <a:latin typeface="Times New Roman" pitchFamily="18" charset="0"/>
                <a:cs typeface="Times New Roman" pitchFamily="18" charset="0"/>
                <a:sym typeface="Symbol" pitchFamily="18" charset="2"/>
              </a:rPr>
              <a:t>mg</a:t>
            </a:r>
            <a:r>
              <a:rPr lang="en-ZA" sz="2200" b="1">
                <a:solidFill>
                  <a:srgbClr val="000066"/>
                </a:solidFill>
                <a:latin typeface="Times New Roman" pitchFamily="18" charset="0"/>
                <a:cs typeface="Times New Roman" pitchFamily="18" charset="0"/>
                <a:sym typeface="Symbol" pitchFamily="18" charset="2"/>
              </a:rPr>
              <a:t> = 0</a:t>
            </a:r>
          </a:p>
        </p:txBody>
      </p:sp>
      <p:sp>
        <p:nvSpPr>
          <p:cNvPr id="306201" name="Rectangle 25"/>
          <p:cNvSpPr>
            <a:spLocks noChangeArrowheads="1"/>
          </p:cNvSpPr>
          <p:nvPr/>
        </p:nvSpPr>
        <p:spPr bwMode="auto">
          <a:xfrm>
            <a:off x="179388" y="3662363"/>
            <a:ext cx="8774112" cy="460375"/>
          </a:xfrm>
          <a:prstGeom prst="rect">
            <a:avLst/>
          </a:prstGeom>
          <a:noFill/>
          <a:ln w="9525">
            <a:noFill/>
            <a:miter lim="800000"/>
            <a:headEnd/>
            <a:tailEnd/>
          </a:ln>
        </p:spPr>
        <p:txBody>
          <a:bodyPr lIns="90000" tIns="46800" rIns="90000" bIns="46800">
            <a:spAutoFit/>
          </a:bodyPr>
          <a:lstStyle/>
          <a:p>
            <a:pPr>
              <a:lnSpc>
                <a:spcPct val="110000"/>
              </a:lnSpc>
            </a:pPr>
            <a:r>
              <a:rPr lang="en-ZA" sz="2200">
                <a:solidFill>
                  <a:srgbClr val="000066"/>
                </a:solidFill>
                <a:sym typeface="Symbol" pitchFamily="18" charset="2"/>
              </a:rPr>
              <a:t>The block starts to slip when </a:t>
            </a:r>
            <a:r>
              <a:rPr lang="en-ZA" sz="2200" b="1" i="1">
                <a:solidFill>
                  <a:srgbClr val="000066"/>
                </a:solidFill>
                <a:latin typeface="Times New Roman" pitchFamily="18" charset="0"/>
                <a:cs typeface="Times New Roman" pitchFamily="18" charset="0"/>
                <a:sym typeface="Symbol" pitchFamily="18" charset="2"/>
              </a:rPr>
              <a:t>f</a:t>
            </a:r>
            <a:r>
              <a:rPr lang="en-ZA" sz="2200" b="1" baseline="-25000">
                <a:solidFill>
                  <a:srgbClr val="000066"/>
                </a:solidFill>
                <a:latin typeface="Times New Roman" pitchFamily="18" charset="0"/>
                <a:cs typeface="Times New Roman" pitchFamily="18" charset="0"/>
                <a:sym typeface="Symbol" pitchFamily="18" charset="2"/>
              </a:rPr>
              <a:t>s</a:t>
            </a:r>
            <a:r>
              <a:rPr lang="en-ZA" sz="2200" b="1">
                <a:solidFill>
                  <a:srgbClr val="000066"/>
                </a:solidFill>
                <a:latin typeface="Times New Roman" pitchFamily="18" charset="0"/>
                <a:cs typeface="Times New Roman" pitchFamily="18" charset="0"/>
                <a:sym typeface="Symbol" pitchFamily="18" charset="2"/>
              </a:rPr>
              <a:t> </a:t>
            </a:r>
            <a:r>
              <a:rPr lang="en-ZA" sz="2200">
                <a:solidFill>
                  <a:srgbClr val="000066"/>
                </a:solidFill>
                <a:sym typeface="Symbol" pitchFamily="18" charset="2"/>
              </a:rPr>
              <a:t>reaches its maximum: </a:t>
            </a:r>
            <a:r>
              <a:rPr lang="en-ZA" sz="2200" b="1" i="1">
                <a:solidFill>
                  <a:srgbClr val="000066"/>
                </a:solidFill>
                <a:latin typeface="Times New Roman" pitchFamily="18" charset="0"/>
                <a:cs typeface="Times New Roman" pitchFamily="18" charset="0"/>
                <a:sym typeface="Symbol" pitchFamily="18" charset="2"/>
              </a:rPr>
              <a:t>f</a:t>
            </a:r>
            <a:r>
              <a:rPr lang="en-ZA" sz="2200" b="1" baseline="-25000">
                <a:solidFill>
                  <a:srgbClr val="000066"/>
                </a:solidFill>
                <a:latin typeface="Times New Roman" pitchFamily="18" charset="0"/>
                <a:cs typeface="Times New Roman" pitchFamily="18" charset="0"/>
                <a:sym typeface="Symbol" pitchFamily="18" charset="2"/>
              </a:rPr>
              <a:t>s max</a:t>
            </a:r>
            <a:r>
              <a:rPr lang="en-ZA" sz="2200" b="1">
                <a:solidFill>
                  <a:srgbClr val="000066"/>
                </a:solidFill>
                <a:latin typeface="Times New Roman" pitchFamily="18" charset="0"/>
                <a:cs typeface="Times New Roman" pitchFamily="18" charset="0"/>
                <a:sym typeface="Symbol" pitchFamily="18" charset="2"/>
              </a:rPr>
              <a:t> = </a:t>
            </a:r>
            <a:r>
              <a:rPr lang="en-ZA" sz="2200" b="1" i="1">
                <a:solidFill>
                  <a:srgbClr val="000066"/>
                </a:solidFill>
                <a:latin typeface="Times New Roman" pitchFamily="18" charset="0"/>
                <a:cs typeface="Times New Roman" pitchFamily="18" charset="0"/>
                <a:sym typeface="Symbol" pitchFamily="18" charset="2"/>
              </a:rPr>
              <a:t></a:t>
            </a:r>
            <a:r>
              <a:rPr lang="en-ZA" sz="2200" b="1" baseline="-25000">
                <a:solidFill>
                  <a:srgbClr val="000066"/>
                </a:solidFill>
                <a:latin typeface="Times New Roman" pitchFamily="18" charset="0"/>
                <a:cs typeface="Times New Roman" pitchFamily="18" charset="0"/>
                <a:sym typeface="Symbol" pitchFamily="18" charset="2"/>
              </a:rPr>
              <a:t>s</a:t>
            </a:r>
            <a:r>
              <a:rPr lang="en-ZA" sz="2200" b="1" i="1">
                <a:solidFill>
                  <a:srgbClr val="000066"/>
                </a:solidFill>
                <a:latin typeface="Times New Roman" pitchFamily="18" charset="0"/>
                <a:cs typeface="Times New Roman" pitchFamily="18" charset="0"/>
                <a:sym typeface="Symbol" pitchFamily="18" charset="2"/>
              </a:rPr>
              <a:t>n</a:t>
            </a:r>
            <a:r>
              <a:rPr lang="en-ZA" sz="2200" b="1">
                <a:solidFill>
                  <a:srgbClr val="000066"/>
                </a:solidFill>
                <a:latin typeface="Times New Roman" pitchFamily="18" charset="0"/>
                <a:cs typeface="Times New Roman" pitchFamily="18" charset="0"/>
                <a:sym typeface="Symbol" pitchFamily="18" charset="2"/>
              </a:rPr>
              <a:t> </a:t>
            </a:r>
          </a:p>
        </p:txBody>
      </p:sp>
      <p:sp>
        <p:nvSpPr>
          <p:cNvPr id="306204" name="Rectangle 28"/>
          <p:cNvSpPr>
            <a:spLocks noChangeArrowheads="1"/>
          </p:cNvSpPr>
          <p:nvPr/>
        </p:nvSpPr>
        <p:spPr bwMode="auto">
          <a:xfrm>
            <a:off x="5172075" y="5683250"/>
            <a:ext cx="2700338" cy="460375"/>
          </a:xfrm>
          <a:prstGeom prst="rect">
            <a:avLst/>
          </a:prstGeom>
          <a:noFill/>
          <a:ln w="9525">
            <a:noFill/>
            <a:miter lim="800000"/>
            <a:headEnd/>
            <a:tailEnd/>
          </a:ln>
        </p:spPr>
        <p:txBody>
          <a:bodyPr lIns="90000" tIns="46800" rIns="90000" bIns="46800">
            <a:spAutoFit/>
          </a:bodyPr>
          <a:lstStyle/>
          <a:p>
            <a:pPr>
              <a:lnSpc>
                <a:spcPct val="110000"/>
              </a:lnSpc>
            </a:pPr>
            <a:r>
              <a:rPr lang="en-ZA" sz="2200">
                <a:solidFill>
                  <a:srgbClr val="000066"/>
                </a:solidFill>
                <a:sym typeface="Symbol" pitchFamily="18" charset="2"/>
              </a:rPr>
              <a:t></a:t>
            </a:r>
            <a:r>
              <a:rPr lang="en-ZA" sz="2200" b="1">
                <a:solidFill>
                  <a:srgbClr val="000066"/>
                </a:solidFill>
                <a:latin typeface="Times New Roman" pitchFamily="18" charset="0"/>
                <a:sym typeface="Symbol" pitchFamily="18" charset="2"/>
              </a:rPr>
              <a:t> </a:t>
            </a:r>
            <a:r>
              <a:rPr lang="en-ZA" sz="2200" b="1" i="1">
                <a:solidFill>
                  <a:srgbClr val="000066"/>
                </a:solidFill>
                <a:latin typeface="Times New Roman" pitchFamily="18" charset="0"/>
                <a:sym typeface="Symbol" pitchFamily="18" charset="2"/>
              </a:rPr>
              <a:t>t</a:t>
            </a:r>
            <a:r>
              <a:rPr lang="en-ZA" sz="2200" b="1">
                <a:solidFill>
                  <a:srgbClr val="000066"/>
                </a:solidFill>
                <a:latin typeface="Times New Roman" pitchFamily="18" charset="0"/>
                <a:sym typeface="Symbol" pitchFamily="18" charset="2"/>
              </a:rPr>
              <a:t> </a:t>
            </a:r>
            <a:r>
              <a:rPr lang="en-ZA" sz="2200" b="1">
                <a:solidFill>
                  <a:srgbClr val="000066"/>
                </a:solidFill>
                <a:latin typeface="Times New Roman" pitchFamily="18" charset="0"/>
                <a:cs typeface="Times New Roman" pitchFamily="18" charset="0"/>
                <a:sym typeface="Symbol" pitchFamily="18" charset="2"/>
              </a:rPr>
              <a:t>= 4.7 s</a:t>
            </a:r>
          </a:p>
        </p:txBody>
      </p:sp>
      <p:sp>
        <p:nvSpPr>
          <p:cNvPr id="306209" name="Rectangle 33"/>
          <p:cNvSpPr>
            <a:spLocks noChangeArrowheads="1"/>
          </p:cNvSpPr>
          <p:nvPr/>
        </p:nvSpPr>
        <p:spPr bwMode="auto">
          <a:xfrm>
            <a:off x="280988" y="2400300"/>
            <a:ext cx="3371850" cy="460375"/>
          </a:xfrm>
          <a:prstGeom prst="rect">
            <a:avLst/>
          </a:prstGeom>
          <a:noFill/>
          <a:ln w="9525">
            <a:noFill/>
            <a:miter lim="800000"/>
            <a:headEnd/>
            <a:tailEnd/>
          </a:ln>
        </p:spPr>
        <p:txBody>
          <a:bodyPr lIns="90000" tIns="46800" rIns="90000" bIns="46800">
            <a:spAutoFit/>
          </a:bodyPr>
          <a:lstStyle/>
          <a:p>
            <a:pPr>
              <a:lnSpc>
                <a:spcPct val="110000"/>
              </a:lnSpc>
            </a:pPr>
            <a:r>
              <a:rPr lang="en-ZA" sz="2200" b="1">
                <a:solidFill>
                  <a:srgbClr val="000066"/>
                </a:solidFill>
                <a:latin typeface="Times New Roman" pitchFamily="18" charset="0"/>
                <a:sym typeface="Symbol" pitchFamily="18" charset="2"/>
              </a:rPr>
              <a:t>(</a:t>
            </a:r>
            <a:r>
              <a:rPr lang="en-ZA" sz="2200" b="1" i="1">
                <a:solidFill>
                  <a:srgbClr val="000066"/>
                </a:solidFill>
                <a:latin typeface="Times New Roman" pitchFamily="18" charset="0"/>
                <a:sym typeface="Symbol" pitchFamily="18" charset="2"/>
              </a:rPr>
              <a:t>F</a:t>
            </a:r>
            <a:r>
              <a:rPr lang="en-ZA" sz="2200" b="1" baseline="-25000">
                <a:solidFill>
                  <a:srgbClr val="000066"/>
                </a:solidFill>
                <a:latin typeface="Times New Roman" pitchFamily="18" charset="0"/>
                <a:sym typeface="Symbol" pitchFamily="18" charset="2"/>
              </a:rPr>
              <a:t>net</a:t>
            </a:r>
            <a:r>
              <a:rPr lang="en-ZA" sz="2200" b="1">
                <a:solidFill>
                  <a:srgbClr val="000066"/>
                </a:solidFill>
                <a:latin typeface="Times New Roman" pitchFamily="18" charset="0"/>
                <a:sym typeface="Symbol" pitchFamily="18" charset="2"/>
              </a:rPr>
              <a:t>)</a:t>
            </a:r>
            <a:r>
              <a:rPr lang="en-ZA" sz="2200" b="1" i="1" baseline="-25000">
                <a:solidFill>
                  <a:srgbClr val="000066"/>
                </a:solidFill>
                <a:latin typeface="Times New Roman" pitchFamily="18" charset="0"/>
                <a:sym typeface="Symbol" pitchFamily="18" charset="2"/>
              </a:rPr>
              <a:t>y</a:t>
            </a:r>
            <a:r>
              <a:rPr lang="en-ZA" sz="2200" b="1">
                <a:solidFill>
                  <a:srgbClr val="000066"/>
                </a:solidFill>
                <a:latin typeface="Times New Roman" pitchFamily="18" charset="0"/>
                <a:sym typeface="Symbol" pitchFamily="18" charset="2"/>
              </a:rPr>
              <a:t> = </a:t>
            </a:r>
            <a:r>
              <a:rPr lang="en-ZA" sz="2200" b="1" i="1">
                <a:solidFill>
                  <a:srgbClr val="000066"/>
                </a:solidFill>
                <a:latin typeface="Times New Roman" pitchFamily="18" charset="0"/>
                <a:sym typeface="Symbol" pitchFamily="18" charset="2"/>
              </a:rPr>
              <a:t>n</a:t>
            </a:r>
            <a:r>
              <a:rPr lang="en-ZA" sz="2200" b="1">
                <a:solidFill>
                  <a:srgbClr val="000066"/>
                </a:solidFill>
                <a:latin typeface="Times New Roman" pitchFamily="18" charset="0"/>
                <a:sym typeface="Symbol" pitchFamily="18" charset="2"/>
              </a:rPr>
              <a:t> </a:t>
            </a:r>
            <a:r>
              <a:rPr lang="en-ZA" sz="2200" b="1">
                <a:solidFill>
                  <a:srgbClr val="000066"/>
                </a:solidFill>
                <a:latin typeface="Times New Roman" pitchFamily="18" charset="0"/>
                <a:cs typeface="Times New Roman" pitchFamily="18" charset="0"/>
                <a:sym typeface="Symbol" pitchFamily="18" charset="2"/>
              </a:rPr>
              <a:t>– </a:t>
            </a:r>
            <a:r>
              <a:rPr lang="en-ZA" sz="2200" b="1" i="1">
                <a:solidFill>
                  <a:srgbClr val="000066"/>
                </a:solidFill>
                <a:latin typeface="Times New Roman" pitchFamily="18" charset="0"/>
                <a:cs typeface="Times New Roman" pitchFamily="18" charset="0"/>
                <a:sym typeface="Symbol" pitchFamily="18" charset="2"/>
              </a:rPr>
              <a:t>w</a:t>
            </a:r>
            <a:r>
              <a:rPr lang="en-ZA" sz="2200" b="1">
                <a:solidFill>
                  <a:srgbClr val="000066"/>
                </a:solidFill>
                <a:latin typeface="Times New Roman" pitchFamily="18" charset="0"/>
                <a:cs typeface="Times New Roman" pitchFamily="18" charset="0"/>
                <a:sym typeface="Symbol" pitchFamily="18" charset="2"/>
              </a:rPr>
              <a:t> = 0</a:t>
            </a:r>
          </a:p>
        </p:txBody>
      </p:sp>
      <p:sp>
        <p:nvSpPr>
          <p:cNvPr id="306210" name="Line 34"/>
          <p:cNvSpPr>
            <a:spLocks noChangeShapeType="1"/>
          </p:cNvSpPr>
          <p:nvPr/>
        </p:nvSpPr>
        <p:spPr bwMode="auto">
          <a:xfrm>
            <a:off x="5589588" y="6102350"/>
            <a:ext cx="1063625" cy="0"/>
          </a:xfrm>
          <a:prstGeom prst="line">
            <a:avLst/>
          </a:prstGeom>
          <a:noFill/>
          <a:ln w="25400">
            <a:solidFill>
              <a:srgbClr val="000066"/>
            </a:solidFill>
            <a:round/>
            <a:headEnd/>
            <a:tailEnd type="none" w="lg" len="lg"/>
          </a:ln>
        </p:spPr>
        <p:txBody>
          <a:bodyPr lIns="90000" tIns="46800" rIns="90000" bIns="46800"/>
          <a:lstStyle/>
          <a:p>
            <a:endParaRPr lang="en-US"/>
          </a:p>
        </p:txBody>
      </p:sp>
      <p:graphicFrame>
        <p:nvGraphicFramePr>
          <p:cNvPr id="306212" name="Object 36"/>
          <p:cNvGraphicFramePr>
            <a:graphicFrameLocks noChangeAspect="1"/>
          </p:cNvGraphicFramePr>
          <p:nvPr/>
        </p:nvGraphicFramePr>
        <p:xfrm>
          <a:off x="2011363" y="4652963"/>
          <a:ext cx="3060700" cy="723900"/>
        </p:xfrm>
        <a:graphic>
          <a:graphicData uri="http://schemas.openxmlformats.org/presentationml/2006/ole">
            <mc:AlternateContent xmlns:mc="http://schemas.openxmlformats.org/markup-compatibility/2006">
              <mc:Choice xmlns:v="urn:schemas-microsoft-com:vml" Requires="v">
                <p:oleObj spid="_x0000_s306249" name="Equation" r:id="rId15" imgW="3060360" imgH="723600" progId="Equation.DSMT4">
                  <p:embed/>
                </p:oleObj>
              </mc:Choice>
              <mc:Fallback>
                <p:oleObj name="Equation" r:id="rId15" imgW="3060360" imgH="723600" progId="Equation.DSMT4">
                  <p:embed/>
                  <p:pic>
                    <p:nvPicPr>
                      <p:cNvPr id="0" name="Picture 3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11363" y="4652963"/>
                        <a:ext cx="30607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6213" name="Object 37"/>
          <p:cNvGraphicFramePr>
            <a:graphicFrameLocks noChangeAspect="1"/>
          </p:cNvGraphicFramePr>
          <p:nvPr/>
        </p:nvGraphicFramePr>
        <p:xfrm>
          <a:off x="5114925" y="4943475"/>
          <a:ext cx="1193800" cy="266700"/>
        </p:xfrm>
        <a:graphic>
          <a:graphicData uri="http://schemas.openxmlformats.org/presentationml/2006/ole">
            <mc:AlternateContent xmlns:mc="http://schemas.openxmlformats.org/markup-compatibility/2006">
              <mc:Choice xmlns:v="urn:schemas-microsoft-com:vml" Requires="v">
                <p:oleObj spid="_x0000_s306250" name="Equation" r:id="rId17" imgW="1193760" imgH="266400" progId="Equation.DSMT4">
                  <p:embed/>
                </p:oleObj>
              </mc:Choice>
              <mc:Fallback>
                <p:oleObj name="Equation" r:id="rId17" imgW="1193760" imgH="266400" progId="Equation.DSMT4">
                  <p:embed/>
                  <p:pic>
                    <p:nvPicPr>
                      <p:cNvPr id="0" name="Picture 3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114925" y="4943475"/>
                        <a:ext cx="1193800"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6215" name="Object 39"/>
          <p:cNvGraphicFramePr>
            <a:graphicFrameLocks noChangeAspect="1"/>
          </p:cNvGraphicFramePr>
          <p:nvPr/>
        </p:nvGraphicFramePr>
        <p:xfrm>
          <a:off x="652463" y="5656263"/>
          <a:ext cx="825500" cy="558800"/>
        </p:xfrm>
        <a:graphic>
          <a:graphicData uri="http://schemas.openxmlformats.org/presentationml/2006/ole">
            <mc:AlternateContent xmlns:mc="http://schemas.openxmlformats.org/markup-compatibility/2006">
              <mc:Choice xmlns:v="urn:schemas-microsoft-com:vml" Requires="v">
                <p:oleObj spid="_x0000_s306251" name="Equation" r:id="rId19" imgW="825480" imgH="558720" progId="Equation.DSMT4">
                  <p:embed/>
                </p:oleObj>
              </mc:Choice>
              <mc:Fallback>
                <p:oleObj name="Equation" r:id="rId19" imgW="825480" imgH="558720" progId="Equation.DSMT4">
                  <p:embed/>
                  <p:pic>
                    <p:nvPicPr>
                      <p:cNvPr id="0" name="Picture 3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52463" y="5656263"/>
                        <a:ext cx="8255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6216" name="Object 40"/>
          <p:cNvGraphicFramePr>
            <a:graphicFrameLocks noChangeAspect="1"/>
          </p:cNvGraphicFramePr>
          <p:nvPr/>
        </p:nvGraphicFramePr>
        <p:xfrm>
          <a:off x="1782763" y="5656263"/>
          <a:ext cx="2514600" cy="558800"/>
        </p:xfrm>
        <a:graphic>
          <a:graphicData uri="http://schemas.openxmlformats.org/presentationml/2006/ole">
            <mc:AlternateContent xmlns:mc="http://schemas.openxmlformats.org/markup-compatibility/2006">
              <mc:Choice xmlns:v="urn:schemas-microsoft-com:vml" Requires="v">
                <p:oleObj spid="_x0000_s306252" name="Equation" r:id="rId21" imgW="2514600" imgH="558720" progId="Equation.DSMT4">
                  <p:embed/>
                </p:oleObj>
              </mc:Choice>
              <mc:Fallback>
                <p:oleObj name="Equation" r:id="rId21" imgW="2514600" imgH="558720" progId="Equation.DSMT4">
                  <p:embed/>
                  <p:pic>
                    <p:nvPicPr>
                      <p:cNvPr id="0" name="Picture 4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782763" y="5656263"/>
                        <a:ext cx="25146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6211"/>
                                        </p:tgtEl>
                                        <p:attrNameLst>
                                          <p:attrName>style.visibility</p:attrName>
                                        </p:attrNameLst>
                                      </p:cBhvr>
                                      <p:to>
                                        <p:strVal val="visible"/>
                                      </p:to>
                                    </p:set>
                                    <p:animEffect transition="in" filter="fade">
                                      <p:cBhvr>
                                        <p:cTn id="7" dur="1000"/>
                                        <p:tgtEl>
                                          <p:spTgt spid="3062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06193"/>
                                        </p:tgtEl>
                                        <p:attrNameLst>
                                          <p:attrName>style.visibility</p:attrName>
                                        </p:attrNameLst>
                                      </p:cBhvr>
                                      <p:to>
                                        <p:strVal val="visible"/>
                                      </p:to>
                                    </p:set>
                                    <p:animEffect transition="in" filter="wipe(up)">
                                      <p:cBhvr>
                                        <p:cTn id="12" dur="1000"/>
                                        <p:tgtEl>
                                          <p:spTgt spid="306193"/>
                                        </p:tgtEl>
                                      </p:cBhvr>
                                    </p:animEffect>
                                  </p:childTnLst>
                                </p:cTn>
                              </p:par>
                              <p:par>
                                <p:cTn id="13" presetID="10" presetClass="entr" presetSubtype="0" fill="hold" nodeType="withEffect">
                                  <p:stCondLst>
                                    <p:cond delay="500"/>
                                  </p:stCondLst>
                                  <p:childTnLst>
                                    <p:set>
                                      <p:cBhvr>
                                        <p:cTn id="14" dur="1" fill="hold">
                                          <p:stCondLst>
                                            <p:cond delay="0"/>
                                          </p:stCondLst>
                                        </p:cTn>
                                        <p:tgtEl>
                                          <p:spTgt spid="306197"/>
                                        </p:tgtEl>
                                        <p:attrNameLst>
                                          <p:attrName>style.visibility</p:attrName>
                                        </p:attrNameLst>
                                      </p:cBhvr>
                                      <p:to>
                                        <p:strVal val="visible"/>
                                      </p:to>
                                    </p:set>
                                    <p:animEffect transition="in" filter="fade">
                                      <p:cBhvr>
                                        <p:cTn id="15" dur="500"/>
                                        <p:tgtEl>
                                          <p:spTgt spid="306197"/>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306191"/>
                                        </p:tgtEl>
                                        <p:attrNameLst>
                                          <p:attrName>style.visibility</p:attrName>
                                        </p:attrNameLst>
                                      </p:cBhvr>
                                      <p:to>
                                        <p:strVal val="visible"/>
                                      </p:to>
                                    </p:set>
                                    <p:animEffect transition="in" filter="wipe(down)">
                                      <p:cBhvr>
                                        <p:cTn id="18" dur="1000"/>
                                        <p:tgtEl>
                                          <p:spTgt spid="306191"/>
                                        </p:tgtEl>
                                      </p:cBhvr>
                                    </p:animEffect>
                                  </p:childTnLst>
                                </p:cTn>
                              </p:par>
                              <p:par>
                                <p:cTn id="19" presetID="10" presetClass="entr" presetSubtype="0" fill="hold" nodeType="withEffect">
                                  <p:stCondLst>
                                    <p:cond delay="1500"/>
                                  </p:stCondLst>
                                  <p:childTnLst>
                                    <p:set>
                                      <p:cBhvr>
                                        <p:cTn id="20" dur="1" fill="hold">
                                          <p:stCondLst>
                                            <p:cond delay="0"/>
                                          </p:stCondLst>
                                        </p:cTn>
                                        <p:tgtEl>
                                          <p:spTgt spid="306196"/>
                                        </p:tgtEl>
                                        <p:attrNameLst>
                                          <p:attrName>style.visibility</p:attrName>
                                        </p:attrNameLst>
                                      </p:cBhvr>
                                      <p:to>
                                        <p:strVal val="visible"/>
                                      </p:to>
                                    </p:set>
                                    <p:animEffect transition="in" filter="fade">
                                      <p:cBhvr>
                                        <p:cTn id="21" dur="500"/>
                                        <p:tgtEl>
                                          <p:spTgt spid="306196"/>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306194"/>
                                        </p:tgtEl>
                                        <p:attrNameLst>
                                          <p:attrName>style.visibility</p:attrName>
                                        </p:attrNameLst>
                                      </p:cBhvr>
                                      <p:to>
                                        <p:strVal val="visible"/>
                                      </p:to>
                                    </p:set>
                                    <p:animEffect transition="in" filter="wipe(left)">
                                      <p:cBhvr>
                                        <p:cTn id="24" dur="1000"/>
                                        <p:tgtEl>
                                          <p:spTgt spid="306194"/>
                                        </p:tgtEl>
                                      </p:cBhvr>
                                    </p:animEffect>
                                  </p:childTnLst>
                                </p:cTn>
                              </p:par>
                              <p:par>
                                <p:cTn id="25" presetID="10" presetClass="entr" presetSubtype="0" fill="hold" nodeType="withEffect">
                                  <p:stCondLst>
                                    <p:cond delay="2500"/>
                                  </p:stCondLst>
                                  <p:childTnLst>
                                    <p:set>
                                      <p:cBhvr>
                                        <p:cTn id="26" dur="1" fill="hold">
                                          <p:stCondLst>
                                            <p:cond delay="0"/>
                                          </p:stCondLst>
                                        </p:cTn>
                                        <p:tgtEl>
                                          <p:spTgt spid="306195"/>
                                        </p:tgtEl>
                                        <p:attrNameLst>
                                          <p:attrName>style.visibility</p:attrName>
                                        </p:attrNameLst>
                                      </p:cBhvr>
                                      <p:to>
                                        <p:strVal val="visible"/>
                                      </p:to>
                                    </p:set>
                                    <p:animEffect transition="in" filter="fade">
                                      <p:cBhvr>
                                        <p:cTn id="27" dur="500"/>
                                        <p:tgtEl>
                                          <p:spTgt spid="306195"/>
                                        </p:tgtEl>
                                      </p:cBhvr>
                                    </p:animEffect>
                                  </p:childTnLst>
                                </p:cTn>
                              </p:par>
                              <p:par>
                                <p:cTn id="28" presetID="22" presetClass="entr" presetSubtype="2" fill="hold" grpId="0" nodeType="withEffect">
                                  <p:stCondLst>
                                    <p:cond delay="3000"/>
                                  </p:stCondLst>
                                  <p:childTnLst>
                                    <p:set>
                                      <p:cBhvr>
                                        <p:cTn id="29" dur="1" fill="hold">
                                          <p:stCondLst>
                                            <p:cond delay="0"/>
                                          </p:stCondLst>
                                        </p:cTn>
                                        <p:tgtEl>
                                          <p:spTgt spid="306192"/>
                                        </p:tgtEl>
                                        <p:attrNameLst>
                                          <p:attrName>style.visibility</p:attrName>
                                        </p:attrNameLst>
                                      </p:cBhvr>
                                      <p:to>
                                        <p:strVal val="visible"/>
                                      </p:to>
                                    </p:set>
                                    <p:animEffect transition="in" filter="wipe(right)">
                                      <p:cBhvr>
                                        <p:cTn id="30" dur="1000"/>
                                        <p:tgtEl>
                                          <p:spTgt spid="306192"/>
                                        </p:tgtEl>
                                      </p:cBhvr>
                                    </p:animEffect>
                                  </p:childTnLst>
                                </p:cTn>
                              </p:par>
                              <p:par>
                                <p:cTn id="31" presetID="10" presetClass="entr" presetSubtype="0" fill="hold" nodeType="withEffect">
                                  <p:stCondLst>
                                    <p:cond delay="3500"/>
                                  </p:stCondLst>
                                  <p:childTnLst>
                                    <p:set>
                                      <p:cBhvr>
                                        <p:cTn id="32" dur="1" fill="hold">
                                          <p:stCondLst>
                                            <p:cond delay="0"/>
                                          </p:stCondLst>
                                        </p:cTn>
                                        <p:tgtEl>
                                          <p:spTgt spid="306198"/>
                                        </p:tgtEl>
                                        <p:attrNameLst>
                                          <p:attrName>style.visibility</p:attrName>
                                        </p:attrNameLst>
                                      </p:cBhvr>
                                      <p:to>
                                        <p:strVal val="visible"/>
                                      </p:to>
                                    </p:set>
                                    <p:animEffect transition="in" filter="fade">
                                      <p:cBhvr>
                                        <p:cTn id="33" dur="500"/>
                                        <p:tgtEl>
                                          <p:spTgt spid="306198"/>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06209"/>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0619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06201"/>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06200"/>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306214"/>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06212"/>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0621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306215"/>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306216"/>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06204"/>
                                        </p:tgtEl>
                                        <p:attrNameLst>
                                          <p:attrName>style.visibility</p:attrName>
                                        </p:attrNameLst>
                                      </p:cBhvr>
                                      <p:to>
                                        <p:strVal val="visible"/>
                                      </p:to>
                                    </p:set>
                                  </p:childTnLst>
                                </p:cTn>
                              </p:par>
                              <p:par>
                                <p:cTn id="74" presetID="10" presetClass="entr" presetSubtype="0" fill="hold" grpId="0" nodeType="withEffect">
                                  <p:stCondLst>
                                    <p:cond delay="500"/>
                                  </p:stCondLst>
                                  <p:childTnLst>
                                    <p:set>
                                      <p:cBhvr>
                                        <p:cTn id="75" dur="1" fill="hold">
                                          <p:stCondLst>
                                            <p:cond delay="0"/>
                                          </p:stCondLst>
                                        </p:cTn>
                                        <p:tgtEl>
                                          <p:spTgt spid="306210"/>
                                        </p:tgtEl>
                                        <p:attrNameLst>
                                          <p:attrName>style.visibility</p:attrName>
                                        </p:attrNameLst>
                                      </p:cBhvr>
                                      <p:to>
                                        <p:strVal val="visible"/>
                                      </p:to>
                                    </p:set>
                                    <p:animEffect transition="in" filter="fade">
                                      <p:cBhvr>
                                        <p:cTn id="76" dur="1000"/>
                                        <p:tgtEl>
                                          <p:spTgt spid="306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91" grpId="0" animBg="1"/>
      <p:bldP spid="306192" grpId="0" animBg="1"/>
      <p:bldP spid="306193" grpId="0" animBg="1"/>
      <p:bldP spid="306194" grpId="0" animBg="1"/>
      <p:bldP spid="306199" grpId="0"/>
      <p:bldP spid="306200" grpId="0"/>
      <p:bldP spid="306201" grpId="0"/>
      <p:bldP spid="306204" grpId="0"/>
      <p:bldP spid="306209" grpId="0"/>
      <p:bldP spid="3062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461" name="Footer Placeholder 3"/>
          <p:cNvSpPr>
            <a:spLocks noGrp="1"/>
          </p:cNvSpPr>
          <p:nvPr>
            <p:ph type="ftr" sz="quarter" idx="10"/>
          </p:nvPr>
        </p:nvSpPr>
        <p:spPr>
          <a:noFill/>
        </p:spPr>
        <p:txBody>
          <a:bodyPr/>
          <a:lstStyle/>
          <a:p>
            <a:r>
              <a:rPr lang="en-US" smtClean="0"/>
              <a:t>ENERGY</a:t>
            </a:r>
          </a:p>
        </p:txBody>
      </p:sp>
      <p:sp>
        <p:nvSpPr>
          <p:cNvPr id="310462" name="Date Placeholder 4"/>
          <p:cNvSpPr>
            <a:spLocks noGrp="1"/>
          </p:cNvSpPr>
          <p:nvPr>
            <p:ph type="dt" sz="quarter" idx="11"/>
          </p:nvPr>
        </p:nvSpPr>
        <p:spPr>
          <a:noFill/>
        </p:spPr>
        <p:txBody>
          <a:bodyPr/>
          <a:lstStyle/>
          <a:p>
            <a:r>
              <a:rPr lang="en-US" dirty="0" smtClean="0"/>
              <a:t>PHY1012F</a:t>
            </a:r>
          </a:p>
        </p:txBody>
      </p:sp>
      <p:sp>
        <p:nvSpPr>
          <p:cNvPr id="310463" name="Slide Number Placeholder 5"/>
          <p:cNvSpPr>
            <a:spLocks noGrp="1"/>
          </p:cNvSpPr>
          <p:nvPr>
            <p:ph type="sldNum" sz="quarter" idx="12"/>
          </p:nvPr>
        </p:nvSpPr>
        <p:spPr>
          <a:noFill/>
        </p:spPr>
        <p:txBody>
          <a:bodyPr/>
          <a:lstStyle/>
          <a:p>
            <a:fld id="{719A771E-7A5B-4408-B7EC-A1745F8B14C4}" type="slidenum">
              <a:rPr lang="en-US" smtClean="0"/>
              <a:pPr/>
              <a:t>11</a:t>
            </a:fld>
            <a:endParaRPr lang="en-US" smtClean="0"/>
          </a:p>
        </p:txBody>
      </p:sp>
      <p:sp>
        <p:nvSpPr>
          <p:cNvPr id="310348" name="Line 76"/>
          <p:cNvSpPr>
            <a:spLocks noChangeShapeType="1"/>
          </p:cNvSpPr>
          <p:nvPr/>
        </p:nvSpPr>
        <p:spPr bwMode="auto">
          <a:xfrm flipV="1">
            <a:off x="1890713" y="3028950"/>
            <a:ext cx="0" cy="2957513"/>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10356" name="Line 84"/>
          <p:cNvSpPr>
            <a:spLocks noChangeShapeType="1"/>
          </p:cNvSpPr>
          <p:nvPr/>
        </p:nvSpPr>
        <p:spPr bwMode="auto">
          <a:xfrm flipV="1">
            <a:off x="1571625" y="3794125"/>
            <a:ext cx="0" cy="2192338"/>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10358" name="Line 86"/>
          <p:cNvSpPr>
            <a:spLocks noChangeShapeType="1"/>
          </p:cNvSpPr>
          <p:nvPr/>
        </p:nvSpPr>
        <p:spPr bwMode="auto">
          <a:xfrm flipV="1">
            <a:off x="2219325" y="4922838"/>
            <a:ext cx="0" cy="1063625"/>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10404" name="Oval 132"/>
          <p:cNvSpPr>
            <a:spLocks noChangeArrowheads="1"/>
          </p:cNvSpPr>
          <p:nvPr/>
        </p:nvSpPr>
        <p:spPr bwMode="auto">
          <a:xfrm>
            <a:off x="1516063" y="4210050"/>
            <a:ext cx="450850" cy="450850"/>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10468" name="Rectangle 2"/>
          <p:cNvSpPr>
            <a:spLocks noGrp="1" noChangeArrowheads="1"/>
          </p:cNvSpPr>
          <p:nvPr>
            <p:ph type="title"/>
          </p:nvPr>
        </p:nvSpPr>
        <p:spPr/>
        <p:txBody>
          <a:bodyPr/>
          <a:lstStyle/>
          <a:p>
            <a:pPr eaLnBrk="1" hangingPunct="1"/>
            <a:r>
              <a:rPr lang="en-ZA" smtClean="0"/>
              <a:t>ELASTIC POTENTIAL ENERGY</a:t>
            </a:r>
            <a:endParaRPr lang="en-US" smtClean="0"/>
          </a:p>
        </p:txBody>
      </p:sp>
      <p:sp>
        <p:nvSpPr>
          <p:cNvPr id="310469" name="Rectangle 3"/>
          <p:cNvSpPr>
            <a:spLocks noGrp="1" noChangeArrowheads="1"/>
          </p:cNvSpPr>
          <p:nvPr>
            <p:ph type="body" idx="1"/>
          </p:nvPr>
        </p:nvSpPr>
        <p:spPr>
          <a:xfrm>
            <a:off x="179388" y="1343025"/>
            <a:ext cx="8774112" cy="1296988"/>
          </a:xfrm>
        </p:spPr>
        <p:txBody>
          <a:bodyPr/>
          <a:lstStyle/>
          <a:p>
            <a:pPr lvl="1" indent="0" eaLnBrk="1" hangingPunct="1"/>
            <a:r>
              <a:rPr lang="en-ZA" smtClean="0"/>
              <a:t>A spring exerts a force which </a:t>
            </a:r>
            <a:r>
              <a:rPr lang="en-ZA" i="1" smtClean="0"/>
              <a:t>varies</a:t>
            </a:r>
            <a:r>
              <a:rPr lang="en-ZA" i="1" baseline="30000" smtClean="0"/>
              <a:t> </a:t>
            </a:r>
            <a:r>
              <a:rPr lang="en-ZA" smtClean="0"/>
              <a:t> with the extension (or compression) of the spring.  The acceleration it causes is thus not constant.</a:t>
            </a:r>
            <a:endParaRPr lang="en-US" smtClean="0"/>
          </a:p>
        </p:txBody>
      </p:sp>
      <p:sp>
        <p:nvSpPr>
          <p:cNvPr id="310276" name="Oval 4"/>
          <p:cNvSpPr>
            <a:spLocks noChangeArrowheads="1"/>
          </p:cNvSpPr>
          <p:nvPr/>
        </p:nvSpPr>
        <p:spPr bwMode="auto">
          <a:xfrm>
            <a:off x="2166938" y="5259388"/>
            <a:ext cx="450850" cy="450850"/>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10277" name="Rectangle 5"/>
          <p:cNvSpPr>
            <a:spLocks noChangeArrowheads="1"/>
          </p:cNvSpPr>
          <p:nvPr/>
        </p:nvSpPr>
        <p:spPr bwMode="auto">
          <a:xfrm rot="-5400000">
            <a:off x="162719" y="5388769"/>
            <a:ext cx="698500" cy="198438"/>
          </a:xfrm>
          <a:prstGeom prst="rect">
            <a:avLst/>
          </a:prstGeom>
          <a:gradFill rotWithShape="0">
            <a:gsLst>
              <a:gs pos="0">
                <a:srgbClr val="EBEBFF"/>
              </a:gs>
              <a:gs pos="100000">
                <a:srgbClr val="808080"/>
              </a:gs>
            </a:gsLst>
            <a:lin ang="0" scaled="1"/>
          </a:gradFill>
          <a:ln w="9525">
            <a:noFill/>
            <a:miter lim="800000"/>
            <a:headEnd/>
            <a:tailEnd/>
          </a:ln>
        </p:spPr>
        <p:txBody>
          <a:bodyPr/>
          <a:lstStyle/>
          <a:p>
            <a:pPr>
              <a:lnSpc>
                <a:spcPct val="110000"/>
              </a:lnSpc>
            </a:pPr>
            <a:endParaRPr lang="en-ZA"/>
          </a:p>
        </p:txBody>
      </p:sp>
      <p:sp>
        <p:nvSpPr>
          <p:cNvPr id="310324" name="Oval 52"/>
          <p:cNvSpPr>
            <a:spLocks noChangeArrowheads="1"/>
          </p:cNvSpPr>
          <p:nvPr/>
        </p:nvSpPr>
        <p:spPr bwMode="auto">
          <a:xfrm>
            <a:off x="1822450" y="3133725"/>
            <a:ext cx="450850" cy="450850"/>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10473" name="Rectangle 53"/>
          <p:cNvSpPr>
            <a:spLocks noChangeArrowheads="1"/>
          </p:cNvSpPr>
          <p:nvPr/>
        </p:nvSpPr>
        <p:spPr bwMode="auto">
          <a:xfrm rot="-5400000">
            <a:off x="124619" y="3244056"/>
            <a:ext cx="774700" cy="198438"/>
          </a:xfrm>
          <a:prstGeom prst="rect">
            <a:avLst/>
          </a:prstGeom>
          <a:gradFill rotWithShape="0">
            <a:gsLst>
              <a:gs pos="0">
                <a:srgbClr val="EBEBFF"/>
              </a:gs>
              <a:gs pos="100000">
                <a:srgbClr val="808080"/>
              </a:gs>
            </a:gsLst>
            <a:lin ang="0" scaled="1"/>
          </a:gradFill>
          <a:ln w="9525">
            <a:noFill/>
            <a:miter lim="800000"/>
            <a:headEnd/>
            <a:tailEnd/>
          </a:ln>
        </p:spPr>
        <p:txBody>
          <a:bodyPr/>
          <a:lstStyle/>
          <a:p>
            <a:pPr>
              <a:lnSpc>
                <a:spcPct val="110000"/>
              </a:lnSpc>
            </a:pPr>
            <a:endParaRPr lang="en-ZA"/>
          </a:p>
        </p:txBody>
      </p:sp>
      <p:grpSp>
        <p:nvGrpSpPr>
          <p:cNvPr id="310326" name="Group 54"/>
          <p:cNvGrpSpPr>
            <a:grpSpLocks/>
          </p:cNvGrpSpPr>
          <p:nvPr/>
        </p:nvGrpSpPr>
        <p:grpSpPr bwMode="auto">
          <a:xfrm rot="-5400000">
            <a:off x="1069181" y="2720182"/>
            <a:ext cx="352425" cy="1274762"/>
            <a:chOff x="1153" y="782"/>
            <a:chExt cx="336" cy="1216"/>
          </a:xfrm>
        </p:grpSpPr>
        <p:grpSp>
          <p:nvGrpSpPr>
            <p:cNvPr id="310542" name="Group 55"/>
            <p:cNvGrpSpPr>
              <a:grpSpLocks/>
            </p:cNvGrpSpPr>
            <p:nvPr/>
          </p:nvGrpSpPr>
          <p:grpSpPr bwMode="auto">
            <a:xfrm>
              <a:off x="1155" y="782"/>
              <a:ext cx="334" cy="157"/>
              <a:chOff x="1155" y="782"/>
              <a:chExt cx="334" cy="157"/>
            </a:xfrm>
          </p:grpSpPr>
          <p:sp>
            <p:nvSpPr>
              <p:cNvPr id="310560" name="Freeform 56"/>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29" name="Freeform 57"/>
              <p:cNvSpPr>
                <a:spLocks/>
              </p:cNvSpPr>
              <p:nvPr/>
            </p:nvSpPr>
            <p:spPr bwMode="auto">
              <a:xfrm>
                <a:off x="1158" y="782"/>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62" name="Freeform 58"/>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43" name="Group 59"/>
            <p:cNvGrpSpPr>
              <a:grpSpLocks/>
            </p:cNvGrpSpPr>
            <p:nvPr/>
          </p:nvGrpSpPr>
          <p:grpSpPr bwMode="auto">
            <a:xfrm>
              <a:off x="1153" y="925"/>
              <a:ext cx="332" cy="215"/>
              <a:chOff x="1153" y="925"/>
              <a:chExt cx="332" cy="215"/>
            </a:xfrm>
          </p:grpSpPr>
          <p:sp>
            <p:nvSpPr>
              <p:cNvPr id="310332" name="Freeform 60"/>
              <p:cNvSpPr>
                <a:spLocks/>
              </p:cNvSpPr>
              <p:nvPr/>
            </p:nvSpPr>
            <p:spPr bwMode="auto">
              <a:xfrm>
                <a:off x="1155" y="924"/>
                <a:ext cx="331"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59" name="Freeform 61"/>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44" name="Group 62"/>
            <p:cNvGrpSpPr>
              <a:grpSpLocks/>
            </p:cNvGrpSpPr>
            <p:nvPr/>
          </p:nvGrpSpPr>
          <p:grpSpPr bwMode="auto">
            <a:xfrm>
              <a:off x="1153" y="1124"/>
              <a:ext cx="332" cy="215"/>
              <a:chOff x="1153" y="1124"/>
              <a:chExt cx="332" cy="215"/>
            </a:xfrm>
          </p:grpSpPr>
          <p:sp>
            <p:nvSpPr>
              <p:cNvPr id="310335" name="Freeform 63"/>
              <p:cNvSpPr>
                <a:spLocks/>
              </p:cNvSpPr>
              <p:nvPr/>
            </p:nvSpPr>
            <p:spPr bwMode="auto">
              <a:xfrm>
                <a:off x="1155" y="1124"/>
                <a:ext cx="331"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57" name="Freeform 64"/>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45" name="Group 65"/>
            <p:cNvGrpSpPr>
              <a:grpSpLocks/>
            </p:cNvGrpSpPr>
            <p:nvPr/>
          </p:nvGrpSpPr>
          <p:grpSpPr bwMode="auto">
            <a:xfrm>
              <a:off x="1153" y="1326"/>
              <a:ext cx="332" cy="215"/>
              <a:chOff x="1153" y="1124"/>
              <a:chExt cx="332" cy="215"/>
            </a:xfrm>
          </p:grpSpPr>
          <p:sp>
            <p:nvSpPr>
              <p:cNvPr id="310338" name="Freeform 66"/>
              <p:cNvSpPr>
                <a:spLocks/>
              </p:cNvSpPr>
              <p:nvPr/>
            </p:nvSpPr>
            <p:spPr bwMode="auto">
              <a:xfrm>
                <a:off x="1155" y="1124"/>
                <a:ext cx="331"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55" name="Freeform 67"/>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46" name="Group 68"/>
            <p:cNvGrpSpPr>
              <a:grpSpLocks/>
            </p:cNvGrpSpPr>
            <p:nvPr/>
          </p:nvGrpSpPr>
          <p:grpSpPr bwMode="auto">
            <a:xfrm>
              <a:off x="1153" y="1525"/>
              <a:ext cx="332" cy="215"/>
              <a:chOff x="1153" y="1124"/>
              <a:chExt cx="332" cy="215"/>
            </a:xfrm>
          </p:grpSpPr>
          <p:sp>
            <p:nvSpPr>
              <p:cNvPr id="310341" name="Freeform 69"/>
              <p:cNvSpPr>
                <a:spLocks/>
              </p:cNvSpPr>
              <p:nvPr/>
            </p:nvSpPr>
            <p:spPr bwMode="auto">
              <a:xfrm>
                <a:off x="1155" y="1125"/>
                <a:ext cx="331"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53" name="Freeform 70"/>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sp>
          <p:nvSpPr>
            <p:cNvPr id="310343" name="Freeform 71"/>
            <p:cNvSpPr>
              <a:spLocks/>
            </p:cNvSpPr>
            <p:nvPr/>
          </p:nvSpPr>
          <p:spPr bwMode="auto">
            <a:xfrm>
              <a:off x="1155" y="1725"/>
              <a:ext cx="331"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310548" name="Group 72"/>
            <p:cNvGrpSpPr>
              <a:grpSpLocks/>
            </p:cNvGrpSpPr>
            <p:nvPr/>
          </p:nvGrpSpPr>
          <p:grpSpPr bwMode="auto">
            <a:xfrm>
              <a:off x="1155" y="1842"/>
              <a:ext cx="331" cy="156"/>
              <a:chOff x="1155" y="1842"/>
              <a:chExt cx="331" cy="156"/>
            </a:xfrm>
          </p:grpSpPr>
          <p:sp>
            <p:nvSpPr>
              <p:cNvPr id="310549" name="Freeform 73"/>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46" name="Freeform 74"/>
              <p:cNvSpPr>
                <a:spLocks/>
              </p:cNvSpPr>
              <p:nvPr/>
            </p:nvSpPr>
            <p:spPr bwMode="auto">
              <a:xfrm flipH="1" flipV="1">
                <a:off x="1162" y="1916"/>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51" name="Freeform 75"/>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grpSp>
        <p:nvGrpSpPr>
          <p:cNvPr id="310448" name="Group 176"/>
          <p:cNvGrpSpPr>
            <a:grpSpLocks/>
          </p:cNvGrpSpPr>
          <p:nvPr/>
        </p:nvGrpSpPr>
        <p:grpSpPr bwMode="auto">
          <a:xfrm>
            <a:off x="282575" y="5727700"/>
            <a:ext cx="3198813" cy="663575"/>
            <a:chOff x="178" y="3608"/>
            <a:chExt cx="2015" cy="418"/>
          </a:xfrm>
        </p:grpSpPr>
        <p:sp>
          <p:nvSpPr>
            <p:cNvPr id="310536" name="Line 77"/>
            <p:cNvSpPr>
              <a:spLocks noChangeShapeType="1"/>
            </p:cNvSpPr>
            <p:nvPr/>
          </p:nvSpPr>
          <p:spPr bwMode="auto">
            <a:xfrm>
              <a:off x="383" y="3770"/>
              <a:ext cx="1611" cy="1"/>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10537" name="Rectangle 78"/>
            <p:cNvSpPr>
              <a:spLocks noChangeArrowheads="1"/>
            </p:cNvSpPr>
            <p:nvPr/>
          </p:nvSpPr>
          <p:spPr bwMode="auto">
            <a:xfrm>
              <a:off x="1859" y="3608"/>
              <a:ext cx="334" cy="269"/>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000" b="1" i="1">
                  <a:solidFill>
                    <a:srgbClr val="000066"/>
                  </a:solidFill>
                  <a:latin typeface="Times New Roman" pitchFamily="18" charset="0"/>
                </a:rPr>
                <a:t>s</a:t>
              </a:r>
            </a:p>
          </p:txBody>
        </p:sp>
        <p:sp>
          <p:nvSpPr>
            <p:cNvPr id="310538" name="Rectangle 79"/>
            <p:cNvSpPr>
              <a:spLocks noChangeArrowheads="1"/>
            </p:cNvSpPr>
            <p:nvPr/>
          </p:nvSpPr>
          <p:spPr bwMode="auto">
            <a:xfrm>
              <a:off x="978" y="3757"/>
              <a:ext cx="426"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s</a:t>
              </a:r>
              <a:r>
                <a:rPr lang="en-US" sz="2000" b="1" baseline="-25000">
                  <a:solidFill>
                    <a:srgbClr val="000066"/>
                  </a:solidFill>
                  <a:latin typeface="Times New Roman" pitchFamily="18" charset="0"/>
                  <a:sym typeface="Symbol" pitchFamily="18" charset="2"/>
                </a:rPr>
                <a:t>e</a:t>
              </a:r>
              <a:endParaRPr lang="en-US" sz="2000" b="1" i="1" baseline="-25000">
                <a:solidFill>
                  <a:srgbClr val="000066"/>
                </a:solidFill>
                <a:latin typeface="Times New Roman" pitchFamily="18" charset="0"/>
                <a:sym typeface="Symbol" pitchFamily="18" charset="2"/>
              </a:endParaRPr>
            </a:p>
          </p:txBody>
        </p:sp>
        <p:sp>
          <p:nvSpPr>
            <p:cNvPr id="310539" name="Rectangle 80"/>
            <p:cNvSpPr>
              <a:spLocks noChangeArrowheads="1"/>
            </p:cNvSpPr>
            <p:nvPr/>
          </p:nvSpPr>
          <p:spPr bwMode="auto">
            <a:xfrm>
              <a:off x="178" y="3757"/>
              <a:ext cx="426"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0</a:t>
              </a:r>
              <a:endParaRPr lang="en-US" sz="2000" b="1" baseline="-25000">
                <a:solidFill>
                  <a:srgbClr val="000066"/>
                </a:solidFill>
                <a:latin typeface="Times New Roman" pitchFamily="18" charset="0"/>
                <a:sym typeface="Symbol" pitchFamily="18" charset="2"/>
              </a:endParaRPr>
            </a:p>
          </p:txBody>
        </p:sp>
        <p:sp>
          <p:nvSpPr>
            <p:cNvPr id="310540" name="Line 81"/>
            <p:cNvSpPr>
              <a:spLocks noChangeShapeType="1"/>
            </p:cNvSpPr>
            <p:nvPr/>
          </p:nvSpPr>
          <p:spPr bwMode="auto">
            <a:xfrm flipV="1">
              <a:off x="388" y="3770"/>
              <a:ext cx="0" cy="6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10541" name="Line 82"/>
            <p:cNvSpPr>
              <a:spLocks noChangeShapeType="1"/>
            </p:cNvSpPr>
            <p:nvPr/>
          </p:nvSpPr>
          <p:spPr bwMode="auto">
            <a:xfrm flipV="1">
              <a:off x="1192" y="3770"/>
              <a:ext cx="0" cy="60"/>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310355" name="Rectangle 83"/>
          <p:cNvSpPr>
            <a:spLocks noChangeArrowheads="1"/>
          </p:cNvSpPr>
          <p:nvPr/>
        </p:nvSpPr>
        <p:spPr bwMode="auto">
          <a:xfrm>
            <a:off x="2884488" y="2762250"/>
            <a:ext cx="6069012" cy="129698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We can simplify matters, however, by considering only the before-and-after situations…</a:t>
            </a:r>
            <a:endParaRPr lang="en-US">
              <a:solidFill>
                <a:srgbClr val="000066"/>
              </a:solidFill>
            </a:endParaRPr>
          </a:p>
        </p:txBody>
      </p:sp>
      <p:grpSp>
        <p:nvGrpSpPr>
          <p:cNvPr id="310359" name="Group 87"/>
          <p:cNvGrpSpPr>
            <a:grpSpLocks/>
          </p:cNvGrpSpPr>
          <p:nvPr/>
        </p:nvGrpSpPr>
        <p:grpSpPr bwMode="auto">
          <a:xfrm rot="-5400000">
            <a:off x="912019" y="3964782"/>
            <a:ext cx="352425" cy="960437"/>
            <a:chOff x="1153" y="782"/>
            <a:chExt cx="336" cy="1216"/>
          </a:xfrm>
        </p:grpSpPr>
        <p:grpSp>
          <p:nvGrpSpPr>
            <p:cNvPr id="310515" name="Group 88"/>
            <p:cNvGrpSpPr>
              <a:grpSpLocks/>
            </p:cNvGrpSpPr>
            <p:nvPr/>
          </p:nvGrpSpPr>
          <p:grpSpPr bwMode="auto">
            <a:xfrm>
              <a:off x="1155" y="782"/>
              <a:ext cx="334" cy="157"/>
              <a:chOff x="1155" y="782"/>
              <a:chExt cx="334" cy="157"/>
            </a:xfrm>
          </p:grpSpPr>
          <p:sp>
            <p:nvSpPr>
              <p:cNvPr id="310533" name="Freeform 89"/>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62" name="Freeform 90"/>
              <p:cNvSpPr>
                <a:spLocks/>
              </p:cNvSpPr>
              <p:nvPr/>
            </p:nvSpPr>
            <p:spPr bwMode="auto">
              <a:xfrm>
                <a:off x="1158" y="782"/>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35" name="Freeform 91"/>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16" name="Group 92"/>
            <p:cNvGrpSpPr>
              <a:grpSpLocks/>
            </p:cNvGrpSpPr>
            <p:nvPr/>
          </p:nvGrpSpPr>
          <p:grpSpPr bwMode="auto">
            <a:xfrm>
              <a:off x="1153" y="925"/>
              <a:ext cx="332" cy="215"/>
              <a:chOff x="1153" y="925"/>
              <a:chExt cx="332" cy="215"/>
            </a:xfrm>
          </p:grpSpPr>
          <p:sp>
            <p:nvSpPr>
              <p:cNvPr id="310365" name="Freeform 93"/>
              <p:cNvSpPr>
                <a:spLocks/>
              </p:cNvSpPr>
              <p:nvPr/>
            </p:nvSpPr>
            <p:spPr bwMode="auto">
              <a:xfrm>
                <a:off x="1155" y="925"/>
                <a:ext cx="331"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32" name="Freeform 94"/>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17" name="Group 95"/>
            <p:cNvGrpSpPr>
              <a:grpSpLocks/>
            </p:cNvGrpSpPr>
            <p:nvPr/>
          </p:nvGrpSpPr>
          <p:grpSpPr bwMode="auto">
            <a:xfrm>
              <a:off x="1153" y="1124"/>
              <a:ext cx="332" cy="215"/>
              <a:chOff x="1153" y="1124"/>
              <a:chExt cx="332" cy="215"/>
            </a:xfrm>
          </p:grpSpPr>
          <p:sp>
            <p:nvSpPr>
              <p:cNvPr id="310368" name="Freeform 96"/>
              <p:cNvSpPr>
                <a:spLocks/>
              </p:cNvSpPr>
              <p:nvPr/>
            </p:nvSpPr>
            <p:spPr bwMode="auto">
              <a:xfrm>
                <a:off x="1155" y="1124"/>
                <a:ext cx="331"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30" name="Freeform 97"/>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18" name="Group 98"/>
            <p:cNvGrpSpPr>
              <a:grpSpLocks/>
            </p:cNvGrpSpPr>
            <p:nvPr/>
          </p:nvGrpSpPr>
          <p:grpSpPr bwMode="auto">
            <a:xfrm>
              <a:off x="1153" y="1326"/>
              <a:ext cx="332" cy="215"/>
              <a:chOff x="1153" y="1124"/>
              <a:chExt cx="332" cy="215"/>
            </a:xfrm>
          </p:grpSpPr>
          <p:sp>
            <p:nvSpPr>
              <p:cNvPr id="310371" name="Freeform 99"/>
              <p:cNvSpPr>
                <a:spLocks/>
              </p:cNvSpPr>
              <p:nvPr/>
            </p:nvSpPr>
            <p:spPr bwMode="auto">
              <a:xfrm>
                <a:off x="1155" y="1125"/>
                <a:ext cx="331"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28" name="Freeform 100"/>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10519" name="Group 101"/>
            <p:cNvGrpSpPr>
              <a:grpSpLocks/>
            </p:cNvGrpSpPr>
            <p:nvPr/>
          </p:nvGrpSpPr>
          <p:grpSpPr bwMode="auto">
            <a:xfrm>
              <a:off x="1153" y="1525"/>
              <a:ext cx="332" cy="215"/>
              <a:chOff x="1153" y="1124"/>
              <a:chExt cx="332" cy="215"/>
            </a:xfrm>
          </p:grpSpPr>
          <p:sp>
            <p:nvSpPr>
              <p:cNvPr id="310374" name="Freeform 102"/>
              <p:cNvSpPr>
                <a:spLocks/>
              </p:cNvSpPr>
              <p:nvPr/>
            </p:nvSpPr>
            <p:spPr bwMode="auto">
              <a:xfrm>
                <a:off x="1155" y="1125"/>
                <a:ext cx="331"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26" name="Freeform 103"/>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sp>
          <p:nvSpPr>
            <p:cNvPr id="310376" name="Freeform 104"/>
            <p:cNvSpPr>
              <a:spLocks/>
            </p:cNvSpPr>
            <p:nvPr/>
          </p:nvSpPr>
          <p:spPr bwMode="auto">
            <a:xfrm>
              <a:off x="1155" y="1725"/>
              <a:ext cx="331"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310521" name="Group 105"/>
            <p:cNvGrpSpPr>
              <a:grpSpLocks/>
            </p:cNvGrpSpPr>
            <p:nvPr/>
          </p:nvGrpSpPr>
          <p:grpSpPr bwMode="auto">
            <a:xfrm>
              <a:off x="1155" y="1842"/>
              <a:ext cx="331" cy="156"/>
              <a:chOff x="1155" y="1842"/>
              <a:chExt cx="331" cy="156"/>
            </a:xfrm>
          </p:grpSpPr>
          <p:sp>
            <p:nvSpPr>
              <p:cNvPr id="310522" name="Freeform 106"/>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79" name="Freeform 107"/>
              <p:cNvSpPr>
                <a:spLocks/>
              </p:cNvSpPr>
              <p:nvPr/>
            </p:nvSpPr>
            <p:spPr bwMode="auto">
              <a:xfrm flipH="1" flipV="1">
                <a:off x="1162" y="1916"/>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24" name="Freeform 108"/>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grpSp>
        <p:nvGrpSpPr>
          <p:cNvPr id="310381" name="Group 109"/>
          <p:cNvGrpSpPr>
            <a:grpSpLocks/>
          </p:cNvGrpSpPr>
          <p:nvPr/>
        </p:nvGrpSpPr>
        <p:grpSpPr bwMode="auto">
          <a:xfrm rot="-5400000">
            <a:off x="1234282" y="4672806"/>
            <a:ext cx="361950" cy="1639887"/>
            <a:chOff x="3445" y="783"/>
            <a:chExt cx="341" cy="1622"/>
          </a:xfrm>
        </p:grpSpPr>
        <p:sp>
          <p:nvSpPr>
            <p:cNvPr id="310382" name="Freeform 110"/>
            <p:cNvSpPr>
              <a:spLocks/>
            </p:cNvSpPr>
            <p:nvPr/>
          </p:nvSpPr>
          <p:spPr bwMode="auto">
            <a:xfrm>
              <a:off x="3455" y="783"/>
              <a:ext cx="320" cy="93"/>
            </a:xfrm>
            <a:custGeom>
              <a:avLst/>
              <a:gdLst/>
              <a:ahLst/>
              <a:cxnLst>
                <a:cxn ang="0">
                  <a:pos x="13" y="17"/>
                </a:cxn>
                <a:cxn ang="0">
                  <a:pos x="13" y="53"/>
                </a:cxn>
                <a:cxn ang="0">
                  <a:pos x="277" y="77"/>
                </a:cxn>
                <a:cxn ang="0">
                  <a:pos x="321" y="75"/>
                </a:cxn>
                <a:cxn ang="0">
                  <a:pos x="13" y="17"/>
                </a:cxn>
              </a:cxnLst>
              <a:rect l="0" t="0" r="r" b="b"/>
              <a:pathLst>
                <a:path w="321" h="92">
                  <a:moveTo>
                    <a:pt x="13" y="17"/>
                  </a:moveTo>
                  <a:cubicBezTo>
                    <a:pt x="0" y="24"/>
                    <a:pt x="0" y="45"/>
                    <a:pt x="13" y="53"/>
                  </a:cubicBezTo>
                  <a:cubicBezTo>
                    <a:pt x="151" y="53"/>
                    <a:pt x="275" y="61"/>
                    <a:pt x="277" y="77"/>
                  </a:cubicBezTo>
                  <a:cubicBezTo>
                    <a:pt x="293" y="92"/>
                    <a:pt x="318" y="87"/>
                    <a:pt x="321" y="75"/>
                  </a:cubicBezTo>
                  <a:cubicBezTo>
                    <a:pt x="319" y="0"/>
                    <a:pt x="67" y="23"/>
                    <a:pt x="13" y="17"/>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310495" name="Group 111"/>
            <p:cNvGrpSpPr>
              <a:grpSpLocks/>
            </p:cNvGrpSpPr>
            <p:nvPr/>
          </p:nvGrpSpPr>
          <p:grpSpPr bwMode="auto">
            <a:xfrm>
              <a:off x="3449" y="855"/>
              <a:ext cx="331" cy="293"/>
              <a:chOff x="3449" y="855"/>
              <a:chExt cx="331" cy="293"/>
            </a:xfrm>
          </p:grpSpPr>
          <p:sp>
            <p:nvSpPr>
              <p:cNvPr id="310513" name="Freeform 112"/>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85" name="Freeform 113"/>
              <p:cNvSpPr>
                <a:spLocks/>
              </p:cNvSpPr>
              <p:nvPr/>
            </p:nvSpPr>
            <p:spPr bwMode="auto">
              <a:xfrm>
                <a:off x="3452" y="965"/>
                <a:ext cx="328" cy="182"/>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sp>
          <p:nvSpPr>
            <p:cNvPr id="310496" name="Freeform 114"/>
            <p:cNvSpPr>
              <a:spLocks/>
            </p:cNvSpPr>
            <p:nvPr/>
          </p:nvSpPr>
          <p:spPr bwMode="auto">
            <a:xfrm>
              <a:off x="3635" y="803"/>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nvGrpSpPr>
            <p:cNvPr id="310497" name="Group 115"/>
            <p:cNvGrpSpPr>
              <a:grpSpLocks/>
            </p:cNvGrpSpPr>
            <p:nvPr/>
          </p:nvGrpSpPr>
          <p:grpSpPr bwMode="auto">
            <a:xfrm>
              <a:off x="3449" y="1125"/>
              <a:ext cx="331" cy="293"/>
              <a:chOff x="3449" y="855"/>
              <a:chExt cx="331" cy="293"/>
            </a:xfrm>
          </p:grpSpPr>
          <p:sp>
            <p:nvSpPr>
              <p:cNvPr id="310511" name="Freeform 116"/>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89" name="Freeform 117"/>
              <p:cNvSpPr>
                <a:spLocks/>
              </p:cNvSpPr>
              <p:nvPr/>
            </p:nvSpPr>
            <p:spPr bwMode="auto">
              <a:xfrm>
                <a:off x="3452" y="965"/>
                <a:ext cx="328" cy="182"/>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10498" name="Group 118"/>
            <p:cNvGrpSpPr>
              <a:grpSpLocks/>
            </p:cNvGrpSpPr>
            <p:nvPr/>
          </p:nvGrpSpPr>
          <p:grpSpPr bwMode="auto">
            <a:xfrm>
              <a:off x="3449" y="1394"/>
              <a:ext cx="331" cy="293"/>
              <a:chOff x="3449" y="855"/>
              <a:chExt cx="331" cy="293"/>
            </a:xfrm>
          </p:grpSpPr>
          <p:sp>
            <p:nvSpPr>
              <p:cNvPr id="310509" name="Freeform 119"/>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92" name="Freeform 120"/>
              <p:cNvSpPr>
                <a:spLocks/>
              </p:cNvSpPr>
              <p:nvPr/>
            </p:nvSpPr>
            <p:spPr bwMode="auto">
              <a:xfrm>
                <a:off x="3452" y="966"/>
                <a:ext cx="328" cy="182"/>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10499" name="Group 121"/>
            <p:cNvGrpSpPr>
              <a:grpSpLocks/>
            </p:cNvGrpSpPr>
            <p:nvPr/>
          </p:nvGrpSpPr>
          <p:grpSpPr bwMode="auto">
            <a:xfrm>
              <a:off x="3449" y="1664"/>
              <a:ext cx="331" cy="293"/>
              <a:chOff x="3449" y="855"/>
              <a:chExt cx="331" cy="293"/>
            </a:xfrm>
          </p:grpSpPr>
          <p:sp>
            <p:nvSpPr>
              <p:cNvPr id="310507" name="Freeform 122"/>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95" name="Freeform 123"/>
              <p:cNvSpPr>
                <a:spLocks/>
              </p:cNvSpPr>
              <p:nvPr/>
            </p:nvSpPr>
            <p:spPr bwMode="auto">
              <a:xfrm>
                <a:off x="3452" y="966"/>
                <a:ext cx="328" cy="182"/>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10500" name="Group 124"/>
            <p:cNvGrpSpPr>
              <a:grpSpLocks/>
            </p:cNvGrpSpPr>
            <p:nvPr/>
          </p:nvGrpSpPr>
          <p:grpSpPr bwMode="auto">
            <a:xfrm>
              <a:off x="3449" y="1933"/>
              <a:ext cx="331" cy="293"/>
              <a:chOff x="3449" y="855"/>
              <a:chExt cx="331" cy="293"/>
            </a:xfrm>
          </p:grpSpPr>
          <p:sp>
            <p:nvSpPr>
              <p:cNvPr id="310505" name="Freeform 125"/>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398" name="Freeform 126"/>
              <p:cNvSpPr>
                <a:spLocks/>
              </p:cNvSpPr>
              <p:nvPr/>
            </p:nvSpPr>
            <p:spPr bwMode="auto">
              <a:xfrm>
                <a:off x="3452" y="966"/>
                <a:ext cx="328" cy="182"/>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10501" name="Group 127"/>
            <p:cNvGrpSpPr>
              <a:grpSpLocks/>
            </p:cNvGrpSpPr>
            <p:nvPr/>
          </p:nvGrpSpPr>
          <p:grpSpPr bwMode="auto">
            <a:xfrm>
              <a:off x="3445" y="2202"/>
              <a:ext cx="337" cy="203"/>
              <a:chOff x="3449" y="2497"/>
              <a:chExt cx="337" cy="203"/>
            </a:xfrm>
          </p:grpSpPr>
          <p:sp>
            <p:nvSpPr>
              <p:cNvPr id="310400" name="Freeform 128"/>
              <p:cNvSpPr>
                <a:spLocks/>
              </p:cNvSpPr>
              <p:nvPr/>
            </p:nvSpPr>
            <p:spPr bwMode="auto">
              <a:xfrm rot="-10800000">
                <a:off x="3459" y="2609"/>
                <a:ext cx="320" cy="91"/>
              </a:xfrm>
              <a:custGeom>
                <a:avLst/>
                <a:gdLst/>
                <a:ahLst/>
                <a:cxnLst>
                  <a:cxn ang="0">
                    <a:pos x="13" y="17"/>
                  </a:cxn>
                  <a:cxn ang="0">
                    <a:pos x="13" y="53"/>
                  </a:cxn>
                  <a:cxn ang="0">
                    <a:pos x="277" y="77"/>
                  </a:cxn>
                  <a:cxn ang="0">
                    <a:pos x="321" y="75"/>
                  </a:cxn>
                  <a:cxn ang="0">
                    <a:pos x="13" y="17"/>
                  </a:cxn>
                </a:cxnLst>
                <a:rect l="0" t="0" r="r" b="b"/>
                <a:pathLst>
                  <a:path w="321" h="92">
                    <a:moveTo>
                      <a:pt x="13" y="17"/>
                    </a:moveTo>
                    <a:cubicBezTo>
                      <a:pt x="0" y="24"/>
                      <a:pt x="0" y="45"/>
                      <a:pt x="13" y="53"/>
                    </a:cubicBezTo>
                    <a:cubicBezTo>
                      <a:pt x="151" y="53"/>
                      <a:pt x="275" y="61"/>
                      <a:pt x="277" y="77"/>
                    </a:cubicBezTo>
                    <a:cubicBezTo>
                      <a:pt x="293" y="92"/>
                      <a:pt x="318" y="87"/>
                      <a:pt x="321" y="75"/>
                    </a:cubicBezTo>
                    <a:cubicBezTo>
                      <a:pt x="319" y="0"/>
                      <a:pt x="67" y="23"/>
                      <a:pt x="13" y="17"/>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10503" name="Freeform 129"/>
              <p:cNvSpPr>
                <a:spLocks/>
              </p:cNvSpPr>
              <p:nvPr/>
            </p:nvSpPr>
            <p:spPr bwMode="auto">
              <a:xfrm rot="10800000">
                <a:off x="3455" y="2497"/>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10504" name="Freeform 130"/>
              <p:cNvSpPr>
                <a:spLocks/>
              </p:cNvSpPr>
              <p:nvPr/>
            </p:nvSpPr>
            <p:spPr bwMode="auto">
              <a:xfrm rot="10800000">
                <a:off x="3449" y="2646"/>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sp>
        <p:nvSpPr>
          <p:cNvPr id="310403" name="Rectangle 131"/>
          <p:cNvSpPr>
            <a:spLocks noChangeArrowheads="1"/>
          </p:cNvSpPr>
          <p:nvPr/>
        </p:nvSpPr>
        <p:spPr bwMode="auto">
          <a:xfrm>
            <a:off x="785813" y="3867150"/>
            <a:ext cx="530225" cy="427038"/>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000" b="1" i="1">
                <a:solidFill>
                  <a:srgbClr val="000066"/>
                </a:solidFill>
                <a:latin typeface="Times New Roman" pitchFamily="18" charset="0"/>
              </a:rPr>
              <a:t>k</a:t>
            </a:r>
          </a:p>
        </p:txBody>
      </p:sp>
      <p:sp>
        <p:nvSpPr>
          <p:cNvPr id="310405" name="Rectangle 133"/>
          <p:cNvSpPr>
            <a:spLocks noChangeArrowheads="1"/>
          </p:cNvSpPr>
          <p:nvPr/>
        </p:nvSpPr>
        <p:spPr bwMode="auto">
          <a:xfrm>
            <a:off x="1308100" y="4184650"/>
            <a:ext cx="696913" cy="427038"/>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000" b="1" i="1">
                <a:solidFill>
                  <a:srgbClr val="000066"/>
                </a:solidFill>
                <a:latin typeface="Times New Roman" pitchFamily="18" charset="0"/>
              </a:rPr>
              <a:t>m</a:t>
            </a:r>
          </a:p>
        </p:txBody>
      </p:sp>
      <p:sp>
        <p:nvSpPr>
          <p:cNvPr id="310406" name="Line 134"/>
          <p:cNvSpPr>
            <a:spLocks noChangeShapeType="1"/>
          </p:cNvSpPr>
          <p:nvPr/>
        </p:nvSpPr>
        <p:spPr bwMode="auto">
          <a:xfrm>
            <a:off x="1971675" y="4441825"/>
            <a:ext cx="290513"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10407" name="Line 135"/>
          <p:cNvSpPr>
            <a:spLocks noChangeShapeType="1"/>
          </p:cNvSpPr>
          <p:nvPr/>
        </p:nvSpPr>
        <p:spPr bwMode="auto">
          <a:xfrm>
            <a:off x="2624138" y="5489575"/>
            <a:ext cx="719137"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10408" name="Rectangle 136"/>
          <p:cNvSpPr>
            <a:spLocks noChangeArrowheads="1"/>
          </p:cNvSpPr>
          <p:nvPr/>
        </p:nvSpPr>
        <p:spPr bwMode="auto">
          <a:xfrm>
            <a:off x="1943100" y="4105275"/>
            <a:ext cx="696913" cy="427038"/>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i</a:t>
            </a:r>
            <a:endParaRPr lang="en-US" sz="2000" b="1" i="1">
              <a:solidFill>
                <a:srgbClr val="000066"/>
              </a:solidFill>
              <a:latin typeface="Times New Roman" pitchFamily="18" charset="0"/>
            </a:endParaRPr>
          </a:p>
        </p:txBody>
      </p:sp>
      <p:sp>
        <p:nvSpPr>
          <p:cNvPr id="310409" name="Rectangle 137"/>
          <p:cNvSpPr>
            <a:spLocks noChangeArrowheads="1"/>
          </p:cNvSpPr>
          <p:nvPr/>
        </p:nvSpPr>
        <p:spPr bwMode="auto">
          <a:xfrm>
            <a:off x="3033713" y="5153025"/>
            <a:ext cx="696912" cy="427038"/>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000" b="1" i="1">
                <a:solidFill>
                  <a:srgbClr val="000066"/>
                </a:solidFill>
                <a:latin typeface="Times New Roman" pitchFamily="18" charset="0"/>
              </a:rPr>
              <a:t>v</a:t>
            </a:r>
            <a:r>
              <a:rPr lang="en-US" sz="2000" b="1" baseline="-25000">
                <a:solidFill>
                  <a:srgbClr val="000066"/>
                </a:solidFill>
                <a:latin typeface="Times New Roman" pitchFamily="18" charset="0"/>
              </a:rPr>
              <a:t>f</a:t>
            </a:r>
            <a:endParaRPr lang="en-US" sz="2000" b="1" i="1">
              <a:solidFill>
                <a:srgbClr val="000066"/>
              </a:solidFill>
              <a:latin typeface="Times New Roman" pitchFamily="18" charset="0"/>
            </a:endParaRPr>
          </a:p>
        </p:txBody>
      </p:sp>
      <p:sp>
        <p:nvSpPr>
          <p:cNvPr id="310411" name="Line 139"/>
          <p:cNvSpPr>
            <a:spLocks noChangeShapeType="1"/>
          </p:cNvSpPr>
          <p:nvPr/>
        </p:nvSpPr>
        <p:spPr bwMode="auto">
          <a:xfrm rot="-5400000">
            <a:off x="2055019" y="4933157"/>
            <a:ext cx="0" cy="322262"/>
          </a:xfrm>
          <a:prstGeom prst="line">
            <a:avLst/>
          </a:prstGeom>
          <a:noFill/>
          <a:ln w="44450">
            <a:solidFill>
              <a:srgbClr val="3366FF"/>
            </a:solidFill>
            <a:round/>
            <a:headEnd/>
            <a:tailEnd type="stealth" w="lg" len="lg"/>
          </a:ln>
        </p:spPr>
        <p:txBody>
          <a:bodyPr lIns="90000" tIns="46800" rIns="90000" bIns="46800"/>
          <a:lstStyle/>
          <a:p>
            <a:endParaRPr lang="en-US"/>
          </a:p>
        </p:txBody>
      </p:sp>
      <p:sp>
        <p:nvSpPr>
          <p:cNvPr id="310412" name="Rectangle 140"/>
          <p:cNvSpPr>
            <a:spLocks noChangeArrowheads="1"/>
          </p:cNvSpPr>
          <p:nvPr/>
        </p:nvSpPr>
        <p:spPr bwMode="auto">
          <a:xfrm>
            <a:off x="1633538" y="3781425"/>
            <a:ext cx="814387"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s</a:t>
            </a:r>
            <a:r>
              <a:rPr lang="en-US" sz="2000" b="1" baseline="-25000">
                <a:solidFill>
                  <a:srgbClr val="000066"/>
                </a:solidFill>
                <a:latin typeface="Times New Roman" pitchFamily="18" charset="0"/>
                <a:sym typeface="Symbol" pitchFamily="18" charset="2"/>
              </a:rPr>
              <a:t>i</a:t>
            </a:r>
            <a:endParaRPr lang="en-US" sz="2000" b="1" i="1">
              <a:solidFill>
                <a:srgbClr val="000066"/>
              </a:solidFill>
              <a:latin typeface="Times New Roman" pitchFamily="18" charset="0"/>
              <a:sym typeface="Symbol" pitchFamily="18" charset="2"/>
            </a:endParaRPr>
          </a:p>
        </p:txBody>
      </p:sp>
      <p:sp>
        <p:nvSpPr>
          <p:cNvPr id="310413" name="Line 141"/>
          <p:cNvSpPr>
            <a:spLocks noChangeShapeType="1"/>
          </p:cNvSpPr>
          <p:nvPr/>
        </p:nvSpPr>
        <p:spPr bwMode="auto">
          <a:xfrm rot="5400000" flipH="1">
            <a:off x="1727994" y="3882231"/>
            <a:ext cx="0" cy="325438"/>
          </a:xfrm>
          <a:prstGeom prst="line">
            <a:avLst/>
          </a:prstGeom>
          <a:noFill/>
          <a:ln w="44450">
            <a:solidFill>
              <a:srgbClr val="3366FF"/>
            </a:solidFill>
            <a:round/>
            <a:headEnd/>
            <a:tailEnd type="stealth" w="lg" len="lg"/>
          </a:ln>
        </p:spPr>
        <p:txBody>
          <a:bodyPr lIns="90000" tIns="46800" rIns="90000" bIns="46800"/>
          <a:lstStyle/>
          <a:p>
            <a:endParaRPr lang="en-US"/>
          </a:p>
        </p:txBody>
      </p:sp>
      <p:sp>
        <p:nvSpPr>
          <p:cNvPr id="310415" name="Rectangle 143"/>
          <p:cNvSpPr>
            <a:spLocks noChangeArrowheads="1"/>
          </p:cNvSpPr>
          <p:nvPr/>
        </p:nvSpPr>
        <p:spPr bwMode="auto">
          <a:xfrm rot="-5400000">
            <a:off x="162719" y="4334669"/>
            <a:ext cx="698500" cy="198438"/>
          </a:xfrm>
          <a:prstGeom prst="rect">
            <a:avLst/>
          </a:prstGeom>
          <a:gradFill rotWithShape="0">
            <a:gsLst>
              <a:gs pos="0">
                <a:srgbClr val="EBEBFF"/>
              </a:gs>
              <a:gs pos="100000">
                <a:srgbClr val="808080"/>
              </a:gs>
            </a:gsLst>
            <a:lin ang="0" scaled="1"/>
          </a:gradFill>
          <a:ln w="9525">
            <a:noFill/>
            <a:miter lim="800000"/>
            <a:headEnd/>
            <a:tailEnd/>
          </a:ln>
        </p:spPr>
        <p:txBody>
          <a:bodyPr/>
          <a:lstStyle/>
          <a:p>
            <a:pPr>
              <a:lnSpc>
                <a:spcPct val="110000"/>
              </a:lnSpc>
            </a:pPr>
            <a:endParaRPr lang="en-ZA"/>
          </a:p>
        </p:txBody>
      </p:sp>
      <p:sp>
        <p:nvSpPr>
          <p:cNvPr id="310416" name="Rectangle 144"/>
          <p:cNvSpPr>
            <a:spLocks noChangeArrowheads="1"/>
          </p:cNvSpPr>
          <p:nvPr/>
        </p:nvSpPr>
        <p:spPr bwMode="auto">
          <a:xfrm>
            <a:off x="1246188" y="4829175"/>
            <a:ext cx="814387"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s</a:t>
            </a:r>
            <a:r>
              <a:rPr lang="en-US" sz="2000" b="1" baseline="-25000">
                <a:solidFill>
                  <a:srgbClr val="000066"/>
                </a:solidFill>
                <a:latin typeface="Times New Roman" pitchFamily="18" charset="0"/>
                <a:sym typeface="Symbol" pitchFamily="18" charset="2"/>
              </a:rPr>
              <a:t>f</a:t>
            </a:r>
            <a:endParaRPr lang="en-US" sz="2000" b="1" i="1">
              <a:solidFill>
                <a:srgbClr val="000066"/>
              </a:solidFill>
              <a:latin typeface="Times New Roman" pitchFamily="18" charset="0"/>
              <a:sym typeface="Symbol" pitchFamily="18" charset="2"/>
            </a:endParaRPr>
          </a:p>
        </p:txBody>
      </p:sp>
      <p:graphicFrame>
        <p:nvGraphicFramePr>
          <p:cNvPr id="310449" name="Object 177"/>
          <p:cNvGraphicFramePr>
            <a:graphicFrameLocks noChangeAspect="1"/>
          </p:cNvGraphicFramePr>
          <p:nvPr/>
        </p:nvGraphicFramePr>
        <p:xfrm>
          <a:off x="5630863" y="4262438"/>
          <a:ext cx="1689100" cy="469900"/>
        </p:xfrm>
        <a:graphic>
          <a:graphicData uri="http://schemas.openxmlformats.org/presentationml/2006/ole">
            <mc:AlternateContent xmlns:mc="http://schemas.openxmlformats.org/markup-compatibility/2006">
              <mc:Choice xmlns:v="urn:schemas-microsoft-com:vml" Requires="v">
                <p:oleObj spid="_x0000_s310482" name="Equation" r:id="rId6" imgW="1688760" imgH="469800" progId="Equation.DSMT4">
                  <p:embed/>
                </p:oleObj>
              </mc:Choice>
              <mc:Fallback>
                <p:oleObj name="Equation" r:id="rId6" imgW="1688760" imgH="469800" progId="Equation.DSMT4">
                  <p:embed/>
                  <p:pic>
                    <p:nvPicPr>
                      <p:cNvPr id="0" name="Picture 17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30863" y="4262438"/>
                        <a:ext cx="16891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450" name="Rectangle 178"/>
          <p:cNvSpPr>
            <a:spLocks noChangeArrowheads="1"/>
          </p:cNvSpPr>
          <p:nvPr/>
        </p:nvSpPr>
        <p:spPr bwMode="auto">
          <a:xfrm>
            <a:off x="3636963" y="4210050"/>
            <a:ext cx="1963737"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Newton II:</a:t>
            </a:r>
            <a:endParaRPr lang="en-US">
              <a:solidFill>
                <a:srgbClr val="000066"/>
              </a:solidFill>
            </a:endParaRPr>
          </a:p>
        </p:txBody>
      </p:sp>
      <p:graphicFrame>
        <p:nvGraphicFramePr>
          <p:cNvPr id="310451" name="Object 179"/>
          <p:cNvGraphicFramePr>
            <a:graphicFrameLocks noChangeAspect="1"/>
          </p:cNvGraphicFramePr>
          <p:nvPr/>
        </p:nvGraphicFramePr>
        <p:xfrm>
          <a:off x="7372350" y="4087813"/>
          <a:ext cx="1041400" cy="685800"/>
        </p:xfrm>
        <a:graphic>
          <a:graphicData uri="http://schemas.openxmlformats.org/presentationml/2006/ole">
            <mc:AlternateContent xmlns:mc="http://schemas.openxmlformats.org/markup-compatibility/2006">
              <mc:Choice xmlns:v="urn:schemas-microsoft-com:vml" Requires="v">
                <p:oleObj spid="_x0000_s310483" name="Equation" r:id="rId8" imgW="1041120" imgH="685800" progId="Equation.DSMT4">
                  <p:embed/>
                </p:oleObj>
              </mc:Choice>
              <mc:Fallback>
                <p:oleObj name="Equation" r:id="rId8" imgW="1041120" imgH="685800" progId="Equation.DSMT4">
                  <p:embed/>
                  <p:pic>
                    <p:nvPicPr>
                      <p:cNvPr id="0" name="Picture 17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72350" y="4087813"/>
                        <a:ext cx="1041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452" name="Object 180"/>
          <p:cNvGraphicFramePr>
            <a:graphicFrameLocks noChangeAspect="1"/>
          </p:cNvGraphicFramePr>
          <p:nvPr/>
        </p:nvGraphicFramePr>
        <p:xfrm>
          <a:off x="5657850" y="4779963"/>
          <a:ext cx="1193800" cy="749300"/>
        </p:xfrm>
        <a:graphic>
          <a:graphicData uri="http://schemas.openxmlformats.org/presentationml/2006/ole">
            <mc:AlternateContent xmlns:mc="http://schemas.openxmlformats.org/markup-compatibility/2006">
              <mc:Choice xmlns:v="urn:schemas-microsoft-com:vml" Requires="v">
                <p:oleObj spid="_x0000_s310484" name="Equation" r:id="rId10" imgW="1193760" imgH="749160" progId="Equation.DSMT4">
                  <p:embed/>
                </p:oleObj>
              </mc:Choice>
              <mc:Fallback>
                <p:oleObj name="Equation" r:id="rId10" imgW="1193760" imgH="749160" progId="Equation.DSMT4">
                  <p:embed/>
                  <p:pic>
                    <p:nvPicPr>
                      <p:cNvPr id="0" name="Picture 18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57850" y="4779963"/>
                        <a:ext cx="1193800" cy="749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453" name="Object 181"/>
          <p:cNvGraphicFramePr>
            <a:graphicFrameLocks noChangeAspect="1"/>
          </p:cNvGraphicFramePr>
          <p:nvPr/>
        </p:nvGraphicFramePr>
        <p:xfrm>
          <a:off x="4411663" y="5005388"/>
          <a:ext cx="1206500" cy="279400"/>
        </p:xfrm>
        <a:graphic>
          <a:graphicData uri="http://schemas.openxmlformats.org/presentationml/2006/ole">
            <mc:AlternateContent xmlns:mc="http://schemas.openxmlformats.org/markup-compatibility/2006">
              <mc:Choice xmlns:v="urn:schemas-microsoft-com:vml" Requires="v">
                <p:oleObj spid="_x0000_s310485" name="Equation" r:id="rId12" imgW="1206360" imgH="279360" progId="Equation.DSMT4">
                  <p:embed/>
                </p:oleObj>
              </mc:Choice>
              <mc:Fallback>
                <p:oleObj name="Equation" r:id="rId12" imgW="1206360" imgH="279360" progId="Equation.DSMT4">
                  <p:embed/>
                  <p:pic>
                    <p:nvPicPr>
                      <p:cNvPr id="0" name="Picture 18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11663" y="5005388"/>
                        <a:ext cx="1206500" cy="279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454" name="Object 182"/>
          <p:cNvGraphicFramePr>
            <a:graphicFrameLocks noChangeAspect="1"/>
          </p:cNvGraphicFramePr>
          <p:nvPr/>
        </p:nvGraphicFramePr>
        <p:xfrm>
          <a:off x="6886575" y="4783138"/>
          <a:ext cx="1295400" cy="685800"/>
        </p:xfrm>
        <a:graphic>
          <a:graphicData uri="http://schemas.openxmlformats.org/presentationml/2006/ole">
            <mc:AlternateContent xmlns:mc="http://schemas.openxmlformats.org/markup-compatibility/2006">
              <mc:Choice xmlns:v="urn:schemas-microsoft-com:vml" Requires="v">
                <p:oleObj spid="_x0000_s310486" name="Equation" r:id="rId14" imgW="1295280" imgH="685800" progId="Equation.DSMT4">
                  <p:embed/>
                </p:oleObj>
              </mc:Choice>
              <mc:Fallback>
                <p:oleObj name="Equation" r:id="rId14" imgW="1295280" imgH="685800" progId="Equation.DSMT4">
                  <p:embed/>
                  <p:pic>
                    <p:nvPicPr>
                      <p:cNvPr id="0" name="Picture 18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86575" y="4783138"/>
                        <a:ext cx="1295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455" name="Rectangle 183"/>
          <p:cNvSpPr>
            <a:spLocks noChangeArrowheads="1"/>
          </p:cNvSpPr>
          <p:nvPr/>
        </p:nvSpPr>
        <p:spPr bwMode="auto">
          <a:xfrm>
            <a:off x="6700838" y="4918075"/>
            <a:ext cx="21066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(chain rule)</a:t>
            </a:r>
            <a:endParaRPr lang="en-US">
              <a:solidFill>
                <a:srgbClr val="000066"/>
              </a:solidFill>
            </a:endParaRPr>
          </a:p>
        </p:txBody>
      </p:sp>
      <p:graphicFrame>
        <p:nvGraphicFramePr>
          <p:cNvPr id="310456" name="Object 184"/>
          <p:cNvGraphicFramePr>
            <a:graphicFrameLocks noChangeAspect="1"/>
          </p:cNvGraphicFramePr>
          <p:nvPr/>
        </p:nvGraphicFramePr>
        <p:xfrm>
          <a:off x="4411663" y="5684838"/>
          <a:ext cx="2527300" cy="381000"/>
        </p:xfrm>
        <a:graphic>
          <a:graphicData uri="http://schemas.openxmlformats.org/presentationml/2006/ole">
            <mc:AlternateContent xmlns:mc="http://schemas.openxmlformats.org/markup-compatibility/2006">
              <mc:Choice xmlns:v="urn:schemas-microsoft-com:vml" Requires="v">
                <p:oleObj spid="_x0000_s310487" name="Equation" r:id="rId16" imgW="2527200" imgH="380880" progId="Equation.DSMT4">
                  <p:embed/>
                </p:oleObj>
              </mc:Choice>
              <mc:Fallback>
                <p:oleObj name="Equation" r:id="rId16" imgW="2527200" imgH="380880" progId="Equation.DSMT4">
                  <p:embed/>
                  <p:pic>
                    <p:nvPicPr>
                      <p:cNvPr id="0" name="Picture 18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11663" y="5684838"/>
                        <a:ext cx="25273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0458" name="Line 186"/>
          <p:cNvSpPr>
            <a:spLocks noChangeShapeType="1"/>
          </p:cNvSpPr>
          <p:nvPr/>
        </p:nvSpPr>
        <p:spPr bwMode="auto">
          <a:xfrm>
            <a:off x="1660525" y="2943225"/>
            <a:ext cx="593725" cy="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10459" name="Rectangle 187"/>
          <p:cNvSpPr>
            <a:spLocks noChangeArrowheads="1"/>
          </p:cNvSpPr>
          <p:nvPr/>
        </p:nvSpPr>
        <p:spPr bwMode="auto">
          <a:xfrm>
            <a:off x="901700" y="2863850"/>
            <a:ext cx="1146175" cy="139700"/>
          </a:xfrm>
          <a:prstGeom prst="rect">
            <a:avLst/>
          </a:prstGeom>
          <a:solidFill>
            <a:srgbClr val="EBEBFF"/>
          </a:solidFill>
          <a:ln w="15875" algn="ctr">
            <a:noFill/>
            <a:miter lim="800000"/>
            <a:headEnd/>
            <a:tailEnd type="none" w="lg" len="lg"/>
          </a:ln>
        </p:spPr>
        <p:txBody>
          <a:bodyPr wrap="none" lIns="90000" tIns="46800" rIns="90000" bIns="46800" anchor="ctr"/>
          <a:lstStyle/>
          <a:p>
            <a:pPr>
              <a:lnSpc>
                <a:spcPct val="110000"/>
              </a:lnSpc>
            </a:pPr>
            <a:endParaRPr lang="en-ZA"/>
          </a:p>
        </p:txBody>
      </p:sp>
      <p:graphicFrame>
        <p:nvGraphicFramePr>
          <p:cNvPr id="310460" name="Object 188"/>
          <p:cNvGraphicFramePr>
            <a:graphicFrameLocks noChangeAspect="1"/>
          </p:cNvGraphicFramePr>
          <p:nvPr/>
        </p:nvGraphicFramePr>
        <p:xfrm>
          <a:off x="2257425" y="2765425"/>
          <a:ext cx="381000" cy="406400"/>
        </p:xfrm>
        <a:graphic>
          <a:graphicData uri="http://schemas.openxmlformats.org/presentationml/2006/ole">
            <mc:AlternateContent xmlns:mc="http://schemas.openxmlformats.org/markup-compatibility/2006">
              <mc:Choice xmlns:v="urn:schemas-microsoft-com:vml" Requires="v">
                <p:oleObj spid="_x0000_s310488" name="Equation" r:id="rId18" imgW="380880" imgH="406080" progId="Equation.DSMT4">
                  <p:embed/>
                </p:oleObj>
              </mc:Choice>
              <mc:Fallback>
                <p:oleObj name="Equation" r:id="rId18" imgW="380880" imgH="406080" progId="Equation.DSMT4">
                  <p:embed/>
                  <p:pic>
                    <p:nvPicPr>
                      <p:cNvPr id="0" name="Picture 18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57425" y="2765425"/>
                        <a:ext cx="381000"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10326"/>
                                        </p:tgtEl>
                                      </p:cBhvr>
                                      <p:by x="80000" y="100000"/>
                                    </p:animScale>
                                  </p:childTnLst>
                                </p:cTn>
                              </p:par>
                              <p:par>
                                <p:cTn id="7" presetID="35" presetClass="path" presetSubtype="0" fill="hold" nodeType="withEffect">
                                  <p:stCondLst>
                                    <p:cond delay="0"/>
                                  </p:stCondLst>
                                  <p:childTnLst>
                                    <p:animMotion origin="layout" path="M -1.11111E-6 0.0007 L -0.01667 0.0007 " pathEditMode="relative" rAng="0" ptsTypes="AA">
                                      <p:cBhvr>
                                        <p:cTn id="8" dur="2000" fill="hold"/>
                                        <p:tgtEl>
                                          <p:spTgt spid="310326"/>
                                        </p:tgtEl>
                                        <p:attrNameLst>
                                          <p:attrName>ppt_x</p:attrName>
                                          <p:attrName>ppt_y</p:attrName>
                                        </p:attrNameLst>
                                      </p:cBhvr>
                                      <p:rCtr x="-8" y="0"/>
                                    </p:animMotion>
                                  </p:childTnLst>
                                </p:cTn>
                              </p:par>
                              <p:par>
                                <p:cTn id="9" presetID="35" presetClass="path" presetSubtype="0" fill="hold" grpId="0" nodeType="withEffect">
                                  <p:stCondLst>
                                    <p:cond delay="0"/>
                                  </p:stCondLst>
                                  <p:childTnLst>
                                    <p:animMotion origin="layout" path="M -8.33333E-7 -4.81481E-6 L -0.02917 -4.81481E-6 " pathEditMode="relative" rAng="0" ptsTypes="AA">
                                      <p:cBhvr>
                                        <p:cTn id="10" dur="2000" fill="hold"/>
                                        <p:tgtEl>
                                          <p:spTgt spid="310324"/>
                                        </p:tgtEl>
                                        <p:attrNameLst>
                                          <p:attrName>ppt_x</p:attrName>
                                          <p:attrName>ppt_y</p:attrName>
                                        </p:attrNameLst>
                                      </p:cBhvr>
                                      <p:rCtr x="-15" y="0"/>
                                    </p:animMotion>
                                  </p:childTnLst>
                                </p:cTn>
                              </p:par>
                              <p:par>
                                <p:cTn id="11" presetID="1" presetClass="entr" presetSubtype="0" fill="hold" grpId="0" nodeType="withEffect">
                                  <p:stCondLst>
                                    <p:cond delay="0"/>
                                  </p:stCondLst>
                                  <p:childTnLst>
                                    <p:set>
                                      <p:cBhvr>
                                        <p:cTn id="12" dur="1" fill="hold">
                                          <p:stCondLst>
                                            <p:cond delay="0"/>
                                          </p:stCondLst>
                                        </p:cTn>
                                        <p:tgtEl>
                                          <p:spTgt spid="31045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0460"/>
                                        </p:tgtEl>
                                        <p:attrNameLst>
                                          <p:attrName>style.visibility</p:attrName>
                                        </p:attrNameLst>
                                      </p:cBhvr>
                                      <p:to>
                                        <p:strVal val="visible"/>
                                      </p:to>
                                    </p:set>
                                  </p:childTnLst>
                                </p:cTn>
                              </p:par>
                              <p:par>
                                <p:cTn id="15" presetID="6" presetClass="emph" presetSubtype="0" fill="hold" grpId="0" nodeType="withEffect">
                                  <p:stCondLst>
                                    <p:cond delay="0"/>
                                  </p:stCondLst>
                                  <p:childTnLst>
                                    <p:animScale>
                                      <p:cBhvr>
                                        <p:cTn id="16" dur="2000" fill="hold"/>
                                        <p:tgtEl>
                                          <p:spTgt spid="310459"/>
                                        </p:tgtEl>
                                      </p:cBhvr>
                                      <p:by x="50000" y="100000"/>
                                    </p:animScale>
                                  </p:childTnLst>
                                  <p:subTnLst>
                                    <p:audio>
                                      <p:cMediaNode>
                                        <p:cTn display="0" masterRel="sameClick">
                                          <p:stCondLst>
                                            <p:cond evt="begin" delay="0">
                                              <p:tn val="15"/>
                                            </p:cond>
                                          </p:stCondLst>
                                          <p:endCondLst>
                                            <p:cond evt="onStopAudio" delay="0">
                                              <p:tgtEl>
                                                <p:sldTgt/>
                                              </p:tgtEl>
                                            </p:cond>
                                          </p:endCondLst>
                                        </p:cTn>
                                        <p:tgtEl>
                                          <p:sndTgt r:embed="rId4" name="SpringCrank.wav"/>
                                        </p:tgtEl>
                                      </p:cMediaNode>
                                    </p:audio>
                                  </p:subTnLst>
                                </p:cTn>
                              </p:par>
                            </p:childTnLst>
                          </p:cTn>
                        </p:par>
                      </p:childTnLst>
                    </p:cTn>
                  </p:par>
                  <p:par>
                    <p:cTn id="17" fill="hold">
                      <p:stCondLst>
                        <p:cond delay="indefinite"/>
                      </p:stCondLst>
                      <p:childTnLst>
                        <p:par>
                          <p:cTn id="18" fill="hold">
                            <p:stCondLst>
                              <p:cond delay="0"/>
                            </p:stCondLst>
                            <p:childTnLst>
                              <p:par>
                                <p:cTn id="19" presetID="6" presetClass="emph" presetSubtype="0" accel="50000" fill="hold" nodeType="clickEffect">
                                  <p:stCondLst>
                                    <p:cond delay="0"/>
                                  </p:stCondLst>
                                  <p:childTnLst>
                                    <p:animScale>
                                      <p:cBhvr>
                                        <p:cTn id="20" dur="1000" fill="hold"/>
                                        <p:tgtEl>
                                          <p:spTgt spid="310326"/>
                                        </p:tgtEl>
                                      </p:cBhvr>
                                      <p:by x="160000" y="100000"/>
                                    </p:animScale>
                                  </p:childTnLst>
                                </p:cTn>
                              </p:par>
                              <p:par>
                                <p:cTn id="21" presetID="63" presetClass="path" presetSubtype="0" accel="50000" fill="hold" nodeType="withEffect">
                                  <p:stCondLst>
                                    <p:cond delay="0"/>
                                  </p:stCondLst>
                                  <p:childTnLst>
                                    <p:animMotion origin="layout" path="M -0.01666 0.00069 L 0.01823 0.00069 " pathEditMode="relative" rAng="0" ptsTypes="AA">
                                      <p:cBhvr>
                                        <p:cTn id="22" dur="1000" fill="hold"/>
                                        <p:tgtEl>
                                          <p:spTgt spid="310326"/>
                                        </p:tgtEl>
                                        <p:attrNameLst>
                                          <p:attrName>ppt_x</p:attrName>
                                          <p:attrName>ppt_y</p:attrName>
                                        </p:attrNameLst>
                                      </p:cBhvr>
                                      <p:rCtr x="17" y="0"/>
                                    </p:animMotion>
                                  </p:childTnLst>
                                </p:cTn>
                              </p:par>
                              <p:par>
                                <p:cTn id="23" presetID="6" presetClass="emph" presetSubtype="0" fill="hold" grpId="1" nodeType="withEffect">
                                  <p:stCondLst>
                                    <p:cond delay="0"/>
                                  </p:stCondLst>
                                  <p:childTnLst>
                                    <p:animScale>
                                      <p:cBhvr>
                                        <p:cTn id="24" dur="1000" fill="hold"/>
                                        <p:tgtEl>
                                          <p:spTgt spid="310459"/>
                                        </p:tgtEl>
                                      </p:cBhvr>
                                      <p:by x="200000" y="100000"/>
                                    </p:animScale>
                                  </p:childTnLst>
                                </p:cTn>
                              </p:par>
                              <p:par>
                                <p:cTn id="25" presetID="1" presetClass="exit" presetSubtype="0" fill="hold" grpId="1" nodeType="withEffect">
                                  <p:stCondLst>
                                    <p:cond delay="600"/>
                                  </p:stCondLst>
                                  <p:childTnLst>
                                    <p:set>
                                      <p:cBhvr>
                                        <p:cTn id="26" dur="1" fill="hold">
                                          <p:stCondLst>
                                            <p:cond delay="0"/>
                                          </p:stCondLst>
                                        </p:cTn>
                                        <p:tgtEl>
                                          <p:spTgt spid="310458"/>
                                        </p:tgtEl>
                                        <p:attrNameLst>
                                          <p:attrName>style.visibility</p:attrName>
                                        </p:attrNameLst>
                                      </p:cBhvr>
                                      <p:to>
                                        <p:strVal val="hidden"/>
                                      </p:to>
                                    </p:set>
                                  </p:childTnLst>
                                  <p:subTnLst>
                                    <p:audio>
                                      <p:cMediaNode vol="100000">
                                        <p:cTn display="0" masterRel="sameClick">
                                          <p:stCondLst>
                                            <p:cond evt="begin" delay="0">
                                              <p:tn val="25"/>
                                            </p:cond>
                                          </p:stCondLst>
                                          <p:endCondLst>
                                            <p:cond evt="onStopAudio" delay="0">
                                              <p:tgtEl>
                                                <p:sldTgt/>
                                              </p:tgtEl>
                                            </p:cond>
                                          </p:endCondLst>
                                        </p:cTn>
                                        <p:tgtEl>
                                          <p:sndTgt r:embed="rId5" name="Twang4.wav"/>
                                        </p:tgtEl>
                                      </p:cMediaNode>
                                    </p:audio>
                                  </p:subTnLst>
                                </p:cTn>
                              </p:par>
                              <p:par>
                                <p:cTn id="27" presetID="1" presetClass="exit" presetSubtype="0" fill="hold" nodeType="withEffect">
                                  <p:stCondLst>
                                    <p:cond delay="600"/>
                                  </p:stCondLst>
                                  <p:childTnLst>
                                    <p:set>
                                      <p:cBhvr>
                                        <p:cTn id="28" dur="1" fill="hold">
                                          <p:stCondLst>
                                            <p:cond delay="0"/>
                                          </p:stCondLst>
                                        </p:cTn>
                                        <p:tgtEl>
                                          <p:spTgt spid="310460"/>
                                        </p:tgtEl>
                                        <p:attrNameLst>
                                          <p:attrName>style.visibility</p:attrName>
                                        </p:attrNameLst>
                                      </p:cBhvr>
                                      <p:to>
                                        <p:strVal val="hidden"/>
                                      </p:to>
                                    </p:set>
                                  </p:childTnLst>
                                </p:cTn>
                              </p:par>
                              <p:par>
                                <p:cTn id="29" presetID="63" presetClass="path" presetSubtype="0" accel="50000" fill="hold" grpId="1" nodeType="withEffect">
                                  <p:stCondLst>
                                    <p:cond delay="0"/>
                                  </p:stCondLst>
                                  <p:childTnLst>
                                    <p:animMotion origin="layout" path="M -0.02865 -4.81481E-6 L 0.81996 -4.81481E-6 " pathEditMode="relative" rAng="0" ptsTypes="AA">
                                      <p:cBhvr>
                                        <p:cTn id="30" dur="3500" fill="hold"/>
                                        <p:tgtEl>
                                          <p:spTgt spid="310324"/>
                                        </p:tgtEl>
                                        <p:attrNameLst>
                                          <p:attrName>ppt_x</p:attrName>
                                          <p:attrName>ppt_y</p:attrName>
                                        </p:attrNameLst>
                                      </p:cBhvr>
                                      <p:rCtr x="424" y="0"/>
                                    </p:animMotion>
                                  </p:childTnLst>
                                </p:cTn>
                              </p:par>
                              <p:par>
                                <p:cTn id="31" presetID="6" presetClass="emph" presetSubtype="0" decel="50000" fill="hold" nodeType="withEffect">
                                  <p:stCondLst>
                                    <p:cond delay="1000"/>
                                  </p:stCondLst>
                                  <p:childTnLst>
                                    <p:animScale>
                                      <p:cBhvr>
                                        <p:cTn id="32" dur="1000" fill="hold"/>
                                        <p:tgtEl>
                                          <p:spTgt spid="310326"/>
                                        </p:tgtEl>
                                      </p:cBhvr>
                                      <p:by x="80000" y="100000"/>
                                    </p:animScale>
                                  </p:childTnLst>
                                </p:cTn>
                              </p:par>
                              <p:par>
                                <p:cTn id="33" presetID="35" presetClass="path" presetSubtype="0" decel="50000" fill="hold" nodeType="withEffect">
                                  <p:stCondLst>
                                    <p:cond delay="1000"/>
                                  </p:stCondLst>
                                  <p:childTnLst>
                                    <p:animMotion origin="layout" path="M 0.01823 -3.33333E-6 L 0.00104 -3.33333E-6 " pathEditMode="relative" rAng="0" ptsTypes="AA">
                                      <p:cBhvr>
                                        <p:cTn id="34" dur="1000" fill="hold"/>
                                        <p:tgtEl>
                                          <p:spTgt spid="310326"/>
                                        </p:tgtEl>
                                        <p:attrNameLst>
                                          <p:attrName>ppt_x</p:attrName>
                                          <p:attrName>ppt_y</p:attrName>
                                        </p:attrNameLst>
                                      </p:cBhvr>
                                      <p:rCtr x="-9" y="0"/>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0355"/>
                                        </p:tgtEl>
                                        <p:attrNameLst>
                                          <p:attrName>style.visibility</p:attrName>
                                        </p:attrNameLst>
                                      </p:cBhvr>
                                      <p:to>
                                        <p:strVal val="visible"/>
                                      </p:to>
                                    </p:set>
                                  </p:childTnLst>
                                </p:cTn>
                              </p:par>
                              <p:par>
                                <p:cTn id="39" presetID="10" presetClass="entr" presetSubtype="0" fill="hold" nodeType="withEffect">
                                  <p:stCondLst>
                                    <p:cond delay="0"/>
                                  </p:stCondLst>
                                  <p:childTnLst>
                                    <p:set>
                                      <p:cBhvr>
                                        <p:cTn id="40" dur="1" fill="hold">
                                          <p:stCondLst>
                                            <p:cond delay="0"/>
                                          </p:stCondLst>
                                        </p:cTn>
                                        <p:tgtEl>
                                          <p:spTgt spid="310448"/>
                                        </p:tgtEl>
                                        <p:attrNameLst>
                                          <p:attrName>style.visibility</p:attrName>
                                        </p:attrNameLst>
                                      </p:cBhvr>
                                      <p:to>
                                        <p:strVal val="visible"/>
                                      </p:to>
                                    </p:set>
                                    <p:animEffect transition="in" filter="fade">
                                      <p:cBhvr>
                                        <p:cTn id="41" dur="1000"/>
                                        <p:tgtEl>
                                          <p:spTgt spid="31044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10348"/>
                                        </p:tgtEl>
                                        <p:attrNameLst>
                                          <p:attrName>style.visibility</p:attrName>
                                        </p:attrNameLst>
                                      </p:cBhvr>
                                      <p:to>
                                        <p:strVal val="visible"/>
                                      </p:to>
                                    </p:set>
                                    <p:animEffect transition="in" filter="fade">
                                      <p:cBhvr>
                                        <p:cTn id="44" dur="1000"/>
                                        <p:tgtEl>
                                          <p:spTgt spid="310348"/>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1040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1035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040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1040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1040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1040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1041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1041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10412"/>
                                        </p:tgtEl>
                                        <p:attrNameLst>
                                          <p:attrName>style.visibility</p:attrName>
                                        </p:attrNameLst>
                                      </p:cBhvr>
                                      <p:to>
                                        <p:strVal val="visible"/>
                                      </p:to>
                                    </p:set>
                                  </p:childTnLst>
                                </p:cTn>
                              </p:par>
                              <p:par>
                                <p:cTn id="65" presetID="10" presetClass="entr" presetSubtype="0" fill="hold" grpId="0" nodeType="withEffect">
                                  <p:stCondLst>
                                    <p:cond delay="0"/>
                                  </p:stCondLst>
                                  <p:childTnLst>
                                    <p:set>
                                      <p:cBhvr>
                                        <p:cTn id="66" dur="1" fill="hold">
                                          <p:stCondLst>
                                            <p:cond delay="0"/>
                                          </p:stCondLst>
                                        </p:cTn>
                                        <p:tgtEl>
                                          <p:spTgt spid="310356"/>
                                        </p:tgtEl>
                                        <p:attrNameLst>
                                          <p:attrName>style.visibility</p:attrName>
                                        </p:attrNameLst>
                                      </p:cBhvr>
                                      <p:to>
                                        <p:strVal val="visible"/>
                                      </p:to>
                                    </p:set>
                                    <p:animEffect transition="in" filter="fade">
                                      <p:cBhvr>
                                        <p:cTn id="67" dur="1000"/>
                                        <p:tgtEl>
                                          <p:spTgt spid="310356"/>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310276"/>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310277"/>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310381"/>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310407"/>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310409"/>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310411"/>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310416"/>
                                        </p:tgtEl>
                                        <p:attrNameLst>
                                          <p:attrName>style.visibility</p:attrName>
                                        </p:attrNameLst>
                                      </p:cBhvr>
                                      <p:to>
                                        <p:strVal val="visible"/>
                                      </p:to>
                                    </p:set>
                                  </p:childTnLst>
                                </p:cTn>
                              </p:par>
                              <p:par>
                                <p:cTn id="84" presetID="10" presetClass="entr" presetSubtype="0" fill="hold" grpId="0" nodeType="withEffect">
                                  <p:stCondLst>
                                    <p:cond delay="0"/>
                                  </p:stCondLst>
                                  <p:childTnLst>
                                    <p:set>
                                      <p:cBhvr>
                                        <p:cTn id="85" dur="1" fill="hold">
                                          <p:stCondLst>
                                            <p:cond delay="0"/>
                                          </p:stCondLst>
                                        </p:cTn>
                                        <p:tgtEl>
                                          <p:spTgt spid="310358"/>
                                        </p:tgtEl>
                                        <p:attrNameLst>
                                          <p:attrName>style.visibility</p:attrName>
                                        </p:attrNameLst>
                                      </p:cBhvr>
                                      <p:to>
                                        <p:strVal val="visible"/>
                                      </p:to>
                                    </p:set>
                                    <p:animEffect transition="in" filter="fade">
                                      <p:cBhvr>
                                        <p:cTn id="86" dur="1000"/>
                                        <p:tgtEl>
                                          <p:spTgt spid="310358"/>
                                        </p:tgtEl>
                                      </p:cBhvr>
                                    </p:animEffec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1045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31044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1045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1045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10452"/>
                                        </p:tgtEl>
                                        <p:attrNameLst>
                                          <p:attrName>style.visibility</p:attrName>
                                        </p:attrNameLst>
                                      </p:cBhvr>
                                      <p:to>
                                        <p:strVal val="visible"/>
                                      </p:to>
                                    </p:set>
                                  </p:childTnLst>
                                </p:cTn>
                              </p:par>
                              <p:par>
                                <p:cTn id="107" presetID="10" presetClass="entr" presetSubtype="0" fill="hold" grpId="0" nodeType="withEffect">
                                  <p:stCondLst>
                                    <p:cond delay="0"/>
                                  </p:stCondLst>
                                  <p:childTnLst>
                                    <p:set>
                                      <p:cBhvr>
                                        <p:cTn id="108" dur="1" fill="hold">
                                          <p:stCondLst>
                                            <p:cond delay="0"/>
                                          </p:stCondLst>
                                        </p:cTn>
                                        <p:tgtEl>
                                          <p:spTgt spid="310455"/>
                                        </p:tgtEl>
                                        <p:attrNameLst>
                                          <p:attrName>style.visibility</p:attrName>
                                        </p:attrNameLst>
                                      </p:cBhvr>
                                      <p:to>
                                        <p:strVal val="visible"/>
                                      </p:to>
                                    </p:set>
                                    <p:animEffect transition="in" filter="fade">
                                      <p:cBhvr>
                                        <p:cTn id="109" dur="1000"/>
                                        <p:tgtEl>
                                          <p:spTgt spid="310455"/>
                                        </p:tgtEl>
                                      </p:cBhvr>
                                    </p:animEffec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310454"/>
                                        </p:tgtEl>
                                        <p:attrNameLst>
                                          <p:attrName>style.visibility</p:attrName>
                                        </p:attrNameLst>
                                      </p:cBhvr>
                                      <p:to>
                                        <p:strVal val="visible"/>
                                      </p:to>
                                    </p:set>
                                  </p:childTnLst>
                                </p:cTn>
                              </p:par>
                              <p:par>
                                <p:cTn id="114" presetID="1" presetClass="exit" presetSubtype="0" fill="hold" grpId="1" nodeType="withEffect">
                                  <p:stCondLst>
                                    <p:cond delay="0"/>
                                  </p:stCondLst>
                                  <p:childTnLst>
                                    <p:set>
                                      <p:cBhvr>
                                        <p:cTn id="115" dur="1" fill="hold">
                                          <p:stCondLst>
                                            <p:cond delay="0"/>
                                          </p:stCondLst>
                                        </p:cTn>
                                        <p:tgtEl>
                                          <p:spTgt spid="310455"/>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310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348" grpId="0" animBg="1"/>
      <p:bldP spid="310356" grpId="0" animBg="1"/>
      <p:bldP spid="310358" grpId="0" animBg="1"/>
      <p:bldP spid="310404" grpId="0" animBg="1"/>
      <p:bldP spid="310276" grpId="0" animBg="1"/>
      <p:bldP spid="310277" grpId="0" animBg="1"/>
      <p:bldP spid="310324" grpId="0" animBg="1"/>
      <p:bldP spid="310324" grpId="1" animBg="1"/>
      <p:bldP spid="310355" grpId="0"/>
      <p:bldP spid="310403" grpId="0"/>
      <p:bldP spid="310405" grpId="0"/>
      <p:bldP spid="310406" grpId="0" animBg="1"/>
      <p:bldP spid="310407" grpId="0" animBg="1"/>
      <p:bldP spid="310408" grpId="0"/>
      <p:bldP spid="310409" grpId="0"/>
      <p:bldP spid="310411" grpId="0" animBg="1"/>
      <p:bldP spid="310412" grpId="0"/>
      <p:bldP spid="310413" grpId="0" animBg="1"/>
      <p:bldP spid="310415" grpId="0" animBg="1"/>
      <p:bldP spid="310416" grpId="0"/>
      <p:bldP spid="310450" grpId="0"/>
      <p:bldP spid="310455" grpId="0"/>
      <p:bldP spid="310455" grpId="1"/>
      <p:bldP spid="310458" grpId="0" animBg="1"/>
      <p:bldP spid="310458" grpId="1" animBg="1"/>
      <p:bldP spid="310459" grpId="0" animBg="1"/>
      <p:bldP spid="31045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3" name="Footer Placeholder 3"/>
          <p:cNvSpPr>
            <a:spLocks noGrp="1"/>
          </p:cNvSpPr>
          <p:nvPr>
            <p:ph type="ftr" sz="quarter" idx="10"/>
          </p:nvPr>
        </p:nvSpPr>
        <p:spPr>
          <a:noFill/>
        </p:spPr>
        <p:txBody>
          <a:bodyPr/>
          <a:lstStyle/>
          <a:p>
            <a:r>
              <a:rPr lang="en-US" smtClean="0"/>
              <a:t>ENERGY</a:t>
            </a:r>
          </a:p>
        </p:txBody>
      </p:sp>
      <p:sp>
        <p:nvSpPr>
          <p:cNvPr id="314374" name="Date Placeholder 4"/>
          <p:cNvSpPr>
            <a:spLocks noGrp="1"/>
          </p:cNvSpPr>
          <p:nvPr>
            <p:ph type="dt" sz="quarter" idx="11"/>
          </p:nvPr>
        </p:nvSpPr>
        <p:spPr>
          <a:noFill/>
        </p:spPr>
        <p:txBody>
          <a:bodyPr/>
          <a:lstStyle/>
          <a:p>
            <a:r>
              <a:rPr lang="en-US" dirty="0" smtClean="0"/>
              <a:t>PHY1012F</a:t>
            </a:r>
          </a:p>
        </p:txBody>
      </p:sp>
      <p:sp>
        <p:nvSpPr>
          <p:cNvPr id="314375" name="Slide Number Placeholder 5"/>
          <p:cNvSpPr>
            <a:spLocks noGrp="1"/>
          </p:cNvSpPr>
          <p:nvPr>
            <p:ph type="sldNum" sz="quarter" idx="12"/>
          </p:nvPr>
        </p:nvSpPr>
        <p:spPr>
          <a:noFill/>
        </p:spPr>
        <p:txBody>
          <a:bodyPr/>
          <a:lstStyle/>
          <a:p>
            <a:fld id="{9E75075B-9FD0-41C1-9047-D65170A6EE85}" type="slidenum">
              <a:rPr lang="en-US" smtClean="0"/>
              <a:pPr/>
              <a:t>12</a:t>
            </a:fld>
            <a:endParaRPr lang="en-US" smtClean="0"/>
          </a:p>
        </p:txBody>
      </p:sp>
      <p:sp>
        <p:nvSpPr>
          <p:cNvPr id="314380" name="Rectangle 12"/>
          <p:cNvSpPr>
            <a:spLocks noChangeArrowheads="1"/>
          </p:cNvSpPr>
          <p:nvPr/>
        </p:nvSpPr>
        <p:spPr bwMode="auto">
          <a:xfrm>
            <a:off x="179388" y="5407025"/>
            <a:ext cx="4186237"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cs typeface="Times New Roman" pitchFamily="18" charset="0"/>
              </a:rPr>
              <a:t>i.e.</a:t>
            </a:r>
            <a:r>
              <a:rPr lang="en-ZA" b="1" i="1">
                <a:solidFill>
                  <a:srgbClr val="000066"/>
                </a:solidFill>
                <a:latin typeface="Times New Roman" pitchFamily="18" charset="0"/>
                <a:cs typeface="Times New Roman" pitchFamily="18" charset="0"/>
              </a:rPr>
              <a:t>     K</a:t>
            </a:r>
            <a:r>
              <a:rPr lang="en-ZA" b="1" baseline="-25000">
                <a:solidFill>
                  <a:srgbClr val="000066"/>
                </a:solidFill>
                <a:latin typeface="Times New Roman" pitchFamily="18" charset="0"/>
                <a:cs typeface="Times New Roman" pitchFamily="18" charset="0"/>
              </a:rPr>
              <a:t>f</a:t>
            </a:r>
            <a:r>
              <a:rPr lang="en-ZA" b="1" i="1">
                <a:solidFill>
                  <a:srgbClr val="000066"/>
                </a:solidFill>
                <a:latin typeface="Times New Roman" pitchFamily="18" charset="0"/>
                <a:cs typeface="Times New Roman" pitchFamily="18" charset="0"/>
              </a:rPr>
              <a:t> + U</a:t>
            </a:r>
            <a:r>
              <a:rPr lang="en-ZA" b="1" baseline="-25000">
                <a:solidFill>
                  <a:srgbClr val="000066"/>
                </a:solidFill>
                <a:latin typeface="Times New Roman" pitchFamily="18" charset="0"/>
                <a:cs typeface="Times New Roman" pitchFamily="18" charset="0"/>
              </a:rPr>
              <a:t>sp f</a:t>
            </a:r>
            <a:r>
              <a:rPr lang="en-ZA" b="1" i="1">
                <a:solidFill>
                  <a:srgbClr val="000066"/>
                </a:solidFill>
                <a:latin typeface="Times New Roman" pitchFamily="18" charset="0"/>
                <a:cs typeface="Times New Roman" pitchFamily="18" charset="0"/>
              </a:rPr>
              <a:t> = K</a:t>
            </a:r>
            <a:r>
              <a:rPr lang="en-ZA" b="1" baseline="-25000">
                <a:solidFill>
                  <a:srgbClr val="000066"/>
                </a:solidFill>
                <a:latin typeface="Times New Roman" pitchFamily="18" charset="0"/>
                <a:cs typeface="Times New Roman" pitchFamily="18" charset="0"/>
              </a:rPr>
              <a:t>i</a:t>
            </a:r>
            <a:r>
              <a:rPr lang="en-ZA" b="1" i="1">
                <a:solidFill>
                  <a:srgbClr val="000066"/>
                </a:solidFill>
                <a:latin typeface="Times New Roman" pitchFamily="18" charset="0"/>
                <a:cs typeface="Times New Roman" pitchFamily="18" charset="0"/>
              </a:rPr>
              <a:t> + U</a:t>
            </a:r>
            <a:r>
              <a:rPr lang="en-ZA" b="1" baseline="-25000">
                <a:solidFill>
                  <a:srgbClr val="000066"/>
                </a:solidFill>
                <a:latin typeface="Times New Roman" pitchFamily="18" charset="0"/>
                <a:cs typeface="Times New Roman" pitchFamily="18" charset="0"/>
              </a:rPr>
              <a:t>sp i</a:t>
            </a:r>
            <a:r>
              <a:rPr lang="en-ZA" b="1" i="1">
                <a:solidFill>
                  <a:srgbClr val="000066"/>
                </a:solidFill>
                <a:latin typeface="Times New Roman" pitchFamily="18" charset="0"/>
                <a:cs typeface="Times New Roman" pitchFamily="18" charset="0"/>
              </a:rPr>
              <a:t> </a:t>
            </a:r>
          </a:p>
        </p:txBody>
      </p:sp>
      <p:sp>
        <p:nvSpPr>
          <p:cNvPr id="314381" name="Rectangle 13"/>
          <p:cNvSpPr>
            <a:spLocks noChangeArrowheads="1"/>
          </p:cNvSpPr>
          <p:nvPr/>
        </p:nvSpPr>
        <p:spPr bwMode="auto">
          <a:xfrm>
            <a:off x="1122363" y="5426075"/>
            <a:ext cx="2876550" cy="544513"/>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314378" name="Rectangle 2"/>
          <p:cNvSpPr>
            <a:spLocks noGrp="1" noChangeArrowheads="1"/>
          </p:cNvSpPr>
          <p:nvPr>
            <p:ph type="title"/>
          </p:nvPr>
        </p:nvSpPr>
        <p:spPr/>
        <p:txBody>
          <a:bodyPr/>
          <a:lstStyle/>
          <a:p>
            <a:pPr eaLnBrk="1" hangingPunct="1"/>
            <a:r>
              <a:rPr lang="en-ZA" smtClean="0"/>
              <a:t>ELASTIC POTENTIAL ENERGY</a:t>
            </a:r>
            <a:endParaRPr lang="en-US" smtClean="0"/>
          </a:p>
        </p:txBody>
      </p:sp>
      <p:sp>
        <p:nvSpPr>
          <p:cNvPr id="314379" name="Rectangle 3"/>
          <p:cNvSpPr>
            <a:spLocks noGrp="1" noChangeArrowheads="1"/>
          </p:cNvSpPr>
          <p:nvPr>
            <p:ph type="body" idx="1"/>
          </p:nvPr>
        </p:nvSpPr>
        <p:spPr>
          <a:xfrm>
            <a:off x="179388" y="1343025"/>
            <a:ext cx="5011737" cy="528638"/>
          </a:xfrm>
        </p:spPr>
        <p:txBody>
          <a:bodyPr/>
          <a:lstStyle/>
          <a:p>
            <a:pPr marL="0" indent="0" eaLnBrk="1" hangingPunct="1"/>
            <a:r>
              <a:rPr lang="en-ZA" smtClean="0"/>
              <a:t>…    </a:t>
            </a:r>
            <a:r>
              <a:rPr lang="en-ZA" b="1" i="1" smtClean="0">
                <a:latin typeface="Times New Roman" pitchFamily="18" charset="0"/>
                <a:cs typeface="Times New Roman" pitchFamily="18" charset="0"/>
                <a:sym typeface="Symbol" pitchFamily="18" charset="2"/>
              </a:rPr>
              <a:t>mv</a:t>
            </a:r>
            <a:r>
              <a:rPr lang="en-ZA" b="1" i="1" baseline="-25000" smtClean="0">
                <a:latin typeface="Times New Roman" pitchFamily="18" charset="0"/>
                <a:cs typeface="Times New Roman" pitchFamily="18" charset="0"/>
                <a:sym typeface="Symbol" pitchFamily="18" charset="2"/>
              </a:rPr>
              <a:t>s </a:t>
            </a:r>
            <a:r>
              <a:rPr lang="en-ZA" b="1" i="1" smtClean="0">
                <a:latin typeface="Times New Roman" pitchFamily="18" charset="0"/>
                <a:cs typeface="Times New Roman" pitchFamily="18" charset="0"/>
                <a:sym typeface="Symbol" pitchFamily="18" charset="2"/>
              </a:rPr>
              <a:t>dv</a:t>
            </a:r>
            <a:r>
              <a:rPr lang="en-ZA" b="1" i="1" baseline="-25000" smtClean="0">
                <a:latin typeface="Times New Roman" pitchFamily="18" charset="0"/>
                <a:cs typeface="Times New Roman" pitchFamily="18" charset="0"/>
                <a:sym typeface="Symbol" pitchFamily="18" charset="2"/>
              </a:rPr>
              <a:t>s</a:t>
            </a:r>
            <a:r>
              <a:rPr lang="en-ZA" b="1" i="1" smtClean="0">
                <a:latin typeface="Times New Roman" pitchFamily="18" charset="0"/>
                <a:cs typeface="Times New Roman" pitchFamily="18" charset="0"/>
                <a:sym typeface="Symbol" pitchFamily="18" charset="2"/>
              </a:rPr>
              <a:t> = </a:t>
            </a:r>
            <a:r>
              <a:rPr lang="en-ZA" b="1" smtClean="0">
                <a:latin typeface="Times New Roman" pitchFamily="18" charset="0"/>
                <a:cs typeface="Times New Roman" pitchFamily="18" charset="0"/>
              </a:rPr>
              <a:t>–</a:t>
            </a:r>
            <a:r>
              <a:rPr lang="en-ZA" b="1" i="1" smtClean="0">
                <a:latin typeface="Times New Roman" pitchFamily="18" charset="0"/>
                <a:cs typeface="Times New Roman" pitchFamily="18" charset="0"/>
              </a:rPr>
              <a:t>k</a:t>
            </a:r>
            <a:r>
              <a:rPr lang="en-ZA" b="1" smtClean="0">
                <a:latin typeface="Times New Roman" pitchFamily="18" charset="0"/>
                <a:cs typeface="Times New Roman" pitchFamily="18" charset="0"/>
                <a:sym typeface="Symbol" pitchFamily="18" charset="2"/>
              </a:rPr>
              <a:t></a:t>
            </a:r>
            <a:r>
              <a:rPr lang="en-ZA" b="1" i="1" smtClean="0">
                <a:latin typeface="Times New Roman" pitchFamily="18" charset="0"/>
                <a:cs typeface="Times New Roman" pitchFamily="18" charset="0"/>
                <a:sym typeface="Symbol" pitchFamily="18" charset="2"/>
              </a:rPr>
              <a:t>s</a:t>
            </a:r>
            <a:r>
              <a:rPr lang="en-ZA" b="1" i="1" baseline="-25000" smtClean="0">
                <a:latin typeface="Times New Roman" pitchFamily="18" charset="0"/>
                <a:cs typeface="Times New Roman" pitchFamily="18" charset="0"/>
                <a:sym typeface="Symbol" pitchFamily="18" charset="2"/>
              </a:rPr>
              <a:t> </a:t>
            </a:r>
            <a:r>
              <a:rPr lang="en-ZA" b="1" i="1" smtClean="0">
                <a:latin typeface="Times New Roman" pitchFamily="18" charset="0"/>
                <a:cs typeface="Times New Roman" pitchFamily="18" charset="0"/>
                <a:sym typeface="Symbol" pitchFamily="18" charset="2"/>
              </a:rPr>
              <a:t>ds </a:t>
            </a:r>
          </a:p>
        </p:txBody>
      </p:sp>
      <p:graphicFrame>
        <p:nvGraphicFramePr>
          <p:cNvPr id="314372" name="Object 4"/>
          <p:cNvGraphicFramePr>
            <a:graphicFrameLocks noChangeAspect="1"/>
          </p:cNvGraphicFramePr>
          <p:nvPr/>
        </p:nvGraphicFramePr>
        <p:xfrm>
          <a:off x="323850" y="1949450"/>
          <a:ext cx="3441700" cy="596900"/>
        </p:xfrm>
        <a:graphic>
          <a:graphicData uri="http://schemas.openxmlformats.org/presentationml/2006/ole">
            <mc:AlternateContent xmlns:mc="http://schemas.openxmlformats.org/markup-compatibility/2006">
              <mc:Choice xmlns:v="urn:schemas-microsoft-com:vml" Requires="v">
                <p:oleObj spid="_x0000_s314376" name="Equation" r:id="rId4" imgW="3441600" imgH="596880" progId="Equation.DSMT4">
                  <p:embed/>
                </p:oleObj>
              </mc:Choice>
              <mc:Fallback>
                <p:oleObj name="Equation" r:id="rId4" imgW="3441600" imgH="59688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1949450"/>
                        <a:ext cx="34417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5"/>
          <p:cNvSpPr>
            <a:spLocks noChangeArrowheads="1"/>
          </p:cNvSpPr>
          <p:nvPr/>
        </p:nvSpPr>
        <p:spPr bwMode="auto">
          <a:xfrm>
            <a:off x="0" y="2649538"/>
            <a:ext cx="3014663"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sym typeface="Symbol" pitchFamily="18" charset="2"/>
              </a:rPr>
              <a:t></a:t>
            </a:r>
            <a:r>
              <a:rPr lang="en-ZA">
                <a:solidFill>
                  <a:srgbClr val="000066"/>
                </a:solidFill>
              </a:rPr>
              <a:t> </a:t>
            </a:r>
            <a:r>
              <a:rPr lang="en-ZA" b="1">
                <a:solidFill>
                  <a:srgbClr val="000066"/>
                </a:solidFill>
                <a:latin typeface="Times New Roman" pitchFamily="18" charset="0"/>
              </a:rPr>
              <a:t>½</a:t>
            </a:r>
            <a:r>
              <a:rPr lang="en-ZA" b="1" baseline="-25000">
                <a:solidFill>
                  <a:srgbClr val="000066"/>
                </a:solidFill>
                <a:latin typeface="Times New Roman" pitchFamily="18" charset="0"/>
              </a:rPr>
              <a:t> </a:t>
            </a:r>
            <a:r>
              <a:rPr lang="en-ZA" b="1" i="1">
                <a:solidFill>
                  <a:srgbClr val="000066"/>
                </a:solidFill>
                <a:latin typeface="Times New Roman" pitchFamily="18" charset="0"/>
              </a:rPr>
              <a:t>mv</a:t>
            </a:r>
            <a:r>
              <a:rPr lang="en-ZA" b="1" baseline="-25000">
                <a:solidFill>
                  <a:srgbClr val="000066"/>
                </a:solidFill>
                <a:latin typeface="Times New Roman" pitchFamily="18" charset="0"/>
              </a:rPr>
              <a:t>f</a:t>
            </a:r>
            <a:r>
              <a:rPr lang="en-ZA" b="1" baseline="30000">
                <a:solidFill>
                  <a:srgbClr val="000066"/>
                </a:solidFill>
                <a:latin typeface="Times New Roman" pitchFamily="18" charset="0"/>
              </a:rPr>
              <a:t>2</a:t>
            </a:r>
            <a:r>
              <a:rPr lang="en-ZA" b="1">
                <a:solidFill>
                  <a:srgbClr val="000066"/>
                </a:solidFill>
                <a:latin typeface="Times New Roman" pitchFamily="18" charset="0"/>
              </a:rPr>
              <a:t> </a:t>
            </a:r>
            <a:r>
              <a:rPr lang="en-ZA" b="1" i="1">
                <a:solidFill>
                  <a:srgbClr val="000066"/>
                </a:solidFill>
                <a:latin typeface="Times New Roman" pitchFamily="18" charset="0"/>
                <a:cs typeface="Times New Roman" pitchFamily="18" charset="0"/>
              </a:rPr>
              <a:t>–</a:t>
            </a:r>
            <a:r>
              <a:rPr lang="en-ZA" b="1" i="1">
                <a:solidFill>
                  <a:srgbClr val="000066"/>
                </a:solidFill>
                <a:latin typeface="Times New Roman" pitchFamily="18" charset="0"/>
              </a:rPr>
              <a:t> </a:t>
            </a:r>
            <a:r>
              <a:rPr lang="en-ZA" b="1">
                <a:solidFill>
                  <a:srgbClr val="000066"/>
                </a:solidFill>
                <a:latin typeface="Times New Roman" pitchFamily="18" charset="0"/>
              </a:rPr>
              <a:t>½</a:t>
            </a:r>
            <a:r>
              <a:rPr lang="en-ZA" b="1" baseline="-25000">
                <a:solidFill>
                  <a:srgbClr val="000066"/>
                </a:solidFill>
                <a:latin typeface="Times New Roman" pitchFamily="18" charset="0"/>
              </a:rPr>
              <a:t> </a:t>
            </a:r>
            <a:r>
              <a:rPr lang="en-ZA" b="1" i="1">
                <a:solidFill>
                  <a:srgbClr val="000066"/>
                </a:solidFill>
                <a:latin typeface="Times New Roman" pitchFamily="18" charset="0"/>
              </a:rPr>
              <a:t>mv</a:t>
            </a:r>
            <a:r>
              <a:rPr lang="en-ZA" b="1" baseline="-25000">
                <a:solidFill>
                  <a:srgbClr val="000066"/>
                </a:solidFill>
                <a:latin typeface="Times New Roman" pitchFamily="18" charset="0"/>
              </a:rPr>
              <a:t>i</a:t>
            </a:r>
            <a:r>
              <a:rPr lang="en-ZA" b="1" baseline="30000">
                <a:solidFill>
                  <a:srgbClr val="000066"/>
                </a:solidFill>
                <a:latin typeface="Times New Roman" pitchFamily="18" charset="0"/>
              </a:rPr>
              <a:t>2</a:t>
            </a:r>
            <a:endParaRPr lang="en-ZA" b="1" baseline="-25000">
              <a:solidFill>
                <a:srgbClr val="000066"/>
              </a:solidFill>
              <a:latin typeface="Times New Roman" pitchFamily="18" charset="0"/>
              <a:cs typeface="Times New Roman" pitchFamily="18" charset="0"/>
            </a:endParaRPr>
          </a:p>
        </p:txBody>
      </p:sp>
      <p:sp>
        <p:nvSpPr>
          <p:cNvPr id="3" name="Rectangle 6"/>
          <p:cNvSpPr>
            <a:spLocks noChangeArrowheads="1"/>
          </p:cNvSpPr>
          <p:nvPr/>
        </p:nvSpPr>
        <p:spPr bwMode="auto">
          <a:xfrm>
            <a:off x="2570163" y="2616200"/>
            <a:ext cx="5011737" cy="528638"/>
          </a:xfrm>
          <a:prstGeom prst="rect">
            <a:avLst/>
          </a:prstGeom>
          <a:noFill/>
          <a:ln w="9525">
            <a:noFill/>
            <a:miter lim="800000"/>
            <a:headEnd/>
            <a:tailEnd/>
          </a:ln>
        </p:spPr>
        <p:txBody>
          <a:bodyPr lIns="90000" tIns="46800" rIns="90000" bIns="46800">
            <a:spAutoFit/>
          </a:bodyPr>
          <a:lstStyle/>
          <a:p>
            <a:pPr>
              <a:lnSpc>
                <a:spcPct val="110000"/>
              </a:lnSpc>
            </a:pPr>
            <a:r>
              <a:rPr lang="en-ZA" sz="2600" b="1" i="1">
                <a:solidFill>
                  <a:srgbClr val="000066"/>
                </a:solidFill>
                <a:latin typeface="Times New Roman" pitchFamily="18" charset="0"/>
                <a:cs typeface="Times New Roman" pitchFamily="18" charset="0"/>
                <a:sym typeface="Symbol" pitchFamily="18" charset="2"/>
              </a:rPr>
              <a:t>= </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rPr>
              <a:t>k</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cs typeface="Times New Roman" pitchFamily="18" charset="0"/>
                <a:sym typeface="Symbol" pitchFamily="18" charset="2"/>
              </a:rPr>
              <a:t></a:t>
            </a:r>
            <a:r>
              <a:rPr lang="en-ZA" sz="2600" b="1" i="1">
                <a:solidFill>
                  <a:srgbClr val="000066"/>
                </a:solidFill>
                <a:latin typeface="Times New Roman" pitchFamily="18" charset="0"/>
                <a:cs typeface="Times New Roman" pitchFamily="18" charset="0"/>
                <a:sym typeface="Symbol" pitchFamily="18" charset="2"/>
              </a:rPr>
              <a:t>s</a:t>
            </a:r>
            <a:r>
              <a:rPr lang="en-ZA" sz="2600" b="1" baseline="-25000">
                <a:solidFill>
                  <a:srgbClr val="000066"/>
                </a:solidFill>
                <a:latin typeface="Times New Roman" pitchFamily="18" charset="0"/>
                <a:cs typeface="Times New Roman" pitchFamily="18" charset="0"/>
                <a:sym typeface="Symbol" pitchFamily="18" charset="2"/>
              </a:rPr>
              <a:t>f</a:t>
            </a:r>
            <a:r>
              <a:rPr lang="en-ZA" sz="2600" b="1">
                <a:solidFill>
                  <a:srgbClr val="000066"/>
                </a:solidFill>
                <a:latin typeface="Times New Roman" pitchFamily="18" charset="0"/>
                <a:cs typeface="Times New Roman" pitchFamily="18" charset="0"/>
                <a:sym typeface="Symbol" pitchFamily="18" charset="2"/>
              </a:rPr>
              <a:t>)</a:t>
            </a:r>
            <a:r>
              <a:rPr lang="en-ZA" sz="2600" b="1" baseline="30000">
                <a:solidFill>
                  <a:srgbClr val="000066"/>
                </a:solidFill>
                <a:latin typeface="Times New Roman" pitchFamily="18" charset="0"/>
                <a:cs typeface="Times New Roman" pitchFamily="18" charset="0"/>
                <a:sym typeface="Symbol" pitchFamily="18" charset="2"/>
              </a:rPr>
              <a:t>2</a:t>
            </a:r>
            <a:r>
              <a:rPr lang="en-ZA" sz="2600" b="1" i="1">
                <a:solidFill>
                  <a:srgbClr val="000066"/>
                </a:solidFill>
                <a:latin typeface="Times New Roman" pitchFamily="18" charset="0"/>
                <a:cs typeface="Times New Roman" pitchFamily="18" charset="0"/>
                <a:sym typeface="Symbol" pitchFamily="18" charset="2"/>
              </a:rPr>
              <a:t> </a:t>
            </a:r>
            <a:r>
              <a:rPr lang="en-ZA" sz="2600" b="1">
                <a:solidFill>
                  <a:srgbClr val="000066"/>
                </a:solidFill>
                <a:latin typeface="Times New Roman" pitchFamily="18" charset="0"/>
                <a:cs typeface="Times New Roman" pitchFamily="18" charset="0"/>
              </a:rPr>
              <a:t>+ </a:t>
            </a: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rPr>
              <a:t>k</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cs typeface="Times New Roman" pitchFamily="18" charset="0"/>
                <a:sym typeface="Symbol" pitchFamily="18" charset="2"/>
              </a:rPr>
              <a:t></a:t>
            </a:r>
            <a:r>
              <a:rPr lang="en-ZA" sz="2600" b="1" i="1">
                <a:solidFill>
                  <a:srgbClr val="000066"/>
                </a:solidFill>
                <a:latin typeface="Times New Roman" pitchFamily="18" charset="0"/>
                <a:cs typeface="Times New Roman" pitchFamily="18" charset="0"/>
                <a:sym typeface="Symbol" pitchFamily="18" charset="2"/>
              </a:rPr>
              <a:t>s</a:t>
            </a:r>
            <a:r>
              <a:rPr lang="en-ZA" sz="2600" b="1" baseline="-25000">
                <a:solidFill>
                  <a:srgbClr val="000066"/>
                </a:solidFill>
                <a:latin typeface="Times New Roman" pitchFamily="18" charset="0"/>
                <a:cs typeface="Times New Roman" pitchFamily="18" charset="0"/>
                <a:sym typeface="Symbol" pitchFamily="18" charset="2"/>
              </a:rPr>
              <a:t>i</a:t>
            </a:r>
            <a:r>
              <a:rPr lang="en-ZA" sz="2600" b="1">
                <a:solidFill>
                  <a:srgbClr val="000066"/>
                </a:solidFill>
                <a:latin typeface="Times New Roman" pitchFamily="18" charset="0"/>
                <a:cs typeface="Times New Roman" pitchFamily="18" charset="0"/>
                <a:sym typeface="Symbol" pitchFamily="18" charset="2"/>
              </a:rPr>
              <a:t>)</a:t>
            </a:r>
            <a:r>
              <a:rPr lang="en-ZA" sz="2600" b="1" baseline="30000">
                <a:solidFill>
                  <a:srgbClr val="000066"/>
                </a:solidFill>
                <a:latin typeface="Times New Roman" pitchFamily="18" charset="0"/>
                <a:cs typeface="Times New Roman" pitchFamily="18" charset="0"/>
                <a:sym typeface="Symbol" pitchFamily="18" charset="2"/>
              </a:rPr>
              <a:t>2</a:t>
            </a:r>
            <a:r>
              <a:rPr lang="en-ZA" sz="2600" b="1" i="1">
                <a:solidFill>
                  <a:srgbClr val="000066"/>
                </a:solidFill>
                <a:latin typeface="Times New Roman" pitchFamily="18" charset="0"/>
                <a:cs typeface="Times New Roman" pitchFamily="18" charset="0"/>
                <a:sym typeface="Symbol" pitchFamily="18" charset="2"/>
              </a:rPr>
              <a:t> </a:t>
            </a:r>
          </a:p>
        </p:txBody>
      </p:sp>
      <p:sp>
        <p:nvSpPr>
          <p:cNvPr id="4" name="Rectangle 7"/>
          <p:cNvSpPr>
            <a:spLocks noChangeArrowheads="1"/>
          </p:cNvSpPr>
          <p:nvPr/>
        </p:nvSpPr>
        <p:spPr bwMode="auto">
          <a:xfrm>
            <a:off x="165100" y="3279775"/>
            <a:ext cx="6594475" cy="528638"/>
          </a:xfrm>
          <a:prstGeom prst="rect">
            <a:avLst/>
          </a:prstGeom>
          <a:noFill/>
          <a:ln w="9525">
            <a:noFill/>
            <a:miter lim="800000"/>
            <a:headEnd/>
            <a:tailEnd/>
          </a:ln>
        </p:spPr>
        <p:txBody>
          <a:bodyPr lIns="90000" tIns="46800" rIns="90000" bIns="46800">
            <a:spAutoFit/>
          </a:bodyPr>
          <a:lstStyle/>
          <a:p>
            <a:pPr>
              <a:lnSpc>
                <a:spcPct val="110000"/>
              </a:lnSpc>
            </a:pPr>
            <a:r>
              <a:rPr lang="en-ZA" sz="2600">
                <a:solidFill>
                  <a:srgbClr val="000066"/>
                </a:solidFill>
                <a:sym typeface="Symbol" pitchFamily="18" charset="2"/>
              </a:rPr>
              <a:t></a:t>
            </a:r>
            <a:r>
              <a:rPr lang="en-ZA" sz="2600">
                <a:solidFill>
                  <a:srgbClr val="000066"/>
                </a:solidFill>
              </a:rPr>
              <a:t> </a:t>
            </a: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rPr>
              <a:t>mv</a:t>
            </a:r>
            <a:r>
              <a:rPr lang="en-ZA" sz="2600" b="1" baseline="-25000">
                <a:solidFill>
                  <a:srgbClr val="000066"/>
                </a:solidFill>
                <a:latin typeface="Times New Roman" pitchFamily="18" charset="0"/>
              </a:rPr>
              <a:t>f</a:t>
            </a:r>
            <a:r>
              <a:rPr lang="en-ZA" sz="2600" b="1" baseline="30000">
                <a:solidFill>
                  <a:srgbClr val="000066"/>
                </a:solidFill>
                <a:latin typeface="Times New Roman" pitchFamily="18" charset="0"/>
              </a:rPr>
              <a:t>2</a:t>
            </a:r>
            <a:r>
              <a:rPr lang="en-ZA" sz="2600" b="1">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sym typeface="Symbol" pitchFamily="18" charset="2"/>
              </a:rPr>
              <a:t>+ </a:t>
            </a: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rPr>
              <a:t>k</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cs typeface="Times New Roman" pitchFamily="18" charset="0"/>
                <a:sym typeface="Symbol" pitchFamily="18" charset="2"/>
              </a:rPr>
              <a:t></a:t>
            </a:r>
            <a:r>
              <a:rPr lang="en-ZA" sz="2600" b="1" i="1">
                <a:solidFill>
                  <a:srgbClr val="000066"/>
                </a:solidFill>
                <a:latin typeface="Times New Roman" pitchFamily="18" charset="0"/>
                <a:cs typeface="Times New Roman" pitchFamily="18" charset="0"/>
                <a:sym typeface="Symbol" pitchFamily="18" charset="2"/>
              </a:rPr>
              <a:t>s</a:t>
            </a:r>
            <a:r>
              <a:rPr lang="en-ZA" sz="2600" b="1" baseline="-25000">
                <a:solidFill>
                  <a:srgbClr val="000066"/>
                </a:solidFill>
                <a:latin typeface="Times New Roman" pitchFamily="18" charset="0"/>
                <a:cs typeface="Times New Roman" pitchFamily="18" charset="0"/>
                <a:sym typeface="Symbol" pitchFamily="18" charset="2"/>
              </a:rPr>
              <a:t>f</a:t>
            </a:r>
            <a:r>
              <a:rPr lang="en-ZA" sz="2600" b="1">
                <a:solidFill>
                  <a:srgbClr val="000066"/>
                </a:solidFill>
                <a:latin typeface="Times New Roman" pitchFamily="18" charset="0"/>
                <a:cs typeface="Times New Roman" pitchFamily="18" charset="0"/>
                <a:sym typeface="Symbol" pitchFamily="18" charset="2"/>
              </a:rPr>
              <a:t>)</a:t>
            </a:r>
            <a:r>
              <a:rPr lang="en-ZA" sz="2600" b="1" baseline="30000">
                <a:solidFill>
                  <a:srgbClr val="000066"/>
                </a:solidFill>
                <a:latin typeface="Times New Roman" pitchFamily="18" charset="0"/>
                <a:cs typeface="Times New Roman" pitchFamily="18" charset="0"/>
                <a:sym typeface="Symbol" pitchFamily="18" charset="2"/>
              </a:rPr>
              <a:t>2</a:t>
            </a:r>
            <a:r>
              <a:rPr lang="en-ZA" sz="2600" b="1" i="1">
                <a:solidFill>
                  <a:srgbClr val="000066"/>
                </a:solidFill>
                <a:latin typeface="Times New Roman" pitchFamily="18" charset="0"/>
                <a:cs typeface="Times New Roman" pitchFamily="18" charset="0"/>
                <a:sym typeface="Symbol" pitchFamily="18" charset="2"/>
              </a:rPr>
              <a:t> = </a:t>
            </a: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rPr>
              <a:t>mv</a:t>
            </a:r>
            <a:r>
              <a:rPr lang="en-ZA" sz="2600" b="1" baseline="-25000">
                <a:solidFill>
                  <a:srgbClr val="000066"/>
                </a:solidFill>
                <a:latin typeface="Times New Roman" pitchFamily="18" charset="0"/>
              </a:rPr>
              <a:t>i</a:t>
            </a:r>
            <a:r>
              <a:rPr lang="en-ZA" sz="2600" b="1" baseline="30000">
                <a:solidFill>
                  <a:srgbClr val="000066"/>
                </a:solidFill>
                <a:latin typeface="Times New Roman" pitchFamily="18" charset="0"/>
              </a:rPr>
              <a:t>2</a:t>
            </a:r>
            <a:r>
              <a:rPr lang="en-ZA" sz="2600" b="1" i="1">
                <a:solidFill>
                  <a:srgbClr val="000066"/>
                </a:solidFill>
                <a:latin typeface="Times New Roman" pitchFamily="18" charset="0"/>
                <a:cs typeface="Times New Roman" pitchFamily="18" charset="0"/>
                <a:sym typeface="Symbol" pitchFamily="18" charset="2"/>
              </a:rPr>
              <a:t> </a:t>
            </a:r>
            <a:r>
              <a:rPr lang="en-ZA" sz="2600" b="1">
                <a:solidFill>
                  <a:srgbClr val="000066"/>
                </a:solidFill>
                <a:latin typeface="Times New Roman" pitchFamily="18" charset="0"/>
                <a:cs typeface="Times New Roman" pitchFamily="18" charset="0"/>
              </a:rPr>
              <a:t>+ </a:t>
            </a: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rPr>
              <a:t>k</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cs typeface="Times New Roman" pitchFamily="18" charset="0"/>
                <a:sym typeface="Symbol" pitchFamily="18" charset="2"/>
              </a:rPr>
              <a:t></a:t>
            </a:r>
            <a:r>
              <a:rPr lang="en-ZA" sz="2600" b="1" i="1">
                <a:solidFill>
                  <a:srgbClr val="000066"/>
                </a:solidFill>
                <a:latin typeface="Times New Roman" pitchFamily="18" charset="0"/>
                <a:cs typeface="Times New Roman" pitchFamily="18" charset="0"/>
                <a:sym typeface="Symbol" pitchFamily="18" charset="2"/>
              </a:rPr>
              <a:t>s</a:t>
            </a:r>
            <a:r>
              <a:rPr lang="en-ZA" sz="2600" b="1" baseline="-25000">
                <a:solidFill>
                  <a:srgbClr val="000066"/>
                </a:solidFill>
                <a:latin typeface="Times New Roman" pitchFamily="18" charset="0"/>
                <a:cs typeface="Times New Roman" pitchFamily="18" charset="0"/>
                <a:sym typeface="Symbol" pitchFamily="18" charset="2"/>
              </a:rPr>
              <a:t>i</a:t>
            </a:r>
            <a:r>
              <a:rPr lang="en-ZA" sz="2600" b="1">
                <a:solidFill>
                  <a:srgbClr val="000066"/>
                </a:solidFill>
                <a:latin typeface="Times New Roman" pitchFamily="18" charset="0"/>
                <a:cs typeface="Times New Roman" pitchFamily="18" charset="0"/>
                <a:sym typeface="Symbol" pitchFamily="18" charset="2"/>
              </a:rPr>
              <a:t>)</a:t>
            </a:r>
            <a:r>
              <a:rPr lang="en-ZA" sz="2600" b="1" baseline="30000">
                <a:solidFill>
                  <a:srgbClr val="000066"/>
                </a:solidFill>
                <a:latin typeface="Times New Roman" pitchFamily="18" charset="0"/>
                <a:cs typeface="Times New Roman" pitchFamily="18" charset="0"/>
                <a:sym typeface="Symbol" pitchFamily="18" charset="2"/>
              </a:rPr>
              <a:t>2</a:t>
            </a:r>
            <a:r>
              <a:rPr lang="en-ZA" sz="2600" b="1" i="1">
                <a:solidFill>
                  <a:srgbClr val="000066"/>
                </a:solidFill>
                <a:latin typeface="Times New Roman" pitchFamily="18" charset="0"/>
                <a:cs typeface="Times New Roman" pitchFamily="18" charset="0"/>
                <a:sym typeface="Symbol" pitchFamily="18" charset="2"/>
              </a:rPr>
              <a:t> </a:t>
            </a:r>
          </a:p>
        </p:txBody>
      </p:sp>
      <p:sp>
        <p:nvSpPr>
          <p:cNvPr id="314376" name="Rectangle 8"/>
          <p:cNvSpPr>
            <a:spLocks noChangeArrowheads="1"/>
          </p:cNvSpPr>
          <p:nvPr/>
        </p:nvSpPr>
        <p:spPr bwMode="auto">
          <a:xfrm>
            <a:off x="366713" y="4249738"/>
            <a:ext cx="2241550" cy="534987"/>
          </a:xfrm>
          <a:prstGeom prst="rect">
            <a:avLst/>
          </a:prstGeom>
          <a:noFill/>
          <a:ln w="15875" algn="ctr">
            <a:noFill/>
            <a:miter lim="800000"/>
            <a:headEnd/>
            <a:tailEnd type="none" w="lg" len="lg"/>
          </a:ln>
        </p:spPr>
        <p:txBody>
          <a:bodyPr lIns="90000" tIns="46800" rIns="90000" bIns="46800">
            <a:spAutoFit/>
          </a:bodyPr>
          <a:lstStyle/>
          <a:p>
            <a:pPr>
              <a:lnSpc>
                <a:spcPct val="110000"/>
              </a:lnSpc>
            </a:pP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rPr>
              <a:t>k</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cs typeface="Times New Roman" pitchFamily="18" charset="0"/>
                <a:sym typeface="Symbol" pitchFamily="18" charset="2"/>
              </a:rPr>
              <a:t></a:t>
            </a:r>
            <a:r>
              <a:rPr lang="en-ZA" sz="2600" b="1" i="1">
                <a:solidFill>
                  <a:srgbClr val="000066"/>
                </a:solidFill>
                <a:latin typeface="Times New Roman" pitchFamily="18" charset="0"/>
                <a:cs typeface="Times New Roman" pitchFamily="18" charset="0"/>
                <a:sym typeface="Symbol" pitchFamily="18" charset="2"/>
              </a:rPr>
              <a:t>s</a:t>
            </a:r>
            <a:r>
              <a:rPr lang="en-ZA" sz="2600" b="1">
                <a:solidFill>
                  <a:srgbClr val="000066"/>
                </a:solidFill>
                <a:latin typeface="Times New Roman" pitchFamily="18" charset="0"/>
                <a:cs typeface="Times New Roman" pitchFamily="18" charset="0"/>
                <a:sym typeface="Symbol" pitchFamily="18" charset="2"/>
              </a:rPr>
              <a:t>)</a:t>
            </a:r>
            <a:r>
              <a:rPr lang="en-ZA" sz="2600" b="1" baseline="30000">
                <a:solidFill>
                  <a:srgbClr val="000066"/>
                </a:solidFill>
                <a:latin typeface="Times New Roman" pitchFamily="18" charset="0"/>
                <a:cs typeface="Times New Roman" pitchFamily="18" charset="0"/>
                <a:sym typeface="Symbol" pitchFamily="18" charset="2"/>
              </a:rPr>
              <a:t>2</a:t>
            </a:r>
            <a:r>
              <a:rPr lang="en-ZA" sz="2600" b="1">
                <a:solidFill>
                  <a:srgbClr val="000066"/>
                </a:solidFill>
                <a:latin typeface="Times New Roman" pitchFamily="18" charset="0"/>
              </a:rPr>
              <a:t> = </a:t>
            </a:r>
            <a:r>
              <a:rPr lang="en-ZA" sz="2600" b="1" i="1">
                <a:solidFill>
                  <a:srgbClr val="000066"/>
                </a:solidFill>
                <a:latin typeface="Times New Roman" pitchFamily="18" charset="0"/>
              </a:rPr>
              <a:t>U</a:t>
            </a:r>
            <a:r>
              <a:rPr lang="en-ZA" sz="2600" b="1" baseline="-25000">
                <a:solidFill>
                  <a:srgbClr val="000066"/>
                </a:solidFill>
                <a:latin typeface="Times New Roman" pitchFamily="18" charset="0"/>
              </a:rPr>
              <a:t>sp</a:t>
            </a:r>
            <a:endParaRPr lang="en-US" sz="2600" b="1" i="1">
              <a:solidFill>
                <a:srgbClr val="000066"/>
              </a:solidFill>
              <a:latin typeface="Times New Roman" pitchFamily="18" charset="0"/>
            </a:endParaRPr>
          </a:p>
        </p:txBody>
      </p:sp>
      <p:sp>
        <p:nvSpPr>
          <p:cNvPr id="314377" name="Rectangle 9"/>
          <p:cNvSpPr>
            <a:spLocks noChangeArrowheads="1"/>
          </p:cNvSpPr>
          <p:nvPr/>
        </p:nvSpPr>
        <p:spPr bwMode="auto">
          <a:xfrm>
            <a:off x="2489200" y="4287838"/>
            <a:ext cx="5583238" cy="862012"/>
          </a:xfrm>
          <a:prstGeom prst="rect">
            <a:avLst/>
          </a:prstGeom>
          <a:noFill/>
          <a:ln w="9525">
            <a:noFill/>
            <a:miter lim="800000"/>
            <a:headEnd/>
            <a:tailEnd/>
          </a:ln>
        </p:spPr>
        <p:txBody>
          <a:bodyPr lIns="90000" tIns="46800" rIns="90000" bIns="46800">
            <a:spAutoFit/>
          </a:bodyPr>
          <a:lstStyle/>
          <a:p>
            <a:pPr marL="538163" lvl="1" indent="-358775">
              <a:lnSpc>
                <a:spcPct val="110000"/>
              </a:lnSpc>
              <a:buFont typeface="Arial" charset="0"/>
              <a:buNone/>
            </a:pPr>
            <a:r>
              <a:rPr lang="en-ZA">
                <a:solidFill>
                  <a:srgbClr val="FF0000"/>
                </a:solidFill>
              </a:rPr>
              <a:t>Elastic potential energy</a:t>
            </a:r>
            <a:r>
              <a:rPr lang="en-ZA">
                <a:solidFill>
                  <a:srgbClr val="000066"/>
                </a:solidFill>
              </a:rPr>
              <a:t> </a:t>
            </a:r>
            <a:br>
              <a:rPr lang="en-ZA">
                <a:solidFill>
                  <a:srgbClr val="000066"/>
                </a:solidFill>
              </a:rPr>
            </a:br>
            <a:r>
              <a:rPr lang="en-ZA" sz="2200">
                <a:solidFill>
                  <a:srgbClr val="000066"/>
                </a:solidFill>
                <a:cs typeface="Times New Roman" pitchFamily="18" charset="0"/>
              </a:rPr>
              <a:t>– </a:t>
            </a:r>
            <a:r>
              <a:rPr lang="en-ZA" sz="2200">
                <a:solidFill>
                  <a:srgbClr val="000066"/>
                </a:solidFill>
              </a:rPr>
              <a:t>energy due to a body’s position.</a:t>
            </a:r>
            <a:endParaRPr lang="en-US" sz="2200">
              <a:solidFill>
                <a:srgbClr val="000066"/>
              </a:solidFill>
            </a:endParaRPr>
          </a:p>
        </p:txBody>
      </p:sp>
      <p:sp>
        <p:nvSpPr>
          <p:cNvPr id="314382" name="Rectangle 14"/>
          <p:cNvSpPr>
            <a:spLocks noChangeArrowheads="1"/>
          </p:cNvSpPr>
          <p:nvPr/>
        </p:nvSpPr>
        <p:spPr bwMode="auto">
          <a:xfrm>
            <a:off x="341313" y="4246563"/>
            <a:ext cx="2143125" cy="595312"/>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43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437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4377"/>
                                        </p:tgtEl>
                                        <p:attrNameLst>
                                          <p:attrName>style.visibility</p:attrName>
                                        </p:attrNameLst>
                                      </p:cBhvr>
                                      <p:to>
                                        <p:strVal val="visible"/>
                                      </p:to>
                                    </p:set>
                                  </p:childTnLst>
                                </p:cTn>
                              </p:par>
                              <p:par>
                                <p:cTn id="25" presetID="9" presetClass="entr" presetSubtype="0" fill="hold" grpId="0" nodeType="withEffect">
                                  <p:stCondLst>
                                    <p:cond delay="500"/>
                                  </p:stCondLst>
                                  <p:childTnLst>
                                    <p:set>
                                      <p:cBhvr>
                                        <p:cTn id="26" dur="1" fill="hold">
                                          <p:stCondLst>
                                            <p:cond delay="0"/>
                                          </p:stCondLst>
                                        </p:cTn>
                                        <p:tgtEl>
                                          <p:spTgt spid="314382"/>
                                        </p:tgtEl>
                                        <p:attrNameLst>
                                          <p:attrName>style.visibility</p:attrName>
                                        </p:attrNameLst>
                                      </p:cBhvr>
                                      <p:to>
                                        <p:strVal val="visible"/>
                                      </p:to>
                                    </p:set>
                                    <p:animEffect transition="in" filter="dissolve">
                                      <p:cBhvr>
                                        <p:cTn id="27" dur="500"/>
                                        <p:tgtEl>
                                          <p:spTgt spid="314382"/>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14380"/>
                                        </p:tgtEl>
                                        <p:attrNameLst>
                                          <p:attrName>style.visibility</p:attrName>
                                        </p:attrNameLst>
                                      </p:cBhvr>
                                      <p:to>
                                        <p:strVal val="visible"/>
                                      </p:to>
                                    </p:set>
                                  </p:childTnLst>
                                </p:cTn>
                              </p:par>
                              <p:par>
                                <p:cTn id="32" presetID="9" presetClass="entr" presetSubtype="0" fill="hold" grpId="0" nodeType="withEffect">
                                  <p:stCondLst>
                                    <p:cond delay="500"/>
                                  </p:stCondLst>
                                  <p:childTnLst>
                                    <p:set>
                                      <p:cBhvr>
                                        <p:cTn id="33" dur="1" fill="hold">
                                          <p:stCondLst>
                                            <p:cond delay="0"/>
                                          </p:stCondLst>
                                        </p:cTn>
                                        <p:tgtEl>
                                          <p:spTgt spid="314381"/>
                                        </p:tgtEl>
                                        <p:attrNameLst>
                                          <p:attrName>style.visibility</p:attrName>
                                        </p:attrNameLst>
                                      </p:cBhvr>
                                      <p:to>
                                        <p:strVal val="visible"/>
                                      </p:to>
                                    </p:set>
                                    <p:animEffect transition="in" filter="dissolve">
                                      <p:cBhvr>
                                        <p:cTn id="34" dur="500"/>
                                        <p:tgtEl>
                                          <p:spTgt spid="314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80" grpId="0"/>
      <p:bldP spid="314381" grpId="0" animBg="1"/>
      <p:bldP spid="2" grpId="0"/>
      <p:bldP spid="3" grpId="0"/>
      <p:bldP spid="4" grpId="0"/>
      <p:bldP spid="314376" grpId="0"/>
      <p:bldP spid="314377" grpId="0"/>
      <p:bldP spid="31438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5" name="Footer Placeholder 3"/>
          <p:cNvSpPr>
            <a:spLocks noGrp="1"/>
          </p:cNvSpPr>
          <p:nvPr>
            <p:ph type="ftr" sz="quarter" idx="10"/>
          </p:nvPr>
        </p:nvSpPr>
        <p:spPr>
          <a:noFill/>
        </p:spPr>
        <p:txBody>
          <a:bodyPr/>
          <a:lstStyle/>
          <a:p>
            <a:r>
              <a:rPr lang="en-US" smtClean="0"/>
              <a:t>ENERGY</a:t>
            </a:r>
          </a:p>
        </p:txBody>
      </p:sp>
      <p:sp>
        <p:nvSpPr>
          <p:cNvPr id="318466" name="Date Placeholder 4"/>
          <p:cNvSpPr>
            <a:spLocks noGrp="1"/>
          </p:cNvSpPr>
          <p:nvPr>
            <p:ph type="dt" sz="quarter" idx="11"/>
          </p:nvPr>
        </p:nvSpPr>
        <p:spPr>
          <a:noFill/>
        </p:spPr>
        <p:txBody>
          <a:bodyPr/>
          <a:lstStyle/>
          <a:p>
            <a:r>
              <a:rPr lang="en-US" dirty="0" smtClean="0"/>
              <a:t>PHY1012F</a:t>
            </a:r>
          </a:p>
        </p:txBody>
      </p:sp>
      <p:sp>
        <p:nvSpPr>
          <p:cNvPr id="318467" name="Slide Number Placeholder 5"/>
          <p:cNvSpPr>
            <a:spLocks noGrp="1"/>
          </p:cNvSpPr>
          <p:nvPr>
            <p:ph type="sldNum" sz="quarter" idx="12"/>
          </p:nvPr>
        </p:nvSpPr>
        <p:spPr>
          <a:noFill/>
        </p:spPr>
        <p:txBody>
          <a:bodyPr/>
          <a:lstStyle/>
          <a:p>
            <a:fld id="{2953F5A3-40BA-41B7-9EDB-C14CDAC8F3F8}" type="slidenum">
              <a:rPr lang="en-US" smtClean="0"/>
              <a:pPr/>
              <a:t>13</a:t>
            </a:fld>
            <a:endParaRPr lang="en-US" smtClean="0"/>
          </a:p>
        </p:txBody>
      </p:sp>
      <p:sp>
        <p:nvSpPr>
          <p:cNvPr id="318483" name="Rectangle 19"/>
          <p:cNvSpPr>
            <a:spLocks noChangeArrowheads="1"/>
          </p:cNvSpPr>
          <p:nvPr/>
        </p:nvSpPr>
        <p:spPr bwMode="auto">
          <a:xfrm>
            <a:off x="231775" y="1455738"/>
            <a:ext cx="2166938" cy="534987"/>
          </a:xfrm>
          <a:prstGeom prst="rect">
            <a:avLst/>
          </a:prstGeom>
          <a:noFill/>
          <a:ln w="15875" algn="ctr">
            <a:noFill/>
            <a:miter lim="800000"/>
            <a:headEnd/>
            <a:tailEnd type="none" w="lg" len="lg"/>
          </a:ln>
        </p:spPr>
        <p:txBody>
          <a:bodyPr lIns="90000" tIns="46800" rIns="90000" bIns="46800">
            <a:spAutoFit/>
          </a:bodyPr>
          <a:lstStyle/>
          <a:p>
            <a:pPr>
              <a:lnSpc>
                <a:spcPct val="110000"/>
              </a:lnSpc>
            </a:pP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cs typeface="Times New Roman" pitchFamily="18" charset="0"/>
              </a:rPr>
              <a:t>k</a:t>
            </a:r>
            <a:r>
              <a:rPr lang="en-ZA" sz="2600" b="1">
                <a:solidFill>
                  <a:srgbClr val="000066"/>
                </a:solidFill>
                <a:latin typeface="Times New Roman" pitchFamily="18" charset="0"/>
                <a:cs typeface="Times New Roman" pitchFamily="18" charset="0"/>
              </a:rPr>
              <a:t>(</a:t>
            </a:r>
            <a:r>
              <a:rPr lang="en-ZA" sz="2600" b="1">
                <a:solidFill>
                  <a:srgbClr val="000066"/>
                </a:solidFill>
                <a:latin typeface="Times New Roman" pitchFamily="18" charset="0"/>
                <a:cs typeface="Times New Roman" pitchFamily="18" charset="0"/>
                <a:sym typeface="Symbol" pitchFamily="18" charset="2"/>
              </a:rPr>
              <a:t></a:t>
            </a:r>
            <a:r>
              <a:rPr lang="en-ZA" sz="2600" b="1" i="1">
                <a:solidFill>
                  <a:srgbClr val="000066"/>
                </a:solidFill>
                <a:latin typeface="Times New Roman" pitchFamily="18" charset="0"/>
                <a:cs typeface="Times New Roman" pitchFamily="18" charset="0"/>
                <a:sym typeface="Symbol" pitchFamily="18" charset="2"/>
              </a:rPr>
              <a:t>s</a:t>
            </a:r>
            <a:r>
              <a:rPr lang="en-ZA" sz="2600" b="1">
                <a:solidFill>
                  <a:srgbClr val="000066"/>
                </a:solidFill>
                <a:latin typeface="Times New Roman" pitchFamily="18" charset="0"/>
                <a:cs typeface="Times New Roman" pitchFamily="18" charset="0"/>
                <a:sym typeface="Symbol" pitchFamily="18" charset="2"/>
              </a:rPr>
              <a:t>)</a:t>
            </a:r>
            <a:r>
              <a:rPr lang="en-ZA" sz="2600" b="1" baseline="30000">
                <a:solidFill>
                  <a:srgbClr val="000066"/>
                </a:solidFill>
                <a:latin typeface="Times New Roman" pitchFamily="18" charset="0"/>
                <a:cs typeface="Times New Roman" pitchFamily="18" charset="0"/>
                <a:sym typeface="Symbol" pitchFamily="18" charset="2"/>
              </a:rPr>
              <a:t>2</a:t>
            </a:r>
            <a:r>
              <a:rPr lang="en-ZA" sz="2600" b="1">
                <a:solidFill>
                  <a:srgbClr val="000066"/>
                </a:solidFill>
                <a:latin typeface="Times New Roman" pitchFamily="18" charset="0"/>
              </a:rPr>
              <a:t> = </a:t>
            </a:r>
            <a:r>
              <a:rPr lang="en-ZA" sz="2600" b="1" i="1">
                <a:solidFill>
                  <a:srgbClr val="000066"/>
                </a:solidFill>
                <a:latin typeface="Times New Roman" pitchFamily="18" charset="0"/>
              </a:rPr>
              <a:t>U</a:t>
            </a:r>
            <a:r>
              <a:rPr lang="en-ZA" sz="2600" b="1" baseline="-25000">
                <a:solidFill>
                  <a:srgbClr val="000066"/>
                </a:solidFill>
                <a:latin typeface="Times New Roman" pitchFamily="18" charset="0"/>
              </a:rPr>
              <a:t>sp</a:t>
            </a:r>
            <a:endParaRPr lang="en-US" sz="2600" b="1" i="1">
              <a:solidFill>
                <a:srgbClr val="000066"/>
              </a:solidFill>
              <a:latin typeface="Times New Roman" pitchFamily="18" charset="0"/>
            </a:endParaRPr>
          </a:p>
        </p:txBody>
      </p:sp>
      <p:sp>
        <p:nvSpPr>
          <p:cNvPr id="318485" name="Rectangle 21"/>
          <p:cNvSpPr>
            <a:spLocks noChangeArrowheads="1"/>
          </p:cNvSpPr>
          <p:nvPr/>
        </p:nvSpPr>
        <p:spPr bwMode="auto">
          <a:xfrm>
            <a:off x="206375" y="1452563"/>
            <a:ext cx="2143125" cy="595312"/>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318470" name="Rectangle 2"/>
          <p:cNvSpPr>
            <a:spLocks noGrp="1" noChangeArrowheads="1"/>
          </p:cNvSpPr>
          <p:nvPr>
            <p:ph type="title"/>
          </p:nvPr>
        </p:nvSpPr>
        <p:spPr/>
        <p:txBody>
          <a:bodyPr/>
          <a:lstStyle/>
          <a:p>
            <a:pPr eaLnBrk="1" hangingPunct="1"/>
            <a:r>
              <a:rPr lang="en-ZA" smtClean="0"/>
              <a:t>ELASTIC POTENTIAL ENERGY</a:t>
            </a:r>
            <a:endParaRPr lang="en-US" smtClean="0"/>
          </a:p>
        </p:txBody>
      </p:sp>
      <p:sp>
        <p:nvSpPr>
          <p:cNvPr id="318478" name="Rectangle 14"/>
          <p:cNvSpPr>
            <a:spLocks noGrp="1" noChangeArrowheads="1"/>
          </p:cNvSpPr>
          <p:nvPr>
            <p:ph type="body" idx="1"/>
          </p:nvPr>
        </p:nvSpPr>
        <p:spPr>
          <a:xfrm>
            <a:off x="2120900" y="1516063"/>
            <a:ext cx="6746875" cy="1787525"/>
          </a:xfrm>
        </p:spPr>
        <p:txBody>
          <a:bodyPr/>
          <a:lstStyle/>
          <a:p>
            <a:pPr marL="717550" lvl="2" indent="-358775" eaLnBrk="1" hangingPunct="1"/>
            <a:r>
              <a:rPr lang="en-ZA" smtClean="0"/>
              <a:t>Units:  [(N/m)(m</a:t>
            </a:r>
            <a:r>
              <a:rPr lang="en-ZA" baseline="30000" smtClean="0"/>
              <a:t>2</a:t>
            </a:r>
            <a:r>
              <a:rPr lang="en-ZA" smtClean="0"/>
              <a:t>) </a:t>
            </a:r>
            <a:r>
              <a:rPr lang="en-ZA" b="1" smtClean="0">
                <a:latin typeface="Times New Roman" pitchFamily="18" charset="0"/>
                <a:cs typeface="Times New Roman" pitchFamily="18" charset="0"/>
              </a:rPr>
              <a:t>=</a:t>
            </a:r>
            <a:r>
              <a:rPr lang="en-ZA" smtClean="0"/>
              <a:t> kg</a:t>
            </a:r>
            <a:r>
              <a:rPr lang="en-ZA" baseline="30000" smtClean="0"/>
              <a:t> </a:t>
            </a:r>
            <a:r>
              <a:rPr lang="en-ZA" smtClean="0"/>
              <a:t>m</a:t>
            </a:r>
            <a:r>
              <a:rPr lang="en-ZA" baseline="30000" smtClean="0"/>
              <a:t>2</a:t>
            </a:r>
            <a:r>
              <a:rPr lang="en-ZA" smtClean="0"/>
              <a:t>/s</a:t>
            </a:r>
            <a:r>
              <a:rPr lang="en-ZA" baseline="30000" smtClean="0"/>
              <a:t>2</a:t>
            </a:r>
            <a:r>
              <a:rPr lang="en-ZA" smtClean="0"/>
              <a:t> </a:t>
            </a:r>
            <a:r>
              <a:rPr lang="en-ZA" b="1" smtClean="0">
                <a:latin typeface="Times New Roman" pitchFamily="18" charset="0"/>
                <a:cs typeface="Times New Roman" pitchFamily="18" charset="0"/>
              </a:rPr>
              <a:t>=</a:t>
            </a:r>
            <a:r>
              <a:rPr lang="en-ZA" smtClean="0"/>
              <a:t> joule, J]</a:t>
            </a:r>
          </a:p>
          <a:p>
            <a:pPr lvl="1" indent="0" eaLnBrk="1" hangingPunct="1"/>
            <a:endParaRPr lang="en-ZA" sz="800" smtClean="0"/>
          </a:p>
          <a:p>
            <a:pPr marL="717550" lvl="2" indent="-358775" eaLnBrk="1" hangingPunct="1"/>
            <a:r>
              <a:rPr lang="en-ZA" smtClean="0"/>
              <a:t>Since </a:t>
            </a:r>
            <a:r>
              <a:rPr lang="en-ZA" sz="2600" b="1" smtClean="0">
                <a:latin typeface="Times New Roman" pitchFamily="18" charset="0"/>
                <a:cs typeface="Times New Roman" pitchFamily="18" charset="0"/>
                <a:sym typeface="Symbol" pitchFamily="18" charset="2"/>
              </a:rPr>
              <a:t></a:t>
            </a:r>
            <a:r>
              <a:rPr lang="en-ZA" sz="2600" b="1" i="1" smtClean="0">
                <a:latin typeface="Times New Roman" pitchFamily="18" charset="0"/>
                <a:cs typeface="Times New Roman" pitchFamily="18" charset="0"/>
                <a:sym typeface="Symbol" pitchFamily="18" charset="2"/>
              </a:rPr>
              <a:t>s</a:t>
            </a:r>
            <a:r>
              <a:rPr lang="en-ZA" sz="2600" b="1" smtClean="0">
                <a:latin typeface="Times New Roman" pitchFamily="18" charset="0"/>
              </a:rPr>
              <a:t> </a:t>
            </a:r>
            <a:r>
              <a:rPr lang="en-ZA" smtClean="0"/>
              <a:t>is squared, elastic potential energy is positive irrespective of whether the spring is extended or compressed.</a:t>
            </a:r>
            <a:endParaRPr lang="en-US" smtClean="0"/>
          </a:p>
        </p:txBody>
      </p:sp>
      <p:sp>
        <p:nvSpPr>
          <p:cNvPr id="318479" name="Rectangle 15"/>
          <p:cNvSpPr>
            <a:spLocks noChangeArrowheads="1"/>
          </p:cNvSpPr>
          <p:nvPr/>
        </p:nvSpPr>
        <p:spPr bwMode="auto">
          <a:xfrm>
            <a:off x="150813" y="3651250"/>
            <a:ext cx="8802687" cy="16986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We have now shown that (in an isolated system, where </a:t>
            </a:r>
            <a:r>
              <a:rPr lang="en-ZA" b="1" i="1">
                <a:solidFill>
                  <a:srgbClr val="000066"/>
                </a:solidFill>
                <a:latin typeface="Times New Roman" pitchFamily="18" charset="0"/>
                <a:cs typeface="Times New Roman" pitchFamily="18" charset="0"/>
              </a:rPr>
              <a:t>F</a:t>
            </a:r>
            <a:r>
              <a:rPr lang="en-ZA" b="1" baseline="-25000">
                <a:solidFill>
                  <a:srgbClr val="000066"/>
                </a:solidFill>
                <a:latin typeface="Times New Roman" pitchFamily="18" charset="0"/>
                <a:cs typeface="Times New Roman" pitchFamily="18" charset="0"/>
              </a:rPr>
              <a:t>net</a:t>
            </a:r>
            <a:r>
              <a:rPr lang="en-ZA" b="1" i="1" baseline="-25000">
                <a:solidFill>
                  <a:srgbClr val="000066"/>
                </a:solidFill>
                <a:latin typeface="Times New Roman" pitchFamily="18" charset="0"/>
                <a:cs typeface="Times New Roman" pitchFamily="18" charset="0"/>
              </a:rPr>
              <a:t> </a:t>
            </a:r>
            <a:r>
              <a:rPr lang="en-ZA" b="1" i="1">
                <a:solidFill>
                  <a:srgbClr val="000066"/>
                </a:solidFill>
                <a:latin typeface="Times New Roman" pitchFamily="18" charset="0"/>
                <a:cs typeface="Times New Roman" pitchFamily="18" charset="0"/>
              </a:rPr>
              <a:t>=</a:t>
            </a:r>
            <a:r>
              <a:rPr lang="en-ZA" b="1" i="1" baseline="-25000">
                <a:solidFill>
                  <a:srgbClr val="000066"/>
                </a:solidFill>
                <a:latin typeface="Times New Roman" pitchFamily="18" charset="0"/>
                <a:cs typeface="Times New Roman" pitchFamily="18" charset="0"/>
              </a:rPr>
              <a:t> </a:t>
            </a:r>
            <a:r>
              <a:rPr lang="en-ZA" b="1">
                <a:solidFill>
                  <a:srgbClr val="000066"/>
                </a:solidFill>
                <a:latin typeface="Times New Roman" pitchFamily="18" charset="0"/>
                <a:cs typeface="Times New Roman" pitchFamily="18" charset="0"/>
              </a:rPr>
              <a:t>0</a:t>
            </a:r>
            <a:r>
              <a:rPr lang="en-ZA">
                <a:solidFill>
                  <a:srgbClr val="000066"/>
                </a:solidFill>
              </a:rPr>
              <a:t>) a body’s mechanical energy remains constant as it moves under the influence of gravity and/or on an ideal spring in the absence of friction.</a:t>
            </a:r>
            <a:endParaRPr lang="en-US">
              <a:solidFill>
                <a:srgbClr val="000066"/>
              </a:solidFill>
            </a:endParaRPr>
          </a:p>
        </p:txBody>
      </p:sp>
      <p:sp>
        <p:nvSpPr>
          <p:cNvPr id="318480" name="Rectangle 16"/>
          <p:cNvSpPr>
            <a:spLocks noChangeArrowheads="1"/>
          </p:cNvSpPr>
          <p:nvPr/>
        </p:nvSpPr>
        <p:spPr bwMode="auto">
          <a:xfrm>
            <a:off x="150813" y="5568950"/>
            <a:ext cx="6477000"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cs typeface="Times New Roman" pitchFamily="18" charset="0"/>
                <a:sym typeface="Symbol" pitchFamily="18" charset="2"/>
              </a:rPr>
              <a:t>Hence:</a:t>
            </a:r>
            <a:r>
              <a:rPr lang="en-ZA" b="1">
                <a:solidFill>
                  <a:srgbClr val="000066"/>
                </a:solidFill>
                <a:latin typeface="Times New Roman" pitchFamily="18" charset="0"/>
                <a:cs typeface="Times New Roman" pitchFamily="18" charset="0"/>
                <a:sym typeface="Symbol" pitchFamily="18" charset="2"/>
              </a:rPr>
              <a:t>      </a:t>
            </a:r>
            <a:r>
              <a:rPr lang="en-ZA" b="1" i="1">
                <a:solidFill>
                  <a:srgbClr val="000066"/>
                </a:solidFill>
                <a:latin typeface="Times New Roman" pitchFamily="18" charset="0"/>
                <a:cs typeface="Times New Roman" pitchFamily="18" charset="0"/>
              </a:rPr>
              <a:t>E</a:t>
            </a:r>
            <a:r>
              <a:rPr lang="en-ZA" b="1" baseline="-25000">
                <a:solidFill>
                  <a:srgbClr val="000066"/>
                </a:solidFill>
                <a:latin typeface="Times New Roman" pitchFamily="18" charset="0"/>
                <a:cs typeface="Times New Roman" pitchFamily="18" charset="0"/>
              </a:rPr>
              <a:t>mech</a:t>
            </a:r>
            <a:r>
              <a:rPr lang="en-ZA" b="1" i="1">
                <a:solidFill>
                  <a:srgbClr val="000066"/>
                </a:solidFill>
                <a:latin typeface="Times New Roman" pitchFamily="18" charset="0"/>
                <a:cs typeface="Times New Roman" pitchFamily="18" charset="0"/>
              </a:rPr>
              <a:t> = </a:t>
            </a:r>
            <a:r>
              <a:rPr lang="en-ZA" b="1">
                <a:solidFill>
                  <a:srgbClr val="000066"/>
                </a:solidFill>
                <a:latin typeface="Times New Roman" pitchFamily="18" charset="0"/>
                <a:cs typeface="Times New Roman" pitchFamily="18" charset="0"/>
                <a:sym typeface="Symbol" pitchFamily="18" charset="2"/>
              </a:rPr>
              <a:t></a:t>
            </a:r>
            <a:r>
              <a:rPr lang="en-ZA" b="1" i="1">
                <a:solidFill>
                  <a:srgbClr val="000066"/>
                </a:solidFill>
                <a:latin typeface="Times New Roman" pitchFamily="18" charset="0"/>
                <a:cs typeface="Times New Roman" pitchFamily="18" charset="0"/>
              </a:rPr>
              <a:t>K + </a:t>
            </a:r>
            <a:r>
              <a:rPr lang="en-ZA" b="1">
                <a:solidFill>
                  <a:srgbClr val="000066"/>
                </a:solidFill>
                <a:latin typeface="Times New Roman" pitchFamily="18" charset="0"/>
                <a:cs typeface="Times New Roman" pitchFamily="18" charset="0"/>
                <a:sym typeface="Symbol" pitchFamily="18" charset="2"/>
              </a:rPr>
              <a:t></a:t>
            </a:r>
            <a:r>
              <a:rPr lang="en-ZA" b="1" i="1">
                <a:solidFill>
                  <a:srgbClr val="000066"/>
                </a:solidFill>
                <a:latin typeface="Times New Roman" pitchFamily="18" charset="0"/>
                <a:cs typeface="Times New Roman" pitchFamily="18" charset="0"/>
              </a:rPr>
              <a:t>U</a:t>
            </a:r>
            <a:r>
              <a:rPr lang="en-ZA" b="1" baseline="-25000">
                <a:solidFill>
                  <a:srgbClr val="000066"/>
                </a:solidFill>
                <a:latin typeface="Times New Roman" pitchFamily="18" charset="0"/>
                <a:cs typeface="Times New Roman" pitchFamily="18" charset="0"/>
              </a:rPr>
              <a:t>g</a:t>
            </a:r>
            <a:r>
              <a:rPr lang="en-ZA" b="1" i="1">
                <a:solidFill>
                  <a:srgbClr val="000066"/>
                </a:solidFill>
                <a:latin typeface="Times New Roman" pitchFamily="18" charset="0"/>
                <a:cs typeface="Times New Roman" pitchFamily="18" charset="0"/>
              </a:rPr>
              <a:t> + </a:t>
            </a:r>
            <a:r>
              <a:rPr lang="en-ZA" b="1">
                <a:solidFill>
                  <a:srgbClr val="000066"/>
                </a:solidFill>
                <a:latin typeface="Times New Roman" pitchFamily="18" charset="0"/>
                <a:cs typeface="Times New Roman" pitchFamily="18" charset="0"/>
                <a:sym typeface="Symbol" pitchFamily="18" charset="2"/>
              </a:rPr>
              <a:t></a:t>
            </a:r>
            <a:r>
              <a:rPr lang="en-ZA" b="1" i="1">
                <a:solidFill>
                  <a:srgbClr val="000066"/>
                </a:solidFill>
                <a:latin typeface="Times New Roman" pitchFamily="18" charset="0"/>
                <a:cs typeface="Times New Roman" pitchFamily="18" charset="0"/>
              </a:rPr>
              <a:t>U</a:t>
            </a:r>
            <a:r>
              <a:rPr lang="en-ZA" b="1" baseline="-25000">
                <a:solidFill>
                  <a:srgbClr val="000066"/>
                </a:solidFill>
                <a:latin typeface="Times New Roman" pitchFamily="18" charset="0"/>
                <a:cs typeface="Times New Roman" pitchFamily="18" charset="0"/>
              </a:rPr>
              <a:t>sp</a:t>
            </a:r>
            <a:r>
              <a:rPr lang="en-ZA" b="1" i="1">
                <a:solidFill>
                  <a:srgbClr val="000066"/>
                </a:solidFill>
                <a:latin typeface="Times New Roman" pitchFamily="18" charset="0"/>
                <a:cs typeface="Times New Roman" pitchFamily="18" charset="0"/>
              </a:rPr>
              <a:t> = </a:t>
            </a:r>
            <a:r>
              <a:rPr lang="en-ZA" b="1">
                <a:solidFill>
                  <a:srgbClr val="000066"/>
                </a:solidFill>
                <a:latin typeface="Times New Roman" pitchFamily="18" charset="0"/>
                <a:cs typeface="Times New Roman" pitchFamily="18" charset="0"/>
              </a:rPr>
              <a:t>0</a:t>
            </a:r>
          </a:p>
        </p:txBody>
      </p:sp>
      <p:sp>
        <p:nvSpPr>
          <p:cNvPr id="318481" name="Rectangle 17"/>
          <p:cNvSpPr>
            <a:spLocks noChangeArrowheads="1"/>
          </p:cNvSpPr>
          <p:nvPr/>
        </p:nvSpPr>
        <p:spPr bwMode="auto">
          <a:xfrm>
            <a:off x="1771650" y="5592763"/>
            <a:ext cx="4105275" cy="515937"/>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318482" name="Line 18"/>
          <p:cNvSpPr>
            <a:spLocks noChangeShapeType="1"/>
          </p:cNvSpPr>
          <p:nvPr/>
        </p:nvSpPr>
        <p:spPr bwMode="auto">
          <a:xfrm>
            <a:off x="2590800" y="3519488"/>
            <a:ext cx="3879850" cy="0"/>
          </a:xfrm>
          <a:prstGeom prst="line">
            <a:avLst/>
          </a:prstGeom>
          <a:noFill/>
          <a:ln w="25400">
            <a:solidFill>
              <a:srgbClr val="000066"/>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848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848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8478">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1847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8479"/>
                                        </p:tgtEl>
                                        <p:attrNameLst>
                                          <p:attrName>style.visibility</p:attrName>
                                        </p:attrNameLst>
                                      </p:cBhvr>
                                      <p:to>
                                        <p:strVal val="visible"/>
                                      </p:to>
                                    </p:set>
                                  </p:childTnLst>
                                </p:cTn>
                              </p:par>
                              <p:par>
                                <p:cTn id="21" presetID="10" presetClass="entr" presetSubtype="0" fill="hold" grpId="0" nodeType="withEffect">
                                  <p:stCondLst>
                                    <p:cond delay="0"/>
                                  </p:stCondLst>
                                  <p:childTnLst>
                                    <p:set>
                                      <p:cBhvr>
                                        <p:cTn id="22" dur="1" fill="hold">
                                          <p:stCondLst>
                                            <p:cond delay="0"/>
                                          </p:stCondLst>
                                        </p:cTn>
                                        <p:tgtEl>
                                          <p:spTgt spid="318482"/>
                                        </p:tgtEl>
                                        <p:attrNameLst>
                                          <p:attrName>style.visibility</p:attrName>
                                        </p:attrNameLst>
                                      </p:cBhvr>
                                      <p:to>
                                        <p:strVal val="visible"/>
                                      </p:to>
                                    </p:set>
                                    <p:animEffect transition="in" filter="fade">
                                      <p:cBhvr>
                                        <p:cTn id="23" dur="2000"/>
                                        <p:tgtEl>
                                          <p:spTgt spid="318482"/>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18480"/>
                                        </p:tgtEl>
                                        <p:attrNameLst>
                                          <p:attrName>style.visibility</p:attrName>
                                        </p:attrNameLst>
                                      </p:cBhvr>
                                      <p:to>
                                        <p:strVal val="visible"/>
                                      </p:to>
                                    </p:set>
                                  </p:childTnLst>
                                </p:cTn>
                              </p:par>
                              <p:par>
                                <p:cTn id="28" presetID="9" presetClass="entr" presetSubtype="0" fill="hold" grpId="0" nodeType="withEffect">
                                  <p:stCondLst>
                                    <p:cond delay="0"/>
                                  </p:stCondLst>
                                  <p:childTnLst>
                                    <p:set>
                                      <p:cBhvr>
                                        <p:cTn id="29" dur="1" fill="hold">
                                          <p:stCondLst>
                                            <p:cond delay="0"/>
                                          </p:stCondLst>
                                        </p:cTn>
                                        <p:tgtEl>
                                          <p:spTgt spid="318481"/>
                                        </p:tgtEl>
                                        <p:attrNameLst>
                                          <p:attrName>style.visibility</p:attrName>
                                        </p:attrNameLst>
                                      </p:cBhvr>
                                      <p:to>
                                        <p:strVal val="visible"/>
                                      </p:to>
                                    </p:set>
                                    <p:animEffect transition="in" filter="dissolve">
                                      <p:cBhvr>
                                        <p:cTn id="30" dur="500"/>
                                        <p:tgtEl>
                                          <p:spTgt spid="318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83" grpId="0"/>
      <p:bldP spid="318485" grpId="0" animBg="1"/>
      <p:bldP spid="318479" grpId="0"/>
      <p:bldP spid="318480" grpId="0"/>
      <p:bldP spid="318481" grpId="0" animBg="1"/>
      <p:bldP spid="31848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3" name="Footer Placeholder 3"/>
          <p:cNvSpPr>
            <a:spLocks noGrp="1"/>
          </p:cNvSpPr>
          <p:nvPr>
            <p:ph type="ftr" sz="quarter" idx="10"/>
          </p:nvPr>
        </p:nvSpPr>
        <p:spPr>
          <a:noFill/>
        </p:spPr>
        <p:txBody>
          <a:bodyPr/>
          <a:lstStyle/>
          <a:p>
            <a:r>
              <a:rPr lang="en-US" smtClean="0"/>
              <a:t>ENERGY</a:t>
            </a:r>
          </a:p>
        </p:txBody>
      </p:sp>
      <p:sp>
        <p:nvSpPr>
          <p:cNvPr id="320514" name="Date Placeholder 4"/>
          <p:cNvSpPr>
            <a:spLocks noGrp="1"/>
          </p:cNvSpPr>
          <p:nvPr>
            <p:ph type="dt" sz="quarter" idx="11"/>
          </p:nvPr>
        </p:nvSpPr>
        <p:spPr>
          <a:noFill/>
        </p:spPr>
        <p:txBody>
          <a:bodyPr/>
          <a:lstStyle/>
          <a:p>
            <a:r>
              <a:rPr lang="en-US" dirty="0" smtClean="0"/>
              <a:t>PHY1012F</a:t>
            </a:r>
          </a:p>
        </p:txBody>
      </p:sp>
      <p:sp>
        <p:nvSpPr>
          <p:cNvPr id="320515" name="Slide Number Placeholder 5"/>
          <p:cNvSpPr>
            <a:spLocks noGrp="1"/>
          </p:cNvSpPr>
          <p:nvPr>
            <p:ph type="sldNum" sz="quarter" idx="12"/>
          </p:nvPr>
        </p:nvSpPr>
        <p:spPr>
          <a:noFill/>
        </p:spPr>
        <p:txBody>
          <a:bodyPr/>
          <a:lstStyle/>
          <a:p>
            <a:fld id="{45CF1C73-AD1C-4BF6-B0EB-91F0AFA1F8C0}" type="slidenum">
              <a:rPr lang="en-US" smtClean="0"/>
              <a:pPr/>
              <a:t>14</a:t>
            </a:fld>
            <a:endParaRPr lang="en-US" smtClean="0"/>
          </a:p>
        </p:txBody>
      </p:sp>
      <p:sp>
        <p:nvSpPr>
          <p:cNvPr id="326699" name="Line 43"/>
          <p:cNvSpPr>
            <a:spLocks noChangeShapeType="1"/>
          </p:cNvSpPr>
          <p:nvPr/>
        </p:nvSpPr>
        <p:spPr bwMode="auto">
          <a:xfrm rot="16200000" flipV="1">
            <a:off x="7780338" y="3898900"/>
            <a:ext cx="0" cy="1527175"/>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pic>
        <p:nvPicPr>
          <p:cNvPr id="326737" name="Picture 81" descr="as2842tn"/>
          <p:cNvPicPr>
            <a:picLocks noChangeAspect="1" noChangeArrowheads="1"/>
          </p:cNvPicPr>
          <p:nvPr/>
        </p:nvPicPr>
        <p:blipFill>
          <a:blip r:embed="rId4"/>
          <a:srcRect/>
          <a:stretch>
            <a:fillRect/>
          </a:stretch>
        </p:blipFill>
        <p:spPr bwMode="auto">
          <a:xfrm>
            <a:off x="7154863" y="4048125"/>
            <a:ext cx="1073150" cy="911225"/>
          </a:xfrm>
          <a:prstGeom prst="rect">
            <a:avLst/>
          </a:prstGeom>
          <a:noFill/>
          <a:ln w="9525">
            <a:noFill/>
            <a:miter lim="800000"/>
            <a:headEnd/>
            <a:tailEnd/>
          </a:ln>
        </p:spPr>
      </p:pic>
      <p:pic>
        <p:nvPicPr>
          <p:cNvPr id="326733" name="Picture 77" descr="as2842tn"/>
          <p:cNvPicPr>
            <a:picLocks noChangeAspect="1" noChangeArrowheads="1"/>
          </p:cNvPicPr>
          <p:nvPr/>
        </p:nvPicPr>
        <p:blipFill>
          <a:blip r:embed="rId4"/>
          <a:srcRect/>
          <a:stretch>
            <a:fillRect/>
          </a:stretch>
        </p:blipFill>
        <p:spPr bwMode="auto">
          <a:xfrm>
            <a:off x="7154863" y="4048125"/>
            <a:ext cx="1073150" cy="911225"/>
          </a:xfrm>
          <a:prstGeom prst="rect">
            <a:avLst/>
          </a:prstGeom>
          <a:noFill/>
          <a:ln w="9525">
            <a:noFill/>
            <a:miter lim="800000"/>
            <a:headEnd/>
            <a:tailEnd/>
          </a:ln>
        </p:spPr>
      </p:pic>
      <p:sp>
        <p:nvSpPr>
          <p:cNvPr id="320519" name="Rectangle 9"/>
          <p:cNvSpPr>
            <a:spLocks noChangeArrowheads="1"/>
          </p:cNvSpPr>
          <p:nvPr/>
        </p:nvSpPr>
        <p:spPr bwMode="auto">
          <a:xfrm>
            <a:off x="2271713" y="4484688"/>
            <a:ext cx="457200" cy="1382712"/>
          </a:xfrm>
          <a:prstGeom prst="rect">
            <a:avLst/>
          </a:prstGeom>
          <a:solidFill>
            <a:srgbClr val="64AF00"/>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6664" name="Rectangle 8"/>
          <p:cNvSpPr>
            <a:spLocks noChangeArrowheads="1"/>
          </p:cNvSpPr>
          <p:nvPr/>
        </p:nvSpPr>
        <p:spPr bwMode="auto">
          <a:xfrm>
            <a:off x="2246313" y="3096770"/>
            <a:ext cx="501650" cy="2781300"/>
          </a:xfrm>
          <a:prstGeom prst="rect">
            <a:avLst/>
          </a:prstGeom>
          <a:solidFill>
            <a:srgbClr val="EBEBFF"/>
          </a:solidFill>
          <a:ln w="15875" algn="ctr">
            <a:noFill/>
            <a:miter lim="800000"/>
            <a:headEnd/>
            <a:tailEnd type="none" w="lg" len="lg"/>
          </a:ln>
        </p:spPr>
        <p:txBody>
          <a:bodyPr wrap="none" lIns="90000" tIns="46800" rIns="90000" bIns="46800" anchor="ctr"/>
          <a:lstStyle/>
          <a:p>
            <a:pPr>
              <a:lnSpc>
                <a:spcPct val="110000"/>
              </a:lnSpc>
            </a:pPr>
            <a:endParaRPr lang="en-ZA"/>
          </a:p>
        </p:txBody>
      </p:sp>
      <p:sp>
        <p:nvSpPr>
          <p:cNvPr id="320521" name="Rectangle 2"/>
          <p:cNvSpPr>
            <a:spLocks noGrp="1" noChangeArrowheads="1"/>
          </p:cNvSpPr>
          <p:nvPr>
            <p:ph type="title"/>
          </p:nvPr>
        </p:nvSpPr>
        <p:spPr/>
        <p:txBody>
          <a:bodyPr/>
          <a:lstStyle/>
          <a:p>
            <a:pPr eaLnBrk="1" hangingPunct="1"/>
            <a:r>
              <a:rPr lang="en-ZA" smtClean="0"/>
              <a:t>VERTICAL SPRINGS</a:t>
            </a:r>
            <a:endParaRPr lang="en-US" smtClean="0"/>
          </a:p>
        </p:txBody>
      </p:sp>
      <p:grpSp>
        <p:nvGrpSpPr>
          <p:cNvPr id="2" name="Group 4"/>
          <p:cNvGrpSpPr>
            <a:grpSpLocks/>
          </p:cNvGrpSpPr>
          <p:nvPr/>
        </p:nvGrpSpPr>
        <p:grpSpPr bwMode="auto">
          <a:xfrm>
            <a:off x="6916738" y="5868988"/>
            <a:ext cx="1651000" cy="198437"/>
            <a:chOff x="2784" y="2298"/>
            <a:chExt cx="2130" cy="125"/>
          </a:xfrm>
        </p:grpSpPr>
        <p:sp>
          <p:nvSpPr>
            <p:cNvPr id="320583" name="Rectangle 5"/>
            <p:cNvSpPr>
              <a:spLocks noChangeArrowheads="1"/>
            </p:cNvSpPr>
            <p:nvPr/>
          </p:nvSpPr>
          <p:spPr bwMode="auto">
            <a:xfrm rot="10800000">
              <a:off x="2784" y="2298"/>
              <a:ext cx="2130" cy="125"/>
            </a:xfrm>
            <a:prstGeom prst="rect">
              <a:avLst/>
            </a:prstGeom>
            <a:gradFill rotWithShape="0">
              <a:gsLst>
                <a:gs pos="0">
                  <a:srgbClr val="808080"/>
                </a:gs>
                <a:gs pos="100000">
                  <a:srgbClr val="EBEBFF"/>
                </a:gs>
              </a:gsLst>
              <a:lin ang="5400000" scaled="1"/>
            </a:gradFill>
            <a:ln w="9525">
              <a:noFill/>
              <a:miter lim="800000"/>
              <a:headEnd/>
              <a:tailEnd/>
            </a:ln>
          </p:spPr>
          <p:txBody>
            <a:bodyPr/>
            <a:lstStyle/>
            <a:p>
              <a:pPr>
                <a:lnSpc>
                  <a:spcPct val="110000"/>
                </a:lnSpc>
              </a:pPr>
              <a:endParaRPr lang="en-ZA"/>
            </a:p>
          </p:txBody>
        </p:sp>
        <p:sp>
          <p:nvSpPr>
            <p:cNvPr id="320584" name="Line 6"/>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sp>
        <p:nvSpPr>
          <p:cNvPr id="326663" name="Rectangle 7"/>
          <p:cNvSpPr>
            <a:spLocks noChangeArrowheads="1"/>
          </p:cNvSpPr>
          <p:nvPr/>
        </p:nvSpPr>
        <p:spPr bwMode="auto">
          <a:xfrm>
            <a:off x="3400425" y="3697288"/>
            <a:ext cx="457200" cy="2170112"/>
          </a:xfrm>
          <a:prstGeom prst="rect">
            <a:avLst/>
          </a:prstGeom>
          <a:solidFill>
            <a:srgbClr val="6464FF"/>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6666" name="Rectangle 10"/>
          <p:cNvSpPr>
            <a:spLocks noChangeArrowheads="1"/>
          </p:cNvSpPr>
          <p:nvPr/>
        </p:nvSpPr>
        <p:spPr bwMode="auto">
          <a:xfrm>
            <a:off x="2139950" y="5894388"/>
            <a:ext cx="3152775" cy="366712"/>
          </a:xfrm>
          <a:prstGeom prst="rect">
            <a:avLst/>
          </a:prstGeom>
          <a:noFill/>
          <a:ln w="9525">
            <a:noFill/>
            <a:miter lim="800000"/>
            <a:headEnd/>
            <a:tailEnd/>
          </a:ln>
        </p:spPr>
        <p:txBody>
          <a:bodyPr lIns="90000" tIns="46800" rIns="90000" bIns="46800">
            <a:spAutoFit/>
          </a:bodyPr>
          <a:lstStyle/>
          <a:p>
            <a:pPr marL="179388" lvl="1">
              <a:lnSpc>
                <a:spcPct val="90000"/>
              </a:lnSpc>
              <a:buFont typeface="Arial" charset="0"/>
              <a:buNone/>
              <a:tabLst>
                <a:tab pos="1257300" algn="l"/>
                <a:tab pos="2425700" algn="l"/>
              </a:tabLst>
            </a:pPr>
            <a:r>
              <a:rPr lang="en-ZA" sz="2000" b="1" i="1">
                <a:solidFill>
                  <a:srgbClr val="000066"/>
                </a:solidFill>
                <a:latin typeface="Times New Roman" pitchFamily="18" charset="0"/>
                <a:cs typeface="Times New Roman" pitchFamily="18" charset="0"/>
              </a:rPr>
              <a:t>K	U</a:t>
            </a:r>
            <a:r>
              <a:rPr lang="en-ZA" sz="2000" b="1" baseline="-25000">
                <a:solidFill>
                  <a:srgbClr val="000066"/>
                </a:solidFill>
                <a:latin typeface="Times New Roman" pitchFamily="18" charset="0"/>
                <a:cs typeface="Times New Roman" pitchFamily="18" charset="0"/>
              </a:rPr>
              <a:t>g</a:t>
            </a:r>
            <a:r>
              <a:rPr lang="en-ZA" sz="2000" b="1" i="1">
                <a:solidFill>
                  <a:srgbClr val="000066"/>
                </a:solidFill>
                <a:latin typeface="Times New Roman" pitchFamily="18" charset="0"/>
                <a:cs typeface="Times New Roman" pitchFamily="18" charset="0"/>
              </a:rPr>
              <a:t>	U</a:t>
            </a:r>
            <a:r>
              <a:rPr lang="en-ZA" sz="2000" b="1" baseline="-25000">
                <a:solidFill>
                  <a:srgbClr val="000066"/>
                </a:solidFill>
                <a:latin typeface="Times New Roman" pitchFamily="18" charset="0"/>
                <a:cs typeface="Times New Roman" pitchFamily="18" charset="0"/>
              </a:rPr>
              <a:t>sp</a:t>
            </a:r>
            <a:endParaRPr lang="en-ZA" sz="2000" b="1" i="1">
              <a:solidFill>
                <a:srgbClr val="000066"/>
              </a:solidFill>
              <a:latin typeface="Times New Roman" pitchFamily="18" charset="0"/>
              <a:cs typeface="Times New Roman" pitchFamily="18" charset="0"/>
            </a:endParaRPr>
          </a:p>
        </p:txBody>
      </p:sp>
      <p:grpSp>
        <p:nvGrpSpPr>
          <p:cNvPr id="3" name="Group 18"/>
          <p:cNvGrpSpPr>
            <a:grpSpLocks/>
          </p:cNvGrpSpPr>
          <p:nvPr/>
        </p:nvGrpSpPr>
        <p:grpSpPr bwMode="auto">
          <a:xfrm>
            <a:off x="7543800" y="4903788"/>
            <a:ext cx="433388" cy="968375"/>
            <a:chOff x="1153" y="782"/>
            <a:chExt cx="336" cy="1216"/>
          </a:xfrm>
        </p:grpSpPr>
        <p:grpSp>
          <p:nvGrpSpPr>
            <p:cNvPr id="4" name="Group 19"/>
            <p:cNvGrpSpPr>
              <a:grpSpLocks/>
            </p:cNvGrpSpPr>
            <p:nvPr/>
          </p:nvGrpSpPr>
          <p:grpSpPr bwMode="auto">
            <a:xfrm>
              <a:off x="1155" y="782"/>
              <a:ext cx="334" cy="157"/>
              <a:chOff x="1155" y="782"/>
              <a:chExt cx="334" cy="157"/>
            </a:xfrm>
          </p:grpSpPr>
          <p:sp>
            <p:nvSpPr>
              <p:cNvPr id="320580" name="Freeform 20"/>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26677" name="Freeform 21"/>
              <p:cNvSpPr>
                <a:spLocks/>
              </p:cNvSpPr>
              <p:nvPr/>
            </p:nvSpPr>
            <p:spPr bwMode="auto">
              <a:xfrm>
                <a:off x="1158" y="782"/>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82" name="Freeform 22"/>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5" name="Group 23"/>
            <p:cNvGrpSpPr>
              <a:grpSpLocks/>
            </p:cNvGrpSpPr>
            <p:nvPr/>
          </p:nvGrpSpPr>
          <p:grpSpPr bwMode="auto">
            <a:xfrm>
              <a:off x="1153" y="925"/>
              <a:ext cx="332" cy="215"/>
              <a:chOff x="1153" y="925"/>
              <a:chExt cx="332" cy="215"/>
            </a:xfrm>
          </p:grpSpPr>
          <p:sp>
            <p:nvSpPr>
              <p:cNvPr id="326680" name="Freeform 24"/>
              <p:cNvSpPr>
                <a:spLocks/>
              </p:cNvSpPr>
              <p:nvPr/>
            </p:nvSpPr>
            <p:spPr bwMode="auto">
              <a:xfrm>
                <a:off x="1153" y="926"/>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79" name="Freeform 25"/>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6" name="Group 26"/>
            <p:cNvGrpSpPr>
              <a:grpSpLocks/>
            </p:cNvGrpSpPr>
            <p:nvPr/>
          </p:nvGrpSpPr>
          <p:grpSpPr bwMode="auto">
            <a:xfrm>
              <a:off x="1153" y="1124"/>
              <a:ext cx="332" cy="215"/>
              <a:chOff x="1153" y="1124"/>
              <a:chExt cx="332" cy="215"/>
            </a:xfrm>
          </p:grpSpPr>
          <p:sp>
            <p:nvSpPr>
              <p:cNvPr id="326683" name="Freeform 27"/>
              <p:cNvSpPr>
                <a:spLocks/>
              </p:cNvSpPr>
              <p:nvPr/>
            </p:nvSpPr>
            <p:spPr bwMode="auto">
              <a:xfrm>
                <a:off x="1153" y="11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77" name="Freeform 28"/>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7" name="Group 29"/>
            <p:cNvGrpSpPr>
              <a:grpSpLocks/>
            </p:cNvGrpSpPr>
            <p:nvPr/>
          </p:nvGrpSpPr>
          <p:grpSpPr bwMode="auto">
            <a:xfrm>
              <a:off x="1153" y="1326"/>
              <a:ext cx="332" cy="215"/>
              <a:chOff x="1153" y="1124"/>
              <a:chExt cx="332" cy="215"/>
            </a:xfrm>
          </p:grpSpPr>
          <p:sp>
            <p:nvSpPr>
              <p:cNvPr id="326686" name="Freeform 30"/>
              <p:cNvSpPr>
                <a:spLocks/>
              </p:cNvSpPr>
              <p:nvPr/>
            </p:nvSpPr>
            <p:spPr bwMode="auto">
              <a:xfrm>
                <a:off x="1153" y="1124"/>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75" name="Freeform 31"/>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8" name="Group 32"/>
            <p:cNvGrpSpPr>
              <a:grpSpLocks/>
            </p:cNvGrpSpPr>
            <p:nvPr/>
          </p:nvGrpSpPr>
          <p:grpSpPr bwMode="auto">
            <a:xfrm>
              <a:off x="1153" y="1525"/>
              <a:ext cx="332" cy="215"/>
              <a:chOff x="1153" y="1124"/>
              <a:chExt cx="332" cy="215"/>
            </a:xfrm>
          </p:grpSpPr>
          <p:sp>
            <p:nvSpPr>
              <p:cNvPr id="326689" name="Freeform 33"/>
              <p:cNvSpPr>
                <a:spLocks/>
              </p:cNvSpPr>
              <p:nvPr/>
            </p:nvSpPr>
            <p:spPr bwMode="auto">
              <a:xfrm>
                <a:off x="1153" y="11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73" name="Freeform 34"/>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sp>
          <p:nvSpPr>
            <p:cNvPr id="326691" name="Freeform 35"/>
            <p:cNvSpPr>
              <a:spLocks/>
            </p:cNvSpPr>
            <p:nvPr/>
          </p:nvSpPr>
          <p:spPr bwMode="auto">
            <a:xfrm>
              <a:off x="1153" y="17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9" name="Group 36"/>
            <p:cNvGrpSpPr>
              <a:grpSpLocks/>
            </p:cNvGrpSpPr>
            <p:nvPr/>
          </p:nvGrpSpPr>
          <p:grpSpPr bwMode="auto">
            <a:xfrm>
              <a:off x="1155" y="1842"/>
              <a:ext cx="331" cy="156"/>
              <a:chOff x="1155" y="1842"/>
              <a:chExt cx="331" cy="156"/>
            </a:xfrm>
          </p:grpSpPr>
          <p:sp>
            <p:nvSpPr>
              <p:cNvPr id="320569" name="Freeform 37"/>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26694" name="Freeform 38"/>
              <p:cNvSpPr>
                <a:spLocks/>
              </p:cNvSpPr>
              <p:nvPr/>
            </p:nvSpPr>
            <p:spPr bwMode="auto">
              <a:xfrm flipH="1" flipV="1">
                <a:off x="1163" y="1916"/>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71" name="Freeform 39"/>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sp>
        <p:nvSpPr>
          <p:cNvPr id="326697" name="Rectangle 41"/>
          <p:cNvSpPr>
            <a:spLocks noChangeArrowheads="1"/>
          </p:cNvSpPr>
          <p:nvPr/>
        </p:nvSpPr>
        <p:spPr bwMode="auto">
          <a:xfrm>
            <a:off x="4513263" y="4330700"/>
            <a:ext cx="457200" cy="1536700"/>
          </a:xfrm>
          <a:prstGeom prst="rect">
            <a:avLst/>
          </a:prstGeom>
          <a:solidFill>
            <a:srgbClr val="6464FF"/>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6698" name="Rectangle 42"/>
          <p:cNvSpPr>
            <a:spLocks noChangeArrowheads="1"/>
          </p:cNvSpPr>
          <p:nvPr/>
        </p:nvSpPr>
        <p:spPr bwMode="auto">
          <a:xfrm>
            <a:off x="3373438" y="2039938"/>
            <a:ext cx="508000" cy="3314700"/>
          </a:xfrm>
          <a:prstGeom prst="rect">
            <a:avLst/>
          </a:prstGeom>
          <a:solidFill>
            <a:srgbClr val="EBEBFF"/>
          </a:solidFill>
          <a:ln w="15875" algn="ctr">
            <a:noFill/>
            <a:miter lim="800000"/>
            <a:headEnd/>
            <a:tailEnd type="none" w="lg" len="lg"/>
          </a:ln>
        </p:spPr>
        <p:txBody>
          <a:bodyPr wrap="none" lIns="90000" tIns="46800" rIns="90000" bIns="46800" anchor="ctr"/>
          <a:lstStyle/>
          <a:p>
            <a:pPr>
              <a:lnSpc>
                <a:spcPct val="110000"/>
              </a:lnSpc>
            </a:pPr>
            <a:endParaRPr lang="en-ZA"/>
          </a:p>
        </p:txBody>
      </p:sp>
      <p:grpSp>
        <p:nvGrpSpPr>
          <p:cNvPr id="10" name="Group 53"/>
          <p:cNvGrpSpPr>
            <a:grpSpLocks/>
          </p:cNvGrpSpPr>
          <p:nvPr/>
        </p:nvGrpSpPr>
        <p:grpSpPr bwMode="auto">
          <a:xfrm>
            <a:off x="8429625" y="2012950"/>
            <a:ext cx="638175" cy="4041775"/>
            <a:chOff x="5310" y="1268"/>
            <a:chExt cx="402" cy="2546"/>
          </a:xfrm>
        </p:grpSpPr>
        <p:sp>
          <p:nvSpPr>
            <p:cNvPr id="320556" name="Line 44"/>
            <p:cNvSpPr>
              <a:spLocks noChangeShapeType="1"/>
            </p:cNvSpPr>
            <p:nvPr/>
          </p:nvSpPr>
          <p:spPr bwMode="auto">
            <a:xfrm flipV="1">
              <a:off x="5386" y="1268"/>
              <a:ext cx="0" cy="2428"/>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20557" name="Rectangle 45"/>
            <p:cNvSpPr>
              <a:spLocks noChangeArrowheads="1"/>
            </p:cNvSpPr>
            <p:nvPr/>
          </p:nvSpPr>
          <p:spPr bwMode="auto">
            <a:xfrm>
              <a:off x="5310" y="1277"/>
              <a:ext cx="342" cy="269"/>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p>
          </p:txBody>
        </p:sp>
        <p:sp>
          <p:nvSpPr>
            <p:cNvPr id="320558" name="Rectangle 46"/>
            <p:cNvSpPr>
              <a:spLocks noChangeArrowheads="1"/>
            </p:cNvSpPr>
            <p:nvPr/>
          </p:nvSpPr>
          <p:spPr bwMode="auto">
            <a:xfrm>
              <a:off x="5331" y="3545"/>
              <a:ext cx="381"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rPr>
                <a:t>0</a:t>
              </a:r>
            </a:p>
          </p:txBody>
        </p:sp>
        <p:sp>
          <p:nvSpPr>
            <p:cNvPr id="320559" name="Line 47"/>
            <p:cNvSpPr>
              <a:spLocks noChangeShapeType="1"/>
            </p:cNvSpPr>
            <p:nvPr/>
          </p:nvSpPr>
          <p:spPr bwMode="auto">
            <a:xfrm>
              <a:off x="5386" y="3696"/>
              <a:ext cx="78" cy="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20560" name="Line 48"/>
            <p:cNvSpPr>
              <a:spLocks noChangeShapeType="1"/>
            </p:cNvSpPr>
            <p:nvPr/>
          </p:nvSpPr>
          <p:spPr bwMode="auto">
            <a:xfrm>
              <a:off x="5386" y="2936"/>
              <a:ext cx="78" cy="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20561" name="Rectangle 49"/>
            <p:cNvSpPr>
              <a:spLocks noChangeArrowheads="1"/>
            </p:cNvSpPr>
            <p:nvPr/>
          </p:nvSpPr>
          <p:spPr bwMode="auto">
            <a:xfrm>
              <a:off x="5331" y="2765"/>
              <a:ext cx="381"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sz="2000" b="1" i="1">
                  <a:solidFill>
                    <a:srgbClr val="000066"/>
                  </a:solidFill>
                  <a:latin typeface="Times New Roman" pitchFamily="18" charset="0"/>
                </a:rPr>
                <a:t>y</a:t>
              </a:r>
              <a:r>
                <a:rPr lang="en-ZA" sz="2000" b="1" baseline="-25000">
                  <a:solidFill>
                    <a:srgbClr val="000066"/>
                  </a:solidFill>
                  <a:latin typeface="Times New Roman" pitchFamily="18" charset="0"/>
                </a:rPr>
                <a:t>e</a:t>
              </a:r>
              <a:endParaRPr lang="en-US" sz="2000" b="1" i="1">
                <a:solidFill>
                  <a:srgbClr val="000066"/>
                </a:solidFill>
                <a:latin typeface="Times New Roman" pitchFamily="18" charset="0"/>
              </a:endParaRPr>
            </a:p>
          </p:txBody>
        </p:sp>
      </p:grpSp>
      <p:sp>
        <p:nvSpPr>
          <p:cNvPr id="326706" name="Rectangle 50"/>
          <p:cNvSpPr>
            <a:spLocks noChangeArrowheads="1"/>
          </p:cNvSpPr>
          <p:nvPr/>
        </p:nvSpPr>
        <p:spPr bwMode="auto">
          <a:xfrm>
            <a:off x="2246313" y="3043238"/>
            <a:ext cx="501650" cy="1439862"/>
          </a:xfrm>
          <a:prstGeom prst="rect">
            <a:avLst/>
          </a:prstGeom>
          <a:solidFill>
            <a:srgbClr val="EBEBFF"/>
          </a:solidFill>
          <a:ln w="15875" algn="ctr">
            <a:noFill/>
            <a:miter lim="800000"/>
            <a:headEnd/>
            <a:tailEnd type="none" w="lg" len="lg"/>
          </a:ln>
        </p:spPr>
        <p:txBody>
          <a:bodyPr wrap="none" lIns="90000" tIns="46800" rIns="90000" bIns="46800" anchor="ctr"/>
          <a:lstStyle/>
          <a:p>
            <a:pPr>
              <a:lnSpc>
                <a:spcPct val="110000"/>
              </a:lnSpc>
            </a:pPr>
            <a:endParaRPr lang="en-ZA"/>
          </a:p>
        </p:txBody>
      </p:sp>
      <p:sp>
        <p:nvSpPr>
          <p:cNvPr id="326667" name="Line 11"/>
          <p:cNvSpPr>
            <a:spLocks noChangeShapeType="1"/>
          </p:cNvSpPr>
          <p:nvPr/>
        </p:nvSpPr>
        <p:spPr bwMode="auto">
          <a:xfrm>
            <a:off x="2043113" y="5868988"/>
            <a:ext cx="3646487" cy="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26671" name="Line 15"/>
          <p:cNvSpPr>
            <a:spLocks noChangeShapeType="1"/>
          </p:cNvSpPr>
          <p:nvPr/>
        </p:nvSpPr>
        <p:spPr bwMode="auto">
          <a:xfrm rot="16200000" flipV="1">
            <a:off x="3860007" y="1870869"/>
            <a:ext cx="0" cy="3659187"/>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20532" name="Rectangle 3"/>
          <p:cNvSpPr>
            <a:spLocks noGrp="1" noChangeArrowheads="1"/>
          </p:cNvSpPr>
          <p:nvPr>
            <p:ph type="body" idx="1"/>
          </p:nvPr>
        </p:nvSpPr>
        <p:spPr>
          <a:xfrm>
            <a:off x="179388" y="1343025"/>
            <a:ext cx="7080250" cy="1296988"/>
          </a:xfrm>
        </p:spPr>
        <p:txBody>
          <a:bodyPr/>
          <a:lstStyle/>
          <a:p>
            <a:pPr lvl="1" indent="0" eaLnBrk="1" hangingPunct="1"/>
            <a:r>
              <a:rPr lang="en-ZA" smtClean="0"/>
              <a:t>Besides kinetic energy, bodies moving at the end of vertical springs have </a:t>
            </a:r>
            <a:r>
              <a:rPr lang="en-ZA" i="1" smtClean="0"/>
              <a:t>both</a:t>
            </a:r>
            <a:r>
              <a:rPr lang="en-ZA" i="1" baseline="30000" smtClean="0"/>
              <a:t> </a:t>
            </a:r>
            <a:r>
              <a:rPr lang="en-ZA" smtClean="0"/>
              <a:t> gravitational and elastic potential energies.</a:t>
            </a:r>
            <a:endParaRPr lang="en-US" smtClean="0"/>
          </a:p>
        </p:txBody>
      </p:sp>
      <p:sp>
        <p:nvSpPr>
          <p:cNvPr id="326696" name="Rectangle 40"/>
          <p:cNvSpPr>
            <a:spLocks noChangeArrowheads="1"/>
          </p:cNvSpPr>
          <p:nvPr/>
        </p:nvSpPr>
        <p:spPr bwMode="auto">
          <a:xfrm>
            <a:off x="179388" y="2663825"/>
            <a:ext cx="7177087" cy="895350"/>
          </a:xfrm>
          <a:prstGeom prst="rect">
            <a:avLst/>
          </a:prstGeom>
          <a:noFill/>
          <a:ln w="9525">
            <a:noFill/>
            <a:miter lim="800000"/>
            <a:headEnd/>
            <a:tailEnd/>
          </a:ln>
        </p:spPr>
        <p:txBody>
          <a:bodyPr lIns="90000" tIns="46800" rIns="90000" bIns="46800">
            <a:spAutoFit/>
          </a:bodyPr>
          <a:lstStyle/>
          <a:p>
            <a:pPr marL="982663" lvl="1" indent="-803275">
              <a:lnSpc>
                <a:spcPct val="110000"/>
              </a:lnSpc>
              <a:buFont typeface="Arial" charset="0"/>
              <a:buNone/>
            </a:pPr>
            <a:r>
              <a:rPr lang="en-ZA">
                <a:solidFill>
                  <a:srgbClr val="000066"/>
                </a:solidFill>
              </a:rPr>
              <a:t>E.g.	An initially compressed spring launches a sheep vertically upwards…</a:t>
            </a:r>
            <a:endParaRPr lang="en-US">
              <a:solidFill>
                <a:srgbClr val="000066"/>
              </a:solidFill>
            </a:endParaRPr>
          </a:p>
        </p:txBody>
      </p:sp>
      <p:grpSp>
        <p:nvGrpSpPr>
          <p:cNvPr id="11" name="Group 55"/>
          <p:cNvGrpSpPr>
            <a:grpSpLocks/>
          </p:cNvGrpSpPr>
          <p:nvPr/>
        </p:nvGrpSpPr>
        <p:grpSpPr bwMode="auto">
          <a:xfrm>
            <a:off x="7540625" y="4903788"/>
            <a:ext cx="433388" cy="968375"/>
            <a:chOff x="1153" y="782"/>
            <a:chExt cx="336" cy="1216"/>
          </a:xfrm>
        </p:grpSpPr>
        <p:grpSp>
          <p:nvGrpSpPr>
            <p:cNvPr id="12" name="Group 56"/>
            <p:cNvGrpSpPr>
              <a:grpSpLocks/>
            </p:cNvGrpSpPr>
            <p:nvPr/>
          </p:nvGrpSpPr>
          <p:grpSpPr bwMode="auto">
            <a:xfrm>
              <a:off x="1155" y="782"/>
              <a:ext cx="334" cy="157"/>
              <a:chOff x="1155" y="782"/>
              <a:chExt cx="334" cy="157"/>
            </a:xfrm>
          </p:grpSpPr>
          <p:sp>
            <p:nvSpPr>
              <p:cNvPr id="320553" name="Freeform 57"/>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26714" name="Freeform 58"/>
              <p:cNvSpPr>
                <a:spLocks/>
              </p:cNvSpPr>
              <p:nvPr/>
            </p:nvSpPr>
            <p:spPr bwMode="auto">
              <a:xfrm>
                <a:off x="1158" y="782"/>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55" name="Freeform 59"/>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13" name="Group 60"/>
            <p:cNvGrpSpPr>
              <a:grpSpLocks/>
            </p:cNvGrpSpPr>
            <p:nvPr/>
          </p:nvGrpSpPr>
          <p:grpSpPr bwMode="auto">
            <a:xfrm>
              <a:off x="1153" y="925"/>
              <a:ext cx="332" cy="215"/>
              <a:chOff x="1153" y="925"/>
              <a:chExt cx="332" cy="215"/>
            </a:xfrm>
          </p:grpSpPr>
          <p:sp>
            <p:nvSpPr>
              <p:cNvPr id="326717" name="Freeform 61"/>
              <p:cNvSpPr>
                <a:spLocks/>
              </p:cNvSpPr>
              <p:nvPr/>
            </p:nvSpPr>
            <p:spPr bwMode="auto">
              <a:xfrm>
                <a:off x="1153" y="926"/>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52" name="Freeform 62"/>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14" name="Group 63"/>
            <p:cNvGrpSpPr>
              <a:grpSpLocks/>
            </p:cNvGrpSpPr>
            <p:nvPr/>
          </p:nvGrpSpPr>
          <p:grpSpPr bwMode="auto">
            <a:xfrm>
              <a:off x="1153" y="1124"/>
              <a:ext cx="332" cy="215"/>
              <a:chOff x="1153" y="1124"/>
              <a:chExt cx="332" cy="215"/>
            </a:xfrm>
          </p:grpSpPr>
          <p:sp>
            <p:nvSpPr>
              <p:cNvPr id="326720" name="Freeform 64"/>
              <p:cNvSpPr>
                <a:spLocks/>
              </p:cNvSpPr>
              <p:nvPr/>
            </p:nvSpPr>
            <p:spPr bwMode="auto">
              <a:xfrm>
                <a:off x="1153" y="11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50" name="Freeform 65"/>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15" name="Group 66"/>
            <p:cNvGrpSpPr>
              <a:grpSpLocks/>
            </p:cNvGrpSpPr>
            <p:nvPr/>
          </p:nvGrpSpPr>
          <p:grpSpPr bwMode="auto">
            <a:xfrm>
              <a:off x="1153" y="1326"/>
              <a:ext cx="332" cy="215"/>
              <a:chOff x="1153" y="1124"/>
              <a:chExt cx="332" cy="215"/>
            </a:xfrm>
          </p:grpSpPr>
          <p:sp>
            <p:nvSpPr>
              <p:cNvPr id="326723" name="Freeform 67"/>
              <p:cNvSpPr>
                <a:spLocks/>
              </p:cNvSpPr>
              <p:nvPr/>
            </p:nvSpPr>
            <p:spPr bwMode="auto">
              <a:xfrm>
                <a:off x="1153" y="1124"/>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48" name="Freeform 68"/>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16" name="Group 69"/>
            <p:cNvGrpSpPr>
              <a:grpSpLocks/>
            </p:cNvGrpSpPr>
            <p:nvPr/>
          </p:nvGrpSpPr>
          <p:grpSpPr bwMode="auto">
            <a:xfrm>
              <a:off x="1153" y="1525"/>
              <a:ext cx="332" cy="215"/>
              <a:chOff x="1153" y="1124"/>
              <a:chExt cx="332" cy="215"/>
            </a:xfrm>
          </p:grpSpPr>
          <p:sp>
            <p:nvSpPr>
              <p:cNvPr id="326726" name="Freeform 70"/>
              <p:cNvSpPr>
                <a:spLocks/>
              </p:cNvSpPr>
              <p:nvPr/>
            </p:nvSpPr>
            <p:spPr bwMode="auto">
              <a:xfrm>
                <a:off x="1153" y="11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46" name="Freeform 71"/>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sp>
          <p:nvSpPr>
            <p:cNvPr id="326728" name="Freeform 72"/>
            <p:cNvSpPr>
              <a:spLocks/>
            </p:cNvSpPr>
            <p:nvPr/>
          </p:nvSpPr>
          <p:spPr bwMode="auto">
            <a:xfrm>
              <a:off x="1153" y="1725"/>
              <a:ext cx="332" cy="138"/>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17" name="Group 73"/>
            <p:cNvGrpSpPr>
              <a:grpSpLocks/>
            </p:cNvGrpSpPr>
            <p:nvPr/>
          </p:nvGrpSpPr>
          <p:grpSpPr bwMode="auto">
            <a:xfrm>
              <a:off x="1155" y="1842"/>
              <a:ext cx="331" cy="156"/>
              <a:chOff x="1155" y="1842"/>
              <a:chExt cx="331" cy="156"/>
            </a:xfrm>
          </p:grpSpPr>
          <p:sp>
            <p:nvSpPr>
              <p:cNvPr id="320542" name="Freeform 74"/>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26731" name="Freeform 75"/>
              <p:cNvSpPr>
                <a:spLocks/>
              </p:cNvSpPr>
              <p:nvPr/>
            </p:nvSpPr>
            <p:spPr bwMode="auto">
              <a:xfrm flipH="1" flipV="1">
                <a:off x="1163" y="1916"/>
                <a:ext cx="324" cy="82"/>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20544" name="Freeform 76"/>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66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67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6" presetClass="emph" presetSubtype="0" accel="50000" fill="hold" nodeType="clickEffect">
                                  <p:stCondLst>
                                    <p:cond delay="0"/>
                                  </p:stCondLst>
                                  <p:childTnLst>
                                    <p:animScale>
                                      <p:cBhvr>
                                        <p:cTn id="16" dur="1000" fill="hold"/>
                                        <p:tgtEl>
                                          <p:spTgt spid="11"/>
                                        </p:tgtEl>
                                      </p:cBhvr>
                                      <p:by x="100000" y="150000"/>
                                    </p:animScale>
                                  </p:childTnLst>
                                </p:cTn>
                              </p:par>
                              <p:par>
                                <p:cTn id="17" presetID="64" presetClass="path" presetSubtype="0" accel="50000" fill="hold" nodeType="withEffect">
                                  <p:stCondLst>
                                    <p:cond delay="0"/>
                                  </p:stCondLst>
                                  <p:childTnLst>
                                    <p:animMotion origin="layout" path="M 2.77778E-7 -3.7037E-6 L 2.77778E-7 -0.03703 " pathEditMode="relative" rAng="0" ptsTypes="AA">
                                      <p:cBhvr>
                                        <p:cTn id="18" dur="1000" fill="hold"/>
                                        <p:tgtEl>
                                          <p:spTgt spid="11"/>
                                        </p:tgtEl>
                                        <p:attrNameLst>
                                          <p:attrName>ppt_x</p:attrName>
                                          <p:attrName>ppt_y</p:attrName>
                                        </p:attrNameLst>
                                      </p:cBhvr>
                                      <p:rCtr x="0" y="-19"/>
                                    </p:animMotion>
                                  </p:childTnLst>
                                </p:cTn>
                              </p:par>
                              <p:par>
                                <p:cTn id="19" presetID="64" presetClass="path" presetSubtype="0" accel="50000" decel="50000" fill="hold" nodeType="withEffect">
                                  <p:stCondLst>
                                    <p:cond delay="0"/>
                                  </p:stCondLst>
                                  <p:childTnLst>
                                    <p:animMotion origin="layout" path="M 4.16667E-6 -3.7037E-7 L 4.16667E-6 -0.31111 " pathEditMode="relative" rAng="0" ptsTypes="AA">
                                      <p:cBhvr>
                                        <p:cTn id="20" dur="3000" fill="hold"/>
                                        <p:tgtEl>
                                          <p:spTgt spid="326733"/>
                                        </p:tgtEl>
                                        <p:attrNameLst>
                                          <p:attrName>ppt_x</p:attrName>
                                          <p:attrName>ppt_y</p:attrName>
                                        </p:attrNameLst>
                                      </p:cBhvr>
                                      <p:rCtr x="0" y="-156"/>
                                    </p:animMotion>
                                  </p:childTnLst>
                                </p:cTn>
                              </p:par>
                              <p:par>
                                <p:cTn id="21" presetID="6" presetClass="emph" presetSubtype="0" decel="50000" fill="hold" nodeType="withEffect">
                                  <p:stCondLst>
                                    <p:cond delay="1000"/>
                                  </p:stCondLst>
                                  <p:childTnLst>
                                    <p:animScale>
                                      <p:cBhvr>
                                        <p:cTn id="22" dur="1000" fill="hold"/>
                                        <p:tgtEl>
                                          <p:spTgt spid="11"/>
                                        </p:tgtEl>
                                      </p:cBhvr>
                                      <p:by x="100000" y="85000"/>
                                    </p:animScale>
                                  </p:childTnLst>
                                </p:cTn>
                              </p:par>
                              <p:par>
                                <p:cTn id="23" presetID="42" presetClass="path" presetSubtype="0" decel="50000" fill="hold" nodeType="withEffect">
                                  <p:stCondLst>
                                    <p:cond delay="1000"/>
                                  </p:stCondLst>
                                  <p:childTnLst>
                                    <p:animMotion origin="layout" path="M 2.77778E-7 -0.03704 L 2.77778E-7 -0.01644 " pathEditMode="relative" rAng="0" ptsTypes="AA">
                                      <p:cBhvr>
                                        <p:cTn id="24" dur="1000" fill="hold"/>
                                        <p:tgtEl>
                                          <p:spTgt spid="11"/>
                                        </p:tgtEl>
                                        <p:attrNameLst>
                                          <p:attrName>ppt_x</p:attrName>
                                          <p:attrName>ppt_y</p:attrName>
                                        </p:attrNameLst>
                                      </p:cBhvr>
                                      <p:rCtr x="0" y="10"/>
                                    </p:animMotion>
                                  </p:childTnLst>
                                  <p:subTnLst>
                                    <p:audio>
                                      <p:cMediaNode vol="100000">
                                        <p:cTn display="0" masterRel="sameClick">
                                          <p:stCondLst>
                                            <p:cond evt="begin" delay="0">
                                              <p:tn val="23"/>
                                            </p:cond>
                                          </p:stCondLst>
                                          <p:endCondLst>
                                            <p:cond evt="onStopAudio" delay="0">
                                              <p:tgtEl>
                                                <p:sldTgt/>
                                              </p:tgtEl>
                                            </p:cond>
                                          </p:endCondLst>
                                        </p:cTn>
                                        <p:tgtEl>
                                          <p:sndTgt r:embed="rId3" name="SHEEP.WAV"/>
                                        </p:tgtEl>
                                      </p:cMediaNode>
                                    </p:audio>
                                  </p:sub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326733"/>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3267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26699"/>
                                        </p:tgtEl>
                                        <p:attrNameLst>
                                          <p:attrName>style.visibility</p:attrName>
                                        </p:attrNameLst>
                                      </p:cBhvr>
                                      <p:to>
                                        <p:strVal val="visible"/>
                                      </p:to>
                                    </p:set>
                                    <p:animEffect transition="in" filter="fade">
                                      <p:cBhvr>
                                        <p:cTn id="42" dur="1000"/>
                                        <p:tgtEl>
                                          <p:spTgt spid="326699"/>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2666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26667"/>
                                        </p:tgtEl>
                                        <p:attrNameLst>
                                          <p:attrName>style.visibility</p:attrName>
                                        </p:attrNameLst>
                                      </p:cBhvr>
                                      <p:to>
                                        <p:strVal val="visible"/>
                                      </p:to>
                                    </p:set>
                                  </p:childTnLst>
                                </p:cTn>
                              </p:par>
                              <p:par>
                                <p:cTn id="49" presetID="10" presetClass="entr" presetSubtype="0" fill="hold" grpId="0" nodeType="withEffect">
                                  <p:stCondLst>
                                    <p:cond delay="0"/>
                                  </p:stCondLst>
                                  <p:childTnLst>
                                    <p:set>
                                      <p:cBhvr>
                                        <p:cTn id="50" dur="1" fill="hold">
                                          <p:stCondLst>
                                            <p:cond delay="0"/>
                                          </p:stCondLst>
                                        </p:cTn>
                                        <p:tgtEl>
                                          <p:spTgt spid="326671"/>
                                        </p:tgtEl>
                                        <p:attrNameLst>
                                          <p:attrName>style.visibility</p:attrName>
                                        </p:attrNameLst>
                                      </p:cBhvr>
                                      <p:to>
                                        <p:strVal val="visible"/>
                                      </p:to>
                                    </p:set>
                                    <p:animEffect transition="in" filter="fade">
                                      <p:cBhvr>
                                        <p:cTn id="51" dur="2000"/>
                                        <p:tgtEl>
                                          <p:spTgt spid="326671"/>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326663"/>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26697"/>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6" presetClass="emph" presetSubtype="0" accel="50000" fill="hold" nodeType="clickEffect">
                                  <p:stCondLst>
                                    <p:cond delay="0"/>
                                  </p:stCondLst>
                                  <p:childTnLst>
                                    <p:animScale>
                                      <p:cBhvr>
                                        <p:cTn id="63" dur="1000" fill="hold"/>
                                        <p:tgtEl>
                                          <p:spTgt spid="3"/>
                                        </p:tgtEl>
                                      </p:cBhvr>
                                      <p:by x="100000" y="150000"/>
                                    </p:animScale>
                                  </p:childTnLst>
                                </p:cTn>
                              </p:par>
                              <p:par>
                                <p:cTn id="64" presetID="64" presetClass="path" presetSubtype="0" accel="50000" fill="hold" nodeType="withEffect">
                                  <p:stCondLst>
                                    <p:cond delay="0"/>
                                  </p:stCondLst>
                                  <p:childTnLst>
                                    <p:animMotion origin="layout" path="M 2.77778E-7 -3.7037E-6 L 2.77778E-7 -0.03703 " pathEditMode="relative" rAng="0" ptsTypes="AA">
                                      <p:cBhvr>
                                        <p:cTn id="65" dur="1000" fill="hold"/>
                                        <p:tgtEl>
                                          <p:spTgt spid="3"/>
                                        </p:tgtEl>
                                        <p:attrNameLst>
                                          <p:attrName>ppt_x</p:attrName>
                                          <p:attrName>ppt_y</p:attrName>
                                        </p:attrNameLst>
                                      </p:cBhvr>
                                      <p:rCtr x="0" y="-19"/>
                                    </p:animMotion>
                                  </p:childTnLst>
                                </p:cTn>
                              </p:par>
                              <p:par>
                                <p:cTn id="66" presetID="6" presetClass="emph" presetSubtype="0" accel="50000" fill="hold" grpId="1" nodeType="withEffect">
                                  <p:stCondLst>
                                    <p:cond delay="0"/>
                                  </p:stCondLst>
                                  <p:childTnLst>
                                    <p:animScale>
                                      <p:cBhvr>
                                        <p:cTn id="67" dur="800" fill="hold"/>
                                        <p:tgtEl>
                                          <p:spTgt spid="326697"/>
                                        </p:tgtEl>
                                      </p:cBhvr>
                                      <p:by x="100000" y="100"/>
                                    </p:animScale>
                                  </p:childTnLst>
                                </p:cTn>
                              </p:par>
                              <p:par>
                                <p:cTn id="68" presetID="42" presetClass="path" presetSubtype="0" accel="50000" autoRev="1" fill="hold" grpId="2" nodeType="withEffect">
                                  <p:stCondLst>
                                    <p:cond delay="0"/>
                                  </p:stCondLst>
                                  <p:childTnLst>
                                    <p:animMotion origin="layout" path="M -3.05556E-6 1.48148E-6 L -3.05556E-6 0.11204 " pathEditMode="relative" rAng="0" ptsTypes="AA">
                                      <p:cBhvr>
                                        <p:cTn id="69" dur="800" fill="hold"/>
                                        <p:tgtEl>
                                          <p:spTgt spid="326697"/>
                                        </p:tgtEl>
                                        <p:attrNameLst>
                                          <p:attrName>ppt_x</p:attrName>
                                          <p:attrName>ppt_y</p:attrName>
                                        </p:attrNameLst>
                                      </p:cBhvr>
                                      <p:rCtr x="0" y="56"/>
                                    </p:animMotion>
                                  </p:childTnLst>
                                </p:cTn>
                              </p:par>
                              <p:par>
                                <p:cTn id="70" presetID="6" presetClass="emph" presetSubtype="0" fill="hold" grpId="0" nodeType="withEffect">
                                  <p:stCondLst>
                                    <p:cond delay="0"/>
                                  </p:stCondLst>
                                  <p:childTnLst>
                                    <p:animScale>
                                      <p:cBhvr>
                                        <p:cTn id="71" dur="800" fill="hold"/>
                                        <p:tgtEl>
                                          <p:spTgt spid="326664"/>
                                        </p:tgtEl>
                                      </p:cBhvr>
                                      <p:by x="100000" y="10"/>
                                    </p:animScale>
                                  </p:childTnLst>
                                </p:cTn>
                              </p:par>
                              <p:par>
                                <p:cTn id="72" presetID="42" presetClass="path" presetSubtype="0" decel="50000" fill="hold" grpId="0" nodeType="withEffect">
                                  <p:stCondLst>
                                    <p:cond delay="800"/>
                                  </p:stCondLst>
                                  <p:childTnLst>
                                    <p:animMotion origin="layout" path="M 3.05556E-6 -1.11111E-6 L 0.00069 0.20255 " pathEditMode="relative" rAng="0" ptsTypes="AA">
                                      <p:cBhvr>
                                        <p:cTn id="73" dur="2200" fill="hold"/>
                                        <p:tgtEl>
                                          <p:spTgt spid="326706"/>
                                        </p:tgtEl>
                                        <p:attrNameLst>
                                          <p:attrName>ppt_x</p:attrName>
                                          <p:attrName>ppt_y</p:attrName>
                                        </p:attrNameLst>
                                      </p:cBhvr>
                                      <p:rCtr x="0" y="101"/>
                                    </p:animMotion>
                                  </p:childTnLst>
                                </p:cTn>
                              </p:par>
                              <p:par>
                                <p:cTn id="74" presetID="6" presetClass="emph" presetSubtype="0" accel="50000" decel="50000" fill="hold" grpId="0" nodeType="withEffect">
                                  <p:stCondLst>
                                    <p:cond delay="100"/>
                                  </p:stCondLst>
                                  <p:childTnLst>
                                    <p:animScale>
                                      <p:cBhvr>
                                        <p:cTn id="75" dur="2900" fill="hold"/>
                                        <p:tgtEl>
                                          <p:spTgt spid="326698"/>
                                        </p:tgtEl>
                                      </p:cBhvr>
                                      <p:by x="100000" y="10"/>
                                    </p:animScale>
                                  </p:childTnLst>
                                </p:cTn>
                              </p:par>
                              <p:par>
                                <p:cTn id="76" presetID="64" presetClass="path" presetSubtype="0" accel="50000" decel="50000" fill="hold" nodeType="withEffect">
                                  <p:stCondLst>
                                    <p:cond delay="100"/>
                                  </p:stCondLst>
                                  <p:childTnLst>
                                    <p:animMotion origin="layout" path="M 4.16667E-6 -3.7037E-7 L 4.16667E-6 -0.31111 " pathEditMode="relative" rAng="0" ptsTypes="AA">
                                      <p:cBhvr>
                                        <p:cTn id="77" dur="3000" fill="hold"/>
                                        <p:tgtEl>
                                          <p:spTgt spid="326737"/>
                                        </p:tgtEl>
                                        <p:attrNameLst>
                                          <p:attrName>ppt_x</p:attrName>
                                          <p:attrName>ppt_y</p:attrName>
                                        </p:attrNameLst>
                                      </p:cBhvr>
                                      <p:rCtr x="0" y="-156"/>
                                    </p:animMotion>
                                  </p:childTnLst>
                                </p:cTn>
                              </p:par>
                              <p:par>
                                <p:cTn id="78" presetID="6" presetClass="emph" presetSubtype="0" decel="50000" fill="hold" nodeType="withEffect">
                                  <p:stCondLst>
                                    <p:cond delay="1000"/>
                                  </p:stCondLst>
                                  <p:childTnLst>
                                    <p:animScale>
                                      <p:cBhvr>
                                        <p:cTn id="79" dur="1000" fill="hold"/>
                                        <p:tgtEl>
                                          <p:spTgt spid="3"/>
                                        </p:tgtEl>
                                      </p:cBhvr>
                                      <p:by x="100000" y="85000"/>
                                    </p:animScale>
                                  </p:childTnLst>
                                </p:cTn>
                              </p:par>
                              <p:par>
                                <p:cTn id="80" presetID="42" presetClass="path" presetSubtype="0" decel="50000" fill="hold" nodeType="withEffect">
                                  <p:stCondLst>
                                    <p:cond delay="1000"/>
                                  </p:stCondLst>
                                  <p:childTnLst>
                                    <p:animMotion origin="layout" path="M 2.77778E-7 -0.03704 L 2.77778E-7 -0.01644 " pathEditMode="relative" rAng="0" ptsTypes="AA">
                                      <p:cBhvr>
                                        <p:cTn id="81" dur="1000" fill="hold"/>
                                        <p:tgtEl>
                                          <p:spTgt spid="3"/>
                                        </p:tgtEl>
                                        <p:attrNameLst>
                                          <p:attrName>ppt_x</p:attrName>
                                          <p:attrName>ppt_y</p:attrName>
                                        </p:attrNameLst>
                                      </p:cBhvr>
                                      <p:rCtr x="0" y="10"/>
                                    </p:animMotion>
                                  </p:childTnLst>
                                  <p:subTnLst>
                                    <p:audio>
                                      <p:cMediaNode vol="100000">
                                        <p:cTn display="0" masterRel="sameClick">
                                          <p:stCondLst>
                                            <p:cond evt="begin" delay="0">
                                              <p:tn val="80"/>
                                            </p:cond>
                                          </p:stCondLst>
                                          <p:endCondLst>
                                            <p:cond evt="onStopAudio" delay="0">
                                              <p:tgtEl>
                                                <p:sldTgt/>
                                              </p:tgtEl>
                                            </p:cond>
                                          </p:endCondLst>
                                        </p:cTn>
                                        <p:tgtEl>
                                          <p:sndTgt r:embed="rId3" name="SHEE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99" grpId="0" animBg="1"/>
      <p:bldP spid="326664" grpId="0" animBg="1"/>
      <p:bldP spid="326663" grpId="0" animBg="1"/>
      <p:bldP spid="326697" grpId="0" animBg="1"/>
      <p:bldP spid="326697" grpId="1" animBg="1"/>
      <p:bldP spid="326697" grpId="2" animBg="1"/>
      <p:bldP spid="326698" grpId="0" animBg="1"/>
      <p:bldP spid="326706" grpId="0" animBg="1"/>
      <p:bldP spid="326667" grpId="0" animBg="1"/>
      <p:bldP spid="326671" grpId="0" animBg="1"/>
      <p:bldP spid="3266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Footer Placeholder 3"/>
          <p:cNvSpPr>
            <a:spLocks noGrp="1"/>
          </p:cNvSpPr>
          <p:nvPr>
            <p:ph type="ftr" sz="quarter" idx="10"/>
          </p:nvPr>
        </p:nvSpPr>
        <p:spPr>
          <a:noFill/>
        </p:spPr>
        <p:txBody>
          <a:bodyPr/>
          <a:lstStyle/>
          <a:p>
            <a:r>
              <a:rPr lang="en-US" smtClean="0"/>
              <a:t>ENERGY</a:t>
            </a:r>
          </a:p>
        </p:txBody>
      </p:sp>
      <p:sp>
        <p:nvSpPr>
          <p:cNvPr id="322562" name="Date Placeholder 4"/>
          <p:cNvSpPr>
            <a:spLocks noGrp="1"/>
          </p:cNvSpPr>
          <p:nvPr>
            <p:ph type="dt" sz="quarter" idx="11"/>
          </p:nvPr>
        </p:nvSpPr>
        <p:spPr>
          <a:noFill/>
        </p:spPr>
        <p:txBody>
          <a:bodyPr/>
          <a:lstStyle/>
          <a:p>
            <a:r>
              <a:rPr lang="en-US" dirty="0" smtClean="0"/>
              <a:t>PHY1012F</a:t>
            </a:r>
          </a:p>
        </p:txBody>
      </p:sp>
      <p:sp>
        <p:nvSpPr>
          <p:cNvPr id="322563" name="Slide Number Placeholder 5"/>
          <p:cNvSpPr>
            <a:spLocks noGrp="1"/>
          </p:cNvSpPr>
          <p:nvPr>
            <p:ph type="sldNum" sz="quarter" idx="12"/>
          </p:nvPr>
        </p:nvSpPr>
        <p:spPr>
          <a:noFill/>
        </p:spPr>
        <p:txBody>
          <a:bodyPr/>
          <a:lstStyle/>
          <a:p>
            <a:fld id="{9DFEBFAE-21B1-407D-B941-717AF67B50A1}" type="slidenum">
              <a:rPr lang="en-US" smtClean="0"/>
              <a:pPr/>
              <a:t>15</a:t>
            </a:fld>
            <a:endParaRPr lang="en-US" smtClean="0"/>
          </a:p>
        </p:txBody>
      </p:sp>
      <p:sp>
        <p:nvSpPr>
          <p:cNvPr id="322564" name="Rectangle 2"/>
          <p:cNvSpPr>
            <a:spLocks noGrp="1" noChangeArrowheads="1"/>
          </p:cNvSpPr>
          <p:nvPr>
            <p:ph type="title"/>
          </p:nvPr>
        </p:nvSpPr>
        <p:spPr/>
        <p:txBody>
          <a:bodyPr/>
          <a:lstStyle/>
          <a:p>
            <a:pPr eaLnBrk="1" hangingPunct="1"/>
            <a:r>
              <a:rPr lang="en-ZA" smtClean="0"/>
              <a:t>ELASTIC COLLISIONS</a:t>
            </a:r>
            <a:endParaRPr lang="en-US" smtClean="0"/>
          </a:p>
        </p:txBody>
      </p:sp>
      <p:sp>
        <p:nvSpPr>
          <p:cNvPr id="322565" name="Rectangle 3"/>
          <p:cNvSpPr>
            <a:spLocks noGrp="1" noChangeArrowheads="1"/>
          </p:cNvSpPr>
          <p:nvPr>
            <p:ph type="body" idx="1"/>
          </p:nvPr>
        </p:nvSpPr>
        <p:spPr>
          <a:xfrm>
            <a:off x="179388" y="1343025"/>
            <a:ext cx="8774112" cy="895350"/>
          </a:xfrm>
        </p:spPr>
        <p:txBody>
          <a:bodyPr/>
          <a:lstStyle/>
          <a:p>
            <a:pPr lvl="1" indent="0" eaLnBrk="1" hangingPunct="1"/>
            <a:r>
              <a:rPr lang="en-ZA" smtClean="0"/>
              <a:t>An idealised collision in which mechanical energy is conserved is called an </a:t>
            </a:r>
            <a:r>
              <a:rPr lang="en-ZA" smtClean="0">
                <a:solidFill>
                  <a:srgbClr val="FF0000"/>
                </a:solidFill>
              </a:rPr>
              <a:t>perfectly elastic collision</a:t>
            </a:r>
            <a:r>
              <a:rPr lang="en-ZA" smtClean="0"/>
              <a:t>.</a:t>
            </a:r>
            <a:endParaRPr lang="en-US" smtClean="0"/>
          </a:p>
        </p:txBody>
      </p:sp>
      <p:sp>
        <p:nvSpPr>
          <p:cNvPr id="324613" name="Rectangle 5"/>
          <p:cNvSpPr>
            <a:spLocks noChangeArrowheads="1"/>
          </p:cNvSpPr>
          <p:nvPr/>
        </p:nvSpPr>
        <p:spPr bwMode="auto">
          <a:xfrm>
            <a:off x="179388" y="2270125"/>
            <a:ext cx="87741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Problem-solving strategy for elastic collisions:</a:t>
            </a:r>
            <a:endParaRPr lang="en-US">
              <a:solidFill>
                <a:srgbClr val="000066"/>
              </a:solidFill>
            </a:endParaRPr>
          </a:p>
        </p:txBody>
      </p:sp>
      <p:sp>
        <p:nvSpPr>
          <p:cNvPr id="324614" name="Rectangle 6"/>
          <p:cNvSpPr>
            <a:spLocks noChangeArrowheads="1"/>
          </p:cNvSpPr>
          <p:nvPr/>
        </p:nvSpPr>
        <p:spPr bwMode="auto">
          <a:xfrm>
            <a:off x="179388" y="2800350"/>
            <a:ext cx="8774112" cy="3444875"/>
          </a:xfrm>
          <a:prstGeom prst="rect">
            <a:avLst/>
          </a:prstGeom>
          <a:noFill/>
          <a:ln w="9525">
            <a:noFill/>
            <a:miter lim="800000"/>
            <a:headEnd/>
            <a:tailEnd/>
          </a:ln>
        </p:spPr>
        <p:txBody>
          <a:bodyPr lIns="90000" tIns="46800" rIns="90000" bIns="46800">
            <a:spAutoFit/>
          </a:bodyPr>
          <a:lstStyle/>
          <a:p>
            <a:pPr marL="712788" lvl="1" indent="-533400">
              <a:lnSpc>
                <a:spcPct val="110000"/>
              </a:lnSpc>
              <a:buFontTx/>
              <a:buAutoNum type="arabicPeriod"/>
            </a:pPr>
            <a:r>
              <a:rPr lang="en-ZA" sz="2200">
                <a:solidFill>
                  <a:srgbClr val="000066"/>
                </a:solidFill>
              </a:rPr>
              <a:t>Sketch the situation.</a:t>
            </a:r>
          </a:p>
          <a:p>
            <a:pPr marL="712788" lvl="1" indent="-533400">
              <a:lnSpc>
                <a:spcPct val="110000"/>
              </a:lnSpc>
              <a:buFontTx/>
              <a:buAutoNum type="arabicPeriod"/>
            </a:pPr>
            <a:endParaRPr lang="en-ZA" sz="600">
              <a:solidFill>
                <a:srgbClr val="000066"/>
              </a:solidFill>
            </a:endParaRPr>
          </a:p>
          <a:p>
            <a:pPr marL="712788" lvl="1" indent="-533400">
              <a:lnSpc>
                <a:spcPct val="110000"/>
              </a:lnSpc>
              <a:buFontTx/>
              <a:buAutoNum type="arabicPeriod"/>
            </a:pPr>
            <a:r>
              <a:rPr lang="en-ZA" sz="2200">
                <a:solidFill>
                  <a:srgbClr val="000066"/>
                </a:solidFill>
              </a:rPr>
              <a:t>If necessary, divide the problem into separate parts according to the principles which will be used to solve it. (Use before-and-after drawings for conservation parts).</a:t>
            </a:r>
          </a:p>
          <a:p>
            <a:pPr marL="712788" lvl="1" indent="-533400">
              <a:lnSpc>
                <a:spcPct val="110000"/>
              </a:lnSpc>
              <a:buFontTx/>
              <a:buAutoNum type="arabicPeriod"/>
            </a:pPr>
            <a:endParaRPr lang="en-ZA" sz="600">
              <a:solidFill>
                <a:srgbClr val="000066"/>
              </a:solidFill>
            </a:endParaRPr>
          </a:p>
          <a:p>
            <a:pPr marL="712788" lvl="1" indent="-533400">
              <a:lnSpc>
                <a:spcPct val="110000"/>
              </a:lnSpc>
              <a:buFontTx/>
              <a:buAutoNum type="arabicPeriod"/>
            </a:pPr>
            <a:r>
              <a:rPr lang="en-ZA" sz="2200">
                <a:solidFill>
                  <a:srgbClr val="000066"/>
                </a:solidFill>
              </a:rPr>
              <a:t>Establish a coordinate system to match the motion.</a:t>
            </a:r>
          </a:p>
          <a:p>
            <a:pPr marL="712788" lvl="1" indent="-533400">
              <a:lnSpc>
                <a:spcPct val="110000"/>
              </a:lnSpc>
              <a:buFontTx/>
              <a:buAutoNum type="arabicPeriod"/>
            </a:pPr>
            <a:endParaRPr lang="en-ZA" sz="600">
              <a:solidFill>
                <a:srgbClr val="000066"/>
              </a:solidFill>
            </a:endParaRPr>
          </a:p>
          <a:p>
            <a:pPr marL="712788" lvl="1" indent="-533400">
              <a:lnSpc>
                <a:spcPct val="110000"/>
              </a:lnSpc>
              <a:buFontTx/>
              <a:buAutoNum type="arabicPeriod"/>
            </a:pPr>
            <a:r>
              <a:rPr lang="en-ZA" sz="2200">
                <a:solidFill>
                  <a:srgbClr val="000066"/>
                </a:solidFill>
              </a:rPr>
              <a:t>Define symbols for initial and final masses and velocities, and list known information, identify desired unknowns.</a:t>
            </a:r>
          </a:p>
          <a:p>
            <a:pPr marL="712788" lvl="1" indent="-533400">
              <a:lnSpc>
                <a:spcPct val="110000"/>
              </a:lnSpc>
              <a:buFontTx/>
              <a:buAutoNum type="arabicPeriod"/>
            </a:pPr>
            <a:endParaRPr lang="en-ZA" sz="600">
              <a:solidFill>
                <a:srgbClr val="000066"/>
              </a:solidFill>
            </a:endParaRPr>
          </a:p>
          <a:p>
            <a:pPr marL="712788" lvl="1" indent="-533400">
              <a:lnSpc>
                <a:spcPct val="110000"/>
              </a:lnSpc>
              <a:buFontTx/>
              <a:buAutoNum type="arabicPeriod"/>
            </a:pPr>
            <a:r>
              <a:rPr lang="en-ZA" sz="2200">
                <a:solidFill>
                  <a:srgbClr val="000066"/>
                </a:solidFill>
              </a:rPr>
              <a:t>Apply the laws of conservation of momentum </a:t>
            </a:r>
            <a:r>
              <a:rPr lang="en-ZA" sz="2200" i="1">
                <a:solidFill>
                  <a:srgbClr val="000066"/>
                </a:solidFill>
              </a:rPr>
              <a:t>and</a:t>
            </a:r>
            <a:r>
              <a:rPr lang="en-ZA" i="1" baseline="30000">
                <a:solidFill>
                  <a:srgbClr val="000066"/>
                </a:solidFill>
              </a:rPr>
              <a:t> </a:t>
            </a:r>
            <a:r>
              <a:rPr lang="en-ZA" sz="2200">
                <a:solidFill>
                  <a:srgbClr val="000066"/>
                </a:solidFill>
              </a:rPr>
              <a:t> energy.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46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46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46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46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461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46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09" name="Footer Placeholder 3"/>
          <p:cNvSpPr>
            <a:spLocks noGrp="1"/>
          </p:cNvSpPr>
          <p:nvPr>
            <p:ph type="ftr" sz="quarter" idx="10"/>
          </p:nvPr>
        </p:nvSpPr>
        <p:spPr>
          <a:noFill/>
        </p:spPr>
        <p:txBody>
          <a:bodyPr/>
          <a:lstStyle/>
          <a:p>
            <a:r>
              <a:rPr lang="en-US" smtClean="0"/>
              <a:t>ENERGY</a:t>
            </a:r>
          </a:p>
        </p:txBody>
      </p:sp>
      <p:sp>
        <p:nvSpPr>
          <p:cNvPr id="324610" name="Date Placeholder 4"/>
          <p:cNvSpPr>
            <a:spLocks noGrp="1"/>
          </p:cNvSpPr>
          <p:nvPr>
            <p:ph type="dt" sz="quarter" idx="11"/>
          </p:nvPr>
        </p:nvSpPr>
        <p:spPr>
          <a:noFill/>
        </p:spPr>
        <p:txBody>
          <a:bodyPr/>
          <a:lstStyle/>
          <a:p>
            <a:r>
              <a:rPr lang="en-US" dirty="0" smtClean="0"/>
              <a:t>PHY1012F</a:t>
            </a:r>
          </a:p>
        </p:txBody>
      </p:sp>
      <p:sp>
        <p:nvSpPr>
          <p:cNvPr id="324611" name="Slide Number Placeholder 5"/>
          <p:cNvSpPr>
            <a:spLocks noGrp="1"/>
          </p:cNvSpPr>
          <p:nvPr>
            <p:ph type="sldNum" sz="quarter" idx="12"/>
          </p:nvPr>
        </p:nvSpPr>
        <p:spPr>
          <a:noFill/>
        </p:spPr>
        <p:txBody>
          <a:bodyPr/>
          <a:lstStyle/>
          <a:p>
            <a:fld id="{3A64269E-4152-4855-B634-F2A023793394}" type="slidenum">
              <a:rPr lang="en-US" smtClean="0"/>
              <a:pPr/>
              <a:t>16</a:t>
            </a:fld>
            <a:endParaRPr lang="en-US" smtClean="0"/>
          </a:p>
        </p:txBody>
      </p:sp>
      <p:sp>
        <p:nvSpPr>
          <p:cNvPr id="331861" name="AutoShape 85"/>
          <p:cNvSpPr>
            <a:spLocks/>
          </p:cNvSpPr>
          <p:nvPr/>
        </p:nvSpPr>
        <p:spPr bwMode="auto">
          <a:xfrm rot="-5400000">
            <a:off x="2610644" y="3296444"/>
            <a:ext cx="214313" cy="4302125"/>
          </a:xfrm>
          <a:prstGeom prst="leftBrace">
            <a:avLst>
              <a:gd name="adj1" fmla="val 54739"/>
              <a:gd name="adj2" fmla="val 22949"/>
            </a:avLst>
          </a:prstGeom>
          <a:noFill/>
          <a:ln w="15875">
            <a:solidFill>
              <a:schemeClr val="tx1"/>
            </a:solidFill>
            <a:round/>
            <a:headEnd/>
            <a:tailEnd type="none" w="lg" len="lg"/>
          </a:ln>
        </p:spPr>
        <p:txBody>
          <a:bodyPr wrap="none" lIns="90000" tIns="46800" rIns="90000" bIns="46800" anchor="ctr"/>
          <a:lstStyle/>
          <a:p>
            <a:pPr>
              <a:lnSpc>
                <a:spcPct val="110000"/>
              </a:lnSpc>
            </a:pPr>
            <a:endParaRPr lang="en-ZA"/>
          </a:p>
        </p:txBody>
      </p:sp>
      <p:sp>
        <p:nvSpPr>
          <p:cNvPr id="324613" name="Rectangle 5"/>
          <p:cNvSpPr>
            <a:spLocks noGrp="1" noChangeArrowheads="1"/>
          </p:cNvSpPr>
          <p:nvPr>
            <p:ph type="body" idx="1"/>
          </p:nvPr>
        </p:nvSpPr>
        <p:spPr>
          <a:xfrm>
            <a:off x="179388" y="542925"/>
            <a:ext cx="8774112" cy="1565275"/>
          </a:xfrm>
        </p:spPr>
        <p:txBody>
          <a:bodyPr/>
          <a:lstStyle/>
          <a:p>
            <a:pPr marL="0" indent="0" eaLnBrk="1" hangingPunct="1"/>
            <a:r>
              <a:rPr lang="en-ZA" sz="2200" smtClean="0"/>
              <a:t>A 200 g steel ball on a 1 m-long string is pulled sideways until the string is at an angle of 45</a:t>
            </a:r>
            <a:r>
              <a:rPr lang="en-US" sz="2200" smtClean="0"/>
              <a:t>°,</a:t>
            </a:r>
            <a:r>
              <a:rPr lang="en-US" sz="2200" smtClean="0">
                <a:cs typeface="Times New Roman" pitchFamily="18" charset="0"/>
              </a:rPr>
              <a:t> at which point it is </a:t>
            </a:r>
            <a:r>
              <a:rPr lang="en-ZA" sz="2200" smtClean="0"/>
              <a:t>released</a:t>
            </a:r>
            <a:r>
              <a:rPr lang="en-US" sz="2200" smtClean="0">
                <a:cs typeface="Times New Roman" pitchFamily="18" charset="0"/>
              </a:rPr>
              <a:t>.  At the very bottom of its swing it strikes a 500 g steel block resting on a frictionless table.  To what angle does the ball rebound?</a:t>
            </a:r>
          </a:p>
        </p:txBody>
      </p:sp>
      <p:grpSp>
        <p:nvGrpSpPr>
          <p:cNvPr id="331782" name="Group 6"/>
          <p:cNvGrpSpPr>
            <a:grpSpLocks/>
          </p:cNvGrpSpPr>
          <p:nvPr/>
        </p:nvGrpSpPr>
        <p:grpSpPr bwMode="auto">
          <a:xfrm flipV="1">
            <a:off x="1449388" y="2219325"/>
            <a:ext cx="1179512" cy="198438"/>
            <a:chOff x="2784" y="2298"/>
            <a:chExt cx="2130" cy="125"/>
          </a:xfrm>
        </p:grpSpPr>
        <p:sp>
          <p:nvSpPr>
            <p:cNvPr id="324681" name="Rectangle 7"/>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24682" name="Line 8"/>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sp>
        <p:nvSpPr>
          <p:cNvPr id="331785" name="Oval 9"/>
          <p:cNvSpPr>
            <a:spLocks noChangeArrowheads="1"/>
          </p:cNvSpPr>
          <p:nvPr/>
        </p:nvSpPr>
        <p:spPr bwMode="auto">
          <a:xfrm>
            <a:off x="755650" y="3403600"/>
            <a:ext cx="298450" cy="298450"/>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GB"/>
          </a:p>
        </p:txBody>
      </p:sp>
      <p:sp>
        <p:nvSpPr>
          <p:cNvPr id="331786" name="Line 10"/>
          <p:cNvSpPr>
            <a:spLocks noChangeShapeType="1"/>
          </p:cNvSpPr>
          <p:nvPr/>
        </p:nvSpPr>
        <p:spPr bwMode="auto">
          <a:xfrm flipH="1">
            <a:off x="995363" y="2422525"/>
            <a:ext cx="1030287" cy="1030288"/>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31788" name="Line 12"/>
          <p:cNvSpPr>
            <a:spLocks noChangeShapeType="1"/>
          </p:cNvSpPr>
          <p:nvPr/>
        </p:nvSpPr>
        <p:spPr bwMode="auto">
          <a:xfrm>
            <a:off x="2030413" y="2413000"/>
            <a:ext cx="0" cy="900113"/>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31789" name="Rectangle 13"/>
          <p:cNvSpPr>
            <a:spLocks noChangeArrowheads="1"/>
          </p:cNvSpPr>
          <p:nvPr/>
        </p:nvSpPr>
        <p:spPr bwMode="auto">
          <a:xfrm>
            <a:off x="1422400" y="2625725"/>
            <a:ext cx="1241425"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0</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45</a:t>
            </a:r>
            <a:r>
              <a:rPr lang="en-US" sz="2000" b="1">
                <a:solidFill>
                  <a:srgbClr val="000066"/>
                </a:solidFill>
                <a:latin typeface="Times New Roman" pitchFamily="18" charset="0"/>
                <a:cs typeface="Times New Roman" pitchFamily="18" charset="0"/>
                <a:sym typeface="Symbol" pitchFamily="18" charset="2"/>
              </a:rPr>
              <a:t>°</a:t>
            </a:r>
          </a:p>
        </p:txBody>
      </p:sp>
      <p:sp>
        <p:nvSpPr>
          <p:cNvPr id="331790" name="Arc 14"/>
          <p:cNvSpPr>
            <a:spLocks/>
          </p:cNvSpPr>
          <p:nvPr/>
        </p:nvSpPr>
        <p:spPr bwMode="auto">
          <a:xfrm rot="16200000" flipH="1">
            <a:off x="1444625" y="2509838"/>
            <a:ext cx="695325" cy="498475"/>
          </a:xfrm>
          <a:custGeom>
            <a:avLst/>
            <a:gdLst>
              <a:gd name="T0" fmla="*/ 485730 w 21600"/>
              <a:gd name="T1" fmla="*/ 0 h 15456"/>
              <a:gd name="T2" fmla="*/ 695325 w 21600"/>
              <a:gd name="T3" fmla="*/ 498475 h 15456"/>
              <a:gd name="T4" fmla="*/ 0 w 21600"/>
              <a:gd name="T5" fmla="*/ 498475 h 15456"/>
              <a:gd name="T6" fmla="*/ 0 60000 65536"/>
              <a:gd name="T7" fmla="*/ 0 60000 65536"/>
              <a:gd name="T8" fmla="*/ 0 60000 65536"/>
              <a:gd name="T9" fmla="*/ 0 w 21600"/>
              <a:gd name="T10" fmla="*/ 0 h 15456"/>
              <a:gd name="T11" fmla="*/ 21600 w 21600"/>
              <a:gd name="T12" fmla="*/ 15456 h 15456"/>
            </a:gdLst>
            <a:ahLst/>
            <a:cxnLst>
              <a:cxn ang="T6">
                <a:pos x="T0" y="T1"/>
              </a:cxn>
              <a:cxn ang="T7">
                <a:pos x="T2" y="T3"/>
              </a:cxn>
              <a:cxn ang="T8">
                <a:pos x="T4" y="T5"/>
              </a:cxn>
            </a:cxnLst>
            <a:rect l="T9" t="T10" r="T11" b="T12"/>
            <a:pathLst>
              <a:path w="21600" h="15456" fill="none" extrusionOk="0">
                <a:moveTo>
                  <a:pt x="15088" y="0"/>
                </a:moveTo>
                <a:cubicBezTo>
                  <a:pt x="19252" y="4064"/>
                  <a:pt x="21600" y="9637"/>
                  <a:pt x="21600" y="15456"/>
                </a:cubicBezTo>
              </a:path>
              <a:path w="21600" h="15456" stroke="0" extrusionOk="0">
                <a:moveTo>
                  <a:pt x="15088" y="0"/>
                </a:moveTo>
                <a:cubicBezTo>
                  <a:pt x="19252" y="4064"/>
                  <a:pt x="21600" y="9637"/>
                  <a:pt x="21600" y="15456"/>
                </a:cubicBezTo>
                <a:lnTo>
                  <a:pt x="0" y="15456"/>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grpSp>
        <p:nvGrpSpPr>
          <p:cNvPr id="331867" name="Group 91"/>
          <p:cNvGrpSpPr>
            <a:grpSpLocks/>
          </p:cNvGrpSpPr>
          <p:nvPr/>
        </p:nvGrpSpPr>
        <p:grpSpPr bwMode="auto">
          <a:xfrm>
            <a:off x="-38100" y="2305050"/>
            <a:ext cx="606425" cy="2041525"/>
            <a:chOff x="-24" y="1452"/>
            <a:chExt cx="382" cy="1286"/>
          </a:xfrm>
        </p:grpSpPr>
        <p:sp>
          <p:nvSpPr>
            <p:cNvPr id="324677" name="Line 16"/>
            <p:cNvSpPr>
              <a:spLocks noChangeShapeType="1"/>
            </p:cNvSpPr>
            <p:nvPr/>
          </p:nvSpPr>
          <p:spPr bwMode="auto">
            <a:xfrm flipV="1">
              <a:off x="352" y="1452"/>
              <a:ext cx="0" cy="1286"/>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24678" name="Rectangle 17"/>
            <p:cNvSpPr>
              <a:spLocks noChangeArrowheads="1"/>
            </p:cNvSpPr>
            <p:nvPr/>
          </p:nvSpPr>
          <p:spPr bwMode="auto">
            <a:xfrm>
              <a:off x="12" y="1462"/>
              <a:ext cx="342" cy="269"/>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p>
          </p:txBody>
        </p:sp>
        <p:sp>
          <p:nvSpPr>
            <p:cNvPr id="324679" name="Rectangle 18"/>
            <p:cNvSpPr>
              <a:spLocks noChangeArrowheads="1"/>
            </p:cNvSpPr>
            <p:nvPr/>
          </p:nvSpPr>
          <p:spPr bwMode="auto">
            <a:xfrm>
              <a:off x="-24" y="2399"/>
              <a:ext cx="381"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rPr>
                <a:t>0</a:t>
              </a:r>
            </a:p>
          </p:txBody>
        </p:sp>
        <p:sp>
          <p:nvSpPr>
            <p:cNvPr id="324680" name="Line 19"/>
            <p:cNvSpPr>
              <a:spLocks noChangeShapeType="1"/>
            </p:cNvSpPr>
            <p:nvPr/>
          </p:nvSpPr>
          <p:spPr bwMode="auto">
            <a:xfrm>
              <a:off x="280" y="2549"/>
              <a:ext cx="78" cy="0"/>
            </a:xfrm>
            <a:prstGeom prst="line">
              <a:avLst/>
            </a:prstGeom>
            <a:noFill/>
            <a:ln w="15875">
              <a:solidFill>
                <a:schemeClr val="tx1"/>
              </a:solidFill>
              <a:round/>
              <a:headEnd/>
              <a:tailEnd type="none" w="lg" len="lg"/>
            </a:ln>
          </p:spPr>
          <p:txBody>
            <a:bodyPr lIns="90000" tIns="46800" rIns="90000" bIns="46800"/>
            <a:lstStyle/>
            <a:p>
              <a:endParaRPr lang="en-US"/>
            </a:p>
          </p:txBody>
        </p:sp>
      </p:grpSp>
      <p:grpSp>
        <p:nvGrpSpPr>
          <p:cNvPr id="331800" name="Group 24"/>
          <p:cNvGrpSpPr>
            <a:grpSpLocks/>
          </p:cNvGrpSpPr>
          <p:nvPr/>
        </p:nvGrpSpPr>
        <p:grpSpPr bwMode="auto">
          <a:xfrm flipV="1">
            <a:off x="3260725" y="2222500"/>
            <a:ext cx="1179513" cy="198438"/>
            <a:chOff x="2784" y="2298"/>
            <a:chExt cx="2130" cy="125"/>
          </a:xfrm>
        </p:grpSpPr>
        <p:sp>
          <p:nvSpPr>
            <p:cNvPr id="324675" name="Rectangle 25"/>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24676" name="Line 26"/>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31804" name="Group 28"/>
          <p:cNvGrpSpPr>
            <a:grpSpLocks/>
          </p:cNvGrpSpPr>
          <p:nvPr/>
        </p:nvGrpSpPr>
        <p:grpSpPr bwMode="auto">
          <a:xfrm>
            <a:off x="231775" y="4246563"/>
            <a:ext cx="8658225" cy="198437"/>
            <a:chOff x="2784" y="2298"/>
            <a:chExt cx="2130" cy="125"/>
          </a:xfrm>
        </p:grpSpPr>
        <p:sp>
          <p:nvSpPr>
            <p:cNvPr id="324673" name="Rectangle 29"/>
            <p:cNvSpPr>
              <a:spLocks noChangeArrowheads="1"/>
            </p:cNvSpPr>
            <p:nvPr/>
          </p:nvSpPr>
          <p:spPr bwMode="auto">
            <a:xfrm rot="10800000">
              <a:off x="2784" y="2298"/>
              <a:ext cx="2130" cy="125"/>
            </a:xfrm>
            <a:prstGeom prst="rect">
              <a:avLst/>
            </a:prstGeom>
            <a:gradFill rotWithShape="0">
              <a:gsLst>
                <a:gs pos="0">
                  <a:srgbClr val="808080"/>
                </a:gs>
                <a:gs pos="100000">
                  <a:srgbClr val="EBEBFF"/>
                </a:gs>
              </a:gsLst>
              <a:lin ang="5400000" scaled="1"/>
            </a:gradFill>
            <a:ln w="9525">
              <a:noFill/>
              <a:miter lim="800000"/>
              <a:headEnd/>
              <a:tailEnd/>
            </a:ln>
          </p:spPr>
          <p:txBody>
            <a:bodyPr/>
            <a:lstStyle/>
            <a:p>
              <a:pPr>
                <a:lnSpc>
                  <a:spcPct val="110000"/>
                </a:lnSpc>
              </a:pPr>
              <a:endParaRPr lang="en-ZA"/>
            </a:p>
          </p:txBody>
        </p:sp>
        <p:sp>
          <p:nvSpPr>
            <p:cNvPr id="324674" name="Line 30"/>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sp>
        <p:nvSpPr>
          <p:cNvPr id="331812" name="Rectangle 36"/>
          <p:cNvSpPr>
            <a:spLocks noChangeArrowheads="1"/>
          </p:cNvSpPr>
          <p:nvPr/>
        </p:nvSpPr>
        <p:spPr bwMode="auto">
          <a:xfrm>
            <a:off x="377825" y="2644775"/>
            <a:ext cx="1241425"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L</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1</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m</a:t>
            </a:r>
            <a:endParaRPr lang="en-US" sz="2000" b="1">
              <a:solidFill>
                <a:srgbClr val="000066"/>
              </a:solidFill>
              <a:latin typeface="Times New Roman" pitchFamily="18" charset="0"/>
              <a:cs typeface="Times New Roman" pitchFamily="18" charset="0"/>
              <a:sym typeface="Symbol" pitchFamily="18" charset="2"/>
            </a:endParaRPr>
          </a:p>
        </p:txBody>
      </p:sp>
      <p:sp>
        <p:nvSpPr>
          <p:cNvPr id="331813" name="Rectangle 37"/>
          <p:cNvSpPr>
            <a:spLocks noChangeArrowheads="1"/>
          </p:cNvSpPr>
          <p:nvPr/>
        </p:nvSpPr>
        <p:spPr bwMode="auto">
          <a:xfrm>
            <a:off x="860425" y="3319463"/>
            <a:ext cx="1546225"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200</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g</a:t>
            </a:r>
            <a:endParaRPr lang="en-US" sz="2000" b="1">
              <a:solidFill>
                <a:srgbClr val="000066"/>
              </a:solidFill>
              <a:latin typeface="Times New Roman" pitchFamily="18" charset="0"/>
              <a:cs typeface="Times New Roman" pitchFamily="18" charset="0"/>
              <a:sym typeface="Symbol" pitchFamily="18" charset="2"/>
            </a:endParaRPr>
          </a:p>
        </p:txBody>
      </p:sp>
      <p:sp>
        <p:nvSpPr>
          <p:cNvPr id="331814" name="Rectangle 38"/>
          <p:cNvSpPr>
            <a:spLocks noChangeArrowheads="1"/>
          </p:cNvSpPr>
          <p:nvPr/>
        </p:nvSpPr>
        <p:spPr bwMode="auto">
          <a:xfrm>
            <a:off x="752475" y="3771900"/>
            <a:ext cx="1546225"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B</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500</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g</a:t>
            </a:r>
            <a:endParaRPr lang="en-US" sz="2000" b="1">
              <a:solidFill>
                <a:srgbClr val="000066"/>
              </a:solidFill>
              <a:latin typeface="Times New Roman" pitchFamily="18" charset="0"/>
              <a:cs typeface="Times New Roman" pitchFamily="18" charset="0"/>
              <a:sym typeface="Symbol" pitchFamily="18" charset="2"/>
            </a:endParaRPr>
          </a:p>
        </p:txBody>
      </p:sp>
      <p:grpSp>
        <p:nvGrpSpPr>
          <p:cNvPr id="331843" name="Group 67"/>
          <p:cNvGrpSpPr>
            <a:grpSpLocks/>
          </p:cNvGrpSpPr>
          <p:nvPr/>
        </p:nvGrpSpPr>
        <p:grpSpPr bwMode="auto">
          <a:xfrm>
            <a:off x="2182813" y="3822700"/>
            <a:ext cx="407987" cy="415925"/>
            <a:chOff x="1533" y="2851"/>
            <a:chExt cx="257" cy="262"/>
          </a:xfrm>
        </p:grpSpPr>
        <p:sp>
          <p:nvSpPr>
            <p:cNvPr id="324671" name="Rectangle 33"/>
            <p:cNvSpPr>
              <a:spLocks noChangeArrowheads="1"/>
            </p:cNvSpPr>
            <p:nvPr/>
          </p:nvSpPr>
          <p:spPr bwMode="auto">
            <a:xfrm>
              <a:off x="1533"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4672" name="Rectangle 40"/>
            <p:cNvSpPr>
              <a:spLocks noChangeArrowheads="1"/>
            </p:cNvSpPr>
            <p:nvPr/>
          </p:nvSpPr>
          <p:spPr bwMode="auto">
            <a:xfrm>
              <a:off x="1556" y="2851"/>
              <a:ext cx="210"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B</a:t>
              </a:r>
            </a:p>
          </p:txBody>
        </p:sp>
      </p:grpSp>
      <p:sp>
        <p:nvSpPr>
          <p:cNvPr id="331817" name="Rectangle 41"/>
          <p:cNvSpPr>
            <a:spLocks noChangeArrowheads="1"/>
          </p:cNvSpPr>
          <p:nvPr/>
        </p:nvSpPr>
        <p:spPr bwMode="auto">
          <a:xfrm>
            <a:off x="735013" y="3330575"/>
            <a:ext cx="346075"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A</a:t>
            </a:r>
          </a:p>
        </p:txBody>
      </p:sp>
      <p:grpSp>
        <p:nvGrpSpPr>
          <p:cNvPr id="331842" name="Group 66"/>
          <p:cNvGrpSpPr>
            <a:grpSpLocks/>
          </p:cNvGrpSpPr>
          <p:nvPr/>
        </p:nvGrpSpPr>
        <p:grpSpPr bwMode="auto">
          <a:xfrm>
            <a:off x="3703638" y="3803650"/>
            <a:ext cx="346075" cy="393700"/>
            <a:chOff x="2418" y="2839"/>
            <a:chExt cx="218" cy="248"/>
          </a:xfrm>
        </p:grpSpPr>
        <p:sp>
          <p:nvSpPr>
            <p:cNvPr id="324669" name="Oval 22"/>
            <p:cNvSpPr>
              <a:spLocks noChangeArrowheads="1"/>
            </p:cNvSpPr>
            <p:nvPr/>
          </p:nvSpPr>
          <p:spPr bwMode="auto">
            <a:xfrm>
              <a:off x="2423"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24670" name="Rectangle 42"/>
            <p:cNvSpPr>
              <a:spLocks noChangeArrowheads="1"/>
            </p:cNvSpPr>
            <p:nvPr/>
          </p:nvSpPr>
          <p:spPr bwMode="auto">
            <a:xfrm>
              <a:off x="2418" y="2839"/>
              <a:ext cx="218"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A</a:t>
              </a:r>
            </a:p>
          </p:txBody>
        </p:sp>
      </p:grpSp>
      <p:grpSp>
        <p:nvGrpSpPr>
          <p:cNvPr id="331844" name="Group 68"/>
          <p:cNvGrpSpPr>
            <a:grpSpLocks/>
          </p:cNvGrpSpPr>
          <p:nvPr/>
        </p:nvGrpSpPr>
        <p:grpSpPr bwMode="auto">
          <a:xfrm>
            <a:off x="4019550" y="3822700"/>
            <a:ext cx="407988" cy="415925"/>
            <a:chOff x="2617" y="2851"/>
            <a:chExt cx="257" cy="262"/>
          </a:xfrm>
        </p:grpSpPr>
        <p:sp>
          <p:nvSpPr>
            <p:cNvPr id="324667" name="Rectangle 27"/>
            <p:cNvSpPr>
              <a:spLocks noChangeArrowheads="1"/>
            </p:cNvSpPr>
            <p:nvPr/>
          </p:nvSpPr>
          <p:spPr bwMode="auto">
            <a:xfrm>
              <a:off x="2617"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4668" name="Rectangle 43"/>
            <p:cNvSpPr>
              <a:spLocks noChangeArrowheads="1"/>
            </p:cNvSpPr>
            <p:nvPr/>
          </p:nvSpPr>
          <p:spPr bwMode="auto">
            <a:xfrm>
              <a:off x="2638" y="2851"/>
              <a:ext cx="210"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B</a:t>
              </a:r>
            </a:p>
          </p:txBody>
        </p:sp>
      </p:grpSp>
      <p:sp>
        <p:nvSpPr>
          <p:cNvPr id="331811" name="Line 35"/>
          <p:cNvSpPr>
            <a:spLocks noChangeShapeType="1"/>
          </p:cNvSpPr>
          <p:nvPr/>
        </p:nvSpPr>
        <p:spPr bwMode="auto">
          <a:xfrm>
            <a:off x="3862388" y="4040188"/>
            <a:ext cx="828675" cy="0"/>
          </a:xfrm>
          <a:prstGeom prst="line">
            <a:avLst/>
          </a:prstGeom>
          <a:noFill/>
          <a:ln w="44450">
            <a:solidFill>
              <a:srgbClr val="00CC00"/>
            </a:solidFill>
            <a:round/>
            <a:headEnd/>
            <a:tailEnd type="stealth" w="lg" len="lg"/>
          </a:ln>
        </p:spPr>
        <p:txBody>
          <a:bodyPr lIns="90000" tIns="46800" rIns="90000" bIns="46800"/>
          <a:lstStyle/>
          <a:p>
            <a:endParaRPr lang="en-US"/>
          </a:p>
        </p:txBody>
      </p:sp>
      <p:grpSp>
        <p:nvGrpSpPr>
          <p:cNvPr id="331822" name="Group 46"/>
          <p:cNvGrpSpPr>
            <a:grpSpLocks/>
          </p:cNvGrpSpPr>
          <p:nvPr/>
        </p:nvGrpSpPr>
        <p:grpSpPr bwMode="auto">
          <a:xfrm flipV="1">
            <a:off x="5159375" y="2222500"/>
            <a:ext cx="1179513" cy="198438"/>
            <a:chOff x="2784" y="2298"/>
            <a:chExt cx="2130" cy="125"/>
          </a:xfrm>
        </p:grpSpPr>
        <p:sp>
          <p:nvSpPr>
            <p:cNvPr id="324665" name="Rectangle 47"/>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24666" name="Line 48"/>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31841" name="Group 65"/>
          <p:cNvGrpSpPr>
            <a:grpSpLocks/>
          </p:cNvGrpSpPr>
          <p:nvPr/>
        </p:nvGrpSpPr>
        <p:grpSpPr bwMode="auto">
          <a:xfrm>
            <a:off x="5602288" y="3803650"/>
            <a:ext cx="346075" cy="393700"/>
            <a:chOff x="3654" y="2839"/>
            <a:chExt cx="218" cy="248"/>
          </a:xfrm>
        </p:grpSpPr>
        <p:sp>
          <p:nvSpPr>
            <p:cNvPr id="324663" name="Oval 44"/>
            <p:cNvSpPr>
              <a:spLocks noChangeArrowheads="1"/>
            </p:cNvSpPr>
            <p:nvPr/>
          </p:nvSpPr>
          <p:spPr bwMode="auto">
            <a:xfrm>
              <a:off x="3659"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24664" name="Rectangle 50"/>
            <p:cNvSpPr>
              <a:spLocks noChangeArrowheads="1"/>
            </p:cNvSpPr>
            <p:nvPr/>
          </p:nvSpPr>
          <p:spPr bwMode="auto">
            <a:xfrm>
              <a:off x="3654" y="2839"/>
              <a:ext cx="218"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A</a:t>
              </a:r>
            </a:p>
          </p:txBody>
        </p:sp>
      </p:grpSp>
      <p:grpSp>
        <p:nvGrpSpPr>
          <p:cNvPr id="331845" name="Group 69"/>
          <p:cNvGrpSpPr>
            <a:grpSpLocks/>
          </p:cNvGrpSpPr>
          <p:nvPr/>
        </p:nvGrpSpPr>
        <p:grpSpPr bwMode="auto">
          <a:xfrm>
            <a:off x="5918200" y="3822700"/>
            <a:ext cx="407988" cy="415925"/>
            <a:chOff x="3853" y="2851"/>
            <a:chExt cx="257" cy="262"/>
          </a:xfrm>
        </p:grpSpPr>
        <p:sp>
          <p:nvSpPr>
            <p:cNvPr id="324661" name="Rectangle 49"/>
            <p:cNvSpPr>
              <a:spLocks noChangeArrowheads="1"/>
            </p:cNvSpPr>
            <p:nvPr/>
          </p:nvSpPr>
          <p:spPr bwMode="auto">
            <a:xfrm>
              <a:off x="3853"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4662" name="Rectangle 51"/>
            <p:cNvSpPr>
              <a:spLocks noChangeArrowheads="1"/>
            </p:cNvSpPr>
            <p:nvPr/>
          </p:nvSpPr>
          <p:spPr bwMode="auto">
            <a:xfrm>
              <a:off x="3874" y="2851"/>
              <a:ext cx="210"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B</a:t>
              </a:r>
            </a:p>
          </p:txBody>
        </p:sp>
      </p:grpSp>
      <p:sp>
        <p:nvSpPr>
          <p:cNvPr id="331828" name="Line 52"/>
          <p:cNvSpPr>
            <a:spLocks noChangeShapeType="1"/>
          </p:cNvSpPr>
          <p:nvPr/>
        </p:nvSpPr>
        <p:spPr bwMode="auto">
          <a:xfrm flipH="1">
            <a:off x="5080000" y="4040188"/>
            <a:ext cx="684213" cy="0"/>
          </a:xfrm>
          <a:prstGeom prst="line">
            <a:avLst/>
          </a:prstGeom>
          <a:noFill/>
          <a:ln w="44450">
            <a:solidFill>
              <a:srgbClr val="00CC00"/>
            </a:solidFill>
            <a:round/>
            <a:headEnd/>
            <a:tailEnd type="stealth" w="lg" len="lg"/>
          </a:ln>
        </p:spPr>
        <p:txBody>
          <a:bodyPr lIns="90000" tIns="46800" rIns="90000" bIns="46800"/>
          <a:lstStyle/>
          <a:p>
            <a:endParaRPr lang="en-US"/>
          </a:p>
        </p:txBody>
      </p:sp>
      <p:grpSp>
        <p:nvGrpSpPr>
          <p:cNvPr id="331831" name="Group 55"/>
          <p:cNvGrpSpPr>
            <a:grpSpLocks/>
          </p:cNvGrpSpPr>
          <p:nvPr/>
        </p:nvGrpSpPr>
        <p:grpSpPr bwMode="auto">
          <a:xfrm flipV="1">
            <a:off x="7367588" y="2222500"/>
            <a:ext cx="1179512" cy="198438"/>
            <a:chOff x="2784" y="2298"/>
            <a:chExt cx="2130" cy="125"/>
          </a:xfrm>
        </p:grpSpPr>
        <p:sp>
          <p:nvSpPr>
            <p:cNvPr id="324659" name="Rectangle 56"/>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24660" name="Line 57"/>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31840" name="Group 64"/>
          <p:cNvGrpSpPr>
            <a:grpSpLocks/>
          </p:cNvGrpSpPr>
          <p:nvPr/>
        </p:nvGrpSpPr>
        <p:grpSpPr bwMode="auto">
          <a:xfrm>
            <a:off x="7038975" y="3603625"/>
            <a:ext cx="346075" cy="393700"/>
            <a:chOff x="4920" y="2839"/>
            <a:chExt cx="218" cy="248"/>
          </a:xfrm>
        </p:grpSpPr>
        <p:sp>
          <p:nvSpPr>
            <p:cNvPr id="324657" name="Oval 53"/>
            <p:cNvSpPr>
              <a:spLocks noChangeArrowheads="1"/>
            </p:cNvSpPr>
            <p:nvPr/>
          </p:nvSpPr>
          <p:spPr bwMode="auto">
            <a:xfrm>
              <a:off x="4925"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24658" name="Rectangle 59"/>
            <p:cNvSpPr>
              <a:spLocks noChangeArrowheads="1"/>
            </p:cNvSpPr>
            <p:nvPr/>
          </p:nvSpPr>
          <p:spPr bwMode="auto">
            <a:xfrm>
              <a:off x="4920" y="2839"/>
              <a:ext cx="218"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A</a:t>
              </a:r>
            </a:p>
          </p:txBody>
        </p:sp>
      </p:grpSp>
      <p:grpSp>
        <p:nvGrpSpPr>
          <p:cNvPr id="331846" name="Group 70"/>
          <p:cNvGrpSpPr>
            <a:grpSpLocks/>
          </p:cNvGrpSpPr>
          <p:nvPr/>
        </p:nvGrpSpPr>
        <p:grpSpPr bwMode="auto">
          <a:xfrm>
            <a:off x="8224838" y="3822700"/>
            <a:ext cx="407987" cy="415925"/>
            <a:chOff x="5119" y="2851"/>
            <a:chExt cx="257" cy="262"/>
          </a:xfrm>
        </p:grpSpPr>
        <p:sp>
          <p:nvSpPr>
            <p:cNvPr id="324655" name="Rectangle 58"/>
            <p:cNvSpPr>
              <a:spLocks noChangeArrowheads="1"/>
            </p:cNvSpPr>
            <p:nvPr/>
          </p:nvSpPr>
          <p:spPr bwMode="auto">
            <a:xfrm>
              <a:off x="5119"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24656" name="Rectangle 60"/>
            <p:cNvSpPr>
              <a:spLocks noChangeArrowheads="1"/>
            </p:cNvSpPr>
            <p:nvPr/>
          </p:nvSpPr>
          <p:spPr bwMode="auto">
            <a:xfrm>
              <a:off x="5140" y="2851"/>
              <a:ext cx="210" cy="248"/>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1800" b="1">
                  <a:solidFill>
                    <a:srgbClr val="000066"/>
                  </a:solidFill>
                  <a:latin typeface="Times New Roman" pitchFamily="18" charset="0"/>
                  <a:sym typeface="Symbol" pitchFamily="18" charset="2"/>
                </a:rPr>
                <a:t>B</a:t>
              </a:r>
            </a:p>
          </p:txBody>
        </p:sp>
      </p:grpSp>
      <p:sp>
        <p:nvSpPr>
          <p:cNvPr id="331837" name="Line 61"/>
          <p:cNvSpPr>
            <a:spLocks noChangeShapeType="1"/>
          </p:cNvSpPr>
          <p:nvPr/>
        </p:nvSpPr>
        <p:spPr bwMode="auto">
          <a:xfrm>
            <a:off x="8416925" y="4040188"/>
            <a:ext cx="460375"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31838" name="Rectangle 62"/>
          <p:cNvSpPr>
            <a:spLocks noChangeArrowheads="1"/>
          </p:cNvSpPr>
          <p:nvPr/>
        </p:nvSpPr>
        <p:spPr bwMode="auto">
          <a:xfrm>
            <a:off x="446088" y="4230688"/>
            <a:ext cx="1743075" cy="7620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a:t>
            </a:r>
            <a:r>
              <a:rPr lang="en-US" sz="2000" b="1" i="1" baseline="-25000">
                <a:solidFill>
                  <a:srgbClr val="000066"/>
                </a:solidFill>
                <a:latin typeface="Times New Roman" pitchFamily="18" charset="0"/>
                <a:sym typeface="Symbol" pitchFamily="18" charset="2"/>
              </a:rPr>
              <a:t> </a:t>
            </a:r>
            <a:br>
              <a:rPr lang="en-US" sz="2000" b="1" i="1" baseline="-25000">
                <a:solidFill>
                  <a:srgbClr val="000066"/>
                </a:solidFill>
                <a:latin typeface="Times New Roman" pitchFamily="18" charset="0"/>
                <a:sym typeface="Symbol" pitchFamily="18" charset="2"/>
              </a:rPr>
            </a:b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0</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m/s</a:t>
            </a:r>
          </a:p>
        </p:txBody>
      </p:sp>
      <p:sp>
        <p:nvSpPr>
          <p:cNvPr id="331849" name="Line 73"/>
          <p:cNvSpPr>
            <a:spLocks noChangeShapeType="1"/>
          </p:cNvSpPr>
          <p:nvPr/>
        </p:nvSpPr>
        <p:spPr bwMode="auto">
          <a:xfrm>
            <a:off x="7962900" y="2411413"/>
            <a:ext cx="0" cy="1001712"/>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31850" name="Rectangle 74"/>
          <p:cNvSpPr>
            <a:spLocks noChangeArrowheads="1"/>
          </p:cNvSpPr>
          <p:nvPr/>
        </p:nvSpPr>
        <p:spPr bwMode="auto">
          <a:xfrm>
            <a:off x="7454900" y="2671763"/>
            <a:ext cx="1241425"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3</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a:t>
            </a:r>
            <a:endParaRPr lang="en-US" sz="2000" b="1">
              <a:solidFill>
                <a:srgbClr val="000066"/>
              </a:solidFill>
              <a:latin typeface="Times New Roman" pitchFamily="18" charset="0"/>
              <a:cs typeface="Times New Roman" pitchFamily="18" charset="0"/>
              <a:sym typeface="Symbol" pitchFamily="18" charset="2"/>
            </a:endParaRPr>
          </a:p>
        </p:txBody>
      </p:sp>
      <p:sp>
        <p:nvSpPr>
          <p:cNvPr id="331851" name="Arc 75"/>
          <p:cNvSpPr>
            <a:spLocks/>
          </p:cNvSpPr>
          <p:nvPr/>
        </p:nvSpPr>
        <p:spPr bwMode="auto">
          <a:xfrm rot="16200000" flipH="1">
            <a:off x="7458075" y="2582863"/>
            <a:ext cx="695325" cy="336550"/>
          </a:xfrm>
          <a:custGeom>
            <a:avLst/>
            <a:gdLst>
              <a:gd name="T0" fmla="*/ 608216 w 21600"/>
              <a:gd name="T1" fmla="*/ 0 h 10469"/>
              <a:gd name="T2" fmla="*/ 695325 w 21600"/>
              <a:gd name="T3" fmla="*/ 336550 h 10469"/>
              <a:gd name="T4" fmla="*/ 0 w 21600"/>
              <a:gd name="T5" fmla="*/ 336550 h 10469"/>
              <a:gd name="T6" fmla="*/ 0 60000 65536"/>
              <a:gd name="T7" fmla="*/ 0 60000 65536"/>
              <a:gd name="T8" fmla="*/ 0 60000 65536"/>
              <a:gd name="T9" fmla="*/ 0 w 21600"/>
              <a:gd name="T10" fmla="*/ 0 h 10469"/>
              <a:gd name="T11" fmla="*/ 21600 w 21600"/>
              <a:gd name="T12" fmla="*/ 10469 h 10469"/>
            </a:gdLst>
            <a:ahLst/>
            <a:cxnLst>
              <a:cxn ang="T6">
                <a:pos x="T0" y="T1"/>
              </a:cxn>
              <a:cxn ang="T7">
                <a:pos x="T2" y="T3"/>
              </a:cxn>
              <a:cxn ang="T8">
                <a:pos x="T4" y="T5"/>
              </a:cxn>
            </a:cxnLst>
            <a:rect l="T9" t="T10" r="T11" b="T12"/>
            <a:pathLst>
              <a:path w="21600" h="10469" fill="none" extrusionOk="0">
                <a:moveTo>
                  <a:pt x="18893" y="0"/>
                </a:moveTo>
                <a:cubicBezTo>
                  <a:pt x="20668" y="3203"/>
                  <a:pt x="21600" y="6806"/>
                  <a:pt x="21600" y="10469"/>
                </a:cubicBezTo>
              </a:path>
              <a:path w="21600" h="10469" stroke="0" extrusionOk="0">
                <a:moveTo>
                  <a:pt x="18893" y="0"/>
                </a:moveTo>
                <a:cubicBezTo>
                  <a:pt x="20668" y="3203"/>
                  <a:pt x="21600" y="6806"/>
                  <a:pt x="21600" y="10469"/>
                </a:cubicBezTo>
                <a:lnTo>
                  <a:pt x="0" y="10469"/>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sp>
        <p:nvSpPr>
          <p:cNvPr id="331852" name="Line 76"/>
          <p:cNvSpPr>
            <a:spLocks noChangeShapeType="1"/>
          </p:cNvSpPr>
          <p:nvPr/>
        </p:nvSpPr>
        <p:spPr bwMode="auto">
          <a:xfrm>
            <a:off x="6111875" y="4040188"/>
            <a:ext cx="460375"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31856" name="Line 80"/>
          <p:cNvSpPr>
            <a:spLocks noChangeShapeType="1"/>
          </p:cNvSpPr>
          <p:nvPr/>
        </p:nvSpPr>
        <p:spPr bwMode="auto">
          <a:xfrm rot="20614535" flipH="1">
            <a:off x="7086600" y="2546350"/>
            <a:ext cx="1030288" cy="1030288"/>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31857" name="Line 81"/>
          <p:cNvSpPr>
            <a:spLocks noChangeShapeType="1"/>
          </p:cNvSpPr>
          <p:nvPr/>
        </p:nvSpPr>
        <p:spPr bwMode="auto">
          <a:xfrm rot="18900000" flipH="1">
            <a:off x="3344863" y="2633663"/>
            <a:ext cx="1035050" cy="103505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31858" name="Line 82"/>
          <p:cNvSpPr>
            <a:spLocks noChangeShapeType="1"/>
          </p:cNvSpPr>
          <p:nvPr/>
        </p:nvSpPr>
        <p:spPr bwMode="auto">
          <a:xfrm rot="18900000" flipH="1">
            <a:off x="5235575" y="2633663"/>
            <a:ext cx="1035050" cy="103505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31859" name="AutoShape 83"/>
          <p:cNvSpPr>
            <a:spLocks/>
          </p:cNvSpPr>
          <p:nvPr/>
        </p:nvSpPr>
        <p:spPr bwMode="auto">
          <a:xfrm rot="-5400000">
            <a:off x="4823618" y="4304507"/>
            <a:ext cx="214313" cy="3067050"/>
          </a:xfrm>
          <a:prstGeom prst="leftBrace">
            <a:avLst>
              <a:gd name="adj1" fmla="val 39024"/>
              <a:gd name="adj2" fmla="val 47384"/>
            </a:avLst>
          </a:prstGeom>
          <a:noFill/>
          <a:ln w="15875">
            <a:solidFill>
              <a:schemeClr val="tx1"/>
            </a:solidFill>
            <a:round/>
            <a:headEnd/>
            <a:tailEnd type="none" w="lg" len="lg"/>
          </a:ln>
        </p:spPr>
        <p:txBody>
          <a:bodyPr wrap="none" lIns="90000" tIns="46800" rIns="90000" bIns="46800" anchor="ctr"/>
          <a:lstStyle/>
          <a:p>
            <a:pPr>
              <a:lnSpc>
                <a:spcPct val="110000"/>
              </a:lnSpc>
            </a:pPr>
            <a:endParaRPr lang="en-ZA"/>
          </a:p>
        </p:txBody>
      </p:sp>
      <p:sp>
        <p:nvSpPr>
          <p:cNvPr id="331860" name="Rectangle 84"/>
          <p:cNvSpPr>
            <a:spLocks noChangeArrowheads="1"/>
          </p:cNvSpPr>
          <p:nvPr/>
        </p:nvSpPr>
        <p:spPr bwMode="auto">
          <a:xfrm>
            <a:off x="392113" y="5535613"/>
            <a:ext cx="2492375" cy="427037"/>
          </a:xfrm>
          <a:prstGeom prst="rect">
            <a:avLst/>
          </a:prstGeom>
          <a:noFill/>
          <a:ln w="9525">
            <a:noFill/>
            <a:miter lim="800000"/>
            <a:headEnd/>
            <a:tailEnd/>
          </a:ln>
        </p:spPr>
        <p:txBody>
          <a:bodyPr lIns="90000" tIns="46800" rIns="90000" bIns="46800">
            <a:spAutoFit/>
          </a:bodyPr>
          <a:lstStyle/>
          <a:p>
            <a:pPr algn="ctr">
              <a:lnSpc>
                <a:spcPct val="110000"/>
              </a:lnSpc>
            </a:pPr>
            <a:r>
              <a:rPr lang="en-ZA" sz="2000">
                <a:solidFill>
                  <a:srgbClr val="000066"/>
                </a:solidFill>
              </a:rPr>
              <a:t>Part 1: Cons. of </a:t>
            </a:r>
            <a:r>
              <a:rPr lang="en-ZA" sz="2000" b="1" i="1">
                <a:solidFill>
                  <a:srgbClr val="000066"/>
                </a:solidFill>
                <a:latin typeface="Times New Roman" pitchFamily="18" charset="0"/>
              </a:rPr>
              <a:t>E</a:t>
            </a:r>
            <a:endParaRPr lang="en-US" sz="2000" b="1" i="1">
              <a:solidFill>
                <a:srgbClr val="000066"/>
              </a:solidFill>
              <a:latin typeface="Times New Roman" pitchFamily="18" charset="0"/>
              <a:cs typeface="Times New Roman" pitchFamily="18" charset="0"/>
            </a:endParaRPr>
          </a:p>
        </p:txBody>
      </p:sp>
      <p:sp>
        <p:nvSpPr>
          <p:cNvPr id="331862" name="Rectangle 86"/>
          <p:cNvSpPr>
            <a:spLocks noChangeArrowheads="1"/>
          </p:cNvSpPr>
          <p:nvPr/>
        </p:nvSpPr>
        <p:spPr bwMode="auto">
          <a:xfrm>
            <a:off x="3271838" y="5922963"/>
            <a:ext cx="3278187" cy="427037"/>
          </a:xfrm>
          <a:prstGeom prst="rect">
            <a:avLst/>
          </a:prstGeom>
          <a:noFill/>
          <a:ln w="9525">
            <a:noFill/>
            <a:miter lim="800000"/>
            <a:headEnd/>
            <a:tailEnd/>
          </a:ln>
        </p:spPr>
        <p:txBody>
          <a:bodyPr lIns="90000" tIns="46800" rIns="90000" bIns="46800">
            <a:spAutoFit/>
          </a:bodyPr>
          <a:lstStyle/>
          <a:p>
            <a:pPr algn="ctr">
              <a:lnSpc>
                <a:spcPct val="110000"/>
              </a:lnSpc>
            </a:pPr>
            <a:r>
              <a:rPr lang="en-ZA" sz="2000">
                <a:solidFill>
                  <a:srgbClr val="000066"/>
                </a:solidFill>
              </a:rPr>
              <a:t>Part 2: Cons. of </a:t>
            </a:r>
            <a:r>
              <a:rPr lang="en-ZA" sz="2000" b="1" i="1">
                <a:solidFill>
                  <a:srgbClr val="000066"/>
                </a:solidFill>
                <a:latin typeface="Times New Roman" pitchFamily="18" charset="0"/>
              </a:rPr>
              <a:t>P </a:t>
            </a:r>
            <a:r>
              <a:rPr lang="en-ZA" sz="2000" i="1">
                <a:solidFill>
                  <a:srgbClr val="000066"/>
                </a:solidFill>
              </a:rPr>
              <a:t>and</a:t>
            </a:r>
            <a:r>
              <a:rPr lang="en-ZA" sz="2600" i="1" baseline="30000">
                <a:solidFill>
                  <a:srgbClr val="000066"/>
                </a:solidFill>
              </a:rPr>
              <a:t> </a:t>
            </a:r>
            <a:r>
              <a:rPr lang="en-ZA" sz="2000" b="1" i="1">
                <a:solidFill>
                  <a:srgbClr val="000066"/>
                </a:solidFill>
                <a:latin typeface="Times New Roman" pitchFamily="18" charset="0"/>
              </a:rPr>
              <a:t> E</a:t>
            </a:r>
            <a:endParaRPr lang="en-US" sz="2000" b="1" i="1">
              <a:solidFill>
                <a:srgbClr val="000066"/>
              </a:solidFill>
              <a:latin typeface="Times New Roman" pitchFamily="18" charset="0"/>
            </a:endParaRPr>
          </a:p>
        </p:txBody>
      </p:sp>
      <p:sp>
        <p:nvSpPr>
          <p:cNvPr id="331865" name="AutoShape 89"/>
          <p:cNvSpPr>
            <a:spLocks/>
          </p:cNvSpPr>
          <p:nvPr/>
        </p:nvSpPr>
        <p:spPr bwMode="auto">
          <a:xfrm rot="5400000" flipH="1">
            <a:off x="7008019" y="3953669"/>
            <a:ext cx="214312" cy="3378200"/>
          </a:xfrm>
          <a:prstGeom prst="leftBrace">
            <a:avLst>
              <a:gd name="adj1" fmla="val 42983"/>
              <a:gd name="adj2" fmla="val 30074"/>
            </a:avLst>
          </a:prstGeom>
          <a:noFill/>
          <a:ln w="15875">
            <a:solidFill>
              <a:schemeClr val="tx1"/>
            </a:solidFill>
            <a:round/>
            <a:headEnd/>
            <a:tailEnd type="none" w="lg" len="lg"/>
          </a:ln>
        </p:spPr>
        <p:txBody>
          <a:bodyPr wrap="none" lIns="90000" tIns="46800" rIns="90000" bIns="46800" anchor="ctr"/>
          <a:lstStyle/>
          <a:p>
            <a:pPr>
              <a:lnSpc>
                <a:spcPct val="110000"/>
              </a:lnSpc>
            </a:pPr>
            <a:endParaRPr lang="en-ZA"/>
          </a:p>
        </p:txBody>
      </p:sp>
      <p:sp>
        <p:nvSpPr>
          <p:cNvPr id="331866" name="Rectangle 90"/>
          <p:cNvSpPr>
            <a:spLocks noChangeArrowheads="1"/>
          </p:cNvSpPr>
          <p:nvPr/>
        </p:nvSpPr>
        <p:spPr bwMode="auto">
          <a:xfrm>
            <a:off x="6588125" y="5726113"/>
            <a:ext cx="2492375" cy="427037"/>
          </a:xfrm>
          <a:prstGeom prst="rect">
            <a:avLst/>
          </a:prstGeom>
          <a:noFill/>
          <a:ln w="9525">
            <a:noFill/>
            <a:miter lim="800000"/>
            <a:headEnd/>
            <a:tailEnd/>
          </a:ln>
        </p:spPr>
        <p:txBody>
          <a:bodyPr lIns="90000" tIns="46800" rIns="90000" bIns="46800">
            <a:spAutoFit/>
          </a:bodyPr>
          <a:lstStyle/>
          <a:p>
            <a:pPr algn="ctr">
              <a:lnSpc>
                <a:spcPct val="110000"/>
              </a:lnSpc>
            </a:pPr>
            <a:r>
              <a:rPr lang="en-ZA" sz="2000">
                <a:solidFill>
                  <a:srgbClr val="000066"/>
                </a:solidFill>
              </a:rPr>
              <a:t>Part 3: Cons. of </a:t>
            </a:r>
            <a:r>
              <a:rPr lang="en-ZA" sz="2000" b="1" i="1">
                <a:solidFill>
                  <a:srgbClr val="000066"/>
                </a:solidFill>
                <a:latin typeface="Times New Roman" pitchFamily="18" charset="0"/>
              </a:rPr>
              <a:t>E</a:t>
            </a:r>
            <a:endParaRPr lang="en-US" sz="2000" b="1" i="1">
              <a:solidFill>
                <a:srgbClr val="000066"/>
              </a:solidFill>
              <a:latin typeface="Times New Roman" pitchFamily="18" charset="0"/>
              <a:cs typeface="Times New Roman" pitchFamily="18" charset="0"/>
            </a:endParaRPr>
          </a:p>
        </p:txBody>
      </p:sp>
      <p:sp>
        <p:nvSpPr>
          <p:cNvPr id="331839" name="Rectangle 63"/>
          <p:cNvSpPr>
            <a:spLocks noChangeArrowheads="1"/>
          </p:cNvSpPr>
          <p:nvPr/>
        </p:nvSpPr>
        <p:spPr bwMode="auto">
          <a:xfrm>
            <a:off x="3233738" y="4230688"/>
            <a:ext cx="1743075" cy="10969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1</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0</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m</a:t>
            </a:r>
            <a:r>
              <a:rPr lang="en-US" sz="2000" b="1" i="1" baseline="-25000">
                <a:solidFill>
                  <a:srgbClr val="000066"/>
                </a:solidFill>
                <a:latin typeface="Times New Roman" pitchFamily="18" charset="0"/>
                <a:sym typeface="Symbol" pitchFamily="18" charset="2"/>
              </a:rPr>
              <a:t> </a:t>
            </a:r>
            <a:br>
              <a:rPr lang="en-US" sz="2000" b="1" i="1" baseline="-25000">
                <a:solidFill>
                  <a:srgbClr val="000066"/>
                </a:solidFill>
                <a:latin typeface="Times New Roman" pitchFamily="18" charset="0"/>
                <a:sym typeface="Symbol" pitchFamily="18" charset="2"/>
              </a:rPr>
            </a:b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a:t>
            </a:r>
          </a:p>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0</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m/s</a:t>
            </a:r>
          </a:p>
        </p:txBody>
      </p:sp>
      <p:sp>
        <p:nvSpPr>
          <p:cNvPr id="331853" name="Rectangle 77"/>
          <p:cNvSpPr>
            <a:spLocks noChangeArrowheads="1"/>
          </p:cNvSpPr>
          <p:nvPr/>
        </p:nvSpPr>
        <p:spPr bwMode="auto">
          <a:xfrm>
            <a:off x="5143500" y="4230688"/>
            <a:ext cx="1743075" cy="7620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a:t>
            </a:r>
          </a:p>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a:t>
            </a:r>
          </a:p>
        </p:txBody>
      </p:sp>
      <p:sp>
        <p:nvSpPr>
          <p:cNvPr id="331854" name="Rectangle 78"/>
          <p:cNvSpPr>
            <a:spLocks noChangeArrowheads="1"/>
          </p:cNvSpPr>
          <p:nvPr/>
        </p:nvSpPr>
        <p:spPr bwMode="auto">
          <a:xfrm>
            <a:off x="7026275" y="4230688"/>
            <a:ext cx="1743075" cy="7620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r>
            <a:br>
              <a:rPr lang="en-US" sz="2000" b="1" i="1" baseline="-25000">
                <a:solidFill>
                  <a:srgbClr val="000066"/>
                </a:solidFill>
                <a:latin typeface="Times New Roman" pitchFamily="18" charset="0"/>
                <a:sym typeface="Symbol" pitchFamily="18" charset="2"/>
              </a:rPr>
            </a:b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i="1" baseline="-25000">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0</a:t>
            </a:r>
            <a:r>
              <a:rPr lang="en-US" sz="2000" b="1" i="1" baseline="-25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178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178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178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178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178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179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18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18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18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3184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18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18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180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31867"/>
                                        </p:tgtEl>
                                        <p:attrNameLst>
                                          <p:attrName>style.visibility</p:attrName>
                                        </p:attrNameLst>
                                      </p:cBhvr>
                                      <p:to>
                                        <p:strVal val="visible"/>
                                      </p:to>
                                    </p:set>
                                    <p:animEffect transition="in" filter="fade">
                                      <p:cBhvr>
                                        <p:cTn id="35" dur="1000"/>
                                        <p:tgtEl>
                                          <p:spTgt spid="331867"/>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31800"/>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31842"/>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31844"/>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33181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3185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3183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331822"/>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331841"/>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331845"/>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31828"/>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31852"/>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331858"/>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31853"/>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331831"/>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331840"/>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331846"/>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331837"/>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331849"/>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331850"/>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331851"/>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331856"/>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331854"/>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31861"/>
                                        </p:tgtEl>
                                        <p:attrNameLst>
                                          <p:attrName>style.visibility</p:attrName>
                                        </p:attrNameLst>
                                      </p:cBhvr>
                                      <p:to>
                                        <p:strVal val="visible"/>
                                      </p:to>
                                    </p:set>
                                    <p:animEffect transition="in" filter="fade">
                                      <p:cBhvr>
                                        <p:cTn id="90" dur="1000"/>
                                        <p:tgtEl>
                                          <p:spTgt spid="331861"/>
                                        </p:tgtEl>
                                      </p:cBhvr>
                                    </p:animEffect>
                                  </p:childTnLst>
                                </p:cTn>
                              </p:par>
                              <p:par>
                                <p:cTn id="91" presetID="1" presetClass="entr" presetSubtype="0" fill="hold" grpId="0" nodeType="withEffect">
                                  <p:stCondLst>
                                    <p:cond delay="800"/>
                                  </p:stCondLst>
                                  <p:childTnLst>
                                    <p:set>
                                      <p:cBhvr>
                                        <p:cTn id="92" dur="1" fill="hold">
                                          <p:stCondLst>
                                            <p:cond delay="0"/>
                                          </p:stCondLst>
                                        </p:cTn>
                                        <p:tgtEl>
                                          <p:spTgt spid="331860"/>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31859"/>
                                        </p:tgtEl>
                                        <p:attrNameLst>
                                          <p:attrName>style.visibility</p:attrName>
                                        </p:attrNameLst>
                                      </p:cBhvr>
                                      <p:to>
                                        <p:strVal val="visible"/>
                                      </p:to>
                                    </p:set>
                                    <p:animEffect transition="in" filter="fade">
                                      <p:cBhvr>
                                        <p:cTn id="97" dur="1000"/>
                                        <p:tgtEl>
                                          <p:spTgt spid="331859"/>
                                        </p:tgtEl>
                                      </p:cBhvr>
                                    </p:animEffect>
                                  </p:childTnLst>
                                </p:cTn>
                              </p:par>
                              <p:par>
                                <p:cTn id="98" presetID="1" presetClass="entr" presetSubtype="0" fill="hold" grpId="0" nodeType="withEffect">
                                  <p:stCondLst>
                                    <p:cond delay="800"/>
                                  </p:stCondLst>
                                  <p:childTnLst>
                                    <p:set>
                                      <p:cBhvr>
                                        <p:cTn id="99" dur="1" fill="hold">
                                          <p:stCondLst>
                                            <p:cond delay="0"/>
                                          </p:stCondLst>
                                        </p:cTn>
                                        <p:tgtEl>
                                          <p:spTgt spid="331862"/>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331865"/>
                                        </p:tgtEl>
                                        <p:attrNameLst>
                                          <p:attrName>style.visibility</p:attrName>
                                        </p:attrNameLst>
                                      </p:cBhvr>
                                      <p:to>
                                        <p:strVal val="visible"/>
                                      </p:to>
                                    </p:set>
                                    <p:animEffect transition="in" filter="fade">
                                      <p:cBhvr>
                                        <p:cTn id="104" dur="1000"/>
                                        <p:tgtEl>
                                          <p:spTgt spid="331865"/>
                                        </p:tgtEl>
                                      </p:cBhvr>
                                    </p:animEffect>
                                  </p:childTnLst>
                                </p:cTn>
                              </p:par>
                              <p:par>
                                <p:cTn id="105" presetID="1" presetClass="entr" presetSubtype="0" fill="hold" grpId="0" nodeType="withEffect">
                                  <p:stCondLst>
                                    <p:cond delay="800"/>
                                  </p:stCondLst>
                                  <p:childTnLst>
                                    <p:set>
                                      <p:cBhvr>
                                        <p:cTn id="106" dur="1" fill="hold">
                                          <p:stCondLst>
                                            <p:cond delay="0"/>
                                          </p:stCondLst>
                                        </p:cTn>
                                        <p:tgtEl>
                                          <p:spTgt spid="3318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861" grpId="0" animBg="1"/>
      <p:bldP spid="331785" grpId="0" animBg="1"/>
      <p:bldP spid="331786" grpId="0" animBg="1"/>
      <p:bldP spid="331788" grpId="0" animBg="1"/>
      <p:bldP spid="331789" grpId="0"/>
      <p:bldP spid="331790" grpId="0" animBg="1"/>
      <p:bldP spid="331812" grpId="0"/>
      <p:bldP spid="331813" grpId="0"/>
      <p:bldP spid="331814" grpId="0"/>
      <p:bldP spid="331817" grpId="0"/>
      <p:bldP spid="331811" grpId="0" animBg="1"/>
      <p:bldP spid="331828" grpId="0" animBg="1"/>
      <p:bldP spid="331837" grpId="0" animBg="1"/>
      <p:bldP spid="331838" grpId="0"/>
      <p:bldP spid="331849" grpId="0" animBg="1"/>
      <p:bldP spid="331850" grpId="0"/>
      <p:bldP spid="331851" grpId="0" animBg="1"/>
      <p:bldP spid="331852" grpId="0" animBg="1"/>
      <p:bldP spid="331856" grpId="0" animBg="1"/>
      <p:bldP spid="331857" grpId="0" animBg="1"/>
      <p:bldP spid="331858" grpId="0" animBg="1"/>
      <p:bldP spid="331859" grpId="0" animBg="1"/>
      <p:bldP spid="331860" grpId="0"/>
      <p:bldP spid="331862" grpId="0"/>
      <p:bldP spid="331865" grpId="0" animBg="1"/>
      <p:bldP spid="331866" grpId="0"/>
      <p:bldP spid="331839" grpId="0"/>
      <p:bldP spid="331853" grpId="0"/>
      <p:bldP spid="3318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014" name="Footer Placeholder 3"/>
          <p:cNvSpPr>
            <a:spLocks noGrp="1"/>
          </p:cNvSpPr>
          <p:nvPr>
            <p:ph type="ftr" sz="quarter" idx="10"/>
          </p:nvPr>
        </p:nvSpPr>
        <p:spPr>
          <a:noFill/>
        </p:spPr>
        <p:txBody>
          <a:bodyPr/>
          <a:lstStyle/>
          <a:p>
            <a:r>
              <a:rPr lang="en-US" smtClean="0"/>
              <a:t>ENERGY</a:t>
            </a:r>
          </a:p>
        </p:txBody>
      </p:sp>
      <p:sp>
        <p:nvSpPr>
          <p:cNvPr id="340015" name="Date Placeholder 4"/>
          <p:cNvSpPr>
            <a:spLocks noGrp="1"/>
          </p:cNvSpPr>
          <p:nvPr>
            <p:ph type="dt" sz="quarter" idx="11"/>
          </p:nvPr>
        </p:nvSpPr>
        <p:spPr>
          <a:noFill/>
        </p:spPr>
        <p:txBody>
          <a:bodyPr/>
          <a:lstStyle/>
          <a:p>
            <a:r>
              <a:rPr lang="en-US" dirty="0" smtClean="0"/>
              <a:t>PHY1012F</a:t>
            </a:r>
          </a:p>
        </p:txBody>
      </p:sp>
      <p:sp>
        <p:nvSpPr>
          <p:cNvPr id="340016" name="Slide Number Placeholder 5"/>
          <p:cNvSpPr>
            <a:spLocks noGrp="1"/>
          </p:cNvSpPr>
          <p:nvPr>
            <p:ph type="sldNum" sz="quarter" idx="12"/>
          </p:nvPr>
        </p:nvSpPr>
        <p:spPr>
          <a:noFill/>
        </p:spPr>
        <p:txBody>
          <a:bodyPr/>
          <a:lstStyle/>
          <a:p>
            <a:fld id="{0C39DBE2-0E27-410F-AAD4-A709287CD552}" type="slidenum">
              <a:rPr lang="en-US" smtClean="0"/>
              <a:pPr/>
              <a:t>17</a:t>
            </a:fld>
            <a:endParaRPr lang="en-US" smtClean="0"/>
          </a:p>
        </p:txBody>
      </p:sp>
      <p:sp>
        <p:nvSpPr>
          <p:cNvPr id="340017" name="Rectangle 2"/>
          <p:cNvSpPr>
            <a:spLocks noGrp="1" noChangeArrowheads="1"/>
          </p:cNvSpPr>
          <p:nvPr>
            <p:ph type="body" idx="1"/>
          </p:nvPr>
        </p:nvSpPr>
        <p:spPr>
          <a:xfrm>
            <a:off x="179388" y="542925"/>
            <a:ext cx="8774112" cy="1565275"/>
          </a:xfrm>
        </p:spPr>
        <p:txBody>
          <a:bodyPr/>
          <a:lstStyle/>
          <a:p>
            <a:pPr marL="0" indent="0" eaLnBrk="1" hangingPunct="1"/>
            <a:r>
              <a:rPr lang="en-ZA" sz="2200" smtClean="0"/>
              <a:t>A 200 g steel ball on a 1 m-long string is pulled sideways until the string is at an angle of 45</a:t>
            </a:r>
            <a:r>
              <a:rPr lang="en-US" sz="2200" smtClean="0"/>
              <a:t>°,</a:t>
            </a:r>
            <a:r>
              <a:rPr lang="en-US" sz="2200" smtClean="0">
                <a:cs typeface="Times New Roman" pitchFamily="18" charset="0"/>
              </a:rPr>
              <a:t> at which point it is </a:t>
            </a:r>
            <a:r>
              <a:rPr lang="en-ZA" sz="2200" smtClean="0"/>
              <a:t>released</a:t>
            </a:r>
            <a:r>
              <a:rPr lang="en-US" sz="2200" smtClean="0">
                <a:cs typeface="Times New Roman" pitchFamily="18" charset="0"/>
              </a:rPr>
              <a:t>.  At the very bottom of its swing it strikes a 500 g steel block resting on a frictionless table.  To what angle does the ball rebound?</a:t>
            </a:r>
          </a:p>
        </p:txBody>
      </p:sp>
      <p:sp>
        <p:nvSpPr>
          <p:cNvPr id="340018" name="Rectangle 3"/>
          <p:cNvSpPr>
            <a:spLocks noChangeArrowheads="1"/>
          </p:cNvSpPr>
          <p:nvPr/>
        </p:nvSpPr>
        <p:spPr bwMode="auto">
          <a:xfrm>
            <a:off x="1127125" y="2503488"/>
            <a:ext cx="1241425"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i="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0</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45</a:t>
            </a:r>
            <a:r>
              <a:rPr lang="en-US" sz="1800" b="1">
                <a:solidFill>
                  <a:srgbClr val="000066"/>
                </a:solidFill>
                <a:latin typeface="Times New Roman" pitchFamily="18" charset="0"/>
                <a:cs typeface="Times New Roman" pitchFamily="18" charset="0"/>
                <a:sym typeface="Symbol" pitchFamily="18" charset="2"/>
              </a:rPr>
              <a:t>°</a:t>
            </a:r>
          </a:p>
        </p:txBody>
      </p:sp>
      <p:sp>
        <p:nvSpPr>
          <p:cNvPr id="340019" name="Rectangle 4"/>
          <p:cNvSpPr>
            <a:spLocks noChangeArrowheads="1"/>
          </p:cNvSpPr>
          <p:nvPr/>
        </p:nvSpPr>
        <p:spPr bwMode="auto">
          <a:xfrm>
            <a:off x="19050" y="2320925"/>
            <a:ext cx="5429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340020" name="Rectangle 5"/>
          <p:cNvSpPr>
            <a:spLocks noChangeArrowheads="1"/>
          </p:cNvSpPr>
          <p:nvPr/>
        </p:nvSpPr>
        <p:spPr bwMode="auto">
          <a:xfrm>
            <a:off x="-38100" y="3460750"/>
            <a:ext cx="604838"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rPr>
              <a:t>0</a:t>
            </a:r>
          </a:p>
        </p:txBody>
      </p:sp>
      <p:sp>
        <p:nvSpPr>
          <p:cNvPr id="340021" name="Rectangle 6"/>
          <p:cNvSpPr>
            <a:spLocks noChangeArrowheads="1"/>
          </p:cNvSpPr>
          <p:nvPr/>
        </p:nvSpPr>
        <p:spPr bwMode="auto">
          <a:xfrm>
            <a:off x="296863" y="2438400"/>
            <a:ext cx="1133475"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i="1">
                <a:solidFill>
                  <a:srgbClr val="000066"/>
                </a:solidFill>
                <a:latin typeface="Times New Roman" pitchFamily="18" charset="0"/>
                <a:sym typeface="Symbol" pitchFamily="18" charset="2"/>
              </a:rPr>
              <a:t>L</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1</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a:t>
            </a:r>
            <a:endParaRPr lang="en-US" sz="1800" b="1">
              <a:solidFill>
                <a:srgbClr val="000066"/>
              </a:solidFill>
              <a:latin typeface="Times New Roman" pitchFamily="18" charset="0"/>
              <a:cs typeface="Times New Roman" pitchFamily="18" charset="0"/>
              <a:sym typeface="Symbol" pitchFamily="18" charset="2"/>
            </a:endParaRPr>
          </a:p>
        </p:txBody>
      </p:sp>
      <p:sp>
        <p:nvSpPr>
          <p:cNvPr id="339975" name="Rectangle 7"/>
          <p:cNvSpPr>
            <a:spLocks noChangeArrowheads="1"/>
          </p:cNvSpPr>
          <p:nvPr/>
        </p:nvSpPr>
        <p:spPr bwMode="auto">
          <a:xfrm>
            <a:off x="3754438" y="2325688"/>
            <a:ext cx="5086350"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L</a:t>
            </a:r>
            <a:r>
              <a:rPr lang="en-US" sz="2000" b="1">
                <a:solidFill>
                  <a:srgbClr val="000066"/>
                </a:solidFill>
                <a:latin typeface="Times New Roman" pitchFamily="18" charset="0"/>
                <a:sym typeface="Symbol" pitchFamily="18" charset="2"/>
              </a:rPr>
              <a:t> </a:t>
            </a:r>
            <a:r>
              <a:rPr lang="en-US" sz="2000" b="1">
                <a:solidFill>
                  <a:srgbClr val="000066"/>
                </a:solidFill>
                <a:latin typeface="Times New Roman" pitchFamily="18" charset="0"/>
                <a:cs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L</a:t>
            </a:r>
            <a:r>
              <a:rPr lang="en-US" sz="2000" b="1" i="1" baseline="30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cos</a:t>
            </a:r>
            <a:r>
              <a:rPr lang="en-US" sz="2000" b="1" i="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0</a:t>
            </a:r>
            <a:endParaRPr lang="en-US" sz="2000" b="1">
              <a:solidFill>
                <a:srgbClr val="000066"/>
              </a:solidFill>
              <a:latin typeface="Times New Roman" pitchFamily="18" charset="0"/>
              <a:sym typeface="Symbol" pitchFamily="18" charset="2"/>
            </a:endParaRPr>
          </a:p>
        </p:txBody>
      </p:sp>
      <p:grpSp>
        <p:nvGrpSpPr>
          <p:cNvPr id="340023" name="Group 8"/>
          <p:cNvGrpSpPr>
            <a:grpSpLocks/>
          </p:cNvGrpSpPr>
          <p:nvPr/>
        </p:nvGrpSpPr>
        <p:grpSpPr bwMode="auto">
          <a:xfrm flipV="1">
            <a:off x="1201738" y="2217738"/>
            <a:ext cx="938212" cy="158750"/>
            <a:chOff x="2784" y="2298"/>
            <a:chExt cx="2130" cy="125"/>
          </a:xfrm>
        </p:grpSpPr>
        <p:sp>
          <p:nvSpPr>
            <p:cNvPr id="340060" name="Rectangle 9"/>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40061" name="Line 10"/>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sp>
        <p:nvSpPr>
          <p:cNvPr id="340024" name="Oval 11"/>
          <p:cNvSpPr>
            <a:spLocks noChangeArrowheads="1"/>
          </p:cNvSpPr>
          <p:nvPr/>
        </p:nvSpPr>
        <p:spPr bwMode="auto">
          <a:xfrm>
            <a:off x="649288" y="3162300"/>
            <a:ext cx="236537" cy="23653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GB"/>
          </a:p>
        </p:txBody>
      </p:sp>
      <p:sp>
        <p:nvSpPr>
          <p:cNvPr id="340025" name="Line 12"/>
          <p:cNvSpPr>
            <a:spLocks noChangeShapeType="1"/>
          </p:cNvSpPr>
          <p:nvPr/>
        </p:nvSpPr>
        <p:spPr bwMode="auto">
          <a:xfrm flipH="1">
            <a:off x="839788" y="2379663"/>
            <a:ext cx="820737" cy="820737"/>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40026" name="Line 13"/>
          <p:cNvSpPr>
            <a:spLocks noChangeShapeType="1"/>
          </p:cNvSpPr>
          <p:nvPr/>
        </p:nvSpPr>
        <p:spPr bwMode="auto">
          <a:xfrm>
            <a:off x="1663700" y="2373313"/>
            <a:ext cx="0" cy="1287462"/>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40027" name="Arc 14"/>
          <p:cNvSpPr>
            <a:spLocks/>
          </p:cNvSpPr>
          <p:nvPr/>
        </p:nvSpPr>
        <p:spPr bwMode="auto">
          <a:xfrm rot="16200000" flipH="1">
            <a:off x="1197769" y="2450306"/>
            <a:ext cx="554038" cy="396875"/>
          </a:xfrm>
          <a:custGeom>
            <a:avLst/>
            <a:gdLst>
              <a:gd name="T0" fmla="*/ 387031 w 21600"/>
              <a:gd name="T1" fmla="*/ 0 h 15456"/>
              <a:gd name="T2" fmla="*/ 554038 w 21600"/>
              <a:gd name="T3" fmla="*/ 396875 h 15456"/>
              <a:gd name="T4" fmla="*/ 0 w 21600"/>
              <a:gd name="T5" fmla="*/ 396875 h 15456"/>
              <a:gd name="T6" fmla="*/ 0 60000 65536"/>
              <a:gd name="T7" fmla="*/ 0 60000 65536"/>
              <a:gd name="T8" fmla="*/ 0 60000 65536"/>
              <a:gd name="T9" fmla="*/ 0 w 21600"/>
              <a:gd name="T10" fmla="*/ 0 h 15456"/>
              <a:gd name="T11" fmla="*/ 21600 w 21600"/>
              <a:gd name="T12" fmla="*/ 15456 h 15456"/>
            </a:gdLst>
            <a:ahLst/>
            <a:cxnLst>
              <a:cxn ang="T6">
                <a:pos x="T0" y="T1"/>
              </a:cxn>
              <a:cxn ang="T7">
                <a:pos x="T2" y="T3"/>
              </a:cxn>
              <a:cxn ang="T8">
                <a:pos x="T4" y="T5"/>
              </a:cxn>
            </a:cxnLst>
            <a:rect l="T9" t="T10" r="T11" b="T12"/>
            <a:pathLst>
              <a:path w="21600" h="15456" fill="none" extrusionOk="0">
                <a:moveTo>
                  <a:pt x="15088" y="0"/>
                </a:moveTo>
                <a:cubicBezTo>
                  <a:pt x="19252" y="4064"/>
                  <a:pt x="21600" y="9637"/>
                  <a:pt x="21600" y="15456"/>
                </a:cubicBezTo>
              </a:path>
              <a:path w="21600" h="15456" stroke="0" extrusionOk="0">
                <a:moveTo>
                  <a:pt x="15088" y="0"/>
                </a:moveTo>
                <a:cubicBezTo>
                  <a:pt x="19252" y="4064"/>
                  <a:pt x="21600" y="9637"/>
                  <a:pt x="21600" y="15456"/>
                </a:cubicBezTo>
                <a:lnTo>
                  <a:pt x="0" y="15456"/>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sp>
        <p:nvSpPr>
          <p:cNvPr id="340028" name="Line 15"/>
          <p:cNvSpPr>
            <a:spLocks noChangeShapeType="1"/>
          </p:cNvSpPr>
          <p:nvPr/>
        </p:nvSpPr>
        <p:spPr bwMode="auto">
          <a:xfrm flipV="1">
            <a:off x="492125" y="2286000"/>
            <a:ext cx="0" cy="1627188"/>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40029" name="Line 16"/>
          <p:cNvSpPr>
            <a:spLocks noChangeShapeType="1"/>
          </p:cNvSpPr>
          <p:nvPr/>
        </p:nvSpPr>
        <p:spPr bwMode="auto">
          <a:xfrm>
            <a:off x="401638" y="3673475"/>
            <a:ext cx="98425" cy="0"/>
          </a:xfrm>
          <a:prstGeom prst="line">
            <a:avLst/>
          </a:prstGeom>
          <a:noFill/>
          <a:ln w="15875">
            <a:solidFill>
              <a:schemeClr val="tx1"/>
            </a:solidFill>
            <a:round/>
            <a:headEnd/>
            <a:tailEnd type="none" w="lg" len="lg"/>
          </a:ln>
        </p:spPr>
        <p:txBody>
          <a:bodyPr lIns="90000" tIns="46800" rIns="90000" bIns="46800"/>
          <a:lstStyle/>
          <a:p>
            <a:endParaRPr lang="en-US"/>
          </a:p>
        </p:txBody>
      </p:sp>
      <p:grpSp>
        <p:nvGrpSpPr>
          <p:cNvPr id="340030" name="Group 17"/>
          <p:cNvGrpSpPr>
            <a:grpSpLocks/>
          </p:cNvGrpSpPr>
          <p:nvPr/>
        </p:nvGrpSpPr>
        <p:grpSpPr bwMode="auto">
          <a:xfrm>
            <a:off x="231775" y="3832225"/>
            <a:ext cx="3432175" cy="158750"/>
            <a:chOff x="2784" y="2298"/>
            <a:chExt cx="2130" cy="125"/>
          </a:xfrm>
        </p:grpSpPr>
        <p:sp>
          <p:nvSpPr>
            <p:cNvPr id="340058" name="Rectangle 18"/>
            <p:cNvSpPr>
              <a:spLocks noChangeArrowheads="1"/>
            </p:cNvSpPr>
            <p:nvPr/>
          </p:nvSpPr>
          <p:spPr bwMode="auto">
            <a:xfrm rot="10800000">
              <a:off x="2784" y="2298"/>
              <a:ext cx="2130" cy="125"/>
            </a:xfrm>
            <a:prstGeom prst="rect">
              <a:avLst/>
            </a:prstGeom>
            <a:gradFill rotWithShape="0">
              <a:gsLst>
                <a:gs pos="0">
                  <a:srgbClr val="808080"/>
                </a:gs>
                <a:gs pos="100000">
                  <a:srgbClr val="EBEBFF"/>
                </a:gs>
              </a:gsLst>
              <a:lin ang="5400000" scaled="1"/>
            </a:gradFill>
            <a:ln w="9525">
              <a:noFill/>
              <a:miter lim="800000"/>
              <a:headEnd/>
              <a:tailEnd/>
            </a:ln>
          </p:spPr>
          <p:txBody>
            <a:bodyPr/>
            <a:lstStyle/>
            <a:p>
              <a:pPr>
                <a:lnSpc>
                  <a:spcPct val="110000"/>
                </a:lnSpc>
              </a:pPr>
              <a:endParaRPr lang="en-ZA"/>
            </a:p>
          </p:txBody>
        </p:sp>
        <p:sp>
          <p:nvSpPr>
            <p:cNvPr id="340059" name="Line 19"/>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40031" name="Group 20"/>
          <p:cNvGrpSpPr>
            <a:grpSpLocks/>
          </p:cNvGrpSpPr>
          <p:nvPr/>
        </p:nvGrpSpPr>
        <p:grpSpPr bwMode="auto">
          <a:xfrm>
            <a:off x="1785938" y="3495675"/>
            <a:ext cx="323850" cy="393700"/>
            <a:chOff x="1533" y="2851"/>
            <a:chExt cx="257" cy="312"/>
          </a:xfrm>
        </p:grpSpPr>
        <p:sp>
          <p:nvSpPr>
            <p:cNvPr id="340056" name="Rectangle 21"/>
            <p:cNvSpPr>
              <a:spLocks noChangeArrowheads="1"/>
            </p:cNvSpPr>
            <p:nvPr/>
          </p:nvSpPr>
          <p:spPr bwMode="auto">
            <a:xfrm>
              <a:off x="1533"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40057" name="Rectangle 22"/>
            <p:cNvSpPr>
              <a:spLocks noChangeArrowheads="1"/>
            </p:cNvSpPr>
            <p:nvPr/>
          </p:nvSpPr>
          <p:spPr bwMode="auto">
            <a:xfrm>
              <a:off x="1556" y="2851"/>
              <a:ext cx="143" cy="312"/>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sp>
        <p:nvSpPr>
          <p:cNvPr id="340032" name="Rectangle 23"/>
          <p:cNvSpPr>
            <a:spLocks noChangeArrowheads="1"/>
          </p:cNvSpPr>
          <p:nvPr/>
        </p:nvSpPr>
        <p:spPr bwMode="auto">
          <a:xfrm>
            <a:off x="631825" y="3103563"/>
            <a:ext cx="180975" cy="393700"/>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nvGrpSpPr>
          <p:cNvPr id="340033" name="Group 24"/>
          <p:cNvGrpSpPr>
            <a:grpSpLocks/>
          </p:cNvGrpSpPr>
          <p:nvPr/>
        </p:nvGrpSpPr>
        <p:grpSpPr bwMode="auto">
          <a:xfrm flipV="1">
            <a:off x="2397125" y="2214563"/>
            <a:ext cx="939800" cy="158750"/>
            <a:chOff x="2784" y="2298"/>
            <a:chExt cx="2130" cy="125"/>
          </a:xfrm>
        </p:grpSpPr>
        <p:sp>
          <p:nvSpPr>
            <p:cNvPr id="340054" name="Rectangle 25"/>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40055" name="Line 26"/>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40034" name="Group 27"/>
          <p:cNvGrpSpPr>
            <a:grpSpLocks/>
          </p:cNvGrpSpPr>
          <p:nvPr/>
        </p:nvGrpSpPr>
        <p:grpSpPr bwMode="auto">
          <a:xfrm>
            <a:off x="2749550" y="3473450"/>
            <a:ext cx="244475" cy="393700"/>
            <a:chOff x="2418" y="2839"/>
            <a:chExt cx="193" cy="311"/>
          </a:xfrm>
        </p:grpSpPr>
        <p:sp>
          <p:nvSpPr>
            <p:cNvPr id="340052" name="Oval 28"/>
            <p:cNvSpPr>
              <a:spLocks noChangeArrowheads="1"/>
            </p:cNvSpPr>
            <p:nvPr/>
          </p:nvSpPr>
          <p:spPr bwMode="auto">
            <a:xfrm>
              <a:off x="2423"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40053" name="Rectangle 29"/>
            <p:cNvSpPr>
              <a:spLocks noChangeArrowheads="1"/>
            </p:cNvSpPr>
            <p:nvPr/>
          </p:nvSpPr>
          <p:spPr bwMode="auto">
            <a:xfrm>
              <a:off x="2418" y="2839"/>
              <a:ext cx="143" cy="311"/>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grpSp>
        <p:nvGrpSpPr>
          <p:cNvPr id="340035" name="Group 30"/>
          <p:cNvGrpSpPr>
            <a:grpSpLocks/>
          </p:cNvGrpSpPr>
          <p:nvPr/>
        </p:nvGrpSpPr>
        <p:grpSpPr bwMode="auto">
          <a:xfrm>
            <a:off x="3001963" y="3489325"/>
            <a:ext cx="323850" cy="393700"/>
            <a:chOff x="2617" y="2851"/>
            <a:chExt cx="257" cy="312"/>
          </a:xfrm>
        </p:grpSpPr>
        <p:sp>
          <p:nvSpPr>
            <p:cNvPr id="340050" name="Rectangle 31"/>
            <p:cNvSpPr>
              <a:spLocks noChangeArrowheads="1"/>
            </p:cNvSpPr>
            <p:nvPr/>
          </p:nvSpPr>
          <p:spPr bwMode="auto">
            <a:xfrm>
              <a:off x="2617"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40051" name="Rectangle 32"/>
            <p:cNvSpPr>
              <a:spLocks noChangeArrowheads="1"/>
            </p:cNvSpPr>
            <p:nvPr/>
          </p:nvSpPr>
          <p:spPr bwMode="auto">
            <a:xfrm>
              <a:off x="2638" y="2851"/>
              <a:ext cx="143" cy="312"/>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sp>
        <p:nvSpPr>
          <p:cNvPr id="340036" name="Line 33"/>
          <p:cNvSpPr>
            <a:spLocks noChangeShapeType="1"/>
          </p:cNvSpPr>
          <p:nvPr/>
        </p:nvSpPr>
        <p:spPr bwMode="auto">
          <a:xfrm>
            <a:off x="2876550" y="3662363"/>
            <a:ext cx="658813"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40037" name="Line 34"/>
          <p:cNvSpPr>
            <a:spLocks noChangeShapeType="1"/>
          </p:cNvSpPr>
          <p:nvPr/>
        </p:nvSpPr>
        <p:spPr bwMode="auto">
          <a:xfrm rot="18900000" flipH="1">
            <a:off x="2463007" y="2542381"/>
            <a:ext cx="825500" cy="823913"/>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40003" name="Rectangle 35"/>
          <p:cNvSpPr>
            <a:spLocks noChangeArrowheads="1"/>
          </p:cNvSpPr>
          <p:nvPr/>
        </p:nvSpPr>
        <p:spPr bwMode="auto">
          <a:xfrm>
            <a:off x="3754438" y="2871788"/>
            <a:ext cx="523716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a:solidFill>
                  <a:srgbClr val="000066"/>
                </a:solidFill>
                <a:latin typeface="Times New Roman" pitchFamily="18" charset="0"/>
                <a:sym typeface="Symbol" pitchFamily="18" charset="2"/>
              </a:rPr>
              <a:t>g</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1</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a:solidFill>
                  <a:srgbClr val="000066"/>
                </a:solidFill>
                <a:latin typeface="Times New Roman" pitchFamily="18" charset="0"/>
                <a:sym typeface="Symbol" pitchFamily="18" charset="2"/>
              </a:rPr>
              <a:t>g</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a:t>
            </a:r>
          </a:p>
        </p:txBody>
      </p:sp>
      <p:sp>
        <p:nvSpPr>
          <p:cNvPr id="340039" name="Rectangle 36"/>
          <p:cNvSpPr>
            <a:spLocks noChangeArrowheads="1"/>
          </p:cNvSpPr>
          <p:nvPr/>
        </p:nvSpPr>
        <p:spPr bwMode="auto">
          <a:xfrm>
            <a:off x="422275" y="2819400"/>
            <a:ext cx="550863" cy="36036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A</a:t>
            </a:r>
            <a:endParaRPr lang="en-US" sz="1600" b="1">
              <a:solidFill>
                <a:srgbClr val="000066"/>
              </a:solidFill>
              <a:latin typeface="Times New Roman" pitchFamily="18" charset="0"/>
              <a:cs typeface="Times New Roman" pitchFamily="18" charset="0"/>
              <a:sym typeface="Symbol" pitchFamily="18" charset="2"/>
            </a:endParaRPr>
          </a:p>
        </p:txBody>
      </p:sp>
      <p:sp>
        <p:nvSpPr>
          <p:cNvPr id="340040" name="Rectangle 37"/>
          <p:cNvSpPr>
            <a:spLocks noChangeArrowheads="1"/>
          </p:cNvSpPr>
          <p:nvPr/>
        </p:nvSpPr>
        <p:spPr bwMode="auto">
          <a:xfrm>
            <a:off x="1614488" y="3478213"/>
            <a:ext cx="550862" cy="3603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B</a:t>
            </a:r>
            <a:endParaRPr lang="en-US" sz="1600" b="1">
              <a:solidFill>
                <a:srgbClr val="000066"/>
              </a:solidFill>
              <a:latin typeface="Times New Roman" pitchFamily="18" charset="0"/>
              <a:cs typeface="Times New Roman" pitchFamily="18" charset="0"/>
              <a:sym typeface="Symbol" pitchFamily="18" charset="2"/>
            </a:endParaRPr>
          </a:p>
        </p:txBody>
      </p:sp>
      <p:sp>
        <p:nvSpPr>
          <p:cNvPr id="340041" name="Rectangle 38"/>
          <p:cNvSpPr>
            <a:spLocks noChangeArrowheads="1"/>
          </p:cNvSpPr>
          <p:nvPr/>
        </p:nvSpPr>
        <p:spPr bwMode="auto">
          <a:xfrm>
            <a:off x="2092325" y="3844925"/>
            <a:ext cx="1743075" cy="6953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y</a:t>
            </a:r>
            <a:r>
              <a:rPr lang="en-US" sz="1800" b="1" baseline="-25000">
                <a:solidFill>
                  <a:srgbClr val="000066"/>
                </a:solidFill>
                <a:latin typeface="Times New Roman" pitchFamily="18" charset="0"/>
                <a:sym typeface="Symbol" pitchFamily="18" charset="2"/>
              </a:rPr>
              <a:t>1</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0</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a:t>
            </a:r>
            <a:r>
              <a:rPr lang="en-US" sz="1800" b="1" i="1" baseline="-25000">
                <a:solidFill>
                  <a:srgbClr val="000066"/>
                </a:solidFill>
                <a:latin typeface="Times New Roman" pitchFamily="18" charset="0"/>
                <a:sym typeface="Symbol" pitchFamily="18" charset="2"/>
              </a:rPr>
              <a:t> </a:t>
            </a:r>
            <a:br>
              <a:rPr lang="en-US" sz="1800" b="1" i="1" baseline="-25000">
                <a:solidFill>
                  <a:srgbClr val="000066"/>
                </a:solidFill>
                <a:latin typeface="Times New Roman" pitchFamily="18" charset="0"/>
                <a:sym typeface="Symbol" pitchFamily="18" charset="2"/>
              </a:rPr>
            </a:b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1</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a:t>
            </a:r>
          </a:p>
        </p:txBody>
      </p:sp>
      <p:sp>
        <p:nvSpPr>
          <p:cNvPr id="340042" name="Rectangle 39"/>
          <p:cNvSpPr>
            <a:spLocks noChangeArrowheads="1"/>
          </p:cNvSpPr>
          <p:nvPr/>
        </p:nvSpPr>
        <p:spPr bwMode="auto">
          <a:xfrm>
            <a:off x="320675" y="3852863"/>
            <a:ext cx="1743075" cy="6953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y</a:t>
            </a:r>
            <a:r>
              <a:rPr lang="en-US" sz="1800" b="1" baseline="-25000">
                <a:solidFill>
                  <a:srgbClr val="000066"/>
                </a:solidFill>
                <a:latin typeface="Times New Roman" pitchFamily="18" charset="0"/>
                <a:sym typeface="Symbol" pitchFamily="18" charset="2"/>
              </a:rPr>
              <a:t>0</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a:solidFill>
                  <a:srgbClr val="000066"/>
                </a:solidFill>
                <a:latin typeface="Times New Roman" pitchFamily="18" charset="0"/>
                <a:sym typeface="Symbol" pitchFamily="18" charset="2"/>
              </a:rPr>
              <a:t> = ?</a:t>
            </a:r>
            <a:r>
              <a:rPr lang="en-US" sz="1800" b="1" i="1" baseline="-25000">
                <a:solidFill>
                  <a:srgbClr val="000066"/>
                </a:solidFill>
                <a:latin typeface="Times New Roman" pitchFamily="18" charset="0"/>
                <a:sym typeface="Symbol" pitchFamily="18" charset="2"/>
              </a:rPr>
              <a:t> </a:t>
            </a:r>
            <a:br>
              <a:rPr lang="en-US" sz="1800" b="1" i="1" baseline="-25000">
                <a:solidFill>
                  <a:srgbClr val="000066"/>
                </a:solidFill>
                <a:latin typeface="Times New Roman" pitchFamily="18" charset="0"/>
                <a:sym typeface="Symbol" pitchFamily="18" charset="2"/>
              </a:rPr>
            </a:b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0</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0</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m/s</a:t>
            </a:r>
          </a:p>
        </p:txBody>
      </p:sp>
      <p:sp>
        <p:nvSpPr>
          <p:cNvPr id="340043" name="Line 40"/>
          <p:cNvSpPr>
            <a:spLocks noChangeShapeType="1"/>
          </p:cNvSpPr>
          <p:nvPr/>
        </p:nvSpPr>
        <p:spPr bwMode="auto">
          <a:xfrm>
            <a:off x="428625" y="3286125"/>
            <a:ext cx="1228725" cy="0"/>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40044" name="Rectangle 41"/>
          <p:cNvSpPr>
            <a:spLocks noChangeArrowheads="1"/>
          </p:cNvSpPr>
          <p:nvPr/>
        </p:nvSpPr>
        <p:spPr bwMode="auto">
          <a:xfrm>
            <a:off x="-57150" y="3035300"/>
            <a:ext cx="5429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r>
              <a:rPr lang="en-US" sz="1800" b="1" baseline="-25000">
                <a:solidFill>
                  <a:srgbClr val="000066"/>
                </a:solidFill>
                <a:latin typeface="Times New Roman" pitchFamily="18" charset="0"/>
              </a:rPr>
              <a:t>0</a:t>
            </a:r>
            <a:endParaRPr lang="en-US" sz="1800" b="1" i="1">
              <a:solidFill>
                <a:srgbClr val="000066"/>
              </a:solidFill>
              <a:latin typeface="Times New Roman" pitchFamily="18" charset="0"/>
            </a:endParaRPr>
          </a:p>
        </p:txBody>
      </p:sp>
      <p:sp>
        <p:nvSpPr>
          <p:cNvPr id="340045" name="Line 42"/>
          <p:cNvSpPr>
            <a:spLocks noChangeShapeType="1"/>
          </p:cNvSpPr>
          <p:nvPr/>
        </p:nvSpPr>
        <p:spPr bwMode="auto">
          <a:xfrm>
            <a:off x="428625" y="3667125"/>
            <a:ext cx="1228725" cy="0"/>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40011" name="Rectangle 43"/>
          <p:cNvSpPr>
            <a:spLocks noChangeArrowheads="1"/>
          </p:cNvSpPr>
          <p:nvPr/>
        </p:nvSpPr>
        <p:spPr bwMode="auto">
          <a:xfrm>
            <a:off x="3697288" y="3433763"/>
            <a:ext cx="502761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cs typeface="Times New Roman" pitchFamily="18" charset="0"/>
                <a:sym typeface="Symbol" pitchFamily="18" charset="2"/>
              </a:rPr>
              <a:t> </a:t>
            </a:r>
            <a:r>
              <a:rPr lang="en-US" sz="2000" b="1">
                <a:solidFill>
                  <a:srgbClr val="000066"/>
                </a:solidFill>
                <a:latin typeface="Times New Roman" pitchFamily="18" charset="0"/>
                <a:sym typeface="Symbol" pitchFamily="18" charset="2"/>
              </a:rPr>
              <a:t>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+ 0 = 0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a:solidFill>
                  <a:srgbClr val="000066"/>
                </a:solidFill>
                <a:latin typeface="Times New Roman" pitchFamily="18" charset="0"/>
                <a:sym typeface="Symbol" pitchFamily="18" charset="2"/>
              </a:rPr>
              <a:t>g</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a:t>
            </a:r>
          </a:p>
        </p:txBody>
      </p:sp>
      <p:sp>
        <p:nvSpPr>
          <p:cNvPr id="340012" name="Rectangle 44"/>
          <p:cNvSpPr>
            <a:spLocks noChangeArrowheads="1"/>
          </p:cNvSpPr>
          <p:nvPr/>
        </p:nvSpPr>
        <p:spPr bwMode="auto">
          <a:xfrm>
            <a:off x="5916613" y="3995738"/>
            <a:ext cx="1627187"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 2.40 m/s</a:t>
            </a:r>
          </a:p>
        </p:txBody>
      </p:sp>
      <p:graphicFrame>
        <p:nvGraphicFramePr>
          <p:cNvPr id="340013" name="Object 45"/>
          <p:cNvGraphicFramePr>
            <a:graphicFrameLocks noChangeAspect="1"/>
          </p:cNvGraphicFramePr>
          <p:nvPr/>
        </p:nvGraphicFramePr>
        <p:xfrm>
          <a:off x="3968750" y="3990975"/>
          <a:ext cx="2120900" cy="469900"/>
        </p:xfrm>
        <a:graphic>
          <a:graphicData uri="http://schemas.openxmlformats.org/presentationml/2006/ole">
            <mc:AlternateContent xmlns:mc="http://schemas.openxmlformats.org/markup-compatibility/2006">
              <mc:Choice xmlns:v="urn:schemas-microsoft-com:vml" Requires="v">
                <p:oleObj spid="_x0000_s340017" name="Equation" r:id="rId4" imgW="2120760" imgH="469800" progId="Equation.DSMT4">
                  <p:embed/>
                </p:oleObj>
              </mc:Choice>
              <mc:Fallback>
                <p:oleObj name="Equation" r:id="rId4" imgW="2120760" imgH="469800" progId="Equation.DSMT4">
                  <p:embed/>
                  <p:pic>
                    <p:nvPicPr>
                      <p:cNvPr id="0" name="Picture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3990975"/>
                        <a:ext cx="21209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46"/>
          <p:cNvSpPr>
            <a:spLocks noChangeArrowheads="1"/>
          </p:cNvSpPr>
          <p:nvPr/>
        </p:nvSpPr>
        <p:spPr bwMode="auto">
          <a:xfrm>
            <a:off x="5456238" y="2316163"/>
            <a:ext cx="2081212" cy="427037"/>
          </a:xfrm>
          <a:prstGeom prst="rect">
            <a:avLst/>
          </a:prstGeom>
          <a:noFill/>
          <a:ln w="15875" algn="ctr">
            <a:noFill/>
            <a:miter lim="800000"/>
            <a:headEnd/>
            <a:tailEnd type="none" w="lg" len="lg"/>
          </a:ln>
        </p:spPr>
        <p:txBody>
          <a:bodyPr wrap="none" lIns="90000" tIns="46800" rIns="90000" bIns="46800">
            <a:spAutoFit/>
          </a:bodyPr>
          <a:lstStyle/>
          <a:p>
            <a:pPr lvl="1">
              <a:lnSpc>
                <a:spcPct val="110000"/>
              </a:lnSpc>
              <a:buFont typeface="Arial" charset="0"/>
              <a:buNone/>
            </a:pPr>
            <a:r>
              <a:rPr lang="en-US" sz="2000" b="1">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L</a:t>
            </a:r>
            <a:r>
              <a:rPr lang="en-US" sz="2000" b="1">
                <a:solidFill>
                  <a:srgbClr val="000066"/>
                </a:solidFill>
                <a:latin typeface="Times New Roman" pitchFamily="18" charset="0"/>
                <a:sym typeface="Symbol" pitchFamily="18" charset="2"/>
              </a:rPr>
              <a:t>(1 </a:t>
            </a:r>
            <a:r>
              <a:rPr lang="en-US" sz="2000" b="1">
                <a:solidFill>
                  <a:srgbClr val="000066"/>
                </a:solidFill>
                <a:latin typeface="Times New Roman" pitchFamily="18" charset="0"/>
                <a:cs typeface="Times New Roman" pitchFamily="18" charset="0"/>
                <a:sym typeface="Symbol" pitchFamily="18" charset="2"/>
              </a:rPr>
              <a:t>–</a:t>
            </a:r>
            <a:r>
              <a:rPr lang="en-US" sz="2000" b="1" i="1" baseline="30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cos</a:t>
            </a:r>
            <a:r>
              <a:rPr lang="en-US" sz="2000" b="1" i="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0</a:t>
            </a:r>
            <a:r>
              <a:rPr lang="en-US" sz="2000" b="1">
                <a:solidFill>
                  <a:srgbClr val="000066"/>
                </a:solidFill>
                <a:latin typeface="Times New Roman" pitchFamily="18" charset="0"/>
                <a:sym typeface="Symbol" pitchFamily="18" charset="2"/>
              </a:rPr>
              <a:t>)</a:t>
            </a:r>
          </a:p>
        </p:txBody>
      </p:sp>
      <p:sp>
        <p:nvSpPr>
          <p:cNvPr id="3" name="Rectangle 47"/>
          <p:cNvSpPr>
            <a:spLocks noChangeArrowheads="1"/>
          </p:cNvSpPr>
          <p:nvPr/>
        </p:nvSpPr>
        <p:spPr bwMode="auto">
          <a:xfrm>
            <a:off x="6988175" y="2316163"/>
            <a:ext cx="1692275" cy="427037"/>
          </a:xfrm>
          <a:prstGeom prst="rect">
            <a:avLst/>
          </a:prstGeom>
          <a:noFill/>
          <a:ln w="15875" algn="ctr">
            <a:noFill/>
            <a:miter lim="800000"/>
            <a:headEnd/>
            <a:tailEnd type="none" w="lg" len="lg"/>
          </a:ln>
        </p:spPr>
        <p:txBody>
          <a:bodyPr wrap="none" lIns="90000" tIns="46800" rIns="90000" bIns="46800">
            <a:spAutoFit/>
          </a:bodyPr>
          <a:lstStyle/>
          <a:p>
            <a:pPr lvl="1">
              <a:lnSpc>
                <a:spcPct val="110000"/>
              </a:lnSpc>
              <a:buFont typeface="Arial" charset="0"/>
              <a:buNone/>
            </a:pPr>
            <a:r>
              <a:rPr lang="en-US" sz="2000" b="1">
                <a:solidFill>
                  <a:srgbClr val="000066"/>
                </a:solidFill>
                <a:latin typeface="Times New Roman" pitchFamily="18" charset="0"/>
                <a:sym typeface="Symbol" pitchFamily="18" charset="2"/>
              </a:rPr>
              <a:t>= 0.293 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000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00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00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00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5" grpId="0"/>
      <p:bldP spid="340003" grpId="0"/>
      <p:bldP spid="340011" grpId="0"/>
      <p:bldP spid="340012" grpId="0"/>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65" name="Footer Placeholder 3"/>
          <p:cNvSpPr>
            <a:spLocks noGrp="1"/>
          </p:cNvSpPr>
          <p:nvPr>
            <p:ph type="ftr" sz="quarter" idx="10"/>
          </p:nvPr>
        </p:nvSpPr>
        <p:spPr>
          <a:noFill/>
        </p:spPr>
        <p:txBody>
          <a:bodyPr/>
          <a:lstStyle/>
          <a:p>
            <a:r>
              <a:rPr lang="en-US" smtClean="0"/>
              <a:t>ENERGY</a:t>
            </a:r>
          </a:p>
        </p:txBody>
      </p:sp>
      <p:sp>
        <p:nvSpPr>
          <p:cNvPr id="336966" name="Date Placeholder 4"/>
          <p:cNvSpPr>
            <a:spLocks noGrp="1"/>
          </p:cNvSpPr>
          <p:nvPr>
            <p:ph type="dt" sz="quarter" idx="11"/>
          </p:nvPr>
        </p:nvSpPr>
        <p:spPr>
          <a:noFill/>
        </p:spPr>
        <p:txBody>
          <a:bodyPr/>
          <a:lstStyle/>
          <a:p>
            <a:r>
              <a:rPr lang="en-US" dirty="0" smtClean="0"/>
              <a:t>PHY1012F</a:t>
            </a:r>
          </a:p>
        </p:txBody>
      </p:sp>
      <p:sp>
        <p:nvSpPr>
          <p:cNvPr id="336967" name="Slide Number Placeholder 5"/>
          <p:cNvSpPr>
            <a:spLocks noGrp="1"/>
          </p:cNvSpPr>
          <p:nvPr>
            <p:ph type="sldNum" sz="quarter" idx="12"/>
          </p:nvPr>
        </p:nvSpPr>
        <p:spPr>
          <a:noFill/>
        </p:spPr>
        <p:txBody>
          <a:bodyPr/>
          <a:lstStyle/>
          <a:p>
            <a:fld id="{F7E1ED03-33D2-41D7-A58F-CDBAA0DFDBEC}" type="slidenum">
              <a:rPr lang="en-US" smtClean="0"/>
              <a:pPr/>
              <a:t>18</a:t>
            </a:fld>
            <a:endParaRPr lang="en-US" smtClean="0"/>
          </a:p>
        </p:txBody>
      </p:sp>
      <p:sp>
        <p:nvSpPr>
          <p:cNvPr id="336968" name="Rectangle 2"/>
          <p:cNvSpPr>
            <a:spLocks noGrp="1" noChangeArrowheads="1"/>
          </p:cNvSpPr>
          <p:nvPr>
            <p:ph type="body" idx="1"/>
          </p:nvPr>
        </p:nvSpPr>
        <p:spPr>
          <a:xfrm>
            <a:off x="179388" y="542925"/>
            <a:ext cx="8774112" cy="1565275"/>
          </a:xfrm>
        </p:spPr>
        <p:txBody>
          <a:bodyPr/>
          <a:lstStyle/>
          <a:p>
            <a:pPr marL="0" indent="0" eaLnBrk="1" hangingPunct="1"/>
            <a:r>
              <a:rPr lang="en-ZA" sz="2200" smtClean="0"/>
              <a:t>A 200 g steel ball on a 1 m-long string is pulled sideways until the string is at an angle of 45</a:t>
            </a:r>
            <a:r>
              <a:rPr lang="en-US" sz="2200" smtClean="0"/>
              <a:t>°,</a:t>
            </a:r>
            <a:r>
              <a:rPr lang="en-US" sz="2200" smtClean="0">
                <a:cs typeface="Times New Roman" pitchFamily="18" charset="0"/>
              </a:rPr>
              <a:t> at which point it is </a:t>
            </a:r>
            <a:r>
              <a:rPr lang="en-ZA" sz="2200" smtClean="0"/>
              <a:t>released</a:t>
            </a:r>
            <a:r>
              <a:rPr lang="en-US" sz="2200" smtClean="0">
                <a:cs typeface="Times New Roman" pitchFamily="18" charset="0"/>
              </a:rPr>
              <a:t>.  At the very bottom of its swing it strikes a 500 g steel block resting on a frictionless table.  To what angle does the ball rebound?</a:t>
            </a:r>
          </a:p>
        </p:txBody>
      </p:sp>
      <p:grpSp>
        <p:nvGrpSpPr>
          <p:cNvPr id="336969" name="Group 17"/>
          <p:cNvGrpSpPr>
            <a:grpSpLocks/>
          </p:cNvGrpSpPr>
          <p:nvPr/>
        </p:nvGrpSpPr>
        <p:grpSpPr bwMode="auto">
          <a:xfrm>
            <a:off x="231775" y="3832225"/>
            <a:ext cx="3038475" cy="158750"/>
            <a:chOff x="2784" y="2298"/>
            <a:chExt cx="2130" cy="125"/>
          </a:xfrm>
        </p:grpSpPr>
        <p:sp>
          <p:nvSpPr>
            <p:cNvPr id="337008" name="Rectangle 18"/>
            <p:cNvSpPr>
              <a:spLocks noChangeArrowheads="1"/>
            </p:cNvSpPr>
            <p:nvPr/>
          </p:nvSpPr>
          <p:spPr bwMode="auto">
            <a:xfrm rot="10800000">
              <a:off x="2784" y="2298"/>
              <a:ext cx="2130" cy="125"/>
            </a:xfrm>
            <a:prstGeom prst="rect">
              <a:avLst/>
            </a:prstGeom>
            <a:gradFill rotWithShape="0">
              <a:gsLst>
                <a:gs pos="0">
                  <a:srgbClr val="808080"/>
                </a:gs>
                <a:gs pos="100000">
                  <a:srgbClr val="EBEBFF"/>
                </a:gs>
              </a:gsLst>
              <a:lin ang="5400000" scaled="1"/>
            </a:gradFill>
            <a:ln w="9525">
              <a:noFill/>
              <a:miter lim="800000"/>
              <a:headEnd/>
              <a:tailEnd/>
            </a:ln>
          </p:spPr>
          <p:txBody>
            <a:bodyPr/>
            <a:lstStyle/>
            <a:p>
              <a:pPr>
                <a:lnSpc>
                  <a:spcPct val="110000"/>
                </a:lnSpc>
              </a:pPr>
              <a:endParaRPr lang="en-ZA"/>
            </a:p>
          </p:txBody>
        </p:sp>
        <p:sp>
          <p:nvSpPr>
            <p:cNvPr id="337009" name="Line 19"/>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36970" name="Group 24"/>
          <p:cNvGrpSpPr>
            <a:grpSpLocks/>
          </p:cNvGrpSpPr>
          <p:nvPr/>
        </p:nvGrpSpPr>
        <p:grpSpPr bwMode="auto">
          <a:xfrm flipV="1">
            <a:off x="254000" y="2214563"/>
            <a:ext cx="939800" cy="158750"/>
            <a:chOff x="2784" y="2298"/>
            <a:chExt cx="2130" cy="125"/>
          </a:xfrm>
        </p:grpSpPr>
        <p:sp>
          <p:nvSpPr>
            <p:cNvPr id="337006" name="Rectangle 25"/>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37007" name="Line 26"/>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36971" name="Group 27"/>
          <p:cNvGrpSpPr>
            <a:grpSpLocks/>
          </p:cNvGrpSpPr>
          <p:nvPr/>
        </p:nvGrpSpPr>
        <p:grpSpPr bwMode="auto">
          <a:xfrm>
            <a:off x="606425" y="3473450"/>
            <a:ext cx="244475" cy="393700"/>
            <a:chOff x="2418" y="2839"/>
            <a:chExt cx="193" cy="311"/>
          </a:xfrm>
        </p:grpSpPr>
        <p:sp>
          <p:nvSpPr>
            <p:cNvPr id="337004" name="Oval 28"/>
            <p:cNvSpPr>
              <a:spLocks noChangeArrowheads="1"/>
            </p:cNvSpPr>
            <p:nvPr/>
          </p:nvSpPr>
          <p:spPr bwMode="auto">
            <a:xfrm>
              <a:off x="2423"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37005" name="Rectangle 29"/>
            <p:cNvSpPr>
              <a:spLocks noChangeArrowheads="1"/>
            </p:cNvSpPr>
            <p:nvPr/>
          </p:nvSpPr>
          <p:spPr bwMode="auto">
            <a:xfrm>
              <a:off x="2418" y="2839"/>
              <a:ext cx="143" cy="311"/>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grpSp>
        <p:nvGrpSpPr>
          <p:cNvPr id="336972" name="Group 30"/>
          <p:cNvGrpSpPr>
            <a:grpSpLocks/>
          </p:cNvGrpSpPr>
          <p:nvPr/>
        </p:nvGrpSpPr>
        <p:grpSpPr bwMode="auto">
          <a:xfrm>
            <a:off x="858838" y="3489325"/>
            <a:ext cx="323850" cy="393700"/>
            <a:chOff x="2617" y="2851"/>
            <a:chExt cx="257" cy="312"/>
          </a:xfrm>
        </p:grpSpPr>
        <p:sp>
          <p:nvSpPr>
            <p:cNvPr id="337002" name="Rectangle 31"/>
            <p:cNvSpPr>
              <a:spLocks noChangeArrowheads="1"/>
            </p:cNvSpPr>
            <p:nvPr/>
          </p:nvSpPr>
          <p:spPr bwMode="auto">
            <a:xfrm>
              <a:off x="2617"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37003" name="Rectangle 32"/>
            <p:cNvSpPr>
              <a:spLocks noChangeArrowheads="1"/>
            </p:cNvSpPr>
            <p:nvPr/>
          </p:nvSpPr>
          <p:spPr bwMode="auto">
            <a:xfrm>
              <a:off x="2638" y="2851"/>
              <a:ext cx="143" cy="312"/>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sp>
        <p:nvSpPr>
          <p:cNvPr id="336973" name="Line 34"/>
          <p:cNvSpPr>
            <a:spLocks noChangeShapeType="1"/>
          </p:cNvSpPr>
          <p:nvPr/>
        </p:nvSpPr>
        <p:spPr bwMode="auto">
          <a:xfrm rot="18900000" flipH="1">
            <a:off x="319882" y="2542381"/>
            <a:ext cx="825500" cy="823913"/>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36931" name="Rectangle 35"/>
          <p:cNvSpPr>
            <a:spLocks noChangeArrowheads="1"/>
          </p:cNvSpPr>
          <p:nvPr/>
        </p:nvSpPr>
        <p:spPr bwMode="auto">
          <a:xfrm>
            <a:off x="3754438" y="2314575"/>
            <a:ext cx="5237162"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 </a:t>
            </a:r>
          </a:p>
        </p:txBody>
      </p:sp>
      <p:sp>
        <p:nvSpPr>
          <p:cNvPr id="336975" name="Rectangle 38"/>
          <p:cNvSpPr>
            <a:spLocks noChangeArrowheads="1"/>
          </p:cNvSpPr>
          <p:nvPr/>
        </p:nvSpPr>
        <p:spPr bwMode="auto">
          <a:xfrm>
            <a:off x="0" y="3844925"/>
            <a:ext cx="1914525" cy="6953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1</a:t>
            </a:r>
            <a:r>
              <a:rPr lang="en-US" sz="1800" b="1" i="1" baseline="-25000">
                <a:solidFill>
                  <a:srgbClr val="000066"/>
                </a:solidFill>
                <a:latin typeface="Times New Roman" pitchFamily="18" charset="0"/>
                <a:sym typeface="Symbol" pitchFamily="18" charset="2"/>
              </a:rPr>
              <a:t>x</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2.40 m/s</a:t>
            </a:r>
          </a:p>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1</a:t>
            </a:r>
            <a:r>
              <a:rPr lang="en-US" sz="1800" b="1" i="1" baseline="-25000">
                <a:solidFill>
                  <a:srgbClr val="000066"/>
                </a:solidFill>
                <a:latin typeface="Times New Roman" pitchFamily="18" charset="0"/>
                <a:sym typeface="Symbol" pitchFamily="18" charset="2"/>
              </a:rPr>
              <a:t>x</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B</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0</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m/s</a:t>
            </a:r>
          </a:p>
        </p:txBody>
      </p:sp>
      <p:grpSp>
        <p:nvGrpSpPr>
          <p:cNvPr id="336976" name="Group 59"/>
          <p:cNvGrpSpPr>
            <a:grpSpLocks/>
          </p:cNvGrpSpPr>
          <p:nvPr/>
        </p:nvGrpSpPr>
        <p:grpSpPr bwMode="auto">
          <a:xfrm>
            <a:off x="2038350" y="2216150"/>
            <a:ext cx="1187450" cy="1670050"/>
            <a:chOff x="3336" y="1536"/>
            <a:chExt cx="940" cy="1321"/>
          </a:xfrm>
        </p:grpSpPr>
        <p:grpSp>
          <p:nvGrpSpPr>
            <p:cNvPr id="336990" name="Group 46"/>
            <p:cNvGrpSpPr>
              <a:grpSpLocks/>
            </p:cNvGrpSpPr>
            <p:nvPr/>
          </p:nvGrpSpPr>
          <p:grpSpPr bwMode="auto">
            <a:xfrm flipV="1">
              <a:off x="3386" y="1536"/>
              <a:ext cx="743" cy="125"/>
              <a:chOff x="2784" y="2298"/>
              <a:chExt cx="2130" cy="125"/>
            </a:xfrm>
          </p:grpSpPr>
          <p:sp>
            <p:nvSpPr>
              <p:cNvPr id="337000" name="Rectangle 47"/>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37001" name="Line 48"/>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36991" name="Group 49"/>
            <p:cNvGrpSpPr>
              <a:grpSpLocks/>
            </p:cNvGrpSpPr>
            <p:nvPr/>
          </p:nvGrpSpPr>
          <p:grpSpPr bwMode="auto">
            <a:xfrm>
              <a:off x="3665" y="2532"/>
              <a:ext cx="193" cy="311"/>
              <a:chOff x="3654" y="2839"/>
              <a:chExt cx="193" cy="311"/>
            </a:xfrm>
          </p:grpSpPr>
          <p:sp>
            <p:nvSpPr>
              <p:cNvPr id="336998" name="Oval 50"/>
              <p:cNvSpPr>
                <a:spLocks noChangeArrowheads="1"/>
              </p:cNvSpPr>
              <p:nvPr/>
            </p:nvSpPr>
            <p:spPr bwMode="auto">
              <a:xfrm>
                <a:off x="3659"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36999" name="Rectangle 51"/>
              <p:cNvSpPr>
                <a:spLocks noChangeArrowheads="1"/>
              </p:cNvSpPr>
              <p:nvPr/>
            </p:nvSpPr>
            <p:spPr bwMode="auto">
              <a:xfrm>
                <a:off x="3654" y="2839"/>
                <a:ext cx="144" cy="311"/>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grpSp>
          <p:nvGrpSpPr>
            <p:cNvPr id="336992" name="Group 52"/>
            <p:cNvGrpSpPr>
              <a:grpSpLocks/>
            </p:cNvGrpSpPr>
            <p:nvPr/>
          </p:nvGrpSpPr>
          <p:grpSpPr bwMode="auto">
            <a:xfrm>
              <a:off x="3864" y="2544"/>
              <a:ext cx="257" cy="313"/>
              <a:chOff x="3853" y="2851"/>
              <a:chExt cx="257" cy="313"/>
            </a:xfrm>
          </p:grpSpPr>
          <p:sp>
            <p:nvSpPr>
              <p:cNvPr id="336996" name="Rectangle 53"/>
              <p:cNvSpPr>
                <a:spLocks noChangeArrowheads="1"/>
              </p:cNvSpPr>
              <p:nvPr/>
            </p:nvSpPr>
            <p:spPr bwMode="auto">
              <a:xfrm>
                <a:off x="3853"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36997" name="Rectangle 54"/>
              <p:cNvSpPr>
                <a:spLocks noChangeArrowheads="1"/>
              </p:cNvSpPr>
              <p:nvPr/>
            </p:nvSpPr>
            <p:spPr bwMode="auto">
              <a:xfrm>
                <a:off x="3874" y="2851"/>
                <a:ext cx="144" cy="313"/>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sp>
          <p:nvSpPr>
            <p:cNvPr id="336993" name="Line 55"/>
            <p:cNvSpPr>
              <a:spLocks noChangeShapeType="1"/>
            </p:cNvSpPr>
            <p:nvPr/>
          </p:nvSpPr>
          <p:spPr bwMode="auto">
            <a:xfrm flipH="1">
              <a:off x="3336" y="2681"/>
              <a:ext cx="431"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36994" name="Line 56"/>
            <p:cNvSpPr>
              <a:spLocks noChangeShapeType="1"/>
            </p:cNvSpPr>
            <p:nvPr/>
          </p:nvSpPr>
          <p:spPr bwMode="auto">
            <a:xfrm>
              <a:off x="3986" y="2681"/>
              <a:ext cx="290"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36995" name="Line 57"/>
            <p:cNvSpPr>
              <a:spLocks noChangeShapeType="1"/>
            </p:cNvSpPr>
            <p:nvPr/>
          </p:nvSpPr>
          <p:spPr bwMode="auto">
            <a:xfrm rot="18900000" flipH="1">
              <a:off x="3434" y="1795"/>
              <a:ext cx="652" cy="652"/>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336977" name="Rectangle 58"/>
          <p:cNvSpPr>
            <a:spLocks noChangeArrowheads="1"/>
          </p:cNvSpPr>
          <p:nvPr/>
        </p:nvSpPr>
        <p:spPr bwMode="auto">
          <a:xfrm>
            <a:off x="2024063" y="3844925"/>
            <a:ext cx="1743075" cy="6953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2</a:t>
            </a:r>
            <a:r>
              <a:rPr lang="en-US" sz="1800" b="1" i="1" baseline="-25000">
                <a:solidFill>
                  <a:srgbClr val="000066"/>
                </a:solidFill>
                <a:latin typeface="Times New Roman" pitchFamily="18" charset="0"/>
                <a:sym typeface="Symbol" pitchFamily="18" charset="2"/>
              </a:rPr>
              <a:t>x</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a:t>
            </a:r>
          </a:p>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2</a:t>
            </a:r>
            <a:r>
              <a:rPr lang="en-US" sz="1800" b="1" i="1" baseline="-25000">
                <a:solidFill>
                  <a:srgbClr val="000066"/>
                </a:solidFill>
                <a:latin typeface="Times New Roman" pitchFamily="18" charset="0"/>
                <a:sym typeface="Symbol" pitchFamily="18" charset="2"/>
              </a:rPr>
              <a:t>x</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B</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a:t>
            </a:r>
          </a:p>
        </p:txBody>
      </p:sp>
      <p:sp>
        <p:nvSpPr>
          <p:cNvPr id="336978" name="Rectangle 60"/>
          <p:cNvSpPr>
            <a:spLocks noChangeArrowheads="1"/>
          </p:cNvSpPr>
          <p:nvPr/>
        </p:nvSpPr>
        <p:spPr bwMode="auto">
          <a:xfrm>
            <a:off x="400050" y="3463925"/>
            <a:ext cx="550863" cy="36036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A</a:t>
            </a:r>
            <a:endParaRPr lang="en-US" sz="1600" b="1">
              <a:solidFill>
                <a:srgbClr val="000066"/>
              </a:solidFill>
              <a:latin typeface="Times New Roman" pitchFamily="18" charset="0"/>
              <a:cs typeface="Times New Roman" pitchFamily="18" charset="0"/>
              <a:sym typeface="Symbol" pitchFamily="18" charset="2"/>
            </a:endParaRPr>
          </a:p>
        </p:txBody>
      </p:sp>
      <p:sp>
        <p:nvSpPr>
          <p:cNvPr id="336979" name="Rectangle 61"/>
          <p:cNvSpPr>
            <a:spLocks noChangeArrowheads="1"/>
          </p:cNvSpPr>
          <p:nvPr/>
        </p:nvSpPr>
        <p:spPr bwMode="auto">
          <a:xfrm>
            <a:off x="696913" y="3462338"/>
            <a:ext cx="550862" cy="3603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B</a:t>
            </a:r>
            <a:endParaRPr lang="en-US" sz="1600" b="1">
              <a:solidFill>
                <a:srgbClr val="000066"/>
              </a:solidFill>
              <a:latin typeface="Times New Roman" pitchFamily="18" charset="0"/>
              <a:cs typeface="Times New Roman" pitchFamily="18" charset="0"/>
              <a:sym typeface="Symbol" pitchFamily="18" charset="2"/>
            </a:endParaRPr>
          </a:p>
        </p:txBody>
      </p:sp>
      <p:sp>
        <p:nvSpPr>
          <p:cNvPr id="336980" name="Rectangle 62"/>
          <p:cNvSpPr>
            <a:spLocks noChangeArrowheads="1"/>
          </p:cNvSpPr>
          <p:nvPr/>
        </p:nvSpPr>
        <p:spPr bwMode="auto">
          <a:xfrm>
            <a:off x="2522538" y="3462338"/>
            <a:ext cx="550862" cy="3603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B</a:t>
            </a:r>
            <a:endParaRPr lang="en-US" sz="1600" b="1">
              <a:solidFill>
                <a:srgbClr val="000066"/>
              </a:solidFill>
              <a:latin typeface="Times New Roman" pitchFamily="18" charset="0"/>
              <a:cs typeface="Times New Roman" pitchFamily="18" charset="0"/>
              <a:sym typeface="Symbol" pitchFamily="18" charset="2"/>
            </a:endParaRPr>
          </a:p>
        </p:txBody>
      </p:sp>
      <p:sp>
        <p:nvSpPr>
          <p:cNvPr id="336981" name="Rectangle 63"/>
          <p:cNvSpPr>
            <a:spLocks noChangeArrowheads="1"/>
          </p:cNvSpPr>
          <p:nvPr/>
        </p:nvSpPr>
        <p:spPr bwMode="auto">
          <a:xfrm>
            <a:off x="2252663" y="3463925"/>
            <a:ext cx="550862" cy="36036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A</a:t>
            </a:r>
            <a:endParaRPr lang="en-US" sz="1600" b="1">
              <a:solidFill>
                <a:srgbClr val="000066"/>
              </a:solidFill>
              <a:latin typeface="Times New Roman" pitchFamily="18" charset="0"/>
              <a:cs typeface="Times New Roman" pitchFamily="18" charset="0"/>
              <a:sym typeface="Symbol" pitchFamily="18" charset="2"/>
            </a:endParaRPr>
          </a:p>
        </p:txBody>
      </p:sp>
      <p:sp>
        <p:nvSpPr>
          <p:cNvPr id="336982" name="Line 33"/>
          <p:cNvSpPr>
            <a:spLocks noChangeShapeType="1"/>
          </p:cNvSpPr>
          <p:nvPr/>
        </p:nvSpPr>
        <p:spPr bwMode="auto">
          <a:xfrm>
            <a:off x="733425" y="3662363"/>
            <a:ext cx="658813"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36960" name="Rectangle 64"/>
          <p:cNvSpPr>
            <a:spLocks noChangeArrowheads="1"/>
          </p:cNvSpPr>
          <p:nvPr/>
        </p:nvSpPr>
        <p:spPr bwMode="auto">
          <a:xfrm>
            <a:off x="3754438" y="2824163"/>
            <a:ext cx="523716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cs typeface="Times New Roman" pitchFamily="18" charset="0"/>
                <a:sym typeface="Symbol" pitchFamily="18" charset="2"/>
              </a:rPr>
              <a:t> </a:t>
            </a:r>
            <a:r>
              <a:rPr lang="en-US" sz="2000" b="1">
                <a:solidFill>
                  <a:srgbClr val="000066"/>
                </a:solidFill>
                <a:latin typeface="Times New Roman" pitchFamily="18" charset="0"/>
                <a:sym typeface="Symbol" pitchFamily="18" charset="2"/>
              </a:rPr>
              <a:t>0.48 + 0 = 0.20(</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+ 0.50(</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i="1" baseline="-25000">
                <a:solidFill>
                  <a:srgbClr val="000066"/>
                </a:solidFill>
                <a:latin typeface="Times New Roman" pitchFamily="18" charset="0"/>
                <a:sym typeface="Symbol" pitchFamily="18" charset="2"/>
              </a:rPr>
              <a:t>x</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endParaRPr lang="en-US" sz="2000" b="1">
              <a:solidFill>
                <a:srgbClr val="000066"/>
              </a:solidFill>
              <a:sym typeface="Symbol" pitchFamily="18" charset="2"/>
            </a:endParaRPr>
          </a:p>
        </p:txBody>
      </p:sp>
      <p:sp>
        <p:nvSpPr>
          <p:cNvPr id="336961" name="Rectangle 65"/>
          <p:cNvSpPr>
            <a:spLocks noChangeArrowheads="1"/>
          </p:cNvSpPr>
          <p:nvPr/>
        </p:nvSpPr>
        <p:spPr bwMode="auto">
          <a:xfrm>
            <a:off x="3386138" y="4160838"/>
            <a:ext cx="560546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1</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B</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baseline="30000">
                <a:solidFill>
                  <a:srgbClr val="000066"/>
                </a:solidFill>
                <a:latin typeface="Times New Roman" pitchFamily="18" charset="0"/>
                <a:sym typeface="Symbol" pitchFamily="18" charset="2"/>
              </a:rPr>
              <a:t>2</a:t>
            </a:r>
            <a:endParaRPr lang="en-US" sz="2000" b="1">
              <a:solidFill>
                <a:srgbClr val="000066"/>
              </a:solidFill>
              <a:latin typeface="Times New Roman" pitchFamily="18" charset="0"/>
              <a:sym typeface="Symbol" pitchFamily="18" charset="2"/>
            </a:endParaRPr>
          </a:p>
        </p:txBody>
      </p:sp>
      <p:sp>
        <p:nvSpPr>
          <p:cNvPr id="336962" name="Rectangle 66"/>
          <p:cNvSpPr>
            <a:spLocks noChangeArrowheads="1"/>
          </p:cNvSpPr>
          <p:nvPr/>
        </p:nvSpPr>
        <p:spPr bwMode="auto">
          <a:xfrm>
            <a:off x="3386138" y="4706938"/>
            <a:ext cx="5605462" cy="40798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4930775" algn="l"/>
              </a:tabLst>
            </a:pPr>
            <a:r>
              <a:rPr lang="en-US" sz="2000" b="1">
                <a:solidFill>
                  <a:srgbClr val="000066"/>
                </a:solidFill>
                <a:latin typeface="Times New Roman" pitchFamily="18" charset="0"/>
                <a:cs typeface="Times New Roman" pitchFamily="18" charset="0"/>
                <a:sym typeface="Symbol" pitchFamily="18" charset="2"/>
              </a:rPr>
              <a:t> </a:t>
            </a:r>
            <a:r>
              <a:rPr lang="en-US" sz="2000" b="1">
                <a:solidFill>
                  <a:srgbClr val="000066"/>
                </a:solidFill>
                <a:latin typeface="Times New Roman" pitchFamily="18" charset="0"/>
                <a:sym typeface="Symbol" pitchFamily="18" charset="2"/>
              </a:rPr>
              <a:t>0.57 + 0 = 0.10(</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+ 0.25(</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B</a:t>
            </a:r>
            <a:r>
              <a:rPr lang="en-US" sz="2000" b="1" baseline="30000">
                <a:solidFill>
                  <a:srgbClr val="000066"/>
                </a:solidFill>
                <a:latin typeface="Times New Roman" pitchFamily="18" charset="0"/>
                <a:sym typeface="Symbol" pitchFamily="18" charset="2"/>
              </a:rPr>
              <a:t>2	</a:t>
            </a:r>
            <a:r>
              <a:rPr lang="en-US" sz="2000" baseline="30000">
                <a:solidFill>
                  <a:srgbClr val="000066"/>
                </a:solidFill>
                <a:latin typeface="Times New Roman" pitchFamily="18" charset="0"/>
                <a:sym typeface="Symbol" pitchFamily="18" charset="2"/>
              </a:rPr>
              <a:t> </a:t>
            </a:r>
            <a:r>
              <a:rPr lang="en-US" sz="2000">
                <a:solidFill>
                  <a:srgbClr val="000066"/>
                </a:solidFill>
                <a:sym typeface="Symbol" pitchFamily="18" charset="2"/>
              </a:rPr>
              <a:t>(2)</a:t>
            </a:r>
          </a:p>
        </p:txBody>
      </p:sp>
      <p:graphicFrame>
        <p:nvGraphicFramePr>
          <p:cNvPr id="336964" name="Object 68"/>
          <p:cNvGraphicFramePr>
            <a:graphicFrameLocks noChangeAspect="1"/>
          </p:cNvGraphicFramePr>
          <p:nvPr/>
        </p:nvGraphicFramePr>
        <p:xfrm>
          <a:off x="4056063" y="3324225"/>
          <a:ext cx="3009900" cy="647700"/>
        </p:xfrm>
        <a:graphic>
          <a:graphicData uri="http://schemas.openxmlformats.org/presentationml/2006/ole">
            <mc:AlternateContent xmlns:mc="http://schemas.openxmlformats.org/markup-compatibility/2006">
              <mc:Choice xmlns:v="urn:schemas-microsoft-com:vml" Requires="v">
                <p:oleObj spid="_x0000_s336968" name="Equation" r:id="rId4" imgW="3009600" imgH="647640" progId="Equation.DSMT4">
                  <p:embed/>
                </p:oleObj>
              </mc:Choice>
              <mc:Fallback>
                <p:oleObj name="Equation" r:id="rId4" imgW="3009600" imgH="647640" progId="Equation.DSMT4">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56063" y="3324225"/>
                        <a:ext cx="3009900"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69"/>
          <p:cNvSpPr>
            <a:spLocks noChangeArrowheads="1"/>
          </p:cNvSpPr>
          <p:nvPr/>
        </p:nvSpPr>
        <p:spPr bwMode="auto">
          <a:xfrm>
            <a:off x="509588" y="5191125"/>
            <a:ext cx="3249612" cy="4048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4930775" algn="l"/>
              </a:tabLst>
            </a:pPr>
            <a:r>
              <a:rPr lang="en-US" sz="2000">
                <a:solidFill>
                  <a:srgbClr val="000066"/>
                </a:solidFill>
                <a:sym typeface="Symbol" pitchFamily="18" charset="2"/>
              </a:rPr>
              <a:t>substitute (1) into</a:t>
            </a:r>
            <a:r>
              <a:rPr lang="en-US" sz="2000" baseline="30000">
                <a:solidFill>
                  <a:srgbClr val="000066"/>
                </a:solidFill>
                <a:latin typeface="Times New Roman" pitchFamily="18" charset="0"/>
                <a:sym typeface="Symbol" pitchFamily="18" charset="2"/>
              </a:rPr>
              <a:t> </a:t>
            </a:r>
            <a:r>
              <a:rPr lang="en-US" sz="2000">
                <a:solidFill>
                  <a:srgbClr val="000066"/>
                </a:solidFill>
                <a:sym typeface="Symbol" pitchFamily="18" charset="2"/>
              </a:rPr>
              <a:t>(2)…</a:t>
            </a:r>
          </a:p>
        </p:txBody>
      </p:sp>
      <p:sp>
        <p:nvSpPr>
          <p:cNvPr id="3" name="Rectangle 70"/>
          <p:cNvSpPr>
            <a:spLocks noChangeArrowheads="1"/>
          </p:cNvSpPr>
          <p:nvPr/>
        </p:nvSpPr>
        <p:spPr bwMode="auto">
          <a:xfrm>
            <a:off x="4525963" y="5191125"/>
            <a:ext cx="2505075" cy="4048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4930775" algn="l"/>
              </a:tabLst>
            </a:pPr>
            <a:r>
              <a:rPr lang="en-US" sz="2000">
                <a:solidFill>
                  <a:srgbClr val="000066"/>
                </a:solidFill>
                <a:sym typeface="Symbol" pitchFamily="18" charset="2"/>
              </a:rPr>
              <a:t>(lots of algebra)</a:t>
            </a:r>
          </a:p>
        </p:txBody>
      </p:sp>
      <p:sp>
        <p:nvSpPr>
          <p:cNvPr id="4" name="Rectangle 71"/>
          <p:cNvSpPr>
            <a:spLocks noChangeArrowheads="1"/>
          </p:cNvSpPr>
          <p:nvPr/>
        </p:nvSpPr>
        <p:spPr bwMode="auto">
          <a:xfrm>
            <a:off x="3386138" y="5703888"/>
            <a:ext cx="560546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tabLst>
                <a:tab pos="4930775" algn="l"/>
              </a:tabLst>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a:t>
            </a:r>
            <a:r>
              <a:rPr lang="en-US" sz="2000" b="1">
                <a:solidFill>
                  <a:srgbClr val="000066"/>
                </a:solidFill>
                <a:latin typeface="Times New Roman" pitchFamily="18" charset="0"/>
                <a:cs typeface="Times New Roman" pitchFamily="18" charset="0"/>
                <a:sym typeface="Symbol" pitchFamily="18" charset="2"/>
              </a:rPr>
              <a:t>–</a:t>
            </a:r>
            <a:r>
              <a:rPr lang="en-US" sz="2000" b="1">
                <a:solidFill>
                  <a:srgbClr val="000066"/>
                </a:solidFill>
                <a:latin typeface="Times New Roman" pitchFamily="18" charset="0"/>
                <a:sym typeface="Symbol" pitchFamily="18" charset="2"/>
              </a:rPr>
              <a:t>1.03 m/s  (or 2.40 m/s)</a:t>
            </a:r>
            <a:endParaRPr lang="en-US" sz="2000" b="1">
              <a:solidFill>
                <a:srgbClr val="000066"/>
              </a:solidFill>
              <a:sym typeface="Symbol" pitchFamily="18" charset="2"/>
            </a:endParaRPr>
          </a:p>
        </p:txBody>
      </p:sp>
      <p:sp>
        <p:nvSpPr>
          <p:cNvPr id="5" name="Rectangle 72"/>
          <p:cNvSpPr>
            <a:spLocks noChangeArrowheads="1"/>
          </p:cNvSpPr>
          <p:nvPr/>
        </p:nvSpPr>
        <p:spPr bwMode="auto">
          <a:xfrm>
            <a:off x="7405688" y="3476625"/>
            <a:ext cx="1482725" cy="404813"/>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2000" b="1" baseline="30000">
                <a:solidFill>
                  <a:srgbClr val="000066"/>
                </a:solidFill>
                <a:latin typeface="Times New Roman" pitchFamily="18" charset="0"/>
                <a:sym typeface="Symbol" pitchFamily="18" charset="2"/>
              </a:rPr>
              <a:t>	 </a:t>
            </a:r>
            <a:r>
              <a:rPr lang="en-US" sz="2000">
                <a:solidFill>
                  <a:srgbClr val="000066"/>
                </a:solidFill>
                <a:sym typeface="Symbol" pitchFamily="18" charset="2"/>
              </a:rPr>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69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69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6964"/>
                                        </p:tgtEl>
                                        <p:attrNameLst>
                                          <p:attrName>style.visibility</p:attrName>
                                        </p:attrNameLst>
                                      </p:cBhvr>
                                      <p:to>
                                        <p:strVal val="visible"/>
                                      </p:to>
                                    </p:set>
                                  </p:childTnLst>
                                </p:cTn>
                              </p:par>
                              <p:par>
                                <p:cTn id="15" presetID="10" presetClass="entr" presetSubtype="0" fill="hold" grpId="0" nodeType="withEffect">
                                  <p:stCondLst>
                                    <p:cond delay="3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3696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3696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childTnLst>
                                </p:cTn>
                              </p:par>
                              <p:par>
                                <p:cTn id="30" presetID="10" presetClass="entr" presetSubtype="0" fill="hold" grpId="0" nodeType="withEffect">
                                  <p:stCondLst>
                                    <p:cond delay="50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931" grpId="0"/>
      <p:bldP spid="336960" grpId="0"/>
      <p:bldP spid="336961" grpId="0"/>
      <p:bldP spid="336962" grpId="0"/>
      <p:bldP spid="2" grpId="0"/>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5" name="Footer Placeholder 3"/>
          <p:cNvSpPr>
            <a:spLocks noGrp="1"/>
          </p:cNvSpPr>
          <p:nvPr>
            <p:ph type="ftr" sz="quarter" idx="10"/>
          </p:nvPr>
        </p:nvSpPr>
        <p:spPr>
          <a:noFill/>
        </p:spPr>
        <p:txBody>
          <a:bodyPr/>
          <a:lstStyle/>
          <a:p>
            <a:r>
              <a:rPr lang="en-US" smtClean="0"/>
              <a:t>ENERGY</a:t>
            </a:r>
          </a:p>
        </p:txBody>
      </p:sp>
      <p:sp>
        <p:nvSpPr>
          <p:cNvPr id="344066" name="Date Placeholder 4"/>
          <p:cNvSpPr>
            <a:spLocks noGrp="1"/>
          </p:cNvSpPr>
          <p:nvPr>
            <p:ph type="dt" sz="quarter" idx="11"/>
          </p:nvPr>
        </p:nvSpPr>
        <p:spPr>
          <a:noFill/>
        </p:spPr>
        <p:txBody>
          <a:bodyPr/>
          <a:lstStyle/>
          <a:p>
            <a:r>
              <a:rPr lang="en-US" dirty="0" smtClean="0"/>
              <a:t>PHY1012F</a:t>
            </a:r>
          </a:p>
        </p:txBody>
      </p:sp>
      <p:sp>
        <p:nvSpPr>
          <p:cNvPr id="344067" name="Slide Number Placeholder 5"/>
          <p:cNvSpPr>
            <a:spLocks noGrp="1"/>
          </p:cNvSpPr>
          <p:nvPr>
            <p:ph type="sldNum" sz="quarter" idx="12"/>
          </p:nvPr>
        </p:nvSpPr>
        <p:spPr>
          <a:noFill/>
        </p:spPr>
        <p:txBody>
          <a:bodyPr/>
          <a:lstStyle/>
          <a:p>
            <a:fld id="{CA265F12-D896-4BE7-8D18-5736DB7CAD52}" type="slidenum">
              <a:rPr lang="en-US" smtClean="0"/>
              <a:pPr/>
              <a:t>19</a:t>
            </a:fld>
            <a:endParaRPr lang="en-US" smtClean="0"/>
          </a:p>
        </p:txBody>
      </p:sp>
      <p:sp>
        <p:nvSpPr>
          <p:cNvPr id="344068" name="Rectangle 2"/>
          <p:cNvSpPr>
            <a:spLocks noGrp="1" noChangeArrowheads="1"/>
          </p:cNvSpPr>
          <p:nvPr>
            <p:ph type="body" idx="1"/>
          </p:nvPr>
        </p:nvSpPr>
        <p:spPr>
          <a:xfrm>
            <a:off x="179388" y="542925"/>
            <a:ext cx="8774112" cy="1565275"/>
          </a:xfrm>
        </p:spPr>
        <p:txBody>
          <a:bodyPr/>
          <a:lstStyle/>
          <a:p>
            <a:pPr marL="0" indent="0" eaLnBrk="1" hangingPunct="1"/>
            <a:r>
              <a:rPr lang="en-ZA" sz="2200" smtClean="0"/>
              <a:t>A 200 g steel ball on a 1 m-long string is pulled sideways until the string is at an angle of 45</a:t>
            </a:r>
            <a:r>
              <a:rPr lang="en-US" sz="2200" smtClean="0"/>
              <a:t>°,</a:t>
            </a:r>
            <a:r>
              <a:rPr lang="en-US" sz="2200" smtClean="0">
                <a:cs typeface="Times New Roman" pitchFamily="18" charset="0"/>
              </a:rPr>
              <a:t> at which point it is </a:t>
            </a:r>
            <a:r>
              <a:rPr lang="en-ZA" sz="2200" smtClean="0"/>
              <a:t>released</a:t>
            </a:r>
            <a:r>
              <a:rPr lang="en-US" sz="2200" smtClean="0">
                <a:cs typeface="Times New Roman" pitchFamily="18" charset="0"/>
              </a:rPr>
              <a:t>.  At the very bottom of its swing it strikes a 500 g steel block resting on a frictionless table.  To what angle does the ball rebound?</a:t>
            </a:r>
          </a:p>
        </p:txBody>
      </p:sp>
      <p:grpSp>
        <p:nvGrpSpPr>
          <p:cNvPr id="344069" name="Group 3"/>
          <p:cNvGrpSpPr>
            <a:grpSpLocks/>
          </p:cNvGrpSpPr>
          <p:nvPr/>
        </p:nvGrpSpPr>
        <p:grpSpPr bwMode="auto">
          <a:xfrm>
            <a:off x="215900" y="3832225"/>
            <a:ext cx="3359150" cy="158750"/>
            <a:chOff x="2784" y="2298"/>
            <a:chExt cx="2130" cy="125"/>
          </a:xfrm>
        </p:grpSpPr>
        <p:sp>
          <p:nvSpPr>
            <p:cNvPr id="344112" name="Rectangle 4"/>
            <p:cNvSpPr>
              <a:spLocks noChangeArrowheads="1"/>
            </p:cNvSpPr>
            <p:nvPr/>
          </p:nvSpPr>
          <p:spPr bwMode="auto">
            <a:xfrm rot="10800000">
              <a:off x="2784" y="2298"/>
              <a:ext cx="2130" cy="125"/>
            </a:xfrm>
            <a:prstGeom prst="rect">
              <a:avLst/>
            </a:prstGeom>
            <a:gradFill rotWithShape="0">
              <a:gsLst>
                <a:gs pos="0">
                  <a:srgbClr val="808080"/>
                </a:gs>
                <a:gs pos="100000">
                  <a:srgbClr val="EBEBFF"/>
                </a:gs>
              </a:gsLst>
              <a:lin ang="5400000" scaled="1"/>
            </a:gradFill>
            <a:ln w="9525">
              <a:noFill/>
              <a:miter lim="800000"/>
              <a:headEnd/>
              <a:tailEnd/>
            </a:ln>
          </p:spPr>
          <p:txBody>
            <a:bodyPr/>
            <a:lstStyle/>
            <a:p>
              <a:pPr>
                <a:lnSpc>
                  <a:spcPct val="110000"/>
                </a:lnSpc>
              </a:pPr>
              <a:endParaRPr lang="en-ZA"/>
            </a:p>
          </p:txBody>
        </p:sp>
        <p:sp>
          <p:nvSpPr>
            <p:cNvPr id="344113" name="Line 5"/>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sp>
        <p:nvSpPr>
          <p:cNvPr id="344070" name="Rectangle 31"/>
          <p:cNvSpPr>
            <a:spLocks noChangeArrowheads="1"/>
          </p:cNvSpPr>
          <p:nvPr/>
        </p:nvSpPr>
        <p:spPr bwMode="auto">
          <a:xfrm>
            <a:off x="161925" y="3844925"/>
            <a:ext cx="1957388" cy="6953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2</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cs typeface="Times New Roman" pitchFamily="18" charset="0"/>
                <a:sym typeface="Symbol" pitchFamily="18" charset="2"/>
              </a:rPr>
              <a:t>–1.03 m/s</a:t>
            </a:r>
          </a:p>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y</a:t>
            </a:r>
            <a:r>
              <a:rPr lang="en-US" sz="1800" b="1" baseline="-25000">
                <a:solidFill>
                  <a:srgbClr val="000066"/>
                </a:solidFill>
                <a:latin typeface="Times New Roman" pitchFamily="18" charset="0"/>
                <a:sym typeface="Symbol" pitchFamily="18" charset="2"/>
              </a:rPr>
              <a:t>2</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0</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a:t>
            </a:r>
          </a:p>
        </p:txBody>
      </p:sp>
      <p:grpSp>
        <p:nvGrpSpPr>
          <p:cNvPr id="344071" name="Group 45"/>
          <p:cNvGrpSpPr>
            <a:grpSpLocks/>
          </p:cNvGrpSpPr>
          <p:nvPr/>
        </p:nvGrpSpPr>
        <p:grpSpPr bwMode="auto">
          <a:xfrm flipV="1">
            <a:off x="2420938" y="2217738"/>
            <a:ext cx="938212" cy="158750"/>
            <a:chOff x="2784" y="2298"/>
            <a:chExt cx="2130" cy="125"/>
          </a:xfrm>
        </p:grpSpPr>
        <p:sp>
          <p:nvSpPr>
            <p:cNvPr id="344110" name="Rectangle 46"/>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44111" name="Line 47"/>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44072" name="Group 48"/>
          <p:cNvGrpSpPr>
            <a:grpSpLocks/>
          </p:cNvGrpSpPr>
          <p:nvPr/>
        </p:nvGrpSpPr>
        <p:grpSpPr bwMode="auto">
          <a:xfrm>
            <a:off x="2139950" y="3317875"/>
            <a:ext cx="263525" cy="392113"/>
            <a:chOff x="4905" y="2839"/>
            <a:chExt cx="208" cy="311"/>
          </a:xfrm>
        </p:grpSpPr>
        <p:sp>
          <p:nvSpPr>
            <p:cNvPr id="344108" name="Oval 49"/>
            <p:cNvSpPr>
              <a:spLocks noChangeArrowheads="1"/>
            </p:cNvSpPr>
            <p:nvPr/>
          </p:nvSpPr>
          <p:spPr bwMode="auto">
            <a:xfrm>
              <a:off x="4925"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44109" name="Rectangle 50"/>
            <p:cNvSpPr>
              <a:spLocks noChangeArrowheads="1"/>
            </p:cNvSpPr>
            <p:nvPr/>
          </p:nvSpPr>
          <p:spPr bwMode="auto">
            <a:xfrm>
              <a:off x="4905" y="2839"/>
              <a:ext cx="143" cy="311"/>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sp>
        <p:nvSpPr>
          <p:cNvPr id="344073" name="Line 55"/>
          <p:cNvSpPr>
            <a:spLocks noChangeShapeType="1"/>
          </p:cNvSpPr>
          <p:nvPr/>
        </p:nvSpPr>
        <p:spPr bwMode="auto">
          <a:xfrm>
            <a:off x="2894013" y="2368550"/>
            <a:ext cx="0" cy="1309688"/>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44074" name="Arc 56"/>
          <p:cNvSpPr>
            <a:spLocks/>
          </p:cNvSpPr>
          <p:nvPr/>
        </p:nvSpPr>
        <p:spPr bwMode="auto">
          <a:xfrm rot="16200000" flipH="1">
            <a:off x="2410619" y="2532856"/>
            <a:ext cx="663575" cy="322263"/>
          </a:xfrm>
          <a:custGeom>
            <a:avLst/>
            <a:gdLst>
              <a:gd name="T0" fmla="*/ 580444 w 21600"/>
              <a:gd name="T1" fmla="*/ 0 h 10469"/>
              <a:gd name="T2" fmla="*/ 663575 w 21600"/>
              <a:gd name="T3" fmla="*/ 322263 h 10469"/>
              <a:gd name="T4" fmla="*/ 0 w 21600"/>
              <a:gd name="T5" fmla="*/ 322263 h 10469"/>
              <a:gd name="T6" fmla="*/ 0 60000 65536"/>
              <a:gd name="T7" fmla="*/ 0 60000 65536"/>
              <a:gd name="T8" fmla="*/ 0 60000 65536"/>
              <a:gd name="T9" fmla="*/ 0 w 21600"/>
              <a:gd name="T10" fmla="*/ 0 h 10469"/>
              <a:gd name="T11" fmla="*/ 21600 w 21600"/>
              <a:gd name="T12" fmla="*/ 10469 h 10469"/>
            </a:gdLst>
            <a:ahLst/>
            <a:cxnLst>
              <a:cxn ang="T6">
                <a:pos x="T0" y="T1"/>
              </a:cxn>
              <a:cxn ang="T7">
                <a:pos x="T2" y="T3"/>
              </a:cxn>
              <a:cxn ang="T8">
                <a:pos x="T4" y="T5"/>
              </a:cxn>
            </a:cxnLst>
            <a:rect l="T9" t="T10" r="T11" b="T12"/>
            <a:pathLst>
              <a:path w="21600" h="10469" fill="none" extrusionOk="0">
                <a:moveTo>
                  <a:pt x="18893" y="0"/>
                </a:moveTo>
                <a:cubicBezTo>
                  <a:pt x="20668" y="3203"/>
                  <a:pt x="21600" y="6806"/>
                  <a:pt x="21600" y="10469"/>
                </a:cubicBezTo>
              </a:path>
              <a:path w="21600" h="10469" stroke="0" extrusionOk="0">
                <a:moveTo>
                  <a:pt x="18893" y="0"/>
                </a:moveTo>
                <a:cubicBezTo>
                  <a:pt x="20668" y="3203"/>
                  <a:pt x="21600" y="6806"/>
                  <a:pt x="21600" y="10469"/>
                </a:cubicBezTo>
                <a:lnTo>
                  <a:pt x="0" y="10469"/>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sp>
        <p:nvSpPr>
          <p:cNvPr id="344075" name="Line 57"/>
          <p:cNvSpPr>
            <a:spLocks noChangeShapeType="1"/>
          </p:cNvSpPr>
          <p:nvPr/>
        </p:nvSpPr>
        <p:spPr bwMode="auto">
          <a:xfrm rot="20614535" flipH="1">
            <a:off x="2197100" y="2474913"/>
            <a:ext cx="820738" cy="820737"/>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44076" name="Rectangle 59"/>
          <p:cNvSpPr>
            <a:spLocks noChangeArrowheads="1"/>
          </p:cNvSpPr>
          <p:nvPr/>
        </p:nvSpPr>
        <p:spPr bwMode="auto">
          <a:xfrm>
            <a:off x="1949450" y="3311525"/>
            <a:ext cx="550863" cy="36036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A</a:t>
            </a:r>
            <a:endParaRPr lang="en-US" sz="1600" b="1">
              <a:solidFill>
                <a:srgbClr val="000066"/>
              </a:solidFill>
              <a:latin typeface="Times New Roman" pitchFamily="18" charset="0"/>
              <a:cs typeface="Times New Roman" pitchFamily="18" charset="0"/>
              <a:sym typeface="Symbol" pitchFamily="18" charset="2"/>
            </a:endParaRPr>
          </a:p>
        </p:txBody>
      </p:sp>
      <p:sp>
        <p:nvSpPr>
          <p:cNvPr id="344077" name="Rectangle 60"/>
          <p:cNvSpPr>
            <a:spLocks noChangeArrowheads="1"/>
          </p:cNvSpPr>
          <p:nvPr/>
        </p:nvSpPr>
        <p:spPr bwMode="auto">
          <a:xfrm>
            <a:off x="2095500" y="3844925"/>
            <a:ext cx="1743075" cy="6953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v</a:t>
            </a:r>
            <a:r>
              <a:rPr lang="en-US" sz="1800" b="1" baseline="-25000">
                <a:solidFill>
                  <a:srgbClr val="000066"/>
                </a:solidFill>
                <a:latin typeface="Times New Roman" pitchFamily="18" charset="0"/>
                <a:sym typeface="Symbol" pitchFamily="18" charset="2"/>
              </a:rPr>
              <a:t>3</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0</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m/s</a:t>
            </a:r>
          </a:p>
          <a:p>
            <a:pPr marL="179388" lvl="1">
              <a:lnSpc>
                <a:spcPct val="110000"/>
              </a:lnSpc>
              <a:buFont typeface="Arial" charset="0"/>
              <a:buNone/>
            </a:pPr>
            <a:r>
              <a:rPr lang="en-US" sz="1800" b="1">
                <a:solidFill>
                  <a:srgbClr val="000066"/>
                </a:solidFill>
                <a:latin typeface="Times New Roman" pitchFamily="18" charset="0"/>
                <a:sym typeface="Symbol" pitchFamily="18" charset="2"/>
              </a:rPr>
              <a:t>(</a:t>
            </a:r>
            <a:r>
              <a:rPr lang="en-US" sz="1800" b="1" i="1">
                <a:solidFill>
                  <a:srgbClr val="000066"/>
                </a:solidFill>
                <a:latin typeface="Times New Roman" pitchFamily="18" charset="0"/>
                <a:sym typeface="Symbol" pitchFamily="18" charset="2"/>
              </a:rPr>
              <a:t>y</a:t>
            </a:r>
            <a:r>
              <a:rPr lang="en-US" sz="1800" b="1" baseline="-25000">
                <a:solidFill>
                  <a:srgbClr val="000066"/>
                </a:solidFill>
                <a:latin typeface="Times New Roman" pitchFamily="18" charset="0"/>
                <a:sym typeface="Symbol" pitchFamily="18" charset="2"/>
              </a:rPr>
              <a:t>3</a:t>
            </a:r>
            <a:r>
              <a:rPr lang="en-US" sz="1800" b="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A</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 ?</a:t>
            </a:r>
          </a:p>
        </p:txBody>
      </p:sp>
      <p:sp>
        <p:nvSpPr>
          <p:cNvPr id="337981" name="Rectangle 61"/>
          <p:cNvSpPr>
            <a:spLocks noChangeArrowheads="1"/>
          </p:cNvSpPr>
          <p:nvPr/>
        </p:nvSpPr>
        <p:spPr bwMode="auto">
          <a:xfrm>
            <a:off x="3771900" y="2327275"/>
            <a:ext cx="5237163"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a:solidFill>
                  <a:srgbClr val="000066"/>
                </a:solidFill>
                <a:latin typeface="Times New Roman" pitchFamily="18" charset="0"/>
                <a:sym typeface="Symbol" pitchFamily="18" charset="2"/>
              </a:rPr>
              <a:t>g</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v</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a:solidFill>
                  <a:srgbClr val="000066"/>
                </a:solidFill>
                <a:latin typeface="Times New Roman" pitchFamily="18" charset="0"/>
                <a:sym typeface="Symbol" pitchFamily="18" charset="2"/>
              </a:rPr>
              <a:t>g</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a:t>
            </a:r>
          </a:p>
        </p:txBody>
      </p:sp>
      <p:sp>
        <p:nvSpPr>
          <p:cNvPr id="337982" name="Rectangle 62"/>
          <p:cNvSpPr>
            <a:spLocks noChangeArrowheads="1"/>
          </p:cNvSpPr>
          <p:nvPr/>
        </p:nvSpPr>
        <p:spPr bwMode="auto">
          <a:xfrm>
            <a:off x="3697288" y="2841625"/>
            <a:ext cx="5027612"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cs typeface="Times New Roman" pitchFamily="18" charset="0"/>
                <a:sym typeface="Symbol" pitchFamily="18" charset="2"/>
              </a:rPr>
              <a:t> </a:t>
            </a:r>
            <a:r>
              <a:rPr lang="en-US" sz="2000" b="1">
                <a:solidFill>
                  <a:srgbClr val="000066"/>
                </a:solidFill>
                <a:latin typeface="Times New Roman" pitchFamily="18" charset="0"/>
                <a:sym typeface="Symbol" pitchFamily="18" charset="2"/>
              </a:rPr>
              <a:t>0 + </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i="1">
                <a:solidFill>
                  <a:srgbClr val="000066"/>
                </a:solidFill>
                <a:latin typeface="Times New Roman" pitchFamily="18" charset="0"/>
                <a:sym typeface="Symbol" pitchFamily="18" charset="2"/>
              </a:rPr>
              <a:t>g</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½</a:t>
            </a:r>
            <a:r>
              <a:rPr lang="en-US" sz="2000" b="1" i="1">
                <a:solidFill>
                  <a:srgbClr val="000066"/>
                </a:solidFill>
                <a:latin typeface="Times New Roman" pitchFamily="18" charset="0"/>
                <a:sym typeface="Symbol" pitchFamily="18" charset="2"/>
              </a:rPr>
              <a:t>m</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(1.03)</a:t>
            </a:r>
            <a:r>
              <a:rPr lang="en-US" sz="2000" b="1" baseline="-25000">
                <a:solidFill>
                  <a:srgbClr val="000066"/>
                </a:solidFill>
                <a:latin typeface="Times New Roman" pitchFamily="18" charset="0"/>
                <a:sym typeface="Symbol" pitchFamily="18" charset="2"/>
              </a:rPr>
              <a:t> </a:t>
            </a:r>
            <a:r>
              <a:rPr lang="en-US" sz="2000" b="1" baseline="30000">
                <a:solidFill>
                  <a:srgbClr val="000066"/>
                </a:solidFill>
                <a:latin typeface="Times New Roman" pitchFamily="18" charset="0"/>
                <a:sym typeface="Symbol" pitchFamily="18" charset="2"/>
              </a:rPr>
              <a:t>2</a:t>
            </a:r>
            <a:r>
              <a:rPr lang="en-US" sz="2000" b="1">
                <a:solidFill>
                  <a:srgbClr val="000066"/>
                </a:solidFill>
                <a:latin typeface="Times New Roman" pitchFamily="18" charset="0"/>
                <a:sym typeface="Symbol" pitchFamily="18" charset="2"/>
              </a:rPr>
              <a:t> + 0</a:t>
            </a:r>
          </a:p>
        </p:txBody>
      </p:sp>
      <p:sp>
        <p:nvSpPr>
          <p:cNvPr id="337983" name="Rectangle 63"/>
          <p:cNvSpPr>
            <a:spLocks noChangeArrowheads="1"/>
          </p:cNvSpPr>
          <p:nvPr/>
        </p:nvSpPr>
        <p:spPr bwMode="auto">
          <a:xfrm>
            <a:off x="3697288" y="3351213"/>
            <a:ext cx="502761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cs typeface="Times New Roman" pitchFamily="18" charset="0"/>
                <a:sym typeface="Symbol" pitchFamily="18" charset="2"/>
              </a:rPr>
              <a:t> </a:t>
            </a: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y</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A</a:t>
            </a:r>
            <a:r>
              <a:rPr lang="en-US" sz="2000" b="1">
                <a:solidFill>
                  <a:srgbClr val="000066"/>
                </a:solidFill>
                <a:latin typeface="Times New Roman" pitchFamily="18" charset="0"/>
                <a:sym typeface="Symbol" pitchFamily="18" charset="2"/>
              </a:rPr>
              <a:t> = 0.054 m</a:t>
            </a:r>
          </a:p>
        </p:txBody>
      </p:sp>
      <p:sp>
        <p:nvSpPr>
          <p:cNvPr id="337984" name="Rectangle 64"/>
          <p:cNvSpPr>
            <a:spLocks noChangeArrowheads="1"/>
          </p:cNvSpPr>
          <p:nvPr/>
        </p:nvSpPr>
        <p:spPr bwMode="auto">
          <a:xfrm>
            <a:off x="3697288" y="3881438"/>
            <a:ext cx="5027612"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cs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 = 18.9</a:t>
            </a:r>
            <a:r>
              <a:rPr lang="en-US" sz="2000" b="1">
                <a:solidFill>
                  <a:srgbClr val="000066"/>
                </a:solidFill>
                <a:latin typeface="Times New Roman" pitchFamily="18" charset="0"/>
                <a:cs typeface="Times New Roman" pitchFamily="18" charset="0"/>
                <a:sym typeface="Symbol" pitchFamily="18" charset="2"/>
              </a:rPr>
              <a:t>°</a:t>
            </a:r>
          </a:p>
        </p:txBody>
      </p:sp>
      <p:sp>
        <p:nvSpPr>
          <p:cNvPr id="344082" name="Rectangle 65"/>
          <p:cNvSpPr>
            <a:spLocks noChangeArrowheads="1"/>
          </p:cNvSpPr>
          <p:nvPr/>
        </p:nvSpPr>
        <p:spPr bwMode="auto">
          <a:xfrm>
            <a:off x="2389188" y="2609850"/>
            <a:ext cx="1241425"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i="1">
                <a:solidFill>
                  <a:srgbClr val="000066"/>
                </a:solidFill>
                <a:latin typeface="Times New Roman" pitchFamily="18" charset="0"/>
                <a:sym typeface="Symbol" pitchFamily="18" charset="2"/>
              </a:rPr>
              <a:t></a:t>
            </a:r>
            <a:r>
              <a:rPr lang="en-US" sz="1800" b="1" baseline="-25000">
                <a:solidFill>
                  <a:srgbClr val="000066"/>
                </a:solidFill>
                <a:latin typeface="Times New Roman" pitchFamily="18" charset="0"/>
                <a:sym typeface="Symbol" pitchFamily="18" charset="2"/>
              </a:rPr>
              <a:t>3</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a:t>
            </a:r>
            <a:endParaRPr lang="en-US" sz="1800" b="1">
              <a:solidFill>
                <a:srgbClr val="000066"/>
              </a:solidFill>
              <a:latin typeface="Times New Roman" pitchFamily="18" charset="0"/>
              <a:cs typeface="Times New Roman" pitchFamily="18" charset="0"/>
              <a:sym typeface="Symbol" pitchFamily="18" charset="2"/>
            </a:endParaRPr>
          </a:p>
        </p:txBody>
      </p:sp>
      <p:sp>
        <p:nvSpPr>
          <p:cNvPr id="344083" name="Rectangle 66"/>
          <p:cNvSpPr>
            <a:spLocks noChangeArrowheads="1"/>
          </p:cNvSpPr>
          <p:nvPr/>
        </p:nvSpPr>
        <p:spPr bwMode="auto">
          <a:xfrm>
            <a:off x="-47625" y="3460750"/>
            <a:ext cx="604838"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a:solidFill>
                  <a:srgbClr val="000066"/>
                </a:solidFill>
                <a:latin typeface="Times New Roman" pitchFamily="18" charset="0"/>
              </a:rPr>
              <a:t>0</a:t>
            </a:r>
          </a:p>
        </p:txBody>
      </p:sp>
      <p:sp>
        <p:nvSpPr>
          <p:cNvPr id="344084" name="Rectangle 67"/>
          <p:cNvSpPr>
            <a:spLocks noChangeArrowheads="1"/>
          </p:cNvSpPr>
          <p:nvPr/>
        </p:nvSpPr>
        <p:spPr bwMode="auto">
          <a:xfrm>
            <a:off x="601663" y="2438400"/>
            <a:ext cx="1133475" cy="39370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800" b="1" i="1">
                <a:solidFill>
                  <a:srgbClr val="000066"/>
                </a:solidFill>
                <a:latin typeface="Times New Roman" pitchFamily="18" charset="0"/>
                <a:sym typeface="Symbol" pitchFamily="18" charset="2"/>
              </a:rPr>
              <a:t>L</a:t>
            </a:r>
            <a:r>
              <a:rPr lang="en-US" sz="1800" b="1" i="1" baseline="-25000">
                <a:solidFill>
                  <a:srgbClr val="000066"/>
                </a:solidFill>
                <a:latin typeface="Times New Roman" pitchFamily="18" charset="0"/>
                <a:sym typeface="Symbol" pitchFamily="18" charset="2"/>
              </a:rPr>
              <a:t> </a:t>
            </a:r>
            <a:r>
              <a:rPr lang="en-US" sz="1800" b="1" i="1">
                <a:solidFill>
                  <a:srgbClr val="000066"/>
                </a:solidFill>
                <a:latin typeface="Times New Roman" pitchFamily="18" charset="0"/>
                <a:sym typeface="Symbol" pitchFamily="18" charset="2"/>
              </a:rPr>
              <a:t>=</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1</a:t>
            </a:r>
            <a:r>
              <a:rPr lang="en-US" sz="1800" b="1" i="1" baseline="-25000">
                <a:solidFill>
                  <a:srgbClr val="000066"/>
                </a:solidFill>
                <a:latin typeface="Times New Roman" pitchFamily="18" charset="0"/>
                <a:sym typeface="Symbol" pitchFamily="18" charset="2"/>
              </a:rPr>
              <a:t> </a:t>
            </a:r>
            <a:r>
              <a:rPr lang="en-US" sz="1800" b="1">
                <a:solidFill>
                  <a:srgbClr val="000066"/>
                </a:solidFill>
                <a:latin typeface="Times New Roman" pitchFamily="18" charset="0"/>
                <a:sym typeface="Symbol" pitchFamily="18" charset="2"/>
              </a:rPr>
              <a:t>m</a:t>
            </a:r>
            <a:endParaRPr lang="en-US" sz="1800" b="1">
              <a:solidFill>
                <a:srgbClr val="000066"/>
              </a:solidFill>
              <a:latin typeface="Times New Roman" pitchFamily="18" charset="0"/>
              <a:cs typeface="Times New Roman" pitchFamily="18" charset="0"/>
              <a:sym typeface="Symbol" pitchFamily="18" charset="2"/>
            </a:endParaRPr>
          </a:p>
        </p:txBody>
      </p:sp>
      <p:sp>
        <p:nvSpPr>
          <p:cNvPr id="344085" name="Line 68"/>
          <p:cNvSpPr>
            <a:spLocks noChangeShapeType="1"/>
          </p:cNvSpPr>
          <p:nvPr/>
        </p:nvSpPr>
        <p:spPr bwMode="auto">
          <a:xfrm flipV="1">
            <a:off x="482600" y="2286000"/>
            <a:ext cx="0" cy="154940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44086" name="Line 70"/>
          <p:cNvSpPr>
            <a:spLocks noChangeShapeType="1"/>
          </p:cNvSpPr>
          <p:nvPr/>
        </p:nvSpPr>
        <p:spPr bwMode="auto">
          <a:xfrm>
            <a:off x="419100" y="3505200"/>
            <a:ext cx="2466975" cy="0"/>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44087" name="Rectangle 71"/>
          <p:cNvSpPr>
            <a:spLocks noChangeArrowheads="1"/>
          </p:cNvSpPr>
          <p:nvPr/>
        </p:nvSpPr>
        <p:spPr bwMode="auto">
          <a:xfrm>
            <a:off x="-57150" y="3197225"/>
            <a:ext cx="5429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r>
              <a:rPr lang="en-US" sz="1800" b="1" baseline="-25000">
                <a:solidFill>
                  <a:srgbClr val="000066"/>
                </a:solidFill>
                <a:latin typeface="Times New Roman" pitchFamily="18" charset="0"/>
              </a:rPr>
              <a:t>3</a:t>
            </a:r>
            <a:endParaRPr lang="en-US" sz="1800" b="1" i="1">
              <a:solidFill>
                <a:srgbClr val="000066"/>
              </a:solidFill>
              <a:latin typeface="Times New Roman" pitchFamily="18" charset="0"/>
            </a:endParaRPr>
          </a:p>
        </p:txBody>
      </p:sp>
      <p:sp>
        <p:nvSpPr>
          <p:cNvPr id="344088" name="Line 72"/>
          <p:cNvSpPr>
            <a:spLocks noChangeShapeType="1"/>
          </p:cNvSpPr>
          <p:nvPr/>
        </p:nvSpPr>
        <p:spPr bwMode="auto">
          <a:xfrm>
            <a:off x="419100" y="3667125"/>
            <a:ext cx="2466975" cy="0"/>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44089" name="Rectangle 73"/>
          <p:cNvSpPr>
            <a:spLocks noChangeArrowheads="1"/>
          </p:cNvSpPr>
          <p:nvPr/>
        </p:nvSpPr>
        <p:spPr bwMode="auto">
          <a:xfrm>
            <a:off x="19050" y="2320925"/>
            <a:ext cx="542925" cy="393700"/>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1800" b="1" i="1">
                <a:solidFill>
                  <a:srgbClr val="000066"/>
                </a:solidFill>
                <a:latin typeface="Times New Roman" pitchFamily="18" charset="0"/>
              </a:rPr>
              <a:t>y</a:t>
            </a:r>
          </a:p>
        </p:txBody>
      </p:sp>
      <p:sp>
        <p:nvSpPr>
          <p:cNvPr id="344090" name="Line 69"/>
          <p:cNvSpPr>
            <a:spLocks noChangeShapeType="1"/>
          </p:cNvSpPr>
          <p:nvPr/>
        </p:nvSpPr>
        <p:spPr bwMode="auto">
          <a:xfrm>
            <a:off x="392113" y="3670300"/>
            <a:ext cx="98425" cy="0"/>
          </a:xfrm>
          <a:prstGeom prst="line">
            <a:avLst/>
          </a:prstGeom>
          <a:noFill/>
          <a:ln w="15875">
            <a:solidFill>
              <a:schemeClr val="tx1"/>
            </a:solidFill>
            <a:round/>
            <a:headEnd/>
            <a:tailEnd type="none" w="lg" len="lg"/>
          </a:ln>
        </p:spPr>
        <p:txBody>
          <a:bodyPr lIns="90000" tIns="46800" rIns="90000" bIns="46800"/>
          <a:lstStyle/>
          <a:p>
            <a:endParaRPr lang="en-US"/>
          </a:p>
        </p:txBody>
      </p:sp>
      <p:grpSp>
        <p:nvGrpSpPr>
          <p:cNvPr id="344091" name="Group 18"/>
          <p:cNvGrpSpPr>
            <a:grpSpLocks/>
          </p:cNvGrpSpPr>
          <p:nvPr/>
        </p:nvGrpSpPr>
        <p:grpSpPr bwMode="auto">
          <a:xfrm>
            <a:off x="603250" y="2216150"/>
            <a:ext cx="1187450" cy="1670050"/>
            <a:chOff x="3336" y="1536"/>
            <a:chExt cx="940" cy="1321"/>
          </a:xfrm>
        </p:grpSpPr>
        <p:grpSp>
          <p:nvGrpSpPr>
            <p:cNvPr id="344096" name="Group 19"/>
            <p:cNvGrpSpPr>
              <a:grpSpLocks/>
            </p:cNvGrpSpPr>
            <p:nvPr/>
          </p:nvGrpSpPr>
          <p:grpSpPr bwMode="auto">
            <a:xfrm flipV="1">
              <a:off x="3386" y="1536"/>
              <a:ext cx="743" cy="125"/>
              <a:chOff x="2784" y="2298"/>
              <a:chExt cx="2130" cy="125"/>
            </a:xfrm>
          </p:grpSpPr>
          <p:sp>
            <p:nvSpPr>
              <p:cNvPr id="344106" name="Rectangle 20"/>
              <p:cNvSpPr>
                <a:spLocks noChangeArrowheads="1"/>
              </p:cNvSpPr>
              <p:nvPr/>
            </p:nvSpPr>
            <p:spPr bwMode="auto">
              <a:xfrm rot="10800000">
                <a:off x="2784" y="2298"/>
                <a:ext cx="2130" cy="125"/>
              </a:xfrm>
              <a:prstGeom prst="rect">
                <a:avLst/>
              </a:prstGeom>
              <a:gradFill rotWithShape="0">
                <a:gsLst>
                  <a:gs pos="0">
                    <a:srgbClr val="EBEBFF"/>
                  </a:gs>
                  <a:gs pos="100000">
                    <a:srgbClr val="808080"/>
                  </a:gs>
                </a:gsLst>
                <a:lin ang="5400000" scaled="1"/>
              </a:gradFill>
              <a:ln w="9525">
                <a:noFill/>
                <a:miter lim="800000"/>
                <a:headEnd/>
                <a:tailEnd/>
              </a:ln>
            </p:spPr>
            <p:txBody>
              <a:bodyPr/>
              <a:lstStyle/>
              <a:p>
                <a:pPr>
                  <a:lnSpc>
                    <a:spcPct val="110000"/>
                  </a:lnSpc>
                </a:pPr>
                <a:endParaRPr lang="en-ZA"/>
              </a:p>
            </p:txBody>
          </p:sp>
          <p:sp>
            <p:nvSpPr>
              <p:cNvPr id="344107" name="Line 21"/>
              <p:cNvSpPr>
                <a:spLocks noChangeShapeType="1"/>
              </p:cNvSpPr>
              <p:nvPr/>
            </p:nvSpPr>
            <p:spPr bwMode="auto">
              <a:xfrm>
                <a:off x="2784" y="2298"/>
                <a:ext cx="2130" cy="0"/>
              </a:xfrm>
              <a:prstGeom prst="line">
                <a:avLst/>
              </a:prstGeom>
              <a:noFill/>
              <a:ln w="9525">
                <a:solidFill>
                  <a:schemeClr val="tx1"/>
                </a:solidFill>
                <a:round/>
                <a:headEnd/>
                <a:tailEnd type="none" w="lg" len="lg"/>
              </a:ln>
            </p:spPr>
            <p:txBody>
              <a:bodyPr lIns="90000" tIns="46800" rIns="90000" bIns="46800"/>
              <a:lstStyle/>
              <a:p>
                <a:endParaRPr lang="en-US"/>
              </a:p>
            </p:txBody>
          </p:sp>
        </p:grpSp>
        <p:grpSp>
          <p:nvGrpSpPr>
            <p:cNvPr id="344097" name="Group 22"/>
            <p:cNvGrpSpPr>
              <a:grpSpLocks/>
            </p:cNvGrpSpPr>
            <p:nvPr/>
          </p:nvGrpSpPr>
          <p:grpSpPr bwMode="auto">
            <a:xfrm>
              <a:off x="3665" y="2532"/>
              <a:ext cx="193" cy="311"/>
              <a:chOff x="3654" y="2839"/>
              <a:chExt cx="193" cy="311"/>
            </a:xfrm>
          </p:grpSpPr>
          <p:sp>
            <p:nvSpPr>
              <p:cNvPr id="344104" name="Oval 23"/>
              <p:cNvSpPr>
                <a:spLocks noChangeArrowheads="1"/>
              </p:cNvSpPr>
              <p:nvPr/>
            </p:nvSpPr>
            <p:spPr bwMode="auto">
              <a:xfrm>
                <a:off x="3659" y="2893"/>
                <a:ext cx="188" cy="188"/>
              </a:xfrm>
              <a:prstGeom prst="ellipse">
                <a:avLst/>
              </a:prstGeom>
              <a:gradFill rotWithShape="1">
                <a:gsLst>
                  <a:gs pos="0">
                    <a:srgbClr val="FFFFFF"/>
                  </a:gs>
                  <a:gs pos="100000">
                    <a:srgbClr val="000066"/>
                  </a:gs>
                </a:gsLst>
                <a:path path="shape">
                  <a:fillToRect l="50000" t="50000" r="50000" b="50000"/>
                </a:path>
              </a:gradFill>
              <a:ln w="12700">
                <a:solidFill>
                  <a:srgbClr val="000000"/>
                </a:solidFill>
                <a:round/>
                <a:headEnd/>
                <a:tailEnd/>
              </a:ln>
            </p:spPr>
            <p:txBody>
              <a:bodyPr/>
              <a:lstStyle/>
              <a:p>
                <a:pPr>
                  <a:lnSpc>
                    <a:spcPct val="110000"/>
                  </a:lnSpc>
                </a:pPr>
                <a:endParaRPr lang="en-ZA"/>
              </a:p>
            </p:txBody>
          </p:sp>
          <p:sp>
            <p:nvSpPr>
              <p:cNvPr id="344105" name="Rectangle 24"/>
              <p:cNvSpPr>
                <a:spLocks noChangeArrowheads="1"/>
              </p:cNvSpPr>
              <p:nvPr/>
            </p:nvSpPr>
            <p:spPr bwMode="auto">
              <a:xfrm>
                <a:off x="3654" y="2839"/>
                <a:ext cx="144" cy="311"/>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grpSp>
          <p:nvGrpSpPr>
            <p:cNvPr id="344098" name="Group 25"/>
            <p:cNvGrpSpPr>
              <a:grpSpLocks/>
            </p:cNvGrpSpPr>
            <p:nvPr/>
          </p:nvGrpSpPr>
          <p:grpSpPr bwMode="auto">
            <a:xfrm>
              <a:off x="3864" y="2544"/>
              <a:ext cx="257" cy="313"/>
              <a:chOff x="3853" y="2851"/>
              <a:chExt cx="257" cy="313"/>
            </a:xfrm>
          </p:grpSpPr>
          <p:sp>
            <p:nvSpPr>
              <p:cNvPr id="344102" name="Rectangle 26"/>
              <p:cNvSpPr>
                <a:spLocks noChangeArrowheads="1"/>
              </p:cNvSpPr>
              <p:nvPr/>
            </p:nvSpPr>
            <p:spPr bwMode="auto">
              <a:xfrm>
                <a:off x="3853" y="2856"/>
                <a:ext cx="257" cy="257"/>
              </a:xfrm>
              <a:prstGeom prst="rect">
                <a:avLst/>
              </a:prstGeom>
              <a:gradFill rotWithShape="1">
                <a:gsLst>
                  <a:gs pos="0">
                    <a:srgbClr val="F0DFD2"/>
                  </a:gs>
                  <a:gs pos="100000">
                    <a:srgbClr val="DBB191"/>
                  </a:gs>
                </a:gsLst>
                <a:lin ang="2700000" scaled="1"/>
              </a:grad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344103" name="Rectangle 27"/>
              <p:cNvSpPr>
                <a:spLocks noChangeArrowheads="1"/>
              </p:cNvSpPr>
              <p:nvPr/>
            </p:nvSpPr>
            <p:spPr bwMode="auto">
              <a:xfrm>
                <a:off x="3874" y="2851"/>
                <a:ext cx="144" cy="313"/>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endParaRPr lang="en-GB" sz="1800" b="1">
                  <a:solidFill>
                    <a:srgbClr val="000066"/>
                  </a:solidFill>
                  <a:latin typeface="Times New Roman" pitchFamily="18" charset="0"/>
                  <a:sym typeface="Symbol" pitchFamily="18" charset="2"/>
                </a:endParaRPr>
              </a:p>
            </p:txBody>
          </p:sp>
        </p:grpSp>
        <p:sp>
          <p:nvSpPr>
            <p:cNvPr id="344099" name="Line 28"/>
            <p:cNvSpPr>
              <a:spLocks noChangeShapeType="1"/>
            </p:cNvSpPr>
            <p:nvPr/>
          </p:nvSpPr>
          <p:spPr bwMode="auto">
            <a:xfrm flipH="1">
              <a:off x="3336" y="2681"/>
              <a:ext cx="431"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44100" name="Line 29"/>
            <p:cNvSpPr>
              <a:spLocks noChangeShapeType="1"/>
            </p:cNvSpPr>
            <p:nvPr/>
          </p:nvSpPr>
          <p:spPr bwMode="auto">
            <a:xfrm>
              <a:off x="3986" y="2681"/>
              <a:ext cx="290" cy="0"/>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344101" name="Line 30"/>
            <p:cNvSpPr>
              <a:spLocks noChangeShapeType="1"/>
            </p:cNvSpPr>
            <p:nvPr/>
          </p:nvSpPr>
          <p:spPr bwMode="auto">
            <a:xfrm rot="18900000" flipH="1">
              <a:off x="3434" y="1795"/>
              <a:ext cx="652" cy="652"/>
            </a:xfrm>
            <a:prstGeom prst="line">
              <a:avLst/>
            </a:prstGeom>
            <a:noFill/>
            <a:ln w="15875">
              <a:solidFill>
                <a:schemeClr val="tx1"/>
              </a:solidFill>
              <a:round/>
              <a:headEnd/>
              <a:tailEnd type="none" w="lg" len="lg"/>
            </a:ln>
          </p:spPr>
          <p:txBody>
            <a:bodyPr lIns="90000" tIns="46800" rIns="90000" bIns="46800"/>
            <a:lstStyle/>
            <a:p>
              <a:endParaRPr lang="en-US"/>
            </a:p>
          </p:txBody>
        </p:sp>
      </p:grpSp>
      <p:sp>
        <p:nvSpPr>
          <p:cNvPr id="344092" name="Rectangle 34"/>
          <p:cNvSpPr>
            <a:spLocks noChangeArrowheads="1"/>
          </p:cNvSpPr>
          <p:nvPr/>
        </p:nvSpPr>
        <p:spPr bwMode="auto">
          <a:xfrm>
            <a:off x="1087438" y="3462338"/>
            <a:ext cx="550862" cy="36036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B</a:t>
            </a:r>
            <a:endParaRPr lang="en-US" sz="1600" b="1">
              <a:solidFill>
                <a:srgbClr val="000066"/>
              </a:solidFill>
              <a:latin typeface="Times New Roman" pitchFamily="18" charset="0"/>
              <a:cs typeface="Times New Roman" pitchFamily="18" charset="0"/>
              <a:sym typeface="Symbol" pitchFamily="18" charset="2"/>
            </a:endParaRPr>
          </a:p>
        </p:txBody>
      </p:sp>
      <p:sp>
        <p:nvSpPr>
          <p:cNvPr id="344093" name="Rectangle 35"/>
          <p:cNvSpPr>
            <a:spLocks noChangeArrowheads="1"/>
          </p:cNvSpPr>
          <p:nvPr/>
        </p:nvSpPr>
        <p:spPr bwMode="auto">
          <a:xfrm>
            <a:off x="817563" y="3463925"/>
            <a:ext cx="550862" cy="36036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1600" b="1">
                <a:solidFill>
                  <a:srgbClr val="000066"/>
                </a:solidFill>
                <a:latin typeface="Times New Roman" pitchFamily="18" charset="0"/>
                <a:sym typeface="Symbol" pitchFamily="18" charset="2"/>
              </a:rPr>
              <a:t>A</a:t>
            </a:r>
            <a:endParaRPr lang="en-US" sz="1600" b="1">
              <a:solidFill>
                <a:srgbClr val="000066"/>
              </a:solidFill>
              <a:latin typeface="Times New Roman" pitchFamily="18" charset="0"/>
              <a:cs typeface="Times New Roman" pitchFamily="18" charset="0"/>
              <a:sym typeface="Symbol" pitchFamily="18" charset="2"/>
            </a:endParaRPr>
          </a:p>
        </p:txBody>
      </p:sp>
      <p:sp>
        <p:nvSpPr>
          <p:cNvPr id="337995" name="Rectangle 75"/>
          <p:cNvSpPr>
            <a:spLocks noChangeArrowheads="1"/>
          </p:cNvSpPr>
          <p:nvPr/>
        </p:nvSpPr>
        <p:spPr bwMode="auto">
          <a:xfrm>
            <a:off x="5921375" y="3354388"/>
            <a:ext cx="1624013" cy="427037"/>
          </a:xfrm>
          <a:prstGeom prst="rect">
            <a:avLst/>
          </a:prstGeom>
          <a:noFill/>
          <a:ln w="15875" algn="ctr">
            <a:noFill/>
            <a:miter lim="800000"/>
            <a:headEnd/>
            <a:tailEnd type="none" w="lg" len="lg"/>
          </a:ln>
        </p:spPr>
        <p:txBody>
          <a:bodyPr wrap="none" lIns="90000" tIns="46800" rIns="90000" bIns="46800">
            <a:spAutoFit/>
          </a:bodyPr>
          <a:lstStyle/>
          <a:p>
            <a:pPr>
              <a:lnSpc>
                <a:spcPct val="110000"/>
              </a:lnSpc>
            </a:pPr>
            <a:r>
              <a:rPr lang="en-US" sz="2000" b="1">
                <a:solidFill>
                  <a:srgbClr val="000066"/>
                </a:solidFill>
                <a:latin typeface="Times New Roman" pitchFamily="18" charset="0"/>
                <a:sym typeface="Symbol" pitchFamily="18" charset="2"/>
              </a:rPr>
              <a:t>= </a:t>
            </a:r>
            <a:r>
              <a:rPr lang="en-US" sz="2000" b="1" i="1">
                <a:solidFill>
                  <a:srgbClr val="000066"/>
                </a:solidFill>
                <a:latin typeface="Times New Roman" pitchFamily="18" charset="0"/>
                <a:sym typeface="Symbol" pitchFamily="18" charset="2"/>
              </a:rPr>
              <a:t>L</a:t>
            </a:r>
            <a:r>
              <a:rPr lang="en-US" sz="2000" b="1">
                <a:solidFill>
                  <a:srgbClr val="000066"/>
                </a:solidFill>
                <a:latin typeface="Times New Roman" pitchFamily="18" charset="0"/>
                <a:sym typeface="Symbol" pitchFamily="18" charset="2"/>
              </a:rPr>
              <a:t>(1 </a:t>
            </a:r>
            <a:r>
              <a:rPr lang="en-US" sz="2000" b="1">
                <a:solidFill>
                  <a:srgbClr val="000066"/>
                </a:solidFill>
                <a:latin typeface="Times New Roman" pitchFamily="18" charset="0"/>
                <a:cs typeface="Times New Roman" pitchFamily="18" charset="0"/>
                <a:sym typeface="Symbol" pitchFamily="18" charset="2"/>
              </a:rPr>
              <a:t>–</a:t>
            </a:r>
            <a:r>
              <a:rPr lang="en-US" sz="2000" b="1" i="1" baseline="30000">
                <a:solidFill>
                  <a:srgbClr val="000066"/>
                </a:solidFill>
                <a:latin typeface="Times New Roman" pitchFamily="18" charset="0"/>
                <a:sym typeface="Symbol" pitchFamily="18" charset="2"/>
              </a:rPr>
              <a:t> </a:t>
            </a:r>
            <a:r>
              <a:rPr lang="en-US" sz="2000" b="1">
                <a:solidFill>
                  <a:srgbClr val="000066"/>
                </a:solidFill>
                <a:latin typeface="Times New Roman" pitchFamily="18" charset="0"/>
                <a:sym typeface="Symbol" pitchFamily="18" charset="2"/>
              </a:rPr>
              <a:t>cos</a:t>
            </a:r>
            <a:r>
              <a:rPr lang="en-US" sz="2000" b="1" i="1">
                <a:solidFill>
                  <a:srgbClr val="000066"/>
                </a:solidFill>
                <a:latin typeface="Times New Roman" pitchFamily="18" charset="0"/>
                <a:sym typeface="Symbol" pitchFamily="18" charset="2"/>
              </a:rPr>
              <a:t></a:t>
            </a:r>
            <a:r>
              <a:rPr lang="en-US" sz="2000" b="1" baseline="-25000">
                <a:solidFill>
                  <a:srgbClr val="000066"/>
                </a:solidFill>
                <a:latin typeface="Times New Roman" pitchFamily="18" charset="0"/>
                <a:sym typeface="Symbol" pitchFamily="18" charset="2"/>
              </a:rPr>
              <a:t>3</a:t>
            </a:r>
            <a:r>
              <a:rPr lang="en-US" sz="2000" b="1">
                <a:solidFill>
                  <a:srgbClr val="000066"/>
                </a:solidFill>
                <a:latin typeface="Times New Roman" pitchFamily="18" charset="0"/>
                <a:sym typeface="Symbol" pitchFamily="18" charset="2"/>
              </a:rPr>
              <a:t>)</a:t>
            </a:r>
          </a:p>
        </p:txBody>
      </p:sp>
      <p:sp>
        <p:nvSpPr>
          <p:cNvPr id="337996" name="Line 76"/>
          <p:cNvSpPr>
            <a:spLocks noChangeShapeType="1"/>
          </p:cNvSpPr>
          <p:nvPr/>
        </p:nvSpPr>
        <p:spPr bwMode="auto">
          <a:xfrm>
            <a:off x="4286250" y="4310063"/>
            <a:ext cx="996950" cy="0"/>
          </a:xfrm>
          <a:prstGeom prst="line">
            <a:avLst/>
          </a:prstGeom>
          <a:noFill/>
          <a:ln w="25400">
            <a:solidFill>
              <a:srgbClr val="000066"/>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8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9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84"/>
                                        </p:tgtEl>
                                        <p:attrNameLst>
                                          <p:attrName>style.visibility</p:attrName>
                                        </p:attrNameLst>
                                      </p:cBhvr>
                                      <p:to>
                                        <p:strVal val="visible"/>
                                      </p:to>
                                    </p:set>
                                  </p:childTnLst>
                                </p:cTn>
                              </p:par>
                              <p:par>
                                <p:cTn id="23" presetID="10" presetClass="entr" presetSubtype="0" fill="hold" grpId="0" nodeType="withEffect">
                                  <p:stCondLst>
                                    <p:cond delay="100"/>
                                  </p:stCondLst>
                                  <p:childTnLst>
                                    <p:set>
                                      <p:cBhvr>
                                        <p:cTn id="24" dur="1" fill="hold">
                                          <p:stCondLst>
                                            <p:cond delay="0"/>
                                          </p:stCondLst>
                                        </p:cTn>
                                        <p:tgtEl>
                                          <p:spTgt spid="337996"/>
                                        </p:tgtEl>
                                        <p:attrNameLst>
                                          <p:attrName>style.visibility</p:attrName>
                                        </p:attrNameLst>
                                      </p:cBhvr>
                                      <p:to>
                                        <p:strVal val="visible"/>
                                      </p:to>
                                    </p:set>
                                    <p:animEffect transition="in" filter="fade">
                                      <p:cBhvr>
                                        <p:cTn id="25" dur="1000"/>
                                        <p:tgtEl>
                                          <p:spTgt spid="337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1" grpId="0"/>
      <p:bldP spid="337982" grpId="0"/>
      <p:bldP spid="337983" grpId="0"/>
      <p:bldP spid="337984" grpId="0"/>
      <p:bldP spid="337995" grpId="0"/>
      <p:bldP spid="33799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oter Placeholder 3"/>
          <p:cNvSpPr>
            <a:spLocks noGrp="1"/>
          </p:cNvSpPr>
          <p:nvPr>
            <p:ph type="ftr" sz="quarter" idx="10"/>
          </p:nvPr>
        </p:nvSpPr>
        <p:spPr>
          <a:noFill/>
        </p:spPr>
        <p:txBody>
          <a:bodyPr/>
          <a:lstStyle/>
          <a:p>
            <a:r>
              <a:rPr lang="en-US" smtClean="0"/>
              <a:t>ENERGY</a:t>
            </a:r>
          </a:p>
        </p:txBody>
      </p:sp>
      <p:sp>
        <p:nvSpPr>
          <p:cNvPr id="16386" name="Date Placeholder 4"/>
          <p:cNvSpPr>
            <a:spLocks noGrp="1"/>
          </p:cNvSpPr>
          <p:nvPr>
            <p:ph type="dt" sz="quarter" idx="11"/>
          </p:nvPr>
        </p:nvSpPr>
        <p:spPr>
          <a:noFill/>
        </p:spPr>
        <p:txBody>
          <a:bodyPr/>
          <a:lstStyle/>
          <a:p>
            <a:r>
              <a:rPr lang="en-US" dirty="0" smtClean="0"/>
              <a:t>PHY1012F</a:t>
            </a:r>
          </a:p>
        </p:txBody>
      </p:sp>
      <p:sp>
        <p:nvSpPr>
          <p:cNvPr id="16387" name="Slide Number Placeholder 5"/>
          <p:cNvSpPr>
            <a:spLocks noGrp="1"/>
          </p:cNvSpPr>
          <p:nvPr>
            <p:ph type="sldNum" sz="quarter" idx="12"/>
          </p:nvPr>
        </p:nvSpPr>
        <p:spPr>
          <a:noFill/>
        </p:spPr>
        <p:txBody>
          <a:bodyPr/>
          <a:lstStyle/>
          <a:p>
            <a:fld id="{71E1F37D-92D6-4CB4-88B9-341226C9DAC6}" type="slidenum">
              <a:rPr lang="en-US" smtClean="0"/>
              <a:pPr/>
              <a:t>2</a:t>
            </a:fld>
            <a:endParaRPr lang="en-US" smtClean="0"/>
          </a:p>
        </p:txBody>
      </p:sp>
      <p:sp>
        <p:nvSpPr>
          <p:cNvPr id="16388" name="Rectangle 2"/>
          <p:cNvSpPr>
            <a:spLocks noGrp="1" noChangeArrowheads="1"/>
          </p:cNvSpPr>
          <p:nvPr>
            <p:ph type="ctrTitle"/>
          </p:nvPr>
        </p:nvSpPr>
        <p:spPr>
          <a:xfrm>
            <a:off x="685800" y="841375"/>
            <a:ext cx="7772400" cy="625475"/>
          </a:xfrm>
        </p:spPr>
        <p:txBody>
          <a:bodyPr/>
          <a:lstStyle/>
          <a:p>
            <a:pPr eaLnBrk="1" hangingPunct="1"/>
            <a:r>
              <a:rPr lang="en-ZA" smtClean="0"/>
              <a:t>ENERGY</a:t>
            </a:r>
            <a:endParaRPr lang="en-US" smtClean="0"/>
          </a:p>
        </p:txBody>
      </p:sp>
      <p:sp>
        <p:nvSpPr>
          <p:cNvPr id="16389" name="Rectangle 3"/>
          <p:cNvSpPr>
            <a:spLocks noGrp="1" noChangeArrowheads="1"/>
          </p:cNvSpPr>
          <p:nvPr>
            <p:ph type="subTitle" idx="1"/>
          </p:nvPr>
        </p:nvSpPr>
        <p:spPr>
          <a:xfrm>
            <a:off x="161925" y="1630363"/>
            <a:ext cx="8820150" cy="930275"/>
          </a:xfrm>
        </p:spPr>
        <p:txBody>
          <a:bodyPr/>
          <a:lstStyle/>
          <a:p>
            <a:pPr marL="268288" indent="-268288" algn="l" eaLnBrk="1" hangingPunct="1"/>
            <a:r>
              <a:rPr lang="en-US" smtClean="0"/>
              <a:t>Learning outcomes:</a:t>
            </a:r>
            <a:br>
              <a:rPr lang="en-US" smtClean="0"/>
            </a:br>
            <a:r>
              <a:rPr lang="en-US" sz="2400" smtClean="0"/>
              <a:t>At the end of this chapter you should be able to…</a:t>
            </a:r>
          </a:p>
        </p:txBody>
      </p:sp>
      <p:sp>
        <p:nvSpPr>
          <p:cNvPr id="273412" name="Rectangle 4"/>
          <p:cNvSpPr>
            <a:spLocks noChangeArrowheads="1"/>
          </p:cNvSpPr>
          <p:nvPr/>
        </p:nvSpPr>
        <p:spPr bwMode="auto">
          <a:xfrm>
            <a:off x="161925" y="2641600"/>
            <a:ext cx="8820150" cy="3609975"/>
          </a:xfrm>
          <a:prstGeom prst="rect">
            <a:avLst/>
          </a:prstGeom>
          <a:noFill/>
          <a:ln w="9525">
            <a:noFill/>
            <a:miter lim="800000"/>
            <a:headEnd/>
            <a:tailEnd/>
          </a:ln>
        </p:spPr>
        <p:txBody>
          <a:bodyPr lIns="90000" tIns="46800" rIns="90000" bIns="46800">
            <a:spAutoFit/>
          </a:bodyPr>
          <a:lstStyle/>
          <a:p>
            <a:pPr marL="1073150" lvl="2" indent="-355600">
              <a:lnSpc>
                <a:spcPct val="110000"/>
              </a:lnSpc>
              <a:buFontTx/>
              <a:buBlip>
                <a:blip r:embed="rId3"/>
              </a:buBlip>
            </a:pPr>
            <a:r>
              <a:rPr lang="en-US" sz="2200">
                <a:solidFill>
                  <a:srgbClr val="000066"/>
                </a:solidFill>
              </a:rPr>
              <a:t>Define and use the concepts of kinetic and potential energy.</a:t>
            </a:r>
          </a:p>
          <a:p>
            <a:pPr marL="1073150" lvl="2" indent="-355600">
              <a:lnSpc>
                <a:spcPct val="110000"/>
              </a:lnSpc>
              <a:buFontTx/>
              <a:buBlip>
                <a:blip r:embed="rId3"/>
              </a:buBlip>
            </a:pPr>
            <a:endParaRPr lang="en-US" sz="600">
              <a:solidFill>
                <a:srgbClr val="000066"/>
              </a:solidFill>
            </a:endParaRPr>
          </a:p>
          <a:p>
            <a:pPr marL="1073150" lvl="2" indent="-355600">
              <a:lnSpc>
                <a:spcPct val="110000"/>
              </a:lnSpc>
              <a:buFontTx/>
              <a:buBlip>
                <a:blip r:embed="rId3"/>
              </a:buBlip>
            </a:pPr>
            <a:r>
              <a:rPr lang="en-US" sz="2200">
                <a:solidFill>
                  <a:srgbClr val="000066"/>
                </a:solidFill>
              </a:rPr>
              <a:t>Use various pictorial representations to interpret problems involving the transformation of energy from one kind to another. </a:t>
            </a:r>
          </a:p>
          <a:p>
            <a:pPr marL="1073150" lvl="2" indent="-355600">
              <a:lnSpc>
                <a:spcPct val="110000"/>
              </a:lnSpc>
              <a:buFontTx/>
              <a:buBlip>
                <a:blip r:embed="rId3"/>
              </a:buBlip>
            </a:pPr>
            <a:endParaRPr lang="en-US" sz="600">
              <a:solidFill>
                <a:srgbClr val="000066"/>
              </a:solidFill>
            </a:endParaRPr>
          </a:p>
          <a:p>
            <a:pPr marL="1073150" lvl="2" indent="-355600">
              <a:lnSpc>
                <a:spcPct val="110000"/>
              </a:lnSpc>
              <a:buFontTx/>
              <a:buBlip>
                <a:blip r:embed="rId3"/>
              </a:buBlip>
            </a:pPr>
            <a:r>
              <a:rPr lang="en-US" sz="2200">
                <a:solidFill>
                  <a:srgbClr val="000066"/>
                </a:solidFill>
              </a:rPr>
              <a:t>Apply the law of conservation of mechanical energy to solve mechanical problems in conservative systems, including (in conjunction with the law of conservation of momentum) problems involving elastic collisions.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34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34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34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1" name="Footer Placeholder 3"/>
          <p:cNvSpPr>
            <a:spLocks noGrp="1"/>
          </p:cNvSpPr>
          <p:nvPr>
            <p:ph type="ftr" sz="quarter" idx="10"/>
          </p:nvPr>
        </p:nvSpPr>
        <p:spPr>
          <a:noFill/>
        </p:spPr>
        <p:txBody>
          <a:bodyPr/>
          <a:lstStyle/>
          <a:p>
            <a:r>
              <a:rPr lang="en-US" smtClean="0"/>
              <a:t>ENERGY</a:t>
            </a:r>
          </a:p>
        </p:txBody>
      </p:sp>
      <p:sp>
        <p:nvSpPr>
          <p:cNvPr id="348162" name="Date Placeholder 4"/>
          <p:cNvSpPr>
            <a:spLocks noGrp="1"/>
          </p:cNvSpPr>
          <p:nvPr>
            <p:ph type="dt" sz="quarter" idx="11"/>
          </p:nvPr>
        </p:nvSpPr>
        <p:spPr>
          <a:noFill/>
        </p:spPr>
        <p:txBody>
          <a:bodyPr/>
          <a:lstStyle/>
          <a:p>
            <a:r>
              <a:rPr lang="en-US" dirty="0" smtClean="0"/>
              <a:t>PHY1012F</a:t>
            </a:r>
          </a:p>
        </p:txBody>
      </p:sp>
      <p:sp>
        <p:nvSpPr>
          <p:cNvPr id="348163" name="Slide Number Placeholder 5"/>
          <p:cNvSpPr>
            <a:spLocks noGrp="1"/>
          </p:cNvSpPr>
          <p:nvPr>
            <p:ph type="sldNum" sz="quarter" idx="12"/>
          </p:nvPr>
        </p:nvSpPr>
        <p:spPr>
          <a:noFill/>
        </p:spPr>
        <p:txBody>
          <a:bodyPr/>
          <a:lstStyle/>
          <a:p>
            <a:fld id="{A6E60789-A724-470A-8F20-828A55ABD50E}" type="slidenum">
              <a:rPr lang="en-US" smtClean="0"/>
              <a:pPr/>
              <a:t>20</a:t>
            </a:fld>
            <a:endParaRPr lang="en-US" smtClean="0"/>
          </a:p>
        </p:txBody>
      </p:sp>
      <p:sp>
        <p:nvSpPr>
          <p:cNvPr id="348164" name="Rectangle 2"/>
          <p:cNvSpPr>
            <a:spLocks noGrp="1" noChangeArrowheads="1"/>
          </p:cNvSpPr>
          <p:nvPr>
            <p:ph type="ctrTitle"/>
          </p:nvPr>
        </p:nvSpPr>
        <p:spPr>
          <a:xfrm>
            <a:off x="685800" y="841375"/>
            <a:ext cx="7772400" cy="625475"/>
          </a:xfrm>
        </p:spPr>
        <p:txBody>
          <a:bodyPr/>
          <a:lstStyle/>
          <a:p>
            <a:pPr eaLnBrk="1" hangingPunct="1"/>
            <a:r>
              <a:rPr lang="en-ZA" smtClean="0"/>
              <a:t>ENERGY</a:t>
            </a:r>
            <a:endParaRPr lang="en-US" smtClean="0"/>
          </a:p>
        </p:txBody>
      </p:sp>
      <p:sp>
        <p:nvSpPr>
          <p:cNvPr id="348165" name="Rectangle 3"/>
          <p:cNvSpPr>
            <a:spLocks noGrp="1" noChangeArrowheads="1"/>
          </p:cNvSpPr>
          <p:nvPr>
            <p:ph type="subTitle" idx="1"/>
          </p:nvPr>
        </p:nvSpPr>
        <p:spPr>
          <a:xfrm>
            <a:off x="161925" y="1630363"/>
            <a:ext cx="8820150" cy="930275"/>
          </a:xfrm>
        </p:spPr>
        <p:txBody>
          <a:bodyPr/>
          <a:lstStyle/>
          <a:p>
            <a:pPr marL="268288" indent="-268288" algn="l" eaLnBrk="1" hangingPunct="1"/>
            <a:r>
              <a:rPr lang="en-US" smtClean="0"/>
              <a:t>Learning outcomes:</a:t>
            </a:r>
            <a:br>
              <a:rPr lang="en-US" smtClean="0"/>
            </a:br>
            <a:r>
              <a:rPr lang="en-US" sz="2400" smtClean="0"/>
              <a:t>At the end of this chapter you should be able to…</a:t>
            </a:r>
          </a:p>
        </p:txBody>
      </p:sp>
      <p:sp>
        <p:nvSpPr>
          <p:cNvPr id="348166" name="Rectangle 4"/>
          <p:cNvSpPr>
            <a:spLocks noChangeArrowheads="1"/>
          </p:cNvSpPr>
          <p:nvPr/>
        </p:nvSpPr>
        <p:spPr bwMode="auto">
          <a:xfrm>
            <a:off x="161925" y="2641600"/>
            <a:ext cx="8820150" cy="3609975"/>
          </a:xfrm>
          <a:prstGeom prst="rect">
            <a:avLst/>
          </a:prstGeom>
          <a:noFill/>
          <a:ln w="9525">
            <a:noFill/>
            <a:miter lim="800000"/>
            <a:headEnd/>
            <a:tailEnd/>
          </a:ln>
        </p:spPr>
        <p:txBody>
          <a:bodyPr lIns="90000" tIns="46800" rIns="90000" bIns="46800">
            <a:spAutoFit/>
          </a:bodyPr>
          <a:lstStyle/>
          <a:p>
            <a:pPr marL="1073150" lvl="2" indent="-355600">
              <a:lnSpc>
                <a:spcPct val="110000"/>
              </a:lnSpc>
              <a:buFontTx/>
              <a:buBlip>
                <a:blip r:embed="rId3"/>
              </a:buBlip>
            </a:pPr>
            <a:r>
              <a:rPr lang="en-US" sz="2200">
                <a:solidFill>
                  <a:srgbClr val="000066"/>
                </a:solidFill>
              </a:rPr>
              <a:t>Define and use the concepts of kinetic and potential energy.</a:t>
            </a:r>
          </a:p>
          <a:p>
            <a:pPr marL="1073150" lvl="2" indent="-355600">
              <a:lnSpc>
                <a:spcPct val="110000"/>
              </a:lnSpc>
              <a:buFontTx/>
              <a:buBlip>
                <a:blip r:embed="rId3"/>
              </a:buBlip>
            </a:pPr>
            <a:endParaRPr lang="en-US" sz="600">
              <a:solidFill>
                <a:srgbClr val="000066"/>
              </a:solidFill>
            </a:endParaRPr>
          </a:p>
          <a:p>
            <a:pPr marL="1073150" lvl="2" indent="-355600">
              <a:lnSpc>
                <a:spcPct val="110000"/>
              </a:lnSpc>
              <a:buFontTx/>
              <a:buBlip>
                <a:blip r:embed="rId3"/>
              </a:buBlip>
            </a:pPr>
            <a:r>
              <a:rPr lang="en-US" sz="2200">
                <a:solidFill>
                  <a:srgbClr val="000066"/>
                </a:solidFill>
              </a:rPr>
              <a:t>Use various pictorial representations to interpret problems involving the transformation of energy from one kind to another. </a:t>
            </a:r>
          </a:p>
          <a:p>
            <a:pPr marL="1073150" lvl="2" indent="-355600">
              <a:lnSpc>
                <a:spcPct val="110000"/>
              </a:lnSpc>
              <a:buFontTx/>
              <a:buBlip>
                <a:blip r:embed="rId3"/>
              </a:buBlip>
            </a:pPr>
            <a:endParaRPr lang="en-US" sz="600">
              <a:solidFill>
                <a:srgbClr val="000066"/>
              </a:solidFill>
            </a:endParaRPr>
          </a:p>
          <a:p>
            <a:pPr marL="1073150" lvl="2" indent="-355600">
              <a:lnSpc>
                <a:spcPct val="110000"/>
              </a:lnSpc>
              <a:buFontTx/>
              <a:buBlip>
                <a:blip r:embed="rId3"/>
              </a:buBlip>
            </a:pPr>
            <a:r>
              <a:rPr lang="en-US" sz="2200">
                <a:solidFill>
                  <a:srgbClr val="000066"/>
                </a:solidFill>
              </a:rPr>
              <a:t>Apply the law of conservation of mechanical energy to solve mechanical problems in conservative systems, including (in conjunction with the law of conservation of momentum) problems involving elastic collisions.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oter Placeholder 3"/>
          <p:cNvSpPr>
            <a:spLocks noGrp="1"/>
          </p:cNvSpPr>
          <p:nvPr>
            <p:ph type="ftr" sz="quarter" idx="10"/>
          </p:nvPr>
        </p:nvSpPr>
        <p:spPr>
          <a:noFill/>
        </p:spPr>
        <p:txBody>
          <a:bodyPr/>
          <a:lstStyle/>
          <a:p>
            <a:r>
              <a:rPr lang="en-US" smtClean="0"/>
              <a:t>ENERGY</a:t>
            </a:r>
          </a:p>
        </p:txBody>
      </p:sp>
      <p:sp>
        <p:nvSpPr>
          <p:cNvPr id="18434" name="Date Placeholder 4"/>
          <p:cNvSpPr>
            <a:spLocks noGrp="1"/>
          </p:cNvSpPr>
          <p:nvPr>
            <p:ph type="dt" sz="quarter" idx="11"/>
          </p:nvPr>
        </p:nvSpPr>
        <p:spPr>
          <a:noFill/>
        </p:spPr>
        <p:txBody>
          <a:bodyPr/>
          <a:lstStyle/>
          <a:p>
            <a:r>
              <a:rPr lang="en-US" dirty="0" smtClean="0"/>
              <a:t>PHY1012F</a:t>
            </a:r>
          </a:p>
        </p:txBody>
      </p:sp>
      <p:sp>
        <p:nvSpPr>
          <p:cNvPr id="18435" name="Slide Number Placeholder 5"/>
          <p:cNvSpPr>
            <a:spLocks noGrp="1"/>
          </p:cNvSpPr>
          <p:nvPr>
            <p:ph type="sldNum" sz="quarter" idx="12"/>
          </p:nvPr>
        </p:nvSpPr>
        <p:spPr>
          <a:noFill/>
        </p:spPr>
        <p:txBody>
          <a:bodyPr/>
          <a:lstStyle/>
          <a:p>
            <a:fld id="{741A3BB5-11C8-4328-B20F-91EE58C552E0}" type="slidenum">
              <a:rPr lang="en-US" smtClean="0"/>
              <a:pPr/>
              <a:t>3</a:t>
            </a:fld>
            <a:endParaRPr lang="en-US" smtClean="0"/>
          </a:p>
        </p:txBody>
      </p:sp>
      <p:sp>
        <p:nvSpPr>
          <p:cNvPr id="18436" name="Rectangle 2"/>
          <p:cNvSpPr>
            <a:spLocks noGrp="1" noChangeArrowheads="1"/>
          </p:cNvSpPr>
          <p:nvPr>
            <p:ph type="title"/>
          </p:nvPr>
        </p:nvSpPr>
        <p:spPr/>
        <p:txBody>
          <a:bodyPr/>
          <a:lstStyle/>
          <a:p>
            <a:pPr eaLnBrk="1" hangingPunct="1"/>
            <a:r>
              <a:rPr lang="en-ZA" smtClean="0"/>
              <a:t>ENERGY</a:t>
            </a:r>
            <a:endParaRPr lang="en-US" smtClean="0"/>
          </a:p>
        </p:txBody>
      </p:sp>
      <p:sp>
        <p:nvSpPr>
          <p:cNvPr id="18437" name="Rectangle 3"/>
          <p:cNvSpPr>
            <a:spLocks noGrp="1" noChangeArrowheads="1"/>
          </p:cNvSpPr>
          <p:nvPr>
            <p:ph type="body" idx="1"/>
          </p:nvPr>
        </p:nvSpPr>
        <p:spPr>
          <a:xfrm>
            <a:off x="179388" y="1343025"/>
            <a:ext cx="8774112" cy="493713"/>
          </a:xfrm>
        </p:spPr>
        <p:txBody>
          <a:bodyPr/>
          <a:lstStyle/>
          <a:p>
            <a:pPr lvl="1" indent="0" eaLnBrk="1" hangingPunct="1"/>
            <a:r>
              <a:rPr lang="en-ZA" smtClean="0"/>
              <a:t>Energy…</a:t>
            </a:r>
            <a:endParaRPr lang="en-US" smtClean="0"/>
          </a:p>
        </p:txBody>
      </p:sp>
      <p:sp>
        <p:nvSpPr>
          <p:cNvPr id="282628" name="Rectangle 4"/>
          <p:cNvSpPr>
            <a:spLocks noChangeArrowheads="1"/>
          </p:cNvSpPr>
          <p:nvPr/>
        </p:nvSpPr>
        <p:spPr bwMode="auto">
          <a:xfrm>
            <a:off x="179388" y="1917700"/>
            <a:ext cx="8794750" cy="4279900"/>
          </a:xfrm>
          <a:prstGeom prst="rect">
            <a:avLst/>
          </a:prstGeom>
          <a:noFill/>
          <a:ln w="9525">
            <a:noFill/>
            <a:miter lim="800000"/>
            <a:headEnd/>
            <a:tailEnd/>
          </a:ln>
        </p:spPr>
        <p:txBody>
          <a:bodyPr lIns="90000" tIns="46800" rIns="90000" bIns="46800">
            <a:spAutoFit/>
          </a:bodyPr>
          <a:lstStyle/>
          <a:p>
            <a:pPr marL="717550" lvl="2" indent="-358775">
              <a:lnSpc>
                <a:spcPct val="110000"/>
              </a:lnSpc>
              <a:buFontTx/>
              <a:buBlip>
                <a:blip r:embed="rId3"/>
              </a:buBlip>
            </a:pPr>
            <a:r>
              <a:rPr lang="en-ZA" sz="2200">
                <a:solidFill>
                  <a:srgbClr val="000066"/>
                </a:solidFill>
              </a:rPr>
              <a:t>is an extremely abstract concept and is difficult to define;</a:t>
            </a:r>
            <a:endParaRPr lang="en-US" sz="2200">
              <a:solidFill>
                <a:srgbClr val="000066"/>
              </a:solidFill>
            </a:endParaRPr>
          </a:p>
          <a:p>
            <a:pPr marL="179388" lvl="1">
              <a:lnSpc>
                <a:spcPct val="110000"/>
              </a:lnSpc>
              <a:buFont typeface="Arial" charset="0"/>
              <a:buNone/>
            </a:pPr>
            <a:endParaRPr lang="en-US" sz="1000">
              <a:solidFill>
                <a:srgbClr val="000066"/>
              </a:solidFill>
            </a:endParaRPr>
          </a:p>
          <a:p>
            <a:pPr marL="717550" lvl="2" indent="-358775">
              <a:lnSpc>
                <a:spcPct val="110000"/>
              </a:lnSpc>
              <a:buFontTx/>
              <a:buBlip>
                <a:blip r:embed="rId3"/>
              </a:buBlip>
            </a:pPr>
            <a:r>
              <a:rPr lang="en-US" sz="2200">
                <a:solidFill>
                  <a:srgbClr val="000066"/>
                </a:solidFill>
              </a:rPr>
              <a:t>is a number (a scalar) describing the state of a system of objects (for an </a:t>
            </a:r>
            <a:r>
              <a:rPr lang="en-ZA" sz="2200">
                <a:solidFill>
                  <a:srgbClr val="000066"/>
                </a:solidFill>
              </a:rPr>
              <a:t>isolated system</a:t>
            </a:r>
            <a:r>
              <a:rPr lang="en-US" sz="2200">
                <a:solidFill>
                  <a:srgbClr val="000066"/>
                </a:solidFill>
              </a:rPr>
              <a:t> this number remains constant, i.e. the energy of the system is conserved);</a:t>
            </a:r>
          </a:p>
          <a:p>
            <a:pPr marL="179388" lvl="1">
              <a:lnSpc>
                <a:spcPct val="110000"/>
              </a:lnSpc>
              <a:buFont typeface="Arial" charset="0"/>
              <a:buNone/>
            </a:pPr>
            <a:endParaRPr lang="en-US" sz="1000">
              <a:solidFill>
                <a:srgbClr val="000066"/>
              </a:solidFill>
            </a:endParaRPr>
          </a:p>
          <a:p>
            <a:pPr marL="717550" lvl="2" indent="-358775">
              <a:lnSpc>
                <a:spcPct val="110000"/>
              </a:lnSpc>
              <a:buFontTx/>
              <a:buBlip>
                <a:blip r:embed="rId3"/>
              </a:buBlip>
            </a:pPr>
            <a:r>
              <a:rPr lang="en-US" sz="2200">
                <a:solidFill>
                  <a:srgbClr val="000066"/>
                </a:solidFill>
              </a:rPr>
              <a:t>appears in many different forms, each of which can be converted into another form of energy in one or other of the transformation processes which underlie all activity in the Universe;</a:t>
            </a:r>
          </a:p>
          <a:p>
            <a:pPr marL="179388" lvl="1">
              <a:lnSpc>
                <a:spcPct val="110000"/>
              </a:lnSpc>
              <a:buFont typeface="Arial" charset="0"/>
              <a:buNone/>
            </a:pPr>
            <a:endParaRPr lang="en-US" sz="1000">
              <a:solidFill>
                <a:srgbClr val="000066"/>
              </a:solidFill>
            </a:endParaRPr>
          </a:p>
          <a:p>
            <a:pPr marL="717550" lvl="2" indent="-358775">
              <a:lnSpc>
                <a:spcPct val="110000"/>
              </a:lnSpc>
              <a:buFontTx/>
              <a:buBlip>
                <a:blip r:embed="rId3"/>
              </a:buBlip>
            </a:pPr>
            <a:r>
              <a:rPr lang="en-ZA" sz="2200">
                <a:solidFill>
                  <a:srgbClr val="000066"/>
                </a:solidFill>
              </a:rPr>
              <a:t>is all there is!  (Even matter is just a manifestation of “coagulated” energy: </a:t>
            </a:r>
            <a:r>
              <a:rPr lang="en-ZA" sz="2200" b="1" i="1">
                <a:solidFill>
                  <a:srgbClr val="000066"/>
                </a:solidFill>
                <a:latin typeface="Times New Roman" pitchFamily="18" charset="0"/>
              </a:rPr>
              <a:t>E = mc</a:t>
            </a:r>
            <a:r>
              <a:rPr lang="en-ZA" sz="2200" b="1" baseline="30000">
                <a:solidFill>
                  <a:srgbClr val="000066"/>
                </a:solidFill>
                <a:latin typeface="Times New Roman" pitchFamily="18" charset="0"/>
              </a:rPr>
              <a:t>2</a:t>
            </a:r>
            <a:r>
              <a:rPr lang="en-US" sz="2200">
                <a:solidFill>
                  <a:srgbClr val="000066"/>
                </a:solidFill>
              </a:rPr>
              <a:t>.</a:t>
            </a:r>
            <a:r>
              <a:rPr lang="en-ZA" sz="2200">
                <a:solidFill>
                  <a:srgbClr val="000066"/>
                </a:solidFill>
              </a:rPr>
              <a:t>)</a:t>
            </a:r>
            <a:endParaRPr lang="en-US" sz="22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26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262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262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262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53" name="Group 33"/>
          <p:cNvGrpSpPr>
            <a:grpSpLocks/>
          </p:cNvGrpSpPr>
          <p:nvPr/>
        </p:nvGrpSpPr>
        <p:grpSpPr bwMode="auto">
          <a:xfrm>
            <a:off x="6116638" y="4386263"/>
            <a:ext cx="1463675" cy="549275"/>
            <a:chOff x="3984" y="2265"/>
            <a:chExt cx="922" cy="346"/>
          </a:xfrm>
        </p:grpSpPr>
        <p:sp>
          <p:nvSpPr>
            <p:cNvPr id="286820" name="AutoShape 34"/>
            <p:cNvSpPr>
              <a:spLocks noChangeArrowheads="1"/>
            </p:cNvSpPr>
            <p:nvPr/>
          </p:nvSpPr>
          <p:spPr bwMode="auto">
            <a:xfrm flipH="1">
              <a:off x="3984" y="2265"/>
              <a:ext cx="922" cy="308"/>
            </a:xfrm>
            <a:prstGeom prst="rtTriangle">
              <a:avLst/>
            </a:prstGeom>
            <a:noFill/>
            <a:ln w="1587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grpSp>
          <p:nvGrpSpPr>
            <p:cNvPr id="286821" name="Group 35"/>
            <p:cNvGrpSpPr>
              <a:grpSpLocks/>
            </p:cNvGrpSpPr>
            <p:nvPr/>
          </p:nvGrpSpPr>
          <p:grpSpPr bwMode="auto">
            <a:xfrm>
              <a:off x="4219" y="2342"/>
              <a:ext cx="401" cy="269"/>
              <a:chOff x="4219" y="2342"/>
              <a:chExt cx="401" cy="269"/>
            </a:xfrm>
          </p:grpSpPr>
          <p:sp>
            <p:nvSpPr>
              <p:cNvPr id="286822" name="Rectangle 36"/>
              <p:cNvSpPr>
                <a:spLocks noChangeArrowheads="1"/>
              </p:cNvSpPr>
              <p:nvPr/>
            </p:nvSpPr>
            <p:spPr bwMode="auto">
              <a:xfrm>
                <a:off x="4239" y="2342"/>
                <a:ext cx="381"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a:t>
                </a:r>
              </a:p>
            </p:txBody>
          </p:sp>
          <p:sp>
            <p:nvSpPr>
              <p:cNvPr id="286823" name="Arc 37"/>
              <p:cNvSpPr>
                <a:spLocks/>
              </p:cNvSpPr>
              <p:nvPr/>
            </p:nvSpPr>
            <p:spPr bwMode="auto">
              <a:xfrm>
                <a:off x="4219" y="2380"/>
                <a:ext cx="381" cy="192"/>
              </a:xfrm>
              <a:custGeom>
                <a:avLst/>
                <a:gdLst>
                  <a:gd name="T0" fmla="*/ 342 w 21600"/>
                  <a:gd name="T1" fmla="*/ 0 h 9489"/>
                  <a:gd name="T2" fmla="*/ 381 w 21600"/>
                  <a:gd name="T3" fmla="*/ 192 h 9489"/>
                  <a:gd name="T4" fmla="*/ 0 w 21600"/>
                  <a:gd name="T5" fmla="*/ 192 h 9489"/>
                  <a:gd name="T6" fmla="*/ 0 60000 65536"/>
                  <a:gd name="T7" fmla="*/ 0 60000 65536"/>
                  <a:gd name="T8" fmla="*/ 0 60000 65536"/>
                  <a:gd name="T9" fmla="*/ 0 w 21600"/>
                  <a:gd name="T10" fmla="*/ 0 h 9489"/>
                  <a:gd name="T11" fmla="*/ 21600 w 21600"/>
                  <a:gd name="T12" fmla="*/ 9489 h 9489"/>
                </a:gdLst>
                <a:ahLst/>
                <a:cxnLst>
                  <a:cxn ang="T6">
                    <a:pos x="T0" y="T1"/>
                  </a:cxn>
                  <a:cxn ang="T7">
                    <a:pos x="T2" y="T3"/>
                  </a:cxn>
                  <a:cxn ang="T8">
                    <a:pos x="T4" y="T5"/>
                  </a:cxn>
                </a:cxnLst>
                <a:rect l="T9" t="T10" r="T11" b="T12"/>
                <a:pathLst>
                  <a:path w="21600" h="9489" fill="none" extrusionOk="0">
                    <a:moveTo>
                      <a:pt x="19404" y="-1"/>
                    </a:moveTo>
                    <a:cubicBezTo>
                      <a:pt x="20848" y="2954"/>
                      <a:pt x="21600" y="6200"/>
                      <a:pt x="21600" y="9489"/>
                    </a:cubicBezTo>
                  </a:path>
                  <a:path w="21600" h="9489" stroke="0" extrusionOk="0">
                    <a:moveTo>
                      <a:pt x="19404" y="-1"/>
                    </a:moveTo>
                    <a:cubicBezTo>
                      <a:pt x="20848" y="2954"/>
                      <a:pt x="21600" y="6200"/>
                      <a:pt x="21600" y="9489"/>
                    </a:cubicBezTo>
                    <a:lnTo>
                      <a:pt x="0" y="9489"/>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grpSp>
      </p:grpSp>
      <p:sp>
        <p:nvSpPr>
          <p:cNvPr id="286783" name="Footer Placeholder 3"/>
          <p:cNvSpPr>
            <a:spLocks noGrp="1"/>
          </p:cNvSpPr>
          <p:nvPr>
            <p:ph type="ftr" sz="quarter" idx="10"/>
          </p:nvPr>
        </p:nvSpPr>
        <p:spPr>
          <a:noFill/>
        </p:spPr>
        <p:txBody>
          <a:bodyPr/>
          <a:lstStyle/>
          <a:p>
            <a:r>
              <a:rPr lang="en-US" smtClean="0"/>
              <a:t>ENERGY</a:t>
            </a:r>
          </a:p>
        </p:txBody>
      </p:sp>
      <p:sp>
        <p:nvSpPr>
          <p:cNvPr id="286784" name="Date Placeholder 4"/>
          <p:cNvSpPr>
            <a:spLocks noGrp="1"/>
          </p:cNvSpPr>
          <p:nvPr>
            <p:ph type="dt" sz="quarter" idx="11"/>
          </p:nvPr>
        </p:nvSpPr>
        <p:spPr>
          <a:noFill/>
        </p:spPr>
        <p:txBody>
          <a:bodyPr/>
          <a:lstStyle/>
          <a:p>
            <a:r>
              <a:rPr lang="en-US" dirty="0" smtClean="0"/>
              <a:t>PHY1012F</a:t>
            </a:r>
          </a:p>
        </p:txBody>
      </p:sp>
      <p:sp>
        <p:nvSpPr>
          <p:cNvPr id="286785" name="Slide Number Placeholder 5"/>
          <p:cNvSpPr>
            <a:spLocks noGrp="1"/>
          </p:cNvSpPr>
          <p:nvPr>
            <p:ph type="sldNum" sz="quarter" idx="12"/>
          </p:nvPr>
        </p:nvSpPr>
        <p:spPr>
          <a:noFill/>
        </p:spPr>
        <p:txBody>
          <a:bodyPr/>
          <a:lstStyle/>
          <a:p>
            <a:fld id="{08052124-46BA-4284-B9C5-5E92A96E609F}" type="slidenum">
              <a:rPr lang="en-US" smtClean="0"/>
              <a:pPr/>
              <a:t>4</a:t>
            </a:fld>
            <a:endParaRPr lang="en-US" smtClean="0"/>
          </a:p>
        </p:txBody>
      </p:sp>
      <p:graphicFrame>
        <p:nvGraphicFramePr>
          <p:cNvPr id="286782" name="Object 62"/>
          <p:cNvGraphicFramePr>
            <a:graphicFrameLocks noChangeAspect="1"/>
          </p:cNvGraphicFramePr>
          <p:nvPr/>
        </p:nvGraphicFramePr>
        <p:xfrm>
          <a:off x="233363" y="5756275"/>
          <a:ext cx="3060700" cy="381000"/>
        </p:xfrm>
        <a:graphic>
          <a:graphicData uri="http://schemas.openxmlformats.org/presentationml/2006/ole">
            <mc:AlternateContent xmlns:mc="http://schemas.openxmlformats.org/markup-compatibility/2006">
              <mc:Choice xmlns:v="urn:schemas-microsoft-com:vml" Requires="v">
                <p:oleObj spid="_x0000_s286813" name="Equation" r:id="rId4" imgW="3060360" imgH="380880" progId="Equation.DSMT4">
                  <p:embed/>
                </p:oleObj>
              </mc:Choice>
              <mc:Fallback>
                <p:oleObj name="Equation" r:id="rId4" imgW="3060360" imgH="380880" progId="Equation.DSMT4">
                  <p:embed/>
                  <p:pic>
                    <p:nvPicPr>
                      <p:cNvPr id="0" name="Picture 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363" y="5756275"/>
                        <a:ext cx="30607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79" name="Object 59"/>
          <p:cNvGraphicFramePr>
            <a:graphicFrameLocks noChangeAspect="1"/>
          </p:cNvGraphicFramePr>
          <p:nvPr/>
        </p:nvGraphicFramePr>
        <p:xfrm>
          <a:off x="2024063" y="4757738"/>
          <a:ext cx="1193800" cy="749300"/>
        </p:xfrm>
        <a:graphic>
          <a:graphicData uri="http://schemas.openxmlformats.org/presentationml/2006/ole">
            <mc:AlternateContent xmlns:mc="http://schemas.openxmlformats.org/markup-compatibility/2006">
              <mc:Choice xmlns:v="urn:schemas-microsoft-com:vml" Requires="v">
                <p:oleObj spid="_x0000_s286814" name="Equation" r:id="rId6" imgW="1193760" imgH="749160" progId="Equation.DSMT4">
                  <p:embed/>
                </p:oleObj>
              </mc:Choice>
              <mc:Fallback>
                <p:oleObj name="Equation" r:id="rId6" imgW="1193760" imgH="749160" progId="Equation.DSMT4">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4063" y="4757738"/>
                        <a:ext cx="1193800" cy="749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77" name="Object 57"/>
          <p:cNvGraphicFramePr>
            <a:graphicFrameLocks noChangeAspect="1"/>
          </p:cNvGraphicFramePr>
          <p:nvPr/>
        </p:nvGraphicFramePr>
        <p:xfrm>
          <a:off x="2165350" y="4097338"/>
          <a:ext cx="1689100" cy="469900"/>
        </p:xfrm>
        <a:graphic>
          <a:graphicData uri="http://schemas.openxmlformats.org/presentationml/2006/ole">
            <mc:AlternateContent xmlns:mc="http://schemas.openxmlformats.org/markup-compatibility/2006">
              <mc:Choice xmlns:v="urn:schemas-microsoft-com:vml" Requires="v">
                <p:oleObj spid="_x0000_s286815" name="Equation" r:id="rId8" imgW="1688760" imgH="469800" progId="Equation.DSMT4">
                  <p:embed/>
                </p:oleObj>
              </mc:Choice>
              <mc:Fallback>
                <p:oleObj name="Equation" r:id="rId8" imgW="1688760" imgH="469800" progId="Equation.DSMT4">
                  <p:embed/>
                  <p:pic>
                    <p:nvPicPr>
                      <p:cNvPr id="0" name="Picture 5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65350" y="4097338"/>
                        <a:ext cx="1689100" cy="469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722" name="Line 2"/>
          <p:cNvSpPr>
            <a:spLocks noChangeShapeType="1"/>
          </p:cNvSpPr>
          <p:nvPr/>
        </p:nvSpPr>
        <p:spPr bwMode="auto">
          <a:xfrm rot="16200000" flipV="1">
            <a:off x="5914232" y="4680744"/>
            <a:ext cx="0" cy="388937"/>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286723" name="Line 3"/>
          <p:cNvSpPr>
            <a:spLocks noChangeShapeType="1"/>
          </p:cNvSpPr>
          <p:nvPr/>
        </p:nvSpPr>
        <p:spPr bwMode="auto">
          <a:xfrm flipV="1">
            <a:off x="6126163" y="3779838"/>
            <a:ext cx="0" cy="1262062"/>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286724" name="Rectangle 4"/>
          <p:cNvSpPr>
            <a:spLocks noChangeArrowheads="1"/>
          </p:cNvSpPr>
          <p:nvPr/>
        </p:nvSpPr>
        <p:spPr bwMode="auto">
          <a:xfrm>
            <a:off x="5600700" y="3733800"/>
            <a:ext cx="663575" cy="42703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p>
        </p:txBody>
      </p:sp>
      <p:sp>
        <p:nvSpPr>
          <p:cNvPr id="286789" name="Rectangle 5"/>
          <p:cNvSpPr>
            <a:spLocks noGrp="1" noChangeArrowheads="1"/>
          </p:cNvSpPr>
          <p:nvPr>
            <p:ph type="title"/>
          </p:nvPr>
        </p:nvSpPr>
        <p:spPr>
          <a:xfrm>
            <a:off x="455613" y="671513"/>
            <a:ext cx="8231187" cy="655637"/>
          </a:xfrm>
        </p:spPr>
        <p:txBody>
          <a:bodyPr/>
          <a:lstStyle/>
          <a:p>
            <a:pPr eaLnBrk="1" hangingPunct="1"/>
            <a:r>
              <a:rPr lang="en-ZA" sz="2800" smtClean="0"/>
              <a:t>KINETIC ENERGY and </a:t>
            </a:r>
            <a:br>
              <a:rPr lang="en-ZA" sz="2800" smtClean="0"/>
            </a:br>
            <a:r>
              <a:rPr lang="en-ZA" sz="2800" smtClean="0"/>
              <a:t>GRAVITATIONAL POTENTIAL ENERGY</a:t>
            </a:r>
            <a:endParaRPr lang="en-US" sz="2800" smtClean="0"/>
          </a:p>
        </p:txBody>
      </p:sp>
      <p:sp>
        <p:nvSpPr>
          <p:cNvPr id="286790" name="Rectangle 6"/>
          <p:cNvSpPr>
            <a:spLocks noGrp="1" noChangeArrowheads="1"/>
          </p:cNvSpPr>
          <p:nvPr>
            <p:ph type="body" idx="1"/>
          </p:nvPr>
        </p:nvSpPr>
        <p:spPr>
          <a:xfrm>
            <a:off x="179388" y="1539875"/>
            <a:ext cx="6008687" cy="1296988"/>
          </a:xfrm>
        </p:spPr>
        <p:txBody>
          <a:bodyPr/>
          <a:lstStyle/>
          <a:p>
            <a:pPr lvl="1" indent="0" eaLnBrk="1" hangingPunct="1"/>
            <a:r>
              <a:rPr lang="en-ZA" dirty="0" smtClean="0"/>
              <a:t>Consider an object sliding over an arbitrarily-shaped frictionless surface during some brief interval…</a:t>
            </a:r>
            <a:endParaRPr lang="en-US" dirty="0" smtClean="0"/>
          </a:p>
        </p:txBody>
      </p:sp>
      <p:grpSp>
        <p:nvGrpSpPr>
          <p:cNvPr id="286791" name="Group 7"/>
          <p:cNvGrpSpPr>
            <a:grpSpLocks/>
          </p:cNvGrpSpPr>
          <p:nvPr/>
        </p:nvGrpSpPr>
        <p:grpSpPr bwMode="auto">
          <a:xfrm>
            <a:off x="6681788" y="2054225"/>
            <a:ext cx="2263775" cy="1195388"/>
            <a:chOff x="1506" y="2260"/>
            <a:chExt cx="1426" cy="753"/>
          </a:xfrm>
        </p:grpSpPr>
        <p:sp>
          <p:nvSpPr>
            <p:cNvPr id="286826" name="Freeform 8"/>
            <p:cNvSpPr>
              <a:spLocks/>
            </p:cNvSpPr>
            <p:nvPr/>
          </p:nvSpPr>
          <p:spPr bwMode="auto">
            <a:xfrm>
              <a:off x="1506" y="2260"/>
              <a:ext cx="1426" cy="753"/>
            </a:xfrm>
            <a:custGeom>
              <a:avLst/>
              <a:gdLst>
                <a:gd name="T0" fmla="*/ 0 w 1426"/>
                <a:gd name="T1" fmla="*/ 651 h 753"/>
                <a:gd name="T2" fmla="*/ 1381 w 1426"/>
                <a:gd name="T3" fmla="*/ 0 h 753"/>
                <a:gd name="T4" fmla="*/ 1426 w 1426"/>
                <a:gd name="T5" fmla="*/ 110 h 753"/>
                <a:gd name="T6" fmla="*/ 67 w 1426"/>
                <a:gd name="T7" fmla="*/ 753 h 753"/>
                <a:gd name="T8" fmla="*/ 0 w 1426"/>
                <a:gd name="T9" fmla="*/ 651 h 753"/>
                <a:gd name="T10" fmla="*/ 0 60000 65536"/>
                <a:gd name="T11" fmla="*/ 0 60000 65536"/>
                <a:gd name="T12" fmla="*/ 0 60000 65536"/>
                <a:gd name="T13" fmla="*/ 0 60000 65536"/>
                <a:gd name="T14" fmla="*/ 0 60000 65536"/>
                <a:gd name="T15" fmla="*/ 0 w 1426"/>
                <a:gd name="T16" fmla="*/ 0 h 753"/>
                <a:gd name="T17" fmla="*/ 1426 w 1426"/>
                <a:gd name="T18" fmla="*/ 753 h 753"/>
              </a:gdLst>
              <a:ahLst/>
              <a:cxnLst>
                <a:cxn ang="T10">
                  <a:pos x="T0" y="T1"/>
                </a:cxn>
                <a:cxn ang="T11">
                  <a:pos x="T2" y="T3"/>
                </a:cxn>
                <a:cxn ang="T12">
                  <a:pos x="T4" y="T5"/>
                </a:cxn>
                <a:cxn ang="T13">
                  <a:pos x="T6" y="T7"/>
                </a:cxn>
                <a:cxn ang="T14">
                  <a:pos x="T8" y="T9"/>
                </a:cxn>
              </a:cxnLst>
              <a:rect l="T15" t="T16" r="T17" b="T18"/>
              <a:pathLst>
                <a:path w="1426" h="753">
                  <a:moveTo>
                    <a:pt x="0" y="651"/>
                  </a:moveTo>
                  <a:cubicBezTo>
                    <a:pt x="237" y="251"/>
                    <a:pt x="894" y="295"/>
                    <a:pt x="1381" y="0"/>
                  </a:cubicBezTo>
                  <a:cubicBezTo>
                    <a:pt x="1403" y="55"/>
                    <a:pt x="1426" y="110"/>
                    <a:pt x="1426" y="110"/>
                  </a:cubicBezTo>
                  <a:cubicBezTo>
                    <a:pt x="1145" y="369"/>
                    <a:pt x="384" y="383"/>
                    <a:pt x="67" y="753"/>
                  </a:cubicBezTo>
                  <a:lnTo>
                    <a:pt x="0" y="651"/>
                  </a:lnTo>
                  <a:close/>
                </a:path>
              </a:pathLst>
            </a:custGeom>
            <a:gradFill rotWithShape="1">
              <a:gsLst>
                <a:gs pos="0">
                  <a:srgbClr val="C0C0C0"/>
                </a:gs>
                <a:gs pos="100000">
                  <a:srgbClr val="FFFFFF"/>
                </a:gs>
              </a:gsLst>
              <a:lin ang="2700000" scaled="1"/>
            </a:gradFill>
            <a:ln w="15875">
              <a:noFill/>
              <a:round/>
              <a:headEnd/>
              <a:tailEnd type="none" w="lg" len="lg"/>
            </a:ln>
          </p:spPr>
          <p:txBody>
            <a:bodyPr lIns="90000" tIns="46800" rIns="90000" bIns="46800"/>
            <a:lstStyle/>
            <a:p>
              <a:pPr>
                <a:lnSpc>
                  <a:spcPct val="110000"/>
                </a:lnSpc>
              </a:pPr>
              <a:endParaRPr lang="en-ZA"/>
            </a:p>
          </p:txBody>
        </p:sp>
        <p:sp>
          <p:nvSpPr>
            <p:cNvPr id="286827" name="Freeform 9"/>
            <p:cNvSpPr>
              <a:spLocks/>
            </p:cNvSpPr>
            <p:nvPr/>
          </p:nvSpPr>
          <p:spPr bwMode="auto">
            <a:xfrm>
              <a:off x="1508" y="2260"/>
              <a:ext cx="1380" cy="650"/>
            </a:xfrm>
            <a:custGeom>
              <a:avLst/>
              <a:gdLst>
                <a:gd name="T0" fmla="*/ 0 w 1380"/>
                <a:gd name="T1" fmla="*/ 650 h 650"/>
                <a:gd name="T2" fmla="*/ 1380 w 1380"/>
                <a:gd name="T3" fmla="*/ 0 h 650"/>
                <a:gd name="T4" fmla="*/ 0 60000 65536"/>
                <a:gd name="T5" fmla="*/ 0 60000 65536"/>
                <a:gd name="T6" fmla="*/ 0 w 1380"/>
                <a:gd name="T7" fmla="*/ 0 h 650"/>
                <a:gd name="T8" fmla="*/ 1380 w 1380"/>
                <a:gd name="T9" fmla="*/ 650 h 650"/>
              </a:gdLst>
              <a:ahLst/>
              <a:cxnLst>
                <a:cxn ang="T4">
                  <a:pos x="T0" y="T1"/>
                </a:cxn>
                <a:cxn ang="T5">
                  <a:pos x="T2" y="T3"/>
                </a:cxn>
              </a:cxnLst>
              <a:rect l="T6" t="T7" r="T8" b="T9"/>
              <a:pathLst>
                <a:path w="1380" h="650">
                  <a:moveTo>
                    <a:pt x="0" y="650"/>
                  </a:moveTo>
                  <a:cubicBezTo>
                    <a:pt x="238" y="252"/>
                    <a:pt x="890" y="296"/>
                    <a:pt x="1380" y="0"/>
                  </a:cubicBezTo>
                </a:path>
              </a:pathLst>
            </a:custGeom>
            <a:noFill/>
            <a:ln w="15875">
              <a:solidFill>
                <a:schemeClr val="tx1"/>
              </a:solidFill>
              <a:round/>
              <a:headEnd/>
              <a:tailEnd type="none" w="lg" len="lg"/>
            </a:ln>
          </p:spPr>
          <p:txBody>
            <a:bodyPr lIns="90000" tIns="46800" rIns="90000" bIns="46800"/>
            <a:lstStyle/>
            <a:p>
              <a:pPr>
                <a:lnSpc>
                  <a:spcPct val="110000"/>
                </a:lnSpc>
              </a:pPr>
              <a:endParaRPr lang="en-ZA"/>
            </a:p>
          </p:txBody>
        </p:sp>
      </p:grpSp>
      <p:sp>
        <p:nvSpPr>
          <p:cNvPr id="286792" name="Rectangle 10"/>
          <p:cNvSpPr>
            <a:spLocks noChangeArrowheads="1"/>
          </p:cNvSpPr>
          <p:nvPr/>
        </p:nvSpPr>
        <p:spPr bwMode="auto">
          <a:xfrm rot="-1106097">
            <a:off x="7265988" y="2271713"/>
            <a:ext cx="298450" cy="298450"/>
          </a:xfrm>
          <a:prstGeom prst="rect">
            <a:avLst/>
          </a:prstGeom>
          <a:gradFill rotWithShape="1">
            <a:gsLst>
              <a:gs pos="0">
                <a:srgbClr val="FFFFFF"/>
              </a:gs>
              <a:gs pos="100000">
                <a:srgbClr val="DBB191"/>
              </a:gs>
            </a:gsLst>
            <a:lin ang="2700000" scaled="1"/>
          </a:gradFill>
          <a:ln w="1270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86731" name="Line 11"/>
          <p:cNvSpPr>
            <a:spLocks noChangeShapeType="1"/>
          </p:cNvSpPr>
          <p:nvPr/>
        </p:nvSpPr>
        <p:spPr bwMode="auto">
          <a:xfrm>
            <a:off x="7415213" y="2425700"/>
            <a:ext cx="0" cy="860425"/>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286732" name="Object 12"/>
          <p:cNvGraphicFramePr>
            <a:graphicFrameLocks noChangeAspect="1"/>
          </p:cNvGraphicFramePr>
          <p:nvPr/>
        </p:nvGraphicFramePr>
        <p:xfrm>
          <a:off x="7351713" y="1795463"/>
          <a:ext cx="190500" cy="254000"/>
        </p:xfrm>
        <a:graphic>
          <a:graphicData uri="http://schemas.openxmlformats.org/presentationml/2006/ole">
            <mc:AlternateContent xmlns:mc="http://schemas.openxmlformats.org/markup-compatibility/2006">
              <mc:Choice xmlns:v="urn:schemas-microsoft-com:vml" Requires="v">
                <p:oleObj spid="_x0000_s286816" name="Equation" r:id="rId10" imgW="190440" imgH="253800" progId="Equation.DSMT4">
                  <p:embed/>
                </p:oleObj>
              </mc:Choice>
              <mc:Fallback>
                <p:oleObj name="Equation" r:id="rId10" imgW="190440" imgH="253800" progId="Equation.DSMT4">
                  <p:embed/>
                  <p:pic>
                    <p:nvPicPr>
                      <p:cNvPr id="0"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51713" y="1795463"/>
                        <a:ext cx="190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33" name="Object 13"/>
          <p:cNvGraphicFramePr>
            <a:graphicFrameLocks noChangeAspect="1"/>
          </p:cNvGraphicFramePr>
          <p:nvPr/>
        </p:nvGraphicFramePr>
        <p:xfrm>
          <a:off x="7075488" y="3025775"/>
          <a:ext cx="228600" cy="254000"/>
        </p:xfrm>
        <a:graphic>
          <a:graphicData uri="http://schemas.openxmlformats.org/presentationml/2006/ole">
            <mc:AlternateContent xmlns:mc="http://schemas.openxmlformats.org/markup-compatibility/2006">
              <mc:Choice xmlns:v="urn:schemas-microsoft-com:vml" Requires="v">
                <p:oleObj spid="_x0000_s286817" name="Equation" r:id="rId12" imgW="228600" imgH="253800" progId="Equation.DSMT4">
                  <p:embed/>
                </p:oleObj>
              </mc:Choice>
              <mc:Fallback>
                <p:oleObj name="Equation" r:id="rId12" imgW="228600" imgH="253800" progId="Equation.DSMT4">
                  <p:embed/>
                  <p:pic>
                    <p:nvPicPr>
                      <p:cNvPr id="0"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75488" y="3025775"/>
                        <a:ext cx="2286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794" name="Line 14"/>
          <p:cNvSpPr>
            <a:spLocks noChangeShapeType="1"/>
          </p:cNvSpPr>
          <p:nvPr/>
        </p:nvSpPr>
        <p:spPr bwMode="auto">
          <a:xfrm rot="5400000" flipH="1" flipV="1">
            <a:off x="7735888" y="2012950"/>
            <a:ext cx="177800" cy="530225"/>
          </a:xfrm>
          <a:prstGeom prst="line">
            <a:avLst/>
          </a:prstGeom>
          <a:noFill/>
          <a:ln w="44450">
            <a:solidFill>
              <a:srgbClr val="00CC00"/>
            </a:solidFill>
            <a:round/>
            <a:headEnd/>
            <a:tailEnd type="stealth" w="lg" len="lg"/>
          </a:ln>
        </p:spPr>
        <p:txBody>
          <a:bodyPr lIns="90000" tIns="46800" rIns="90000" bIns="46800"/>
          <a:lstStyle/>
          <a:p>
            <a:endParaRPr lang="en-US"/>
          </a:p>
        </p:txBody>
      </p:sp>
      <p:graphicFrame>
        <p:nvGraphicFramePr>
          <p:cNvPr id="286735" name="Object 15"/>
          <p:cNvGraphicFramePr>
            <a:graphicFrameLocks noChangeAspect="1"/>
          </p:cNvGraphicFramePr>
          <p:nvPr/>
        </p:nvGraphicFramePr>
        <p:xfrm>
          <a:off x="7661275" y="2019300"/>
          <a:ext cx="177800" cy="254000"/>
        </p:xfrm>
        <a:graphic>
          <a:graphicData uri="http://schemas.openxmlformats.org/presentationml/2006/ole">
            <mc:AlternateContent xmlns:mc="http://schemas.openxmlformats.org/markup-compatibility/2006">
              <mc:Choice xmlns:v="urn:schemas-microsoft-com:vml" Requires="v">
                <p:oleObj spid="_x0000_s286818" name="Equation" r:id="rId14" imgW="177480" imgH="253800" progId="Equation.DSMT4">
                  <p:embed/>
                </p:oleObj>
              </mc:Choice>
              <mc:Fallback>
                <p:oleObj name="Equation" r:id="rId14" imgW="177480" imgH="253800" progId="Equation.DSMT4">
                  <p:embed/>
                  <p:pic>
                    <p:nvPicPr>
                      <p:cNvPr id="0"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1275" y="2019300"/>
                        <a:ext cx="1778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6736" name="Rectangle 16"/>
          <p:cNvSpPr>
            <a:spLocks noChangeArrowheads="1"/>
          </p:cNvSpPr>
          <p:nvPr/>
        </p:nvSpPr>
        <p:spPr bwMode="auto">
          <a:xfrm>
            <a:off x="179388" y="2838450"/>
            <a:ext cx="5129212" cy="895350"/>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…as it moves from an initial height, </a:t>
            </a:r>
            <a:r>
              <a:rPr lang="en-ZA" b="1" i="1">
                <a:solidFill>
                  <a:srgbClr val="000066"/>
                </a:solidFill>
                <a:latin typeface="Times New Roman" pitchFamily="18" charset="0"/>
              </a:rPr>
              <a:t>y</a:t>
            </a:r>
            <a:r>
              <a:rPr lang="en-ZA" b="1" baseline="-25000">
                <a:solidFill>
                  <a:srgbClr val="000066"/>
                </a:solidFill>
                <a:latin typeface="Times New Roman" pitchFamily="18" charset="0"/>
              </a:rPr>
              <a:t>i</a:t>
            </a:r>
            <a:r>
              <a:rPr lang="en-ZA">
                <a:solidFill>
                  <a:srgbClr val="000066"/>
                </a:solidFill>
              </a:rPr>
              <a:t>, to a final height, </a:t>
            </a:r>
            <a:r>
              <a:rPr lang="en-ZA" b="1" i="1">
                <a:solidFill>
                  <a:srgbClr val="000066"/>
                </a:solidFill>
                <a:latin typeface="Times New Roman" pitchFamily="18" charset="0"/>
              </a:rPr>
              <a:t>y</a:t>
            </a:r>
            <a:r>
              <a:rPr lang="en-ZA" b="1" baseline="-25000">
                <a:solidFill>
                  <a:srgbClr val="000066"/>
                </a:solidFill>
                <a:latin typeface="Times New Roman" pitchFamily="18" charset="0"/>
              </a:rPr>
              <a:t>f </a:t>
            </a:r>
            <a:r>
              <a:rPr lang="en-ZA">
                <a:solidFill>
                  <a:srgbClr val="000066"/>
                </a:solidFill>
              </a:rPr>
              <a:t>…  </a:t>
            </a:r>
            <a:endParaRPr lang="en-US">
              <a:solidFill>
                <a:srgbClr val="000066"/>
              </a:solidFill>
            </a:endParaRPr>
          </a:p>
        </p:txBody>
      </p:sp>
      <p:sp>
        <p:nvSpPr>
          <p:cNvPr id="286737" name="Rectangle 17"/>
          <p:cNvSpPr>
            <a:spLocks noChangeArrowheads="1"/>
          </p:cNvSpPr>
          <p:nvPr/>
        </p:nvSpPr>
        <p:spPr bwMode="auto">
          <a:xfrm rot="20494589" flipV="1">
            <a:off x="5726113" y="4511675"/>
            <a:ext cx="3009900" cy="177800"/>
          </a:xfrm>
          <a:prstGeom prst="rect">
            <a:avLst/>
          </a:prstGeom>
          <a:gradFill rotWithShape="0">
            <a:gsLst>
              <a:gs pos="0">
                <a:srgbClr val="C0C0C0"/>
              </a:gs>
              <a:gs pos="100000">
                <a:srgbClr val="FDFDFD"/>
              </a:gs>
            </a:gsLst>
            <a:lin ang="2700000" scaled="1"/>
          </a:gradFill>
          <a:ln w="9525">
            <a:noFill/>
            <a:miter lim="800000"/>
            <a:headEnd/>
            <a:tailEnd/>
          </a:ln>
        </p:spPr>
        <p:txBody>
          <a:bodyPr/>
          <a:lstStyle/>
          <a:p>
            <a:pPr>
              <a:lnSpc>
                <a:spcPct val="110000"/>
              </a:lnSpc>
            </a:pPr>
            <a:endParaRPr lang="en-ZA"/>
          </a:p>
        </p:txBody>
      </p:sp>
      <p:sp>
        <p:nvSpPr>
          <p:cNvPr id="286738" name="Line 18"/>
          <p:cNvSpPr>
            <a:spLocks noChangeShapeType="1"/>
          </p:cNvSpPr>
          <p:nvPr/>
        </p:nvSpPr>
        <p:spPr bwMode="auto">
          <a:xfrm rot="20494589" flipV="1">
            <a:off x="5694363" y="4497388"/>
            <a:ext cx="3116262"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286739" name="Rectangle 19"/>
          <p:cNvSpPr>
            <a:spLocks noChangeArrowheads="1"/>
          </p:cNvSpPr>
          <p:nvPr/>
        </p:nvSpPr>
        <p:spPr bwMode="auto">
          <a:xfrm rot="-1106097">
            <a:off x="5930900" y="4570413"/>
            <a:ext cx="298450" cy="298450"/>
          </a:xfrm>
          <a:prstGeom prst="rect">
            <a:avLst/>
          </a:prstGeom>
          <a:gradFill rotWithShape="1">
            <a:gsLst>
              <a:gs pos="0">
                <a:srgbClr val="FFFFFF"/>
              </a:gs>
              <a:gs pos="100000">
                <a:srgbClr val="DBB191"/>
              </a:gs>
            </a:gsLst>
            <a:lin ang="2700000" scaled="1"/>
          </a:gradFill>
          <a:ln w="1270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86740" name="Rectangle 20"/>
          <p:cNvSpPr>
            <a:spLocks noChangeArrowheads="1"/>
          </p:cNvSpPr>
          <p:nvPr/>
        </p:nvSpPr>
        <p:spPr bwMode="auto">
          <a:xfrm rot="-1106097">
            <a:off x="7378700" y="4090988"/>
            <a:ext cx="298450" cy="298450"/>
          </a:xfrm>
          <a:prstGeom prst="rect">
            <a:avLst/>
          </a:prstGeom>
          <a:gradFill rotWithShape="1">
            <a:gsLst>
              <a:gs pos="0">
                <a:srgbClr val="FFFFFF"/>
              </a:gs>
              <a:gs pos="100000">
                <a:srgbClr val="DBB191"/>
              </a:gs>
            </a:gsLst>
            <a:lin ang="2700000" scaled="1"/>
          </a:gradFill>
          <a:ln w="1270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86741" name="Line 21"/>
          <p:cNvSpPr>
            <a:spLocks noChangeShapeType="1"/>
          </p:cNvSpPr>
          <p:nvPr/>
        </p:nvSpPr>
        <p:spPr bwMode="auto">
          <a:xfrm rot="5400000" flipH="1" flipV="1">
            <a:off x="6408738" y="4303712"/>
            <a:ext cx="177800" cy="530225"/>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286742" name="Line 22"/>
          <p:cNvSpPr>
            <a:spLocks noChangeShapeType="1"/>
          </p:cNvSpPr>
          <p:nvPr/>
        </p:nvSpPr>
        <p:spPr bwMode="auto">
          <a:xfrm rot="5400000" flipH="1" flipV="1">
            <a:off x="7807325" y="3921126"/>
            <a:ext cx="128587" cy="385762"/>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286743" name="Rectangle 23"/>
          <p:cNvSpPr>
            <a:spLocks noChangeArrowheads="1"/>
          </p:cNvSpPr>
          <p:nvPr/>
        </p:nvSpPr>
        <p:spPr bwMode="auto">
          <a:xfrm>
            <a:off x="8231188" y="3984625"/>
            <a:ext cx="604837"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rPr>
              <a:t>s</a:t>
            </a:r>
          </a:p>
        </p:txBody>
      </p:sp>
      <p:sp>
        <p:nvSpPr>
          <p:cNvPr id="286744" name="Line 24"/>
          <p:cNvSpPr>
            <a:spLocks noChangeShapeType="1"/>
          </p:cNvSpPr>
          <p:nvPr/>
        </p:nvSpPr>
        <p:spPr bwMode="auto">
          <a:xfrm>
            <a:off x="6124575" y="4875213"/>
            <a:ext cx="1957388" cy="0"/>
          </a:xfrm>
          <a:prstGeom prst="line">
            <a:avLst/>
          </a:prstGeom>
          <a:noFill/>
          <a:ln w="15875">
            <a:solidFill>
              <a:schemeClr val="tx1"/>
            </a:solidFill>
            <a:round/>
            <a:headEnd/>
            <a:tailEnd type="none" w="lg" len="lg"/>
          </a:ln>
        </p:spPr>
        <p:txBody>
          <a:bodyPr lIns="90000" tIns="46800" rIns="90000" bIns="46800"/>
          <a:lstStyle/>
          <a:p>
            <a:endParaRPr lang="en-US"/>
          </a:p>
        </p:txBody>
      </p:sp>
      <p:grpSp>
        <p:nvGrpSpPr>
          <p:cNvPr id="286745" name="Group 25"/>
          <p:cNvGrpSpPr>
            <a:grpSpLocks/>
          </p:cNvGrpSpPr>
          <p:nvPr/>
        </p:nvGrpSpPr>
        <p:grpSpPr bwMode="auto">
          <a:xfrm>
            <a:off x="6489700" y="4508500"/>
            <a:ext cx="636588" cy="427038"/>
            <a:chOff x="4219" y="2342"/>
            <a:chExt cx="401" cy="269"/>
          </a:xfrm>
        </p:grpSpPr>
        <p:sp>
          <p:nvSpPr>
            <p:cNvPr id="286824" name="Rectangle 26"/>
            <p:cNvSpPr>
              <a:spLocks noChangeArrowheads="1"/>
            </p:cNvSpPr>
            <p:nvPr/>
          </p:nvSpPr>
          <p:spPr bwMode="auto">
            <a:xfrm>
              <a:off x="4239" y="2342"/>
              <a:ext cx="381"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a:t>
              </a:r>
            </a:p>
          </p:txBody>
        </p:sp>
        <p:sp>
          <p:nvSpPr>
            <p:cNvPr id="286825" name="Arc 27"/>
            <p:cNvSpPr>
              <a:spLocks/>
            </p:cNvSpPr>
            <p:nvPr/>
          </p:nvSpPr>
          <p:spPr bwMode="auto">
            <a:xfrm>
              <a:off x="4219" y="2380"/>
              <a:ext cx="381" cy="192"/>
            </a:xfrm>
            <a:custGeom>
              <a:avLst/>
              <a:gdLst>
                <a:gd name="T0" fmla="*/ 342 w 21600"/>
                <a:gd name="T1" fmla="*/ 0 h 9489"/>
                <a:gd name="T2" fmla="*/ 381 w 21600"/>
                <a:gd name="T3" fmla="*/ 192 h 9489"/>
                <a:gd name="T4" fmla="*/ 0 w 21600"/>
                <a:gd name="T5" fmla="*/ 192 h 9489"/>
                <a:gd name="T6" fmla="*/ 0 60000 65536"/>
                <a:gd name="T7" fmla="*/ 0 60000 65536"/>
                <a:gd name="T8" fmla="*/ 0 60000 65536"/>
                <a:gd name="T9" fmla="*/ 0 w 21600"/>
                <a:gd name="T10" fmla="*/ 0 h 9489"/>
                <a:gd name="T11" fmla="*/ 21600 w 21600"/>
                <a:gd name="T12" fmla="*/ 9489 h 9489"/>
              </a:gdLst>
              <a:ahLst/>
              <a:cxnLst>
                <a:cxn ang="T6">
                  <a:pos x="T0" y="T1"/>
                </a:cxn>
                <a:cxn ang="T7">
                  <a:pos x="T2" y="T3"/>
                </a:cxn>
                <a:cxn ang="T8">
                  <a:pos x="T4" y="T5"/>
                </a:cxn>
              </a:cxnLst>
              <a:rect l="T9" t="T10" r="T11" b="T12"/>
              <a:pathLst>
                <a:path w="21600" h="9489" fill="none" extrusionOk="0">
                  <a:moveTo>
                    <a:pt x="19404" y="-1"/>
                  </a:moveTo>
                  <a:cubicBezTo>
                    <a:pt x="20848" y="2954"/>
                    <a:pt x="21600" y="6200"/>
                    <a:pt x="21600" y="9489"/>
                  </a:cubicBezTo>
                </a:path>
                <a:path w="21600" h="9489" stroke="0" extrusionOk="0">
                  <a:moveTo>
                    <a:pt x="19404" y="-1"/>
                  </a:moveTo>
                  <a:cubicBezTo>
                    <a:pt x="20848" y="2954"/>
                    <a:pt x="21600" y="6200"/>
                    <a:pt x="21600" y="9489"/>
                  </a:cubicBezTo>
                  <a:lnTo>
                    <a:pt x="0" y="9489"/>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grpSp>
      <p:sp>
        <p:nvSpPr>
          <p:cNvPr id="286748" name="Line 28"/>
          <p:cNvSpPr>
            <a:spLocks noChangeShapeType="1"/>
          </p:cNvSpPr>
          <p:nvPr/>
        </p:nvSpPr>
        <p:spPr bwMode="auto">
          <a:xfrm rot="16200000" flipV="1">
            <a:off x="6655594" y="3458369"/>
            <a:ext cx="0" cy="1827212"/>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286749" name="Rectangle 29"/>
          <p:cNvSpPr>
            <a:spLocks noChangeArrowheads="1"/>
          </p:cNvSpPr>
          <p:nvPr/>
        </p:nvSpPr>
        <p:spPr bwMode="auto">
          <a:xfrm>
            <a:off x="5248275" y="4624388"/>
            <a:ext cx="663575" cy="427037"/>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i</a:t>
            </a:r>
            <a:endParaRPr lang="en-US" sz="2000" b="1" i="1">
              <a:solidFill>
                <a:srgbClr val="000066"/>
              </a:solidFill>
              <a:latin typeface="Times New Roman" pitchFamily="18" charset="0"/>
            </a:endParaRPr>
          </a:p>
        </p:txBody>
      </p:sp>
      <p:sp>
        <p:nvSpPr>
          <p:cNvPr id="286750" name="Rectangle 30"/>
          <p:cNvSpPr>
            <a:spLocks noChangeArrowheads="1"/>
          </p:cNvSpPr>
          <p:nvPr/>
        </p:nvSpPr>
        <p:spPr bwMode="auto">
          <a:xfrm>
            <a:off x="5248275" y="4129088"/>
            <a:ext cx="663575" cy="427037"/>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f</a:t>
            </a:r>
            <a:endParaRPr lang="en-US" sz="2000" b="1" i="1">
              <a:solidFill>
                <a:srgbClr val="000066"/>
              </a:solidFill>
              <a:latin typeface="Times New Roman" pitchFamily="18" charset="0"/>
            </a:endParaRPr>
          </a:p>
        </p:txBody>
      </p:sp>
      <p:sp>
        <p:nvSpPr>
          <p:cNvPr id="286751" name="Line 31"/>
          <p:cNvSpPr>
            <a:spLocks noChangeShapeType="1"/>
          </p:cNvSpPr>
          <p:nvPr/>
        </p:nvSpPr>
        <p:spPr bwMode="auto">
          <a:xfrm flipV="1">
            <a:off x="7577138" y="4379913"/>
            <a:ext cx="0" cy="490537"/>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286752" name="Rectangle 32"/>
          <p:cNvSpPr>
            <a:spLocks noChangeArrowheads="1"/>
          </p:cNvSpPr>
          <p:nvPr/>
        </p:nvSpPr>
        <p:spPr bwMode="auto">
          <a:xfrm>
            <a:off x="7383463" y="4367213"/>
            <a:ext cx="604837"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rPr>
              <a:t>dy</a:t>
            </a:r>
          </a:p>
        </p:txBody>
      </p:sp>
      <p:sp>
        <p:nvSpPr>
          <p:cNvPr id="286763" name="Rectangle 43"/>
          <p:cNvSpPr>
            <a:spLocks noChangeArrowheads="1"/>
          </p:cNvSpPr>
          <p:nvPr/>
        </p:nvSpPr>
        <p:spPr bwMode="auto">
          <a:xfrm>
            <a:off x="7383463" y="5405438"/>
            <a:ext cx="1625600"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rPr>
              <a:t>dy = </a:t>
            </a:r>
            <a:r>
              <a:rPr lang="en-US" sz="2000" b="1">
                <a:solidFill>
                  <a:srgbClr val="000066"/>
                </a:solidFill>
                <a:latin typeface="Times New Roman" pitchFamily="18" charset="0"/>
              </a:rPr>
              <a:t>sin</a:t>
            </a:r>
            <a:r>
              <a:rPr lang="en-US" sz="2000" b="1" i="1">
                <a:solidFill>
                  <a:srgbClr val="000066"/>
                </a:solidFill>
                <a:latin typeface="Times New Roman" pitchFamily="18" charset="0"/>
                <a:sym typeface="Symbol" pitchFamily="18" charset="2"/>
              </a:rPr>
              <a:t></a:t>
            </a:r>
            <a:r>
              <a:rPr lang="en-US" sz="2000" b="1" i="1" baseline="30000">
                <a:solidFill>
                  <a:srgbClr val="000066"/>
                </a:solidFill>
                <a:latin typeface="Times New Roman" pitchFamily="18" charset="0"/>
              </a:rPr>
              <a:t> </a:t>
            </a:r>
            <a:r>
              <a:rPr lang="en-US" sz="2000" b="1" i="1">
                <a:solidFill>
                  <a:srgbClr val="000066"/>
                </a:solidFill>
                <a:latin typeface="Times New Roman" pitchFamily="18" charset="0"/>
              </a:rPr>
              <a:t>ds</a:t>
            </a:r>
          </a:p>
        </p:txBody>
      </p:sp>
      <p:sp>
        <p:nvSpPr>
          <p:cNvPr id="286764" name="Rectangle 44"/>
          <p:cNvSpPr>
            <a:spLocks noChangeArrowheads="1"/>
          </p:cNvSpPr>
          <p:nvPr/>
        </p:nvSpPr>
        <p:spPr bwMode="auto">
          <a:xfrm>
            <a:off x="6589713" y="5194300"/>
            <a:ext cx="604837"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rPr>
              <a:t>ds</a:t>
            </a:r>
          </a:p>
        </p:txBody>
      </p:sp>
      <p:sp>
        <p:nvSpPr>
          <p:cNvPr id="286767" name="Rectangle 47"/>
          <p:cNvSpPr>
            <a:spLocks noChangeArrowheads="1"/>
          </p:cNvSpPr>
          <p:nvPr/>
        </p:nvSpPr>
        <p:spPr bwMode="auto">
          <a:xfrm>
            <a:off x="179388" y="4044950"/>
            <a:ext cx="1963737"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Newton II:</a:t>
            </a:r>
            <a:endParaRPr lang="en-US">
              <a:solidFill>
                <a:srgbClr val="000066"/>
              </a:solidFill>
            </a:endParaRPr>
          </a:p>
        </p:txBody>
      </p:sp>
      <p:sp>
        <p:nvSpPr>
          <p:cNvPr id="286768" name="Line 48"/>
          <p:cNvSpPr>
            <a:spLocks noChangeShapeType="1"/>
          </p:cNvSpPr>
          <p:nvPr/>
        </p:nvSpPr>
        <p:spPr bwMode="auto">
          <a:xfrm>
            <a:off x="7419975" y="2420938"/>
            <a:ext cx="257175" cy="768350"/>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286769" name="Line 49"/>
          <p:cNvSpPr>
            <a:spLocks noChangeShapeType="1"/>
          </p:cNvSpPr>
          <p:nvPr/>
        </p:nvSpPr>
        <p:spPr bwMode="auto">
          <a:xfrm flipH="1" flipV="1">
            <a:off x="7162800" y="1649413"/>
            <a:ext cx="257175" cy="768350"/>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286770" name="Line 50"/>
          <p:cNvSpPr>
            <a:spLocks noChangeShapeType="1"/>
          </p:cNvSpPr>
          <p:nvPr/>
        </p:nvSpPr>
        <p:spPr bwMode="auto">
          <a:xfrm rot="5400000">
            <a:off x="7219156" y="2318544"/>
            <a:ext cx="104775" cy="312738"/>
          </a:xfrm>
          <a:prstGeom prst="line">
            <a:avLst/>
          </a:prstGeom>
          <a:noFill/>
          <a:ln w="44450">
            <a:solidFill>
              <a:srgbClr val="FF6464"/>
            </a:solidFill>
            <a:round/>
            <a:headEnd/>
            <a:tailEnd type="stealth" w="lg" len="lg"/>
          </a:ln>
        </p:spPr>
        <p:txBody>
          <a:bodyPr lIns="90000" tIns="46800" rIns="90000" bIns="46800"/>
          <a:lstStyle/>
          <a:p>
            <a:endParaRPr lang="en-US"/>
          </a:p>
        </p:txBody>
      </p:sp>
      <p:sp>
        <p:nvSpPr>
          <p:cNvPr id="286771" name="Rectangle 51"/>
          <p:cNvSpPr>
            <a:spLocks noChangeArrowheads="1"/>
          </p:cNvSpPr>
          <p:nvPr/>
        </p:nvSpPr>
        <p:spPr bwMode="auto">
          <a:xfrm>
            <a:off x="5940425" y="2316163"/>
            <a:ext cx="1339850" cy="427037"/>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mg</a:t>
            </a:r>
            <a:r>
              <a:rPr lang="en-US" sz="2000" b="1" i="1" baseline="-25000">
                <a:solidFill>
                  <a:srgbClr val="000066"/>
                </a:solidFill>
                <a:latin typeface="Times New Roman" pitchFamily="18" charset="0"/>
              </a:rPr>
              <a:t> </a:t>
            </a:r>
            <a:r>
              <a:rPr lang="en-US" sz="2000" b="1">
                <a:solidFill>
                  <a:srgbClr val="000066"/>
                </a:solidFill>
                <a:latin typeface="Times New Roman" pitchFamily="18" charset="0"/>
              </a:rPr>
              <a:t>sin</a:t>
            </a:r>
            <a:r>
              <a:rPr lang="en-US" sz="2000" b="1" i="1">
                <a:solidFill>
                  <a:srgbClr val="000066"/>
                </a:solidFill>
                <a:latin typeface="Times New Roman" pitchFamily="18" charset="0"/>
                <a:sym typeface="Symbol" pitchFamily="18" charset="2"/>
              </a:rPr>
              <a:t></a:t>
            </a:r>
          </a:p>
        </p:txBody>
      </p:sp>
      <p:sp>
        <p:nvSpPr>
          <p:cNvPr id="286772" name="Rectangle 52"/>
          <p:cNvSpPr>
            <a:spLocks noChangeArrowheads="1"/>
          </p:cNvSpPr>
          <p:nvPr/>
        </p:nvSpPr>
        <p:spPr bwMode="auto">
          <a:xfrm>
            <a:off x="7388225" y="2520950"/>
            <a:ext cx="1339850" cy="42703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mg</a:t>
            </a:r>
            <a:r>
              <a:rPr lang="en-US" sz="2000" b="1" i="1" baseline="-25000">
                <a:solidFill>
                  <a:srgbClr val="000066"/>
                </a:solidFill>
                <a:latin typeface="Times New Roman" pitchFamily="18" charset="0"/>
              </a:rPr>
              <a:t> </a:t>
            </a:r>
            <a:r>
              <a:rPr lang="en-US" sz="2000" b="1">
                <a:solidFill>
                  <a:srgbClr val="000066"/>
                </a:solidFill>
                <a:latin typeface="Times New Roman" pitchFamily="18" charset="0"/>
              </a:rPr>
              <a:t>cos</a:t>
            </a:r>
            <a:r>
              <a:rPr lang="en-US" sz="2000" b="1" i="1">
                <a:solidFill>
                  <a:srgbClr val="000066"/>
                </a:solidFill>
                <a:latin typeface="Times New Roman" pitchFamily="18" charset="0"/>
                <a:sym typeface="Symbol" pitchFamily="18" charset="2"/>
              </a:rPr>
              <a:t></a:t>
            </a:r>
          </a:p>
        </p:txBody>
      </p:sp>
      <p:graphicFrame>
        <p:nvGraphicFramePr>
          <p:cNvPr id="286776" name="Object 56"/>
          <p:cNvGraphicFramePr>
            <a:graphicFrameLocks noChangeAspect="1"/>
          </p:cNvGraphicFramePr>
          <p:nvPr/>
        </p:nvGraphicFramePr>
        <p:xfrm>
          <a:off x="3906838" y="3922713"/>
          <a:ext cx="1041400" cy="685800"/>
        </p:xfrm>
        <a:graphic>
          <a:graphicData uri="http://schemas.openxmlformats.org/presentationml/2006/ole">
            <mc:AlternateContent xmlns:mc="http://schemas.openxmlformats.org/markup-compatibility/2006">
              <mc:Choice xmlns:v="urn:schemas-microsoft-com:vml" Requires="v">
                <p:oleObj spid="_x0000_s286819" name="Equation" r:id="rId16" imgW="1041120" imgH="685800" progId="Equation.DSMT4">
                  <p:embed/>
                </p:oleObj>
              </mc:Choice>
              <mc:Fallback>
                <p:oleObj name="Equation" r:id="rId16" imgW="1041120" imgH="685800" progId="Equation.DSMT4">
                  <p:embed/>
                  <p:pic>
                    <p:nvPicPr>
                      <p:cNvPr id="0" name="Picture 5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906838" y="3922713"/>
                        <a:ext cx="1041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78" name="Object 58"/>
          <p:cNvGraphicFramePr>
            <a:graphicFrameLocks noChangeAspect="1"/>
          </p:cNvGraphicFramePr>
          <p:nvPr/>
        </p:nvGraphicFramePr>
        <p:xfrm>
          <a:off x="249238" y="4989513"/>
          <a:ext cx="1739900" cy="342900"/>
        </p:xfrm>
        <a:graphic>
          <a:graphicData uri="http://schemas.openxmlformats.org/presentationml/2006/ole">
            <mc:AlternateContent xmlns:mc="http://schemas.openxmlformats.org/markup-compatibility/2006">
              <mc:Choice xmlns:v="urn:schemas-microsoft-com:vml" Requires="v">
                <p:oleObj spid="_x0000_s286820" name="Equation" r:id="rId18" imgW="1739880" imgH="342720" progId="Equation.DSMT4">
                  <p:embed/>
                </p:oleObj>
              </mc:Choice>
              <mc:Fallback>
                <p:oleObj name="Equation" r:id="rId18" imgW="1739880" imgH="342720" progId="Equation.DSMT4">
                  <p:embed/>
                  <p:pic>
                    <p:nvPicPr>
                      <p:cNvPr id="0" name="Picture 5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49238" y="4989513"/>
                        <a:ext cx="17399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80" name="Object 60"/>
          <p:cNvGraphicFramePr>
            <a:graphicFrameLocks noChangeAspect="1"/>
          </p:cNvGraphicFramePr>
          <p:nvPr/>
        </p:nvGraphicFramePr>
        <p:xfrm>
          <a:off x="3252788" y="4760913"/>
          <a:ext cx="1295400" cy="685800"/>
        </p:xfrm>
        <a:graphic>
          <a:graphicData uri="http://schemas.openxmlformats.org/presentationml/2006/ole">
            <mc:AlternateContent xmlns:mc="http://schemas.openxmlformats.org/markup-compatibility/2006">
              <mc:Choice xmlns:v="urn:schemas-microsoft-com:vml" Requires="v">
                <p:oleObj spid="_x0000_s286821" name="Equation" r:id="rId20" imgW="1295280" imgH="685800" progId="Equation.DSMT4">
                  <p:embed/>
                </p:oleObj>
              </mc:Choice>
              <mc:Fallback>
                <p:oleObj name="Equation" r:id="rId20" imgW="1295280" imgH="685800" progId="Equation.DSMT4">
                  <p:embed/>
                  <p:pic>
                    <p:nvPicPr>
                      <p:cNvPr id="0" name="Picture 6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252788" y="4760913"/>
                        <a:ext cx="12954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781" name="Object 61"/>
          <p:cNvGraphicFramePr>
            <a:graphicFrameLocks noChangeAspect="1"/>
          </p:cNvGraphicFramePr>
          <p:nvPr/>
        </p:nvGraphicFramePr>
        <p:xfrm>
          <a:off x="3349625" y="5775325"/>
          <a:ext cx="1206500" cy="342900"/>
        </p:xfrm>
        <a:graphic>
          <a:graphicData uri="http://schemas.openxmlformats.org/presentationml/2006/ole">
            <mc:AlternateContent xmlns:mc="http://schemas.openxmlformats.org/markup-compatibility/2006">
              <mc:Choice xmlns:v="urn:schemas-microsoft-com:vml" Requires="v">
                <p:oleObj spid="_x0000_s286822" name="Equation" r:id="rId22" imgW="1206360" imgH="342720" progId="Equation.DSMT4">
                  <p:embed/>
                </p:oleObj>
              </mc:Choice>
              <mc:Fallback>
                <p:oleObj name="Equation" r:id="rId22" imgW="1206360" imgH="342720" progId="Equation.DSMT4">
                  <p:embed/>
                  <p:pic>
                    <p:nvPicPr>
                      <p:cNvPr id="0" name="Picture 6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349625" y="5775325"/>
                        <a:ext cx="12065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63"/>
          <p:cNvSpPr>
            <a:spLocks noChangeArrowheads="1"/>
          </p:cNvSpPr>
          <p:nvPr/>
        </p:nvSpPr>
        <p:spPr bwMode="auto">
          <a:xfrm>
            <a:off x="3074988" y="4895850"/>
            <a:ext cx="21066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(chain rule)</a:t>
            </a:r>
            <a:endParaRPr lang="en-US">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86731"/>
                                        </p:tgtEl>
                                        <p:attrNameLst>
                                          <p:attrName>style.visibility</p:attrName>
                                        </p:attrNameLst>
                                      </p:cBhvr>
                                      <p:to>
                                        <p:strVal val="visible"/>
                                      </p:to>
                                    </p:set>
                                    <p:animEffect transition="in" filter="wipe(up)">
                                      <p:cBhvr>
                                        <p:cTn id="7" dur="1000"/>
                                        <p:tgtEl>
                                          <p:spTgt spid="286731"/>
                                        </p:tgtEl>
                                      </p:cBhvr>
                                    </p:animEffect>
                                  </p:childTnLst>
                                </p:cTn>
                              </p:par>
                              <p:par>
                                <p:cTn id="8" presetID="10" presetClass="entr" presetSubtype="0" fill="hold" nodeType="withEffect">
                                  <p:stCondLst>
                                    <p:cond delay="500"/>
                                  </p:stCondLst>
                                  <p:childTnLst>
                                    <p:set>
                                      <p:cBhvr>
                                        <p:cTn id="9" dur="1" fill="hold">
                                          <p:stCondLst>
                                            <p:cond delay="0"/>
                                          </p:stCondLst>
                                        </p:cTn>
                                        <p:tgtEl>
                                          <p:spTgt spid="286733"/>
                                        </p:tgtEl>
                                        <p:attrNameLst>
                                          <p:attrName>style.visibility</p:attrName>
                                        </p:attrNameLst>
                                      </p:cBhvr>
                                      <p:to>
                                        <p:strVal val="visible"/>
                                      </p:to>
                                    </p:set>
                                    <p:animEffect transition="in" filter="fade">
                                      <p:cBhvr>
                                        <p:cTn id="10" dur="500"/>
                                        <p:tgtEl>
                                          <p:spTgt spid="286733"/>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286769"/>
                                        </p:tgtEl>
                                        <p:attrNameLst>
                                          <p:attrName>style.visibility</p:attrName>
                                        </p:attrNameLst>
                                      </p:cBhvr>
                                      <p:to>
                                        <p:strVal val="visible"/>
                                      </p:to>
                                    </p:set>
                                    <p:animEffect transition="in" filter="wipe(down)">
                                      <p:cBhvr>
                                        <p:cTn id="13" dur="1000"/>
                                        <p:tgtEl>
                                          <p:spTgt spid="286769"/>
                                        </p:tgtEl>
                                      </p:cBhvr>
                                    </p:animEffect>
                                  </p:childTnLst>
                                </p:cTn>
                              </p:par>
                              <p:par>
                                <p:cTn id="14" presetID="10" presetClass="entr" presetSubtype="0" fill="hold" nodeType="withEffect">
                                  <p:stCondLst>
                                    <p:cond delay="1500"/>
                                  </p:stCondLst>
                                  <p:childTnLst>
                                    <p:set>
                                      <p:cBhvr>
                                        <p:cTn id="15" dur="1" fill="hold">
                                          <p:stCondLst>
                                            <p:cond delay="0"/>
                                          </p:stCondLst>
                                        </p:cTn>
                                        <p:tgtEl>
                                          <p:spTgt spid="286732"/>
                                        </p:tgtEl>
                                        <p:attrNameLst>
                                          <p:attrName>style.visibility</p:attrName>
                                        </p:attrNameLst>
                                      </p:cBhvr>
                                      <p:to>
                                        <p:strVal val="visible"/>
                                      </p:to>
                                    </p:set>
                                    <p:animEffect transition="in" filter="fade">
                                      <p:cBhvr>
                                        <p:cTn id="16" dur="500"/>
                                        <p:tgtEl>
                                          <p:spTgt spid="28673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67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86722"/>
                                        </p:tgtEl>
                                        <p:attrNameLst>
                                          <p:attrName>style.visibility</p:attrName>
                                        </p:attrNameLst>
                                      </p:cBhvr>
                                      <p:to>
                                        <p:strVal val="visible"/>
                                      </p:to>
                                    </p:set>
                                    <p:animEffect transition="in" filter="fade">
                                      <p:cBhvr>
                                        <p:cTn id="25" dur="500"/>
                                        <p:tgtEl>
                                          <p:spTgt spid="2867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6723"/>
                                        </p:tgtEl>
                                        <p:attrNameLst>
                                          <p:attrName>style.visibility</p:attrName>
                                        </p:attrNameLst>
                                      </p:cBhvr>
                                      <p:to>
                                        <p:strVal val="visible"/>
                                      </p:to>
                                    </p:set>
                                    <p:animEffect transition="in" filter="fade">
                                      <p:cBhvr>
                                        <p:cTn id="28" dur="500"/>
                                        <p:tgtEl>
                                          <p:spTgt spid="2867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6724"/>
                                        </p:tgtEl>
                                        <p:attrNameLst>
                                          <p:attrName>style.visibility</p:attrName>
                                        </p:attrNameLst>
                                      </p:cBhvr>
                                      <p:to>
                                        <p:strVal val="visible"/>
                                      </p:to>
                                    </p:set>
                                    <p:animEffect transition="in" filter="fade">
                                      <p:cBhvr>
                                        <p:cTn id="31" dur="500"/>
                                        <p:tgtEl>
                                          <p:spTgt spid="2867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6737"/>
                                        </p:tgtEl>
                                        <p:attrNameLst>
                                          <p:attrName>style.visibility</p:attrName>
                                        </p:attrNameLst>
                                      </p:cBhvr>
                                      <p:to>
                                        <p:strVal val="visible"/>
                                      </p:to>
                                    </p:set>
                                    <p:animEffect transition="in" filter="fade">
                                      <p:cBhvr>
                                        <p:cTn id="34" dur="500"/>
                                        <p:tgtEl>
                                          <p:spTgt spid="28673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6738"/>
                                        </p:tgtEl>
                                        <p:attrNameLst>
                                          <p:attrName>style.visibility</p:attrName>
                                        </p:attrNameLst>
                                      </p:cBhvr>
                                      <p:to>
                                        <p:strVal val="visible"/>
                                      </p:to>
                                    </p:set>
                                    <p:animEffect transition="in" filter="fade">
                                      <p:cBhvr>
                                        <p:cTn id="37" dur="500"/>
                                        <p:tgtEl>
                                          <p:spTgt spid="28673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86739"/>
                                        </p:tgtEl>
                                        <p:attrNameLst>
                                          <p:attrName>style.visibility</p:attrName>
                                        </p:attrNameLst>
                                      </p:cBhvr>
                                      <p:to>
                                        <p:strVal val="visible"/>
                                      </p:to>
                                    </p:set>
                                    <p:animEffect transition="in" filter="fade">
                                      <p:cBhvr>
                                        <p:cTn id="40" dur="500"/>
                                        <p:tgtEl>
                                          <p:spTgt spid="2867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6741"/>
                                        </p:tgtEl>
                                        <p:attrNameLst>
                                          <p:attrName>style.visibility</p:attrName>
                                        </p:attrNameLst>
                                      </p:cBhvr>
                                      <p:to>
                                        <p:strVal val="visible"/>
                                      </p:to>
                                    </p:set>
                                    <p:animEffect transition="in" filter="fade">
                                      <p:cBhvr>
                                        <p:cTn id="43" dur="500"/>
                                        <p:tgtEl>
                                          <p:spTgt spid="28674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86743"/>
                                        </p:tgtEl>
                                        <p:attrNameLst>
                                          <p:attrName>style.visibility</p:attrName>
                                        </p:attrNameLst>
                                      </p:cBhvr>
                                      <p:to>
                                        <p:strVal val="visible"/>
                                      </p:to>
                                    </p:set>
                                    <p:animEffect transition="in" filter="fade">
                                      <p:cBhvr>
                                        <p:cTn id="46" dur="500"/>
                                        <p:tgtEl>
                                          <p:spTgt spid="28674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86744"/>
                                        </p:tgtEl>
                                        <p:attrNameLst>
                                          <p:attrName>style.visibility</p:attrName>
                                        </p:attrNameLst>
                                      </p:cBhvr>
                                      <p:to>
                                        <p:strVal val="visible"/>
                                      </p:to>
                                    </p:set>
                                    <p:animEffect transition="in" filter="fade">
                                      <p:cBhvr>
                                        <p:cTn id="49" dur="500"/>
                                        <p:tgtEl>
                                          <p:spTgt spid="286744"/>
                                        </p:tgtEl>
                                      </p:cBhvr>
                                    </p:animEffect>
                                  </p:childTnLst>
                                </p:cTn>
                              </p:par>
                              <p:par>
                                <p:cTn id="50" presetID="10" presetClass="entr" presetSubtype="0" fill="hold" nodeType="withEffect">
                                  <p:stCondLst>
                                    <p:cond delay="0"/>
                                  </p:stCondLst>
                                  <p:childTnLst>
                                    <p:set>
                                      <p:cBhvr>
                                        <p:cTn id="51" dur="1" fill="hold">
                                          <p:stCondLst>
                                            <p:cond delay="0"/>
                                          </p:stCondLst>
                                        </p:cTn>
                                        <p:tgtEl>
                                          <p:spTgt spid="286745"/>
                                        </p:tgtEl>
                                        <p:attrNameLst>
                                          <p:attrName>style.visibility</p:attrName>
                                        </p:attrNameLst>
                                      </p:cBhvr>
                                      <p:to>
                                        <p:strVal val="visible"/>
                                      </p:to>
                                    </p:set>
                                    <p:animEffect transition="in" filter="fade">
                                      <p:cBhvr>
                                        <p:cTn id="52" dur="500"/>
                                        <p:tgtEl>
                                          <p:spTgt spid="28674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86749"/>
                                        </p:tgtEl>
                                        <p:attrNameLst>
                                          <p:attrName>style.visibility</p:attrName>
                                        </p:attrNameLst>
                                      </p:cBhvr>
                                      <p:to>
                                        <p:strVal val="visible"/>
                                      </p:to>
                                    </p:set>
                                    <p:animEffect transition="in" filter="fade">
                                      <p:cBhvr>
                                        <p:cTn id="55" dur="500"/>
                                        <p:tgtEl>
                                          <p:spTgt spid="2867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6751"/>
                                        </p:tgtEl>
                                        <p:attrNameLst>
                                          <p:attrName>style.visibility</p:attrName>
                                        </p:attrNameLst>
                                      </p:cBhvr>
                                      <p:to>
                                        <p:strVal val="visible"/>
                                      </p:to>
                                    </p:set>
                                    <p:animEffect transition="in" filter="fade">
                                      <p:cBhvr>
                                        <p:cTn id="58" dur="500"/>
                                        <p:tgtEl>
                                          <p:spTgt spid="286751"/>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86740"/>
                                        </p:tgtEl>
                                        <p:attrNameLst>
                                          <p:attrName>style.visibility</p:attrName>
                                        </p:attrNameLst>
                                      </p:cBhvr>
                                      <p:to>
                                        <p:strVal val="visible"/>
                                      </p:to>
                                    </p:set>
                                    <p:animEffect transition="in" filter="fade">
                                      <p:cBhvr>
                                        <p:cTn id="61" dur="1000"/>
                                        <p:tgtEl>
                                          <p:spTgt spid="286740"/>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286742"/>
                                        </p:tgtEl>
                                        <p:attrNameLst>
                                          <p:attrName>style.visibility</p:attrName>
                                        </p:attrNameLst>
                                      </p:cBhvr>
                                      <p:to>
                                        <p:strVal val="visible"/>
                                      </p:to>
                                    </p:set>
                                    <p:animEffect transition="in" filter="fade">
                                      <p:cBhvr>
                                        <p:cTn id="64" dur="1000"/>
                                        <p:tgtEl>
                                          <p:spTgt spid="286742"/>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286748"/>
                                        </p:tgtEl>
                                        <p:attrNameLst>
                                          <p:attrName>style.visibility</p:attrName>
                                        </p:attrNameLst>
                                      </p:cBhvr>
                                      <p:to>
                                        <p:strVal val="visible"/>
                                      </p:to>
                                    </p:set>
                                    <p:animEffect transition="in" filter="fade">
                                      <p:cBhvr>
                                        <p:cTn id="67" dur="1000"/>
                                        <p:tgtEl>
                                          <p:spTgt spid="286748"/>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286750"/>
                                        </p:tgtEl>
                                        <p:attrNameLst>
                                          <p:attrName>style.visibility</p:attrName>
                                        </p:attrNameLst>
                                      </p:cBhvr>
                                      <p:to>
                                        <p:strVal val="visible"/>
                                      </p:to>
                                    </p:set>
                                    <p:animEffect transition="in" filter="fade">
                                      <p:cBhvr>
                                        <p:cTn id="70" dur="1000"/>
                                        <p:tgtEl>
                                          <p:spTgt spid="286750"/>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286752"/>
                                        </p:tgtEl>
                                        <p:attrNameLst>
                                          <p:attrName>style.visibility</p:attrName>
                                        </p:attrNameLst>
                                      </p:cBhvr>
                                      <p:to>
                                        <p:strVal val="visible"/>
                                      </p:to>
                                    </p:set>
                                    <p:animEffect transition="in" filter="fade">
                                      <p:cBhvr>
                                        <p:cTn id="73" dur="1000"/>
                                        <p:tgtEl>
                                          <p:spTgt spid="286752"/>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286767"/>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286777"/>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286776"/>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grpId="0" nodeType="clickEffect">
                                  <p:stCondLst>
                                    <p:cond delay="0"/>
                                  </p:stCondLst>
                                  <p:childTnLst>
                                    <p:set>
                                      <p:cBhvr>
                                        <p:cTn id="89" dur="1" fill="hold">
                                          <p:stCondLst>
                                            <p:cond delay="0"/>
                                          </p:stCondLst>
                                        </p:cTn>
                                        <p:tgtEl>
                                          <p:spTgt spid="286768"/>
                                        </p:tgtEl>
                                        <p:attrNameLst>
                                          <p:attrName>style.visibility</p:attrName>
                                        </p:attrNameLst>
                                      </p:cBhvr>
                                      <p:to>
                                        <p:strVal val="visible"/>
                                      </p:to>
                                    </p:set>
                                    <p:animEffect transition="in" filter="wipe(up)">
                                      <p:cBhvr>
                                        <p:cTn id="90" dur="1000"/>
                                        <p:tgtEl>
                                          <p:spTgt spid="286768"/>
                                        </p:tgtEl>
                                      </p:cBhvr>
                                    </p:animEffect>
                                  </p:childTnLst>
                                </p:cTn>
                              </p:par>
                              <p:par>
                                <p:cTn id="91" presetID="10" presetClass="entr" presetSubtype="0" fill="hold" grpId="0" nodeType="withEffect">
                                  <p:stCondLst>
                                    <p:cond delay="500"/>
                                  </p:stCondLst>
                                  <p:childTnLst>
                                    <p:set>
                                      <p:cBhvr>
                                        <p:cTn id="92" dur="1" fill="hold">
                                          <p:stCondLst>
                                            <p:cond delay="0"/>
                                          </p:stCondLst>
                                        </p:cTn>
                                        <p:tgtEl>
                                          <p:spTgt spid="286772"/>
                                        </p:tgtEl>
                                        <p:attrNameLst>
                                          <p:attrName>style.visibility</p:attrName>
                                        </p:attrNameLst>
                                      </p:cBhvr>
                                      <p:to>
                                        <p:strVal val="visible"/>
                                      </p:to>
                                    </p:set>
                                    <p:animEffect transition="in" filter="fade">
                                      <p:cBhvr>
                                        <p:cTn id="93" dur="500"/>
                                        <p:tgtEl>
                                          <p:spTgt spid="286772"/>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286770"/>
                                        </p:tgtEl>
                                        <p:attrNameLst>
                                          <p:attrName>style.visibility</p:attrName>
                                        </p:attrNameLst>
                                      </p:cBhvr>
                                      <p:to>
                                        <p:strVal val="visible"/>
                                      </p:to>
                                    </p:set>
                                    <p:animEffect transition="in" filter="wipe(right)">
                                      <p:cBhvr>
                                        <p:cTn id="96" dur="1000"/>
                                        <p:tgtEl>
                                          <p:spTgt spid="286770"/>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286771"/>
                                        </p:tgtEl>
                                        <p:attrNameLst>
                                          <p:attrName>style.visibility</p:attrName>
                                        </p:attrNameLst>
                                      </p:cBhvr>
                                      <p:to>
                                        <p:strVal val="visible"/>
                                      </p:to>
                                    </p:set>
                                    <p:animEffect transition="in" filter="fade">
                                      <p:cBhvr>
                                        <p:cTn id="99" dur="500"/>
                                        <p:tgtEl>
                                          <p:spTgt spid="286771"/>
                                        </p:tgtEl>
                                      </p:cBhvr>
                                    </p:animEffect>
                                  </p:childTnLst>
                                </p:cTn>
                              </p:par>
                              <p:par>
                                <p:cTn id="100" presetID="10" presetClass="exit" presetSubtype="0" fill="hold" grpId="1" nodeType="withEffect">
                                  <p:stCondLst>
                                    <p:cond delay="1000"/>
                                  </p:stCondLst>
                                  <p:childTnLst>
                                    <p:animEffect transition="out" filter="fade">
                                      <p:cBhvr>
                                        <p:cTn id="101" dur="2000"/>
                                        <p:tgtEl>
                                          <p:spTgt spid="286731"/>
                                        </p:tgtEl>
                                      </p:cBhvr>
                                    </p:animEffect>
                                    <p:set>
                                      <p:cBhvr>
                                        <p:cTn id="102" dur="1" fill="hold">
                                          <p:stCondLst>
                                            <p:cond delay="1999"/>
                                          </p:stCondLst>
                                        </p:cTn>
                                        <p:tgtEl>
                                          <p:spTgt spid="286731"/>
                                        </p:tgtEl>
                                        <p:attrNameLst>
                                          <p:attrName>style.visibility</p:attrName>
                                        </p:attrNameLst>
                                      </p:cBhvr>
                                      <p:to>
                                        <p:strVal val="hidden"/>
                                      </p:to>
                                    </p:set>
                                  </p:childTnLst>
                                </p:cTn>
                              </p:par>
                              <p:par>
                                <p:cTn id="103" presetID="10" presetClass="exit" presetSubtype="0" fill="hold" nodeType="withEffect">
                                  <p:stCondLst>
                                    <p:cond delay="1000"/>
                                  </p:stCondLst>
                                  <p:childTnLst>
                                    <p:animEffect transition="out" filter="fade">
                                      <p:cBhvr>
                                        <p:cTn id="104" dur="2000"/>
                                        <p:tgtEl>
                                          <p:spTgt spid="286733"/>
                                        </p:tgtEl>
                                      </p:cBhvr>
                                    </p:animEffect>
                                    <p:set>
                                      <p:cBhvr>
                                        <p:cTn id="105" dur="1" fill="hold">
                                          <p:stCondLst>
                                            <p:cond delay="1999"/>
                                          </p:stCondLst>
                                        </p:cTn>
                                        <p:tgtEl>
                                          <p:spTgt spid="286733"/>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286778"/>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286779"/>
                                        </p:tgtEl>
                                        <p:attrNameLst>
                                          <p:attrName>style.visibility</p:attrName>
                                        </p:attrNameLst>
                                      </p:cBhvr>
                                      <p:to>
                                        <p:strVal val="visible"/>
                                      </p:to>
                                    </p:set>
                                  </p:childTnLst>
                                </p:cTn>
                              </p:par>
                              <p:par>
                                <p:cTn id="114" presetID="10" presetClass="entr" presetSubtype="0" fill="hold" grpId="0" nodeType="withEffect">
                                  <p:stCondLst>
                                    <p:cond delay="0"/>
                                  </p:stCondLst>
                                  <p:childTnLst>
                                    <p:set>
                                      <p:cBhvr>
                                        <p:cTn id="115" dur="1" fill="hold">
                                          <p:stCondLst>
                                            <p:cond delay="0"/>
                                          </p:stCondLst>
                                        </p:cTn>
                                        <p:tgtEl>
                                          <p:spTgt spid="2"/>
                                        </p:tgtEl>
                                        <p:attrNameLst>
                                          <p:attrName>style.visibility</p:attrName>
                                        </p:attrNameLst>
                                      </p:cBhvr>
                                      <p:to>
                                        <p:strVal val="visible"/>
                                      </p:to>
                                    </p:set>
                                    <p:animEffect transition="in" filter="fade">
                                      <p:cBhvr>
                                        <p:cTn id="116" dur="1000"/>
                                        <p:tgtEl>
                                          <p:spTgt spid="2"/>
                                        </p:tgtEl>
                                      </p:cBhvr>
                                    </p:animEffec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286780"/>
                                        </p:tgtEl>
                                        <p:attrNameLst>
                                          <p:attrName>style.visibility</p:attrName>
                                        </p:attrNameLst>
                                      </p:cBhvr>
                                      <p:to>
                                        <p:strVal val="visible"/>
                                      </p:to>
                                    </p:set>
                                  </p:childTnLst>
                                </p:cTn>
                              </p:par>
                              <p:par>
                                <p:cTn id="121" presetID="1" presetClass="exit" presetSubtype="0" fill="hold" grpId="1" nodeType="withEffect">
                                  <p:stCondLst>
                                    <p:cond delay="0"/>
                                  </p:stCondLst>
                                  <p:childTnLst>
                                    <p:set>
                                      <p:cBhvr>
                                        <p:cTn id="122" dur="1" fill="hold">
                                          <p:stCondLst>
                                            <p:cond delay="0"/>
                                          </p:stCondLst>
                                        </p:cTn>
                                        <p:tgtEl>
                                          <p:spTgt spid="2"/>
                                        </p:tgtEl>
                                        <p:attrNameLst>
                                          <p:attrName>style.visibility</p:attrName>
                                        </p:attrNameLst>
                                      </p:cBhvr>
                                      <p:to>
                                        <p:strVal val="hidden"/>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286782"/>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nodeType="clickEffect">
                                  <p:stCondLst>
                                    <p:cond delay="0"/>
                                  </p:stCondLst>
                                  <p:childTnLst>
                                    <p:set>
                                      <p:cBhvr>
                                        <p:cTn id="130" dur="1" fill="hold">
                                          <p:stCondLst>
                                            <p:cond delay="0"/>
                                          </p:stCondLst>
                                        </p:cTn>
                                        <p:tgtEl>
                                          <p:spTgt spid="286753"/>
                                        </p:tgtEl>
                                        <p:attrNameLst>
                                          <p:attrName>style.visibility</p:attrName>
                                        </p:attrNameLst>
                                      </p:cBhvr>
                                      <p:to>
                                        <p:strVal val="visible"/>
                                      </p:to>
                                    </p:set>
                                    <p:animEffect transition="in" filter="fade">
                                      <p:cBhvr>
                                        <p:cTn id="131" dur="500"/>
                                        <p:tgtEl>
                                          <p:spTgt spid="286753"/>
                                        </p:tgtEl>
                                      </p:cBhvr>
                                    </p:animEffect>
                                  </p:childTnLst>
                                </p:cTn>
                              </p:par>
                              <p:par>
                                <p:cTn id="132" presetID="42" presetClass="path" presetSubtype="0" fill="hold" nodeType="withEffect">
                                  <p:stCondLst>
                                    <p:cond delay="0"/>
                                  </p:stCondLst>
                                  <p:childTnLst>
                                    <p:animMotion origin="layout" path="M 1.66667E-6 3.7037E-7 L 1.66667E-6 0.15 " pathEditMode="relative" rAng="0" ptsTypes="AA">
                                      <p:cBhvr>
                                        <p:cTn id="133" dur="1000" fill="hold"/>
                                        <p:tgtEl>
                                          <p:spTgt spid="286753"/>
                                        </p:tgtEl>
                                        <p:attrNameLst>
                                          <p:attrName>ppt_x</p:attrName>
                                          <p:attrName>ppt_y</p:attrName>
                                        </p:attrNameLst>
                                      </p:cBhvr>
                                      <p:rCtr x="0" y="75"/>
                                    </p:animMotion>
                                  </p:childTnLst>
                                </p:cTn>
                              </p:par>
                              <p:par>
                                <p:cTn id="134" presetID="10" presetClass="entr" presetSubtype="0" fill="hold" grpId="0" nodeType="withEffect">
                                  <p:stCondLst>
                                    <p:cond delay="800"/>
                                  </p:stCondLst>
                                  <p:childTnLst>
                                    <p:set>
                                      <p:cBhvr>
                                        <p:cTn id="135" dur="1" fill="hold">
                                          <p:stCondLst>
                                            <p:cond delay="0"/>
                                          </p:stCondLst>
                                        </p:cTn>
                                        <p:tgtEl>
                                          <p:spTgt spid="286763"/>
                                        </p:tgtEl>
                                        <p:attrNameLst>
                                          <p:attrName>style.visibility</p:attrName>
                                        </p:attrNameLst>
                                      </p:cBhvr>
                                      <p:to>
                                        <p:strVal val="visible"/>
                                      </p:to>
                                    </p:set>
                                    <p:animEffect transition="in" filter="fade">
                                      <p:cBhvr>
                                        <p:cTn id="136" dur="500"/>
                                        <p:tgtEl>
                                          <p:spTgt spid="286763"/>
                                        </p:tgtEl>
                                      </p:cBhvr>
                                    </p:animEffect>
                                  </p:childTnLst>
                                </p:cTn>
                              </p:par>
                              <p:par>
                                <p:cTn id="137" presetID="10" presetClass="entr" presetSubtype="0" fill="hold" grpId="0" nodeType="withEffect">
                                  <p:stCondLst>
                                    <p:cond delay="800"/>
                                  </p:stCondLst>
                                  <p:childTnLst>
                                    <p:set>
                                      <p:cBhvr>
                                        <p:cTn id="138" dur="1" fill="hold">
                                          <p:stCondLst>
                                            <p:cond delay="0"/>
                                          </p:stCondLst>
                                        </p:cTn>
                                        <p:tgtEl>
                                          <p:spTgt spid="286764"/>
                                        </p:tgtEl>
                                        <p:attrNameLst>
                                          <p:attrName>style.visibility</p:attrName>
                                        </p:attrNameLst>
                                      </p:cBhvr>
                                      <p:to>
                                        <p:strVal val="visible"/>
                                      </p:to>
                                    </p:set>
                                    <p:animEffect transition="in" filter="fade">
                                      <p:cBhvr>
                                        <p:cTn id="139" dur="500"/>
                                        <p:tgtEl>
                                          <p:spTgt spid="286764"/>
                                        </p:tgtEl>
                                      </p:cBhvr>
                                    </p:animEffect>
                                  </p:childTnLst>
                                </p:cTn>
                              </p:par>
                            </p:childTnLst>
                          </p:cTn>
                        </p:par>
                      </p:childTnLst>
                    </p:cTn>
                  </p:par>
                  <p:par>
                    <p:cTn id="140" fill="hold">
                      <p:stCondLst>
                        <p:cond delay="indefinite"/>
                      </p:stCondLst>
                      <p:childTnLst>
                        <p:par>
                          <p:cTn id="141" fill="hold">
                            <p:stCondLst>
                              <p:cond delay="0"/>
                            </p:stCondLst>
                            <p:childTnLst>
                              <p:par>
                                <p:cTn id="142" presetID="1" presetClass="entr" presetSubtype="0" fill="hold" nodeType="clickEffect">
                                  <p:stCondLst>
                                    <p:cond delay="0"/>
                                  </p:stCondLst>
                                  <p:childTnLst>
                                    <p:set>
                                      <p:cBhvr>
                                        <p:cTn id="143" dur="1" fill="hold">
                                          <p:stCondLst>
                                            <p:cond delay="0"/>
                                          </p:stCondLst>
                                        </p:cTn>
                                        <p:tgtEl>
                                          <p:spTgt spid="2867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2" grpId="0" animBg="1"/>
      <p:bldP spid="286723" grpId="0" animBg="1"/>
      <p:bldP spid="286724" grpId="0"/>
      <p:bldP spid="286731" grpId="0" animBg="1"/>
      <p:bldP spid="286731" grpId="1" animBg="1"/>
      <p:bldP spid="286736" grpId="0"/>
      <p:bldP spid="286737" grpId="0" animBg="1"/>
      <p:bldP spid="286738" grpId="0" animBg="1"/>
      <p:bldP spid="286739" grpId="0" animBg="1"/>
      <p:bldP spid="286740" grpId="0" animBg="1"/>
      <p:bldP spid="286741" grpId="0" animBg="1"/>
      <p:bldP spid="286742" grpId="0" animBg="1"/>
      <p:bldP spid="286743" grpId="0"/>
      <p:bldP spid="286744" grpId="0" animBg="1"/>
      <p:bldP spid="286748" grpId="0" animBg="1"/>
      <p:bldP spid="286749" grpId="0"/>
      <p:bldP spid="286750" grpId="0"/>
      <p:bldP spid="286751" grpId="0" animBg="1"/>
      <p:bldP spid="286752" grpId="0"/>
      <p:bldP spid="286763" grpId="0"/>
      <p:bldP spid="286764" grpId="0"/>
      <p:bldP spid="286767" grpId="0"/>
      <p:bldP spid="286768" grpId="0" animBg="1"/>
      <p:bldP spid="286769" grpId="0" animBg="1"/>
      <p:bldP spid="286770" grpId="0" animBg="1"/>
      <p:bldP spid="286771" grpId="0"/>
      <p:bldP spid="286772" grpId="0"/>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99" name="Footer Placeholder 3"/>
          <p:cNvSpPr>
            <a:spLocks noGrp="1"/>
          </p:cNvSpPr>
          <p:nvPr>
            <p:ph type="ftr" sz="quarter" idx="10"/>
          </p:nvPr>
        </p:nvSpPr>
        <p:spPr>
          <a:noFill/>
        </p:spPr>
        <p:txBody>
          <a:bodyPr/>
          <a:lstStyle/>
          <a:p>
            <a:r>
              <a:rPr lang="en-US" smtClean="0"/>
              <a:t>ENERGY</a:t>
            </a:r>
          </a:p>
        </p:txBody>
      </p:sp>
      <p:sp>
        <p:nvSpPr>
          <p:cNvPr id="287800" name="Date Placeholder 4"/>
          <p:cNvSpPr>
            <a:spLocks noGrp="1"/>
          </p:cNvSpPr>
          <p:nvPr>
            <p:ph type="dt" sz="quarter" idx="11"/>
          </p:nvPr>
        </p:nvSpPr>
        <p:spPr>
          <a:noFill/>
        </p:spPr>
        <p:txBody>
          <a:bodyPr/>
          <a:lstStyle/>
          <a:p>
            <a:r>
              <a:rPr lang="en-US" dirty="0" smtClean="0"/>
              <a:t>PHY1012F</a:t>
            </a:r>
          </a:p>
        </p:txBody>
      </p:sp>
      <p:sp>
        <p:nvSpPr>
          <p:cNvPr id="287801" name="Slide Number Placeholder 5"/>
          <p:cNvSpPr>
            <a:spLocks noGrp="1"/>
          </p:cNvSpPr>
          <p:nvPr>
            <p:ph type="sldNum" sz="quarter" idx="12"/>
          </p:nvPr>
        </p:nvSpPr>
        <p:spPr>
          <a:noFill/>
        </p:spPr>
        <p:txBody>
          <a:bodyPr/>
          <a:lstStyle/>
          <a:p>
            <a:fld id="{FF0A9BB4-AEAD-4C55-892B-6C0D388B9FBC}" type="slidenum">
              <a:rPr lang="en-US" smtClean="0"/>
              <a:pPr/>
              <a:t>5</a:t>
            </a:fld>
            <a:endParaRPr lang="en-US" smtClean="0"/>
          </a:p>
        </p:txBody>
      </p:sp>
      <p:sp>
        <p:nvSpPr>
          <p:cNvPr id="287802" name="Rectangle 59"/>
          <p:cNvSpPr>
            <a:spLocks noChangeArrowheads="1"/>
          </p:cNvSpPr>
          <p:nvPr/>
        </p:nvSpPr>
        <p:spPr bwMode="auto">
          <a:xfrm>
            <a:off x="76200" y="1554163"/>
            <a:ext cx="3300413"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   </a:t>
            </a:r>
            <a:r>
              <a:rPr lang="en-ZA" b="1" i="1">
                <a:solidFill>
                  <a:srgbClr val="000066"/>
                </a:solidFill>
                <a:latin typeface="Times New Roman" pitchFamily="18" charset="0"/>
              </a:rPr>
              <a:t>mv</a:t>
            </a:r>
            <a:r>
              <a:rPr lang="en-ZA" b="1" i="1" baseline="-25000">
                <a:solidFill>
                  <a:srgbClr val="000066"/>
                </a:solidFill>
                <a:latin typeface="Times New Roman" pitchFamily="18" charset="0"/>
              </a:rPr>
              <a:t>s </a:t>
            </a:r>
            <a:r>
              <a:rPr lang="en-ZA" b="1" i="1">
                <a:solidFill>
                  <a:srgbClr val="000066"/>
                </a:solidFill>
                <a:latin typeface="Times New Roman" pitchFamily="18" charset="0"/>
              </a:rPr>
              <a:t>dv</a:t>
            </a:r>
            <a:r>
              <a:rPr lang="en-ZA" b="1" i="1" baseline="-25000">
                <a:solidFill>
                  <a:srgbClr val="000066"/>
                </a:solidFill>
                <a:latin typeface="Times New Roman" pitchFamily="18" charset="0"/>
              </a:rPr>
              <a:t>s</a:t>
            </a:r>
            <a:r>
              <a:rPr lang="en-ZA" b="1" i="1">
                <a:solidFill>
                  <a:srgbClr val="000066"/>
                </a:solidFill>
                <a:latin typeface="Times New Roman" pitchFamily="18" charset="0"/>
              </a:rPr>
              <a:t> = </a:t>
            </a:r>
            <a:r>
              <a:rPr lang="en-ZA" b="1" i="1">
                <a:solidFill>
                  <a:srgbClr val="000066"/>
                </a:solidFill>
                <a:latin typeface="Times New Roman" pitchFamily="18" charset="0"/>
                <a:cs typeface="Times New Roman" pitchFamily="18" charset="0"/>
              </a:rPr>
              <a:t>–mg</a:t>
            </a:r>
            <a:r>
              <a:rPr lang="en-ZA" b="1" i="1" baseline="-25000">
                <a:solidFill>
                  <a:srgbClr val="000066"/>
                </a:solidFill>
                <a:latin typeface="Times New Roman" pitchFamily="18" charset="0"/>
                <a:cs typeface="Times New Roman" pitchFamily="18" charset="0"/>
              </a:rPr>
              <a:t> </a:t>
            </a:r>
            <a:r>
              <a:rPr lang="en-ZA" b="1" i="1">
                <a:solidFill>
                  <a:srgbClr val="000066"/>
                </a:solidFill>
                <a:latin typeface="Times New Roman" pitchFamily="18" charset="0"/>
                <a:cs typeface="Times New Roman" pitchFamily="18" charset="0"/>
              </a:rPr>
              <a:t>dy</a:t>
            </a:r>
            <a:endParaRPr lang="en-ZA">
              <a:solidFill>
                <a:srgbClr val="000066"/>
              </a:solidFill>
              <a:latin typeface="Times New Roman" pitchFamily="18" charset="0"/>
              <a:cs typeface="Times New Roman" pitchFamily="18" charset="0"/>
            </a:endParaRPr>
          </a:p>
        </p:txBody>
      </p:sp>
      <p:sp>
        <p:nvSpPr>
          <p:cNvPr id="287803" name="Line 2"/>
          <p:cNvSpPr>
            <a:spLocks noChangeShapeType="1"/>
          </p:cNvSpPr>
          <p:nvPr/>
        </p:nvSpPr>
        <p:spPr bwMode="auto">
          <a:xfrm rot="16200000" flipV="1">
            <a:off x="5914232" y="2618581"/>
            <a:ext cx="0" cy="388937"/>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287804" name="Line 3"/>
          <p:cNvSpPr>
            <a:spLocks noChangeShapeType="1"/>
          </p:cNvSpPr>
          <p:nvPr/>
        </p:nvSpPr>
        <p:spPr bwMode="auto">
          <a:xfrm flipV="1">
            <a:off x="6126163" y="1717675"/>
            <a:ext cx="0" cy="1262063"/>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287805" name="Rectangle 4"/>
          <p:cNvSpPr>
            <a:spLocks noChangeArrowheads="1"/>
          </p:cNvSpPr>
          <p:nvPr/>
        </p:nvSpPr>
        <p:spPr bwMode="auto">
          <a:xfrm>
            <a:off x="5600700" y="1671638"/>
            <a:ext cx="663575" cy="427037"/>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p>
        </p:txBody>
      </p:sp>
      <p:sp>
        <p:nvSpPr>
          <p:cNvPr id="287806" name="Rectangle 5"/>
          <p:cNvSpPr>
            <a:spLocks noGrp="1" noChangeArrowheads="1"/>
          </p:cNvSpPr>
          <p:nvPr>
            <p:ph type="title"/>
          </p:nvPr>
        </p:nvSpPr>
        <p:spPr>
          <a:xfrm>
            <a:off x="455613" y="671513"/>
            <a:ext cx="8231187" cy="655637"/>
          </a:xfrm>
        </p:spPr>
        <p:txBody>
          <a:bodyPr/>
          <a:lstStyle/>
          <a:p>
            <a:pPr eaLnBrk="1" hangingPunct="1"/>
            <a:r>
              <a:rPr lang="en-ZA" sz="2800" smtClean="0"/>
              <a:t>KINETIC ENERGY and </a:t>
            </a:r>
            <a:br>
              <a:rPr lang="en-ZA" sz="2800" smtClean="0"/>
            </a:br>
            <a:r>
              <a:rPr lang="en-ZA" sz="2800" smtClean="0"/>
              <a:t>GRAVITATIONAL POTENTIAL ENERGY</a:t>
            </a:r>
            <a:endParaRPr lang="en-US" sz="2800" smtClean="0"/>
          </a:p>
        </p:txBody>
      </p:sp>
      <p:sp>
        <p:nvSpPr>
          <p:cNvPr id="287807" name="Rectangle 17"/>
          <p:cNvSpPr>
            <a:spLocks noChangeArrowheads="1"/>
          </p:cNvSpPr>
          <p:nvPr/>
        </p:nvSpPr>
        <p:spPr bwMode="auto">
          <a:xfrm rot="20494589" flipV="1">
            <a:off x="5726113" y="2449513"/>
            <a:ext cx="3009900" cy="177800"/>
          </a:xfrm>
          <a:prstGeom prst="rect">
            <a:avLst/>
          </a:prstGeom>
          <a:gradFill rotWithShape="0">
            <a:gsLst>
              <a:gs pos="0">
                <a:srgbClr val="C0C0C0"/>
              </a:gs>
              <a:gs pos="100000">
                <a:srgbClr val="FDFDFD"/>
              </a:gs>
            </a:gsLst>
            <a:lin ang="2700000" scaled="1"/>
          </a:gradFill>
          <a:ln w="9525">
            <a:noFill/>
            <a:miter lim="800000"/>
            <a:headEnd/>
            <a:tailEnd/>
          </a:ln>
        </p:spPr>
        <p:txBody>
          <a:bodyPr/>
          <a:lstStyle/>
          <a:p>
            <a:pPr>
              <a:lnSpc>
                <a:spcPct val="110000"/>
              </a:lnSpc>
            </a:pPr>
            <a:endParaRPr lang="en-ZA"/>
          </a:p>
        </p:txBody>
      </p:sp>
      <p:sp>
        <p:nvSpPr>
          <p:cNvPr id="287808" name="Line 18"/>
          <p:cNvSpPr>
            <a:spLocks noChangeShapeType="1"/>
          </p:cNvSpPr>
          <p:nvPr/>
        </p:nvSpPr>
        <p:spPr bwMode="auto">
          <a:xfrm rot="20494589" flipV="1">
            <a:off x="5694363" y="2435225"/>
            <a:ext cx="3116262" cy="0"/>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287809" name="Rectangle 19"/>
          <p:cNvSpPr>
            <a:spLocks noChangeArrowheads="1"/>
          </p:cNvSpPr>
          <p:nvPr/>
        </p:nvSpPr>
        <p:spPr bwMode="auto">
          <a:xfrm rot="-1106097">
            <a:off x="5930900" y="2508250"/>
            <a:ext cx="298450" cy="298450"/>
          </a:xfrm>
          <a:prstGeom prst="rect">
            <a:avLst/>
          </a:prstGeom>
          <a:gradFill rotWithShape="1">
            <a:gsLst>
              <a:gs pos="0">
                <a:srgbClr val="FFFFFF"/>
              </a:gs>
              <a:gs pos="100000">
                <a:srgbClr val="DBB191"/>
              </a:gs>
            </a:gsLst>
            <a:lin ang="2700000" scaled="1"/>
          </a:gradFill>
          <a:ln w="1270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87810" name="Rectangle 20"/>
          <p:cNvSpPr>
            <a:spLocks noChangeArrowheads="1"/>
          </p:cNvSpPr>
          <p:nvPr/>
        </p:nvSpPr>
        <p:spPr bwMode="auto">
          <a:xfrm rot="-1106097">
            <a:off x="7378700" y="2028825"/>
            <a:ext cx="298450" cy="298450"/>
          </a:xfrm>
          <a:prstGeom prst="rect">
            <a:avLst/>
          </a:prstGeom>
          <a:gradFill rotWithShape="1">
            <a:gsLst>
              <a:gs pos="0">
                <a:srgbClr val="FFFFFF"/>
              </a:gs>
              <a:gs pos="100000">
                <a:srgbClr val="DBB191"/>
              </a:gs>
            </a:gsLst>
            <a:lin ang="2700000" scaled="1"/>
          </a:gradFill>
          <a:ln w="12700"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87811" name="Line 21"/>
          <p:cNvSpPr>
            <a:spLocks noChangeShapeType="1"/>
          </p:cNvSpPr>
          <p:nvPr/>
        </p:nvSpPr>
        <p:spPr bwMode="auto">
          <a:xfrm rot="5400000" flipH="1" flipV="1">
            <a:off x="6408738" y="2241550"/>
            <a:ext cx="177800" cy="530225"/>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287812" name="Rectangle 23"/>
          <p:cNvSpPr>
            <a:spLocks noChangeArrowheads="1"/>
          </p:cNvSpPr>
          <p:nvPr/>
        </p:nvSpPr>
        <p:spPr bwMode="auto">
          <a:xfrm>
            <a:off x="8231188" y="1922463"/>
            <a:ext cx="604837"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rPr>
              <a:t>s</a:t>
            </a:r>
          </a:p>
        </p:txBody>
      </p:sp>
      <p:sp>
        <p:nvSpPr>
          <p:cNvPr id="287813" name="Line 24"/>
          <p:cNvSpPr>
            <a:spLocks noChangeShapeType="1"/>
          </p:cNvSpPr>
          <p:nvPr/>
        </p:nvSpPr>
        <p:spPr bwMode="auto">
          <a:xfrm>
            <a:off x="6124575" y="2813050"/>
            <a:ext cx="1957388" cy="0"/>
          </a:xfrm>
          <a:prstGeom prst="line">
            <a:avLst/>
          </a:prstGeom>
          <a:noFill/>
          <a:ln w="15875">
            <a:solidFill>
              <a:schemeClr val="tx1"/>
            </a:solidFill>
            <a:round/>
            <a:headEnd/>
            <a:tailEnd type="none" w="lg" len="lg"/>
          </a:ln>
        </p:spPr>
        <p:txBody>
          <a:bodyPr lIns="90000" tIns="46800" rIns="90000" bIns="46800"/>
          <a:lstStyle/>
          <a:p>
            <a:endParaRPr lang="en-US"/>
          </a:p>
        </p:txBody>
      </p:sp>
      <p:grpSp>
        <p:nvGrpSpPr>
          <p:cNvPr id="287814" name="Group 25"/>
          <p:cNvGrpSpPr>
            <a:grpSpLocks/>
          </p:cNvGrpSpPr>
          <p:nvPr/>
        </p:nvGrpSpPr>
        <p:grpSpPr bwMode="auto">
          <a:xfrm>
            <a:off x="6489700" y="2446338"/>
            <a:ext cx="636588" cy="427037"/>
            <a:chOff x="4219" y="2342"/>
            <a:chExt cx="401" cy="269"/>
          </a:xfrm>
        </p:grpSpPr>
        <p:sp>
          <p:nvSpPr>
            <p:cNvPr id="287829" name="Rectangle 26"/>
            <p:cNvSpPr>
              <a:spLocks noChangeArrowheads="1"/>
            </p:cNvSpPr>
            <p:nvPr/>
          </p:nvSpPr>
          <p:spPr bwMode="auto">
            <a:xfrm>
              <a:off x="4239" y="2342"/>
              <a:ext cx="381" cy="269"/>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a:t>
              </a:r>
            </a:p>
          </p:txBody>
        </p:sp>
        <p:sp>
          <p:nvSpPr>
            <p:cNvPr id="287830" name="Arc 27"/>
            <p:cNvSpPr>
              <a:spLocks/>
            </p:cNvSpPr>
            <p:nvPr/>
          </p:nvSpPr>
          <p:spPr bwMode="auto">
            <a:xfrm>
              <a:off x="4219" y="2380"/>
              <a:ext cx="381" cy="192"/>
            </a:xfrm>
            <a:custGeom>
              <a:avLst/>
              <a:gdLst>
                <a:gd name="T0" fmla="*/ 342 w 21600"/>
                <a:gd name="T1" fmla="*/ 0 h 9489"/>
                <a:gd name="T2" fmla="*/ 381 w 21600"/>
                <a:gd name="T3" fmla="*/ 192 h 9489"/>
                <a:gd name="T4" fmla="*/ 0 w 21600"/>
                <a:gd name="T5" fmla="*/ 192 h 9489"/>
                <a:gd name="T6" fmla="*/ 0 60000 65536"/>
                <a:gd name="T7" fmla="*/ 0 60000 65536"/>
                <a:gd name="T8" fmla="*/ 0 60000 65536"/>
                <a:gd name="T9" fmla="*/ 0 w 21600"/>
                <a:gd name="T10" fmla="*/ 0 h 9489"/>
                <a:gd name="T11" fmla="*/ 21600 w 21600"/>
                <a:gd name="T12" fmla="*/ 9489 h 9489"/>
              </a:gdLst>
              <a:ahLst/>
              <a:cxnLst>
                <a:cxn ang="T6">
                  <a:pos x="T0" y="T1"/>
                </a:cxn>
                <a:cxn ang="T7">
                  <a:pos x="T2" y="T3"/>
                </a:cxn>
                <a:cxn ang="T8">
                  <a:pos x="T4" y="T5"/>
                </a:cxn>
              </a:cxnLst>
              <a:rect l="T9" t="T10" r="T11" b="T12"/>
              <a:pathLst>
                <a:path w="21600" h="9489" fill="none" extrusionOk="0">
                  <a:moveTo>
                    <a:pt x="19404" y="-1"/>
                  </a:moveTo>
                  <a:cubicBezTo>
                    <a:pt x="20848" y="2954"/>
                    <a:pt x="21600" y="6200"/>
                    <a:pt x="21600" y="9489"/>
                  </a:cubicBezTo>
                </a:path>
                <a:path w="21600" h="9489" stroke="0" extrusionOk="0">
                  <a:moveTo>
                    <a:pt x="19404" y="-1"/>
                  </a:moveTo>
                  <a:cubicBezTo>
                    <a:pt x="20848" y="2954"/>
                    <a:pt x="21600" y="6200"/>
                    <a:pt x="21600" y="9489"/>
                  </a:cubicBezTo>
                  <a:lnTo>
                    <a:pt x="0" y="9489"/>
                  </a:lnTo>
                  <a:close/>
                </a:path>
              </a:pathLst>
            </a:custGeom>
            <a:noFill/>
            <a:ln w="15875">
              <a:solidFill>
                <a:srgbClr val="808080"/>
              </a:solidFill>
              <a:round/>
              <a:headEnd/>
              <a:tailEnd type="none" w="lg" len="lg"/>
            </a:ln>
          </p:spPr>
          <p:txBody>
            <a:bodyPr wrap="none" lIns="90000" tIns="46800" rIns="90000" bIns="46800" anchor="ctr"/>
            <a:lstStyle/>
            <a:p>
              <a:pPr>
                <a:lnSpc>
                  <a:spcPct val="110000"/>
                </a:lnSpc>
              </a:pPr>
              <a:endParaRPr lang="en-ZA"/>
            </a:p>
          </p:txBody>
        </p:sp>
      </p:grpSp>
      <p:sp>
        <p:nvSpPr>
          <p:cNvPr id="287815" name="Line 28"/>
          <p:cNvSpPr>
            <a:spLocks noChangeShapeType="1"/>
          </p:cNvSpPr>
          <p:nvPr/>
        </p:nvSpPr>
        <p:spPr bwMode="auto">
          <a:xfrm rot="16200000" flipV="1">
            <a:off x="6655594" y="1396207"/>
            <a:ext cx="0" cy="1827212"/>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287816" name="Rectangle 29"/>
          <p:cNvSpPr>
            <a:spLocks noChangeArrowheads="1"/>
          </p:cNvSpPr>
          <p:nvPr/>
        </p:nvSpPr>
        <p:spPr bwMode="auto">
          <a:xfrm>
            <a:off x="5248275" y="2562225"/>
            <a:ext cx="663575" cy="42703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i</a:t>
            </a:r>
            <a:endParaRPr lang="en-US" sz="2000" b="1" i="1">
              <a:solidFill>
                <a:srgbClr val="000066"/>
              </a:solidFill>
              <a:latin typeface="Times New Roman" pitchFamily="18" charset="0"/>
            </a:endParaRPr>
          </a:p>
        </p:txBody>
      </p:sp>
      <p:sp>
        <p:nvSpPr>
          <p:cNvPr id="287817" name="Rectangle 30"/>
          <p:cNvSpPr>
            <a:spLocks noChangeArrowheads="1"/>
          </p:cNvSpPr>
          <p:nvPr/>
        </p:nvSpPr>
        <p:spPr bwMode="auto">
          <a:xfrm>
            <a:off x="5248275" y="2066925"/>
            <a:ext cx="663575" cy="427038"/>
          </a:xfrm>
          <a:prstGeom prst="rect">
            <a:avLst/>
          </a:prstGeom>
          <a:noFill/>
          <a:ln w="9525">
            <a:noFill/>
            <a:miter lim="800000"/>
            <a:headEnd/>
            <a:tailEnd/>
          </a:ln>
        </p:spPr>
        <p:txBody>
          <a:bodyPr lIns="90000" tIns="46800" rIns="90000" bIns="46800">
            <a:spAutoFit/>
          </a:bodyPr>
          <a:lstStyle/>
          <a:p>
            <a:pPr marL="179388" lvl="1" indent="1588">
              <a:lnSpc>
                <a:spcPct val="110000"/>
              </a:lnSpc>
            </a:pPr>
            <a:r>
              <a:rPr lang="en-US" sz="2000" b="1" i="1">
                <a:solidFill>
                  <a:srgbClr val="000066"/>
                </a:solidFill>
                <a:latin typeface="Times New Roman" pitchFamily="18" charset="0"/>
              </a:rPr>
              <a:t>y</a:t>
            </a:r>
            <a:r>
              <a:rPr lang="en-US" sz="2000" b="1" baseline="-25000">
                <a:solidFill>
                  <a:srgbClr val="000066"/>
                </a:solidFill>
                <a:latin typeface="Times New Roman" pitchFamily="18" charset="0"/>
              </a:rPr>
              <a:t>f</a:t>
            </a:r>
            <a:endParaRPr lang="en-US" sz="2000" b="1" i="1">
              <a:solidFill>
                <a:srgbClr val="000066"/>
              </a:solidFill>
              <a:latin typeface="Times New Roman" pitchFamily="18" charset="0"/>
            </a:endParaRPr>
          </a:p>
        </p:txBody>
      </p:sp>
      <p:sp>
        <p:nvSpPr>
          <p:cNvPr id="287818" name="Line 31"/>
          <p:cNvSpPr>
            <a:spLocks noChangeShapeType="1"/>
          </p:cNvSpPr>
          <p:nvPr/>
        </p:nvSpPr>
        <p:spPr bwMode="auto">
          <a:xfrm flipV="1">
            <a:off x="7577138" y="2317750"/>
            <a:ext cx="0" cy="490538"/>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graphicFrame>
        <p:nvGraphicFramePr>
          <p:cNvPr id="287798" name="Object 54"/>
          <p:cNvGraphicFramePr>
            <a:graphicFrameLocks noChangeAspect="1"/>
          </p:cNvGraphicFramePr>
          <p:nvPr/>
        </p:nvGraphicFramePr>
        <p:xfrm>
          <a:off x="458788" y="2135188"/>
          <a:ext cx="3124200" cy="596900"/>
        </p:xfrm>
        <a:graphic>
          <a:graphicData uri="http://schemas.openxmlformats.org/presentationml/2006/ole">
            <mc:AlternateContent xmlns:mc="http://schemas.openxmlformats.org/markup-compatibility/2006">
              <mc:Choice xmlns:v="urn:schemas-microsoft-com:vml" Requires="v">
                <p:oleObj spid="_x0000_s287802" name="Equation" r:id="rId4" imgW="3124080" imgH="596880" progId="Equation.DSMT4">
                  <p:embed/>
                </p:oleObj>
              </mc:Choice>
              <mc:Fallback>
                <p:oleObj name="Equation" r:id="rId4" imgW="3124080" imgH="596880" progId="Equation.DSMT4">
                  <p:embed/>
                  <p:pic>
                    <p:nvPicPr>
                      <p:cNvPr id="0" name="Picture 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788" y="2135188"/>
                        <a:ext cx="31242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7819" name="Line 57"/>
          <p:cNvSpPr>
            <a:spLocks noChangeShapeType="1"/>
          </p:cNvSpPr>
          <p:nvPr/>
        </p:nvSpPr>
        <p:spPr bwMode="auto">
          <a:xfrm rot="5400000" flipH="1" flipV="1">
            <a:off x="7807325" y="1858963"/>
            <a:ext cx="128588" cy="385762"/>
          </a:xfrm>
          <a:prstGeom prst="line">
            <a:avLst/>
          </a:prstGeom>
          <a:noFill/>
          <a:ln w="44450">
            <a:solidFill>
              <a:srgbClr val="00CC00"/>
            </a:solidFill>
            <a:round/>
            <a:headEnd/>
            <a:tailEnd type="stealth" w="lg" len="lg"/>
          </a:ln>
        </p:spPr>
        <p:txBody>
          <a:bodyPr lIns="90000" tIns="46800" rIns="90000" bIns="46800"/>
          <a:lstStyle/>
          <a:p>
            <a:endParaRPr lang="en-US"/>
          </a:p>
        </p:txBody>
      </p:sp>
      <p:sp>
        <p:nvSpPr>
          <p:cNvPr id="2" name="Rectangle 60"/>
          <p:cNvSpPr>
            <a:spLocks noChangeArrowheads="1"/>
          </p:cNvSpPr>
          <p:nvPr/>
        </p:nvSpPr>
        <p:spPr bwMode="auto">
          <a:xfrm>
            <a:off x="66675" y="2825750"/>
            <a:ext cx="3014663"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sym typeface="Symbol" pitchFamily="18" charset="2"/>
              </a:rPr>
              <a:t></a:t>
            </a:r>
            <a:r>
              <a:rPr lang="en-ZA">
                <a:solidFill>
                  <a:srgbClr val="000066"/>
                </a:solidFill>
              </a:rPr>
              <a:t> </a:t>
            </a:r>
            <a:r>
              <a:rPr lang="en-ZA" b="1">
                <a:solidFill>
                  <a:srgbClr val="000066"/>
                </a:solidFill>
                <a:latin typeface="Times New Roman" pitchFamily="18" charset="0"/>
              </a:rPr>
              <a:t>½</a:t>
            </a:r>
            <a:r>
              <a:rPr lang="en-ZA" b="1" baseline="-25000">
                <a:solidFill>
                  <a:srgbClr val="000066"/>
                </a:solidFill>
                <a:latin typeface="Times New Roman" pitchFamily="18" charset="0"/>
              </a:rPr>
              <a:t> </a:t>
            </a:r>
            <a:r>
              <a:rPr lang="en-ZA" b="1" i="1">
                <a:solidFill>
                  <a:srgbClr val="000066"/>
                </a:solidFill>
                <a:latin typeface="Times New Roman" pitchFamily="18" charset="0"/>
              </a:rPr>
              <a:t>mv</a:t>
            </a:r>
            <a:r>
              <a:rPr lang="en-ZA" b="1" baseline="-25000">
                <a:solidFill>
                  <a:srgbClr val="000066"/>
                </a:solidFill>
                <a:latin typeface="Times New Roman" pitchFamily="18" charset="0"/>
              </a:rPr>
              <a:t>f</a:t>
            </a:r>
            <a:r>
              <a:rPr lang="en-ZA" b="1" baseline="30000">
                <a:solidFill>
                  <a:srgbClr val="000066"/>
                </a:solidFill>
                <a:latin typeface="Times New Roman" pitchFamily="18" charset="0"/>
              </a:rPr>
              <a:t>2</a:t>
            </a:r>
            <a:r>
              <a:rPr lang="en-ZA" b="1">
                <a:solidFill>
                  <a:srgbClr val="000066"/>
                </a:solidFill>
                <a:latin typeface="Times New Roman" pitchFamily="18" charset="0"/>
              </a:rPr>
              <a:t> </a:t>
            </a:r>
            <a:r>
              <a:rPr lang="en-ZA" b="1" i="1">
                <a:solidFill>
                  <a:srgbClr val="000066"/>
                </a:solidFill>
                <a:latin typeface="Times New Roman" pitchFamily="18" charset="0"/>
                <a:cs typeface="Times New Roman" pitchFamily="18" charset="0"/>
              </a:rPr>
              <a:t>–</a:t>
            </a:r>
            <a:r>
              <a:rPr lang="en-ZA" b="1" i="1">
                <a:solidFill>
                  <a:srgbClr val="000066"/>
                </a:solidFill>
                <a:latin typeface="Times New Roman" pitchFamily="18" charset="0"/>
              </a:rPr>
              <a:t> </a:t>
            </a:r>
            <a:r>
              <a:rPr lang="en-ZA" b="1">
                <a:solidFill>
                  <a:srgbClr val="000066"/>
                </a:solidFill>
                <a:latin typeface="Times New Roman" pitchFamily="18" charset="0"/>
              </a:rPr>
              <a:t>½</a:t>
            </a:r>
            <a:r>
              <a:rPr lang="en-ZA" b="1" baseline="-25000">
                <a:solidFill>
                  <a:srgbClr val="000066"/>
                </a:solidFill>
                <a:latin typeface="Times New Roman" pitchFamily="18" charset="0"/>
              </a:rPr>
              <a:t> </a:t>
            </a:r>
            <a:r>
              <a:rPr lang="en-ZA" b="1" i="1">
                <a:solidFill>
                  <a:srgbClr val="000066"/>
                </a:solidFill>
                <a:latin typeface="Times New Roman" pitchFamily="18" charset="0"/>
              </a:rPr>
              <a:t>mv</a:t>
            </a:r>
            <a:r>
              <a:rPr lang="en-ZA" b="1" baseline="-25000">
                <a:solidFill>
                  <a:srgbClr val="000066"/>
                </a:solidFill>
                <a:latin typeface="Times New Roman" pitchFamily="18" charset="0"/>
              </a:rPr>
              <a:t>i</a:t>
            </a:r>
            <a:r>
              <a:rPr lang="en-ZA" b="1" baseline="30000">
                <a:solidFill>
                  <a:srgbClr val="000066"/>
                </a:solidFill>
                <a:latin typeface="Times New Roman" pitchFamily="18" charset="0"/>
              </a:rPr>
              <a:t>2</a:t>
            </a:r>
            <a:endParaRPr lang="en-ZA" b="1" baseline="-25000">
              <a:solidFill>
                <a:srgbClr val="000066"/>
              </a:solidFill>
              <a:latin typeface="Times New Roman" pitchFamily="18" charset="0"/>
              <a:cs typeface="Times New Roman" pitchFamily="18" charset="0"/>
            </a:endParaRPr>
          </a:p>
        </p:txBody>
      </p:sp>
      <p:sp>
        <p:nvSpPr>
          <p:cNvPr id="3" name="Rectangle 61"/>
          <p:cNvSpPr>
            <a:spLocks noChangeArrowheads="1"/>
          </p:cNvSpPr>
          <p:nvPr/>
        </p:nvSpPr>
        <p:spPr bwMode="auto">
          <a:xfrm>
            <a:off x="66675" y="3460750"/>
            <a:ext cx="4797425"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sym typeface="Symbol" pitchFamily="18" charset="2"/>
              </a:rPr>
              <a:t></a:t>
            </a:r>
            <a:r>
              <a:rPr lang="en-ZA">
                <a:solidFill>
                  <a:srgbClr val="000066"/>
                </a:solidFill>
              </a:rPr>
              <a:t> </a:t>
            </a:r>
            <a:r>
              <a:rPr lang="en-ZA" b="1">
                <a:solidFill>
                  <a:srgbClr val="000066"/>
                </a:solidFill>
                <a:latin typeface="Times New Roman" pitchFamily="18" charset="0"/>
              </a:rPr>
              <a:t>½</a:t>
            </a:r>
            <a:r>
              <a:rPr lang="en-ZA" b="1" baseline="-25000">
                <a:solidFill>
                  <a:srgbClr val="000066"/>
                </a:solidFill>
                <a:latin typeface="Times New Roman" pitchFamily="18" charset="0"/>
              </a:rPr>
              <a:t> </a:t>
            </a:r>
            <a:r>
              <a:rPr lang="en-ZA" b="1" i="1">
                <a:solidFill>
                  <a:srgbClr val="000066"/>
                </a:solidFill>
                <a:latin typeface="Times New Roman" pitchFamily="18" charset="0"/>
              </a:rPr>
              <a:t>mv</a:t>
            </a:r>
            <a:r>
              <a:rPr lang="en-ZA" b="1" baseline="-25000">
                <a:solidFill>
                  <a:srgbClr val="000066"/>
                </a:solidFill>
                <a:latin typeface="Times New Roman" pitchFamily="18" charset="0"/>
              </a:rPr>
              <a:t>f</a:t>
            </a:r>
            <a:r>
              <a:rPr lang="en-ZA" b="1" baseline="30000">
                <a:solidFill>
                  <a:srgbClr val="000066"/>
                </a:solidFill>
                <a:latin typeface="Times New Roman" pitchFamily="18" charset="0"/>
              </a:rPr>
              <a:t>2</a:t>
            </a:r>
            <a:r>
              <a:rPr lang="en-ZA" b="1">
                <a:solidFill>
                  <a:srgbClr val="000066"/>
                </a:solidFill>
                <a:latin typeface="Times New Roman" pitchFamily="18" charset="0"/>
              </a:rPr>
              <a:t> </a:t>
            </a:r>
            <a:r>
              <a:rPr lang="en-ZA" b="1" i="1">
                <a:solidFill>
                  <a:srgbClr val="000066"/>
                </a:solidFill>
                <a:latin typeface="Times New Roman" pitchFamily="18" charset="0"/>
                <a:cs typeface="Times New Roman" pitchFamily="18" charset="0"/>
              </a:rPr>
              <a:t>+</a:t>
            </a:r>
            <a:r>
              <a:rPr lang="en-ZA" b="1" i="1">
                <a:solidFill>
                  <a:srgbClr val="000066"/>
                </a:solidFill>
                <a:latin typeface="Times New Roman" pitchFamily="18" charset="0"/>
              </a:rPr>
              <a:t> </a:t>
            </a:r>
            <a:r>
              <a:rPr lang="en-ZA" b="1" i="1">
                <a:solidFill>
                  <a:srgbClr val="000066"/>
                </a:solidFill>
                <a:latin typeface="Times New Roman" pitchFamily="18" charset="0"/>
                <a:cs typeface="Times New Roman" pitchFamily="18" charset="0"/>
              </a:rPr>
              <a:t>mgy</a:t>
            </a:r>
            <a:r>
              <a:rPr lang="en-ZA" b="1" baseline="-25000">
                <a:solidFill>
                  <a:srgbClr val="000066"/>
                </a:solidFill>
                <a:latin typeface="Times New Roman" pitchFamily="18" charset="0"/>
                <a:cs typeface="Times New Roman" pitchFamily="18" charset="0"/>
              </a:rPr>
              <a:t>f</a:t>
            </a:r>
            <a:r>
              <a:rPr lang="en-ZA" b="1">
                <a:solidFill>
                  <a:srgbClr val="000066"/>
                </a:solidFill>
                <a:latin typeface="Times New Roman" pitchFamily="18" charset="0"/>
                <a:cs typeface="Times New Roman" pitchFamily="18" charset="0"/>
              </a:rPr>
              <a:t> </a:t>
            </a:r>
            <a:r>
              <a:rPr lang="en-ZA" b="1" i="1">
                <a:solidFill>
                  <a:srgbClr val="000066"/>
                </a:solidFill>
                <a:latin typeface="Times New Roman" pitchFamily="18" charset="0"/>
              </a:rPr>
              <a:t>= </a:t>
            </a:r>
            <a:r>
              <a:rPr lang="en-ZA" b="1">
                <a:solidFill>
                  <a:srgbClr val="000066"/>
                </a:solidFill>
                <a:latin typeface="Times New Roman" pitchFamily="18" charset="0"/>
              </a:rPr>
              <a:t>½</a:t>
            </a:r>
            <a:r>
              <a:rPr lang="en-ZA" b="1" baseline="-25000">
                <a:solidFill>
                  <a:srgbClr val="000066"/>
                </a:solidFill>
                <a:latin typeface="Times New Roman" pitchFamily="18" charset="0"/>
              </a:rPr>
              <a:t> </a:t>
            </a:r>
            <a:r>
              <a:rPr lang="en-ZA" b="1" i="1">
                <a:solidFill>
                  <a:srgbClr val="000066"/>
                </a:solidFill>
                <a:latin typeface="Times New Roman" pitchFamily="18" charset="0"/>
              </a:rPr>
              <a:t>mv</a:t>
            </a:r>
            <a:r>
              <a:rPr lang="en-ZA" b="1" baseline="-25000">
                <a:solidFill>
                  <a:srgbClr val="000066"/>
                </a:solidFill>
                <a:latin typeface="Times New Roman" pitchFamily="18" charset="0"/>
              </a:rPr>
              <a:t>i</a:t>
            </a:r>
            <a:r>
              <a:rPr lang="en-ZA" b="1" baseline="30000">
                <a:solidFill>
                  <a:srgbClr val="000066"/>
                </a:solidFill>
                <a:latin typeface="Times New Roman" pitchFamily="18" charset="0"/>
              </a:rPr>
              <a:t>2</a:t>
            </a:r>
            <a:r>
              <a:rPr lang="en-ZA" b="1">
                <a:solidFill>
                  <a:srgbClr val="000066"/>
                </a:solidFill>
                <a:latin typeface="Times New Roman" pitchFamily="18" charset="0"/>
              </a:rPr>
              <a:t> </a:t>
            </a:r>
            <a:r>
              <a:rPr lang="en-ZA" b="1" i="1">
                <a:solidFill>
                  <a:srgbClr val="000066"/>
                </a:solidFill>
                <a:latin typeface="Times New Roman" pitchFamily="18" charset="0"/>
                <a:cs typeface="Times New Roman" pitchFamily="18" charset="0"/>
              </a:rPr>
              <a:t>+ mgy</a:t>
            </a:r>
            <a:r>
              <a:rPr lang="en-ZA" b="1" baseline="-25000">
                <a:solidFill>
                  <a:srgbClr val="000066"/>
                </a:solidFill>
                <a:latin typeface="Times New Roman" pitchFamily="18" charset="0"/>
                <a:cs typeface="Times New Roman" pitchFamily="18" charset="0"/>
              </a:rPr>
              <a:t>i</a:t>
            </a:r>
            <a:endParaRPr lang="en-ZA" b="1" i="1">
              <a:solidFill>
                <a:srgbClr val="000066"/>
              </a:solidFill>
              <a:latin typeface="Times New Roman" pitchFamily="18" charset="0"/>
              <a:cs typeface="Times New Roman" pitchFamily="18" charset="0"/>
            </a:endParaRPr>
          </a:p>
        </p:txBody>
      </p:sp>
      <p:sp>
        <p:nvSpPr>
          <p:cNvPr id="4" name="Rectangle 62"/>
          <p:cNvSpPr>
            <a:spLocks noChangeArrowheads="1"/>
          </p:cNvSpPr>
          <p:nvPr/>
        </p:nvSpPr>
        <p:spPr bwMode="auto">
          <a:xfrm>
            <a:off x="366713" y="4257675"/>
            <a:ext cx="1584325" cy="544513"/>
          </a:xfrm>
          <a:prstGeom prst="rect">
            <a:avLst/>
          </a:prstGeom>
          <a:noFill/>
          <a:ln w="15875" algn="ctr">
            <a:solidFill>
              <a:srgbClr val="FF0000"/>
            </a:solidFill>
            <a:miter lim="800000"/>
            <a:headEnd/>
            <a:tailEnd type="none" w="lg" len="lg"/>
          </a:ln>
        </p:spPr>
        <p:txBody>
          <a:bodyPr wrap="none" lIns="90000" tIns="46800" rIns="90000" bIns="46800">
            <a:spAutoFit/>
          </a:bodyPr>
          <a:lstStyle/>
          <a:p>
            <a:pPr>
              <a:lnSpc>
                <a:spcPct val="110000"/>
              </a:lnSpc>
            </a:pPr>
            <a:r>
              <a:rPr lang="en-ZA" sz="2600" b="1">
                <a:solidFill>
                  <a:srgbClr val="000066"/>
                </a:solidFill>
                <a:latin typeface="Times New Roman" pitchFamily="18" charset="0"/>
              </a:rPr>
              <a:t>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rPr>
              <a:t>mv</a:t>
            </a:r>
            <a:r>
              <a:rPr lang="en-ZA" sz="2600" b="1" baseline="30000">
                <a:solidFill>
                  <a:srgbClr val="000066"/>
                </a:solidFill>
                <a:latin typeface="Times New Roman" pitchFamily="18" charset="0"/>
              </a:rPr>
              <a:t>2</a:t>
            </a:r>
            <a:r>
              <a:rPr lang="en-ZA" sz="2600" b="1">
                <a:solidFill>
                  <a:srgbClr val="000066"/>
                </a:solidFill>
                <a:latin typeface="Times New Roman" pitchFamily="18" charset="0"/>
              </a:rPr>
              <a:t> = </a:t>
            </a:r>
            <a:r>
              <a:rPr lang="en-ZA" sz="2600" b="1" i="1">
                <a:solidFill>
                  <a:srgbClr val="000066"/>
                </a:solidFill>
                <a:latin typeface="Times New Roman" pitchFamily="18" charset="0"/>
              </a:rPr>
              <a:t>K</a:t>
            </a:r>
            <a:endParaRPr lang="en-US" sz="2600" b="1" baseline="30000">
              <a:solidFill>
                <a:srgbClr val="000066"/>
              </a:solidFill>
              <a:latin typeface="Times New Roman" pitchFamily="18" charset="0"/>
            </a:endParaRPr>
          </a:p>
        </p:txBody>
      </p:sp>
      <p:sp>
        <p:nvSpPr>
          <p:cNvPr id="5" name="Rectangle 63"/>
          <p:cNvSpPr>
            <a:spLocks noChangeArrowheads="1"/>
          </p:cNvSpPr>
          <p:nvPr/>
        </p:nvSpPr>
        <p:spPr bwMode="auto">
          <a:xfrm>
            <a:off x="1990725" y="4287838"/>
            <a:ext cx="6958013" cy="862012"/>
          </a:xfrm>
          <a:prstGeom prst="rect">
            <a:avLst/>
          </a:prstGeom>
          <a:noFill/>
          <a:ln w="9525">
            <a:noFill/>
            <a:miter lim="800000"/>
            <a:headEnd/>
            <a:tailEnd/>
          </a:ln>
        </p:spPr>
        <p:txBody>
          <a:bodyPr lIns="90000" tIns="46800" rIns="90000" bIns="46800">
            <a:spAutoFit/>
          </a:bodyPr>
          <a:lstStyle/>
          <a:p>
            <a:pPr marL="538163" lvl="1" indent="-358775">
              <a:lnSpc>
                <a:spcPct val="110000"/>
              </a:lnSpc>
              <a:buFont typeface="Arial" charset="0"/>
              <a:buNone/>
            </a:pPr>
            <a:r>
              <a:rPr lang="en-ZA">
                <a:solidFill>
                  <a:srgbClr val="FF0000"/>
                </a:solidFill>
              </a:rPr>
              <a:t>Kinetic energy</a:t>
            </a:r>
            <a:r>
              <a:rPr lang="en-ZA">
                <a:solidFill>
                  <a:srgbClr val="000066"/>
                </a:solidFill>
              </a:rPr>
              <a:t> </a:t>
            </a:r>
            <a:br>
              <a:rPr lang="en-ZA">
                <a:solidFill>
                  <a:srgbClr val="000066"/>
                </a:solidFill>
              </a:rPr>
            </a:br>
            <a:r>
              <a:rPr lang="en-ZA" sz="2200">
                <a:solidFill>
                  <a:srgbClr val="000066"/>
                </a:solidFill>
                <a:cs typeface="Times New Roman" pitchFamily="18" charset="0"/>
              </a:rPr>
              <a:t>– </a:t>
            </a:r>
            <a:r>
              <a:rPr lang="en-ZA" sz="2200">
                <a:solidFill>
                  <a:srgbClr val="000066"/>
                </a:solidFill>
              </a:rPr>
              <a:t>energy due to a body’s motion.</a:t>
            </a:r>
            <a:endParaRPr lang="en-US" sz="2200">
              <a:solidFill>
                <a:srgbClr val="000066"/>
              </a:solidFill>
            </a:endParaRPr>
          </a:p>
        </p:txBody>
      </p:sp>
      <p:sp>
        <p:nvSpPr>
          <p:cNvPr id="6" name="Rectangle 65"/>
          <p:cNvSpPr>
            <a:spLocks noChangeArrowheads="1"/>
          </p:cNvSpPr>
          <p:nvPr/>
        </p:nvSpPr>
        <p:spPr bwMode="auto">
          <a:xfrm>
            <a:off x="366713" y="5316538"/>
            <a:ext cx="1465262" cy="544512"/>
          </a:xfrm>
          <a:prstGeom prst="rect">
            <a:avLst/>
          </a:prstGeom>
          <a:noFill/>
          <a:ln w="15875" algn="ctr">
            <a:solidFill>
              <a:srgbClr val="FF0000"/>
            </a:solidFill>
            <a:miter lim="800000"/>
            <a:headEnd/>
            <a:tailEnd type="none" w="lg" len="lg"/>
          </a:ln>
        </p:spPr>
        <p:txBody>
          <a:bodyPr wrap="none" lIns="90000" tIns="46800" rIns="90000" bIns="46800">
            <a:spAutoFit/>
          </a:bodyPr>
          <a:lstStyle/>
          <a:p>
            <a:pPr>
              <a:lnSpc>
                <a:spcPct val="110000"/>
              </a:lnSpc>
            </a:pPr>
            <a:r>
              <a:rPr lang="en-ZA" sz="2600" b="1" i="1">
                <a:solidFill>
                  <a:srgbClr val="000066"/>
                </a:solidFill>
                <a:latin typeface="Times New Roman" pitchFamily="18" charset="0"/>
              </a:rPr>
              <a:t>mgy</a:t>
            </a:r>
            <a:r>
              <a:rPr lang="en-ZA" sz="2600" b="1">
                <a:solidFill>
                  <a:srgbClr val="000066"/>
                </a:solidFill>
                <a:latin typeface="Times New Roman" pitchFamily="18" charset="0"/>
              </a:rPr>
              <a:t> = </a:t>
            </a:r>
            <a:r>
              <a:rPr lang="en-ZA" sz="2600" b="1" i="1">
                <a:solidFill>
                  <a:srgbClr val="000066"/>
                </a:solidFill>
                <a:latin typeface="Times New Roman" pitchFamily="18" charset="0"/>
              </a:rPr>
              <a:t>U</a:t>
            </a:r>
            <a:r>
              <a:rPr lang="en-ZA" sz="2600" b="1" baseline="-25000">
                <a:solidFill>
                  <a:srgbClr val="000066"/>
                </a:solidFill>
                <a:latin typeface="Times New Roman" pitchFamily="18" charset="0"/>
              </a:rPr>
              <a:t>g</a:t>
            </a:r>
            <a:endParaRPr lang="en-US" sz="2600" b="1" baseline="30000">
              <a:solidFill>
                <a:srgbClr val="000066"/>
              </a:solidFill>
              <a:latin typeface="Times New Roman" pitchFamily="18" charset="0"/>
            </a:endParaRPr>
          </a:p>
        </p:txBody>
      </p:sp>
      <p:sp>
        <p:nvSpPr>
          <p:cNvPr id="7" name="Rectangle 66"/>
          <p:cNvSpPr>
            <a:spLocks noChangeArrowheads="1"/>
          </p:cNvSpPr>
          <p:nvPr/>
        </p:nvSpPr>
        <p:spPr bwMode="auto">
          <a:xfrm>
            <a:off x="1990725" y="5346700"/>
            <a:ext cx="6958013" cy="862013"/>
          </a:xfrm>
          <a:prstGeom prst="rect">
            <a:avLst/>
          </a:prstGeom>
          <a:noFill/>
          <a:ln w="9525">
            <a:noFill/>
            <a:miter lim="800000"/>
            <a:headEnd/>
            <a:tailEnd/>
          </a:ln>
        </p:spPr>
        <p:txBody>
          <a:bodyPr lIns="90000" tIns="46800" rIns="90000" bIns="46800">
            <a:spAutoFit/>
          </a:bodyPr>
          <a:lstStyle/>
          <a:p>
            <a:pPr marL="538163" lvl="1" indent="-358775">
              <a:lnSpc>
                <a:spcPct val="110000"/>
              </a:lnSpc>
              <a:buFont typeface="Arial" charset="0"/>
              <a:buNone/>
            </a:pPr>
            <a:r>
              <a:rPr lang="en-ZA">
                <a:solidFill>
                  <a:srgbClr val="FF0000"/>
                </a:solidFill>
              </a:rPr>
              <a:t>(Gravitational) potential energy</a:t>
            </a:r>
            <a:r>
              <a:rPr lang="en-ZA">
                <a:solidFill>
                  <a:srgbClr val="000066"/>
                </a:solidFill>
              </a:rPr>
              <a:t> </a:t>
            </a:r>
            <a:br>
              <a:rPr lang="en-ZA">
                <a:solidFill>
                  <a:srgbClr val="000066"/>
                </a:solidFill>
              </a:rPr>
            </a:br>
            <a:r>
              <a:rPr lang="en-ZA" sz="2200">
                <a:solidFill>
                  <a:srgbClr val="000066"/>
                </a:solidFill>
                <a:cs typeface="Times New Roman" pitchFamily="18" charset="0"/>
              </a:rPr>
              <a:t>– </a:t>
            </a:r>
            <a:r>
              <a:rPr lang="en-ZA" sz="2200">
                <a:solidFill>
                  <a:srgbClr val="000066"/>
                </a:solidFill>
              </a:rPr>
              <a:t>energy due t</a:t>
            </a:r>
            <a:r>
              <a:rPr lang="en-ZA" altLang="moh-CA" sz="2200">
                <a:solidFill>
                  <a:srgbClr val="000066"/>
                </a:solidFill>
              </a:rPr>
              <a:t>o</a:t>
            </a:r>
            <a:r>
              <a:rPr lang="en-ZA" sz="2200">
                <a:solidFill>
                  <a:srgbClr val="000066"/>
                </a:solidFill>
              </a:rPr>
              <a:t> a body’s position.</a:t>
            </a:r>
            <a:endParaRPr lang="en-US" sz="2200">
              <a:solidFill>
                <a:srgbClr val="000066"/>
              </a:solidFill>
            </a:endParaRPr>
          </a:p>
        </p:txBody>
      </p:sp>
      <p:sp>
        <p:nvSpPr>
          <p:cNvPr id="8" name="Rectangle 67"/>
          <p:cNvSpPr>
            <a:spLocks noChangeArrowheads="1"/>
          </p:cNvSpPr>
          <p:nvPr/>
        </p:nvSpPr>
        <p:spPr bwMode="auto">
          <a:xfrm>
            <a:off x="5043488" y="3460750"/>
            <a:ext cx="3719512"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cs typeface="Times New Roman" pitchFamily="18" charset="0"/>
              </a:rPr>
              <a:t>i.e.</a:t>
            </a:r>
            <a:r>
              <a:rPr lang="en-ZA" b="1" i="1">
                <a:solidFill>
                  <a:srgbClr val="000066"/>
                </a:solidFill>
                <a:latin typeface="Times New Roman" pitchFamily="18" charset="0"/>
                <a:cs typeface="Times New Roman" pitchFamily="18" charset="0"/>
              </a:rPr>
              <a:t>     K</a:t>
            </a:r>
            <a:r>
              <a:rPr lang="en-ZA" b="1" baseline="-25000">
                <a:solidFill>
                  <a:srgbClr val="000066"/>
                </a:solidFill>
                <a:latin typeface="Times New Roman" pitchFamily="18" charset="0"/>
                <a:cs typeface="Times New Roman" pitchFamily="18" charset="0"/>
              </a:rPr>
              <a:t>f</a:t>
            </a:r>
            <a:r>
              <a:rPr lang="en-ZA" b="1" i="1">
                <a:solidFill>
                  <a:srgbClr val="000066"/>
                </a:solidFill>
                <a:latin typeface="Times New Roman" pitchFamily="18" charset="0"/>
                <a:cs typeface="Times New Roman" pitchFamily="18" charset="0"/>
              </a:rPr>
              <a:t> + U</a:t>
            </a:r>
            <a:r>
              <a:rPr lang="en-ZA" b="1" baseline="-25000">
                <a:solidFill>
                  <a:srgbClr val="000066"/>
                </a:solidFill>
                <a:latin typeface="Times New Roman" pitchFamily="18" charset="0"/>
                <a:cs typeface="Times New Roman" pitchFamily="18" charset="0"/>
              </a:rPr>
              <a:t>gf</a:t>
            </a:r>
            <a:r>
              <a:rPr lang="en-ZA" b="1" i="1">
                <a:solidFill>
                  <a:srgbClr val="000066"/>
                </a:solidFill>
                <a:latin typeface="Times New Roman" pitchFamily="18" charset="0"/>
                <a:cs typeface="Times New Roman" pitchFamily="18" charset="0"/>
              </a:rPr>
              <a:t> = K</a:t>
            </a:r>
            <a:r>
              <a:rPr lang="en-ZA" b="1" baseline="-25000">
                <a:solidFill>
                  <a:srgbClr val="000066"/>
                </a:solidFill>
                <a:latin typeface="Times New Roman" pitchFamily="18" charset="0"/>
                <a:cs typeface="Times New Roman" pitchFamily="18" charset="0"/>
              </a:rPr>
              <a:t>i</a:t>
            </a:r>
            <a:r>
              <a:rPr lang="en-ZA" b="1" i="1">
                <a:solidFill>
                  <a:srgbClr val="000066"/>
                </a:solidFill>
                <a:latin typeface="Times New Roman" pitchFamily="18" charset="0"/>
                <a:cs typeface="Times New Roman" pitchFamily="18" charset="0"/>
              </a:rPr>
              <a:t> + U</a:t>
            </a:r>
            <a:r>
              <a:rPr lang="en-ZA" b="1" baseline="-25000">
                <a:solidFill>
                  <a:srgbClr val="000066"/>
                </a:solidFill>
                <a:latin typeface="Times New Roman" pitchFamily="18" charset="0"/>
                <a:cs typeface="Times New Roman" pitchFamily="18" charset="0"/>
              </a:rPr>
              <a:t>gi</a:t>
            </a:r>
            <a:r>
              <a:rPr lang="en-ZA" b="1" i="1">
                <a:solidFill>
                  <a:srgbClr val="000066"/>
                </a:solidFill>
                <a:latin typeface="Times New Roman" pitchFamily="18" charset="0"/>
                <a:cs typeface="Times New Roman" pitchFamily="18" charset="0"/>
              </a:rPr>
              <a:t> </a:t>
            </a:r>
          </a:p>
        </p:txBody>
      </p:sp>
      <p:sp>
        <p:nvSpPr>
          <p:cNvPr id="9" name="Rectangle 68"/>
          <p:cNvSpPr>
            <a:spLocks noChangeArrowheads="1"/>
          </p:cNvSpPr>
          <p:nvPr/>
        </p:nvSpPr>
        <p:spPr bwMode="auto">
          <a:xfrm>
            <a:off x="5986463" y="3479800"/>
            <a:ext cx="2595562" cy="544513"/>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10" name="Rectangle 69"/>
          <p:cNvSpPr>
            <a:spLocks noChangeArrowheads="1"/>
          </p:cNvSpPr>
          <p:nvPr/>
        </p:nvSpPr>
        <p:spPr bwMode="auto">
          <a:xfrm>
            <a:off x="2446338" y="2830513"/>
            <a:ext cx="2776537" cy="493712"/>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b="1" i="1">
                <a:solidFill>
                  <a:srgbClr val="000066"/>
                </a:solidFill>
                <a:latin typeface="Times New Roman" pitchFamily="18" charset="0"/>
              </a:rPr>
              <a:t>= </a:t>
            </a:r>
            <a:r>
              <a:rPr lang="en-ZA" b="1" i="1">
                <a:solidFill>
                  <a:srgbClr val="000066"/>
                </a:solidFill>
                <a:latin typeface="Times New Roman" pitchFamily="18" charset="0"/>
                <a:cs typeface="Times New Roman" pitchFamily="18" charset="0"/>
              </a:rPr>
              <a:t>–</a:t>
            </a:r>
            <a:r>
              <a:rPr lang="en-ZA" b="1">
                <a:solidFill>
                  <a:srgbClr val="000066"/>
                </a:solidFill>
                <a:latin typeface="Times New Roman" pitchFamily="18" charset="0"/>
                <a:cs typeface="Times New Roman" pitchFamily="18" charset="0"/>
              </a:rPr>
              <a:t>(</a:t>
            </a:r>
            <a:r>
              <a:rPr lang="en-ZA" b="1" i="1">
                <a:solidFill>
                  <a:srgbClr val="000066"/>
                </a:solidFill>
                <a:latin typeface="Times New Roman" pitchFamily="18" charset="0"/>
                <a:cs typeface="Times New Roman" pitchFamily="18" charset="0"/>
              </a:rPr>
              <a:t>mgy</a:t>
            </a:r>
            <a:r>
              <a:rPr lang="en-ZA" b="1" baseline="-25000">
                <a:solidFill>
                  <a:srgbClr val="000066"/>
                </a:solidFill>
                <a:latin typeface="Times New Roman" pitchFamily="18" charset="0"/>
                <a:cs typeface="Times New Roman" pitchFamily="18" charset="0"/>
              </a:rPr>
              <a:t>f</a:t>
            </a:r>
            <a:r>
              <a:rPr lang="en-ZA" b="1" i="1">
                <a:solidFill>
                  <a:srgbClr val="000066"/>
                </a:solidFill>
                <a:latin typeface="Times New Roman" pitchFamily="18" charset="0"/>
                <a:cs typeface="Times New Roman" pitchFamily="18" charset="0"/>
              </a:rPr>
              <a:t> – mgy</a:t>
            </a:r>
            <a:r>
              <a:rPr lang="en-ZA" b="1" baseline="-25000">
                <a:solidFill>
                  <a:srgbClr val="000066"/>
                </a:solidFill>
                <a:latin typeface="Times New Roman" pitchFamily="18" charset="0"/>
                <a:cs typeface="Times New Roman" pitchFamily="18" charset="0"/>
              </a:rPr>
              <a:t>i</a:t>
            </a:r>
            <a:r>
              <a:rPr lang="en-ZA" b="1">
                <a:solidFill>
                  <a:srgbClr val="000066"/>
                </a:solidFill>
                <a:latin typeface="Times New Roman" pitchFamily="18" charset="0"/>
                <a:cs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77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9" presetClass="entr" presetSubtype="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dissolv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p:bldP spid="6" grpId="0" animBg="1"/>
      <p:bldP spid="7" grpId="0"/>
      <p:bldP spid="8" grpId="0"/>
      <p:bldP spid="9" grpId="0" animBg="1"/>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Footer Placeholder 3"/>
          <p:cNvSpPr>
            <a:spLocks noGrp="1"/>
          </p:cNvSpPr>
          <p:nvPr>
            <p:ph type="ftr" sz="quarter" idx="10"/>
          </p:nvPr>
        </p:nvSpPr>
        <p:spPr>
          <a:noFill/>
        </p:spPr>
        <p:txBody>
          <a:bodyPr/>
          <a:lstStyle/>
          <a:p>
            <a:r>
              <a:rPr lang="en-US" smtClean="0"/>
              <a:t>ENERGY</a:t>
            </a:r>
          </a:p>
        </p:txBody>
      </p:sp>
      <p:sp>
        <p:nvSpPr>
          <p:cNvPr id="291842" name="Date Placeholder 4"/>
          <p:cNvSpPr>
            <a:spLocks noGrp="1"/>
          </p:cNvSpPr>
          <p:nvPr>
            <p:ph type="dt" sz="quarter" idx="11"/>
          </p:nvPr>
        </p:nvSpPr>
        <p:spPr>
          <a:noFill/>
        </p:spPr>
        <p:txBody>
          <a:bodyPr/>
          <a:lstStyle/>
          <a:p>
            <a:r>
              <a:rPr lang="en-US" dirty="0" smtClean="0"/>
              <a:t>PHY1012F</a:t>
            </a:r>
          </a:p>
        </p:txBody>
      </p:sp>
      <p:sp>
        <p:nvSpPr>
          <p:cNvPr id="291843" name="Slide Number Placeholder 5"/>
          <p:cNvSpPr>
            <a:spLocks noGrp="1"/>
          </p:cNvSpPr>
          <p:nvPr>
            <p:ph type="sldNum" sz="quarter" idx="12"/>
          </p:nvPr>
        </p:nvSpPr>
        <p:spPr>
          <a:noFill/>
        </p:spPr>
        <p:txBody>
          <a:bodyPr/>
          <a:lstStyle/>
          <a:p>
            <a:fld id="{68DD669C-C7B9-42FE-B3D7-EE93EEED5DEE}" type="slidenum">
              <a:rPr lang="en-US" smtClean="0"/>
              <a:pPr/>
              <a:t>6</a:t>
            </a:fld>
            <a:endParaRPr lang="en-US" smtClean="0"/>
          </a:p>
        </p:txBody>
      </p:sp>
      <p:sp>
        <p:nvSpPr>
          <p:cNvPr id="2" name="Rectangle 2"/>
          <p:cNvSpPr>
            <a:spLocks noGrp="1" noChangeArrowheads="1"/>
          </p:cNvSpPr>
          <p:nvPr>
            <p:ph type="body" idx="1"/>
          </p:nvPr>
        </p:nvSpPr>
        <p:spPr>
          <a:xfrm>
            <a:off x="1662113" y="1646238"/>
            <a:ext cx="7205662" cy="974725"/>
          </a:xfrm>
        </p:spPr>
        <p:txBody>
          <a:bodyPr/>
          <a:lstStyle/>
          <a:p>
            <a:pPr marL="717550" lvl="2" indent="-358775" eaLnBrk="1" hangingPunct="1"/>
            <a:r>
              <a:rPr lang="en-ZA" smtClean="0"/>
              <a:t>Units:  [kg</a:t>
            </a:r>
            <a:r>
              <a:rPr lang="en-ZA" baseline="30000" smtClean="0"/>
              <a:t> </a:t>
            </a:r>
            <a:r>
              <a:rPr lang="en-ZA" smtClean="0"/>
              <a:t>m</a:t>
            </a:r>
            <a:r>
              <a:rPr lang="en-ZA" baseline="30000" smtClean="0"/>
              <a:t>2</a:t>
            </a:r>
            <a:r>
              <a:rPr lang="en-ZA" smtClean="0"/>
              <a:t>/s</a:t>
            </a:r>
            <a:r>
              <a:rPr lang="en-ZA" baseline="30000" smtClean="0"/>
              <a:t>2</a:t>
            </a:r>
            <a:r>
              <a:rPr lang="en-ZA" smtClean="0"/>
              <a:t> </a:t>
            </a:r>
            <a:r>
              <a:rPr lang="en-ZA" b="1" smtClean="0">
                <a:latin typeface="Times New Roman" pitchFamily="18" charset="0"/>
                <a:cs typeface="Times New Roman" pitchFamily="18" charset="0"/>
              </a:rPr>
              <a:t>=</a:t>
            </a:r>
            <a:r>
              <a:rPr lang="en-ZA" smtClean="0"/>
              <a:t> joule, J]</a:t>
            </a:r>
          </a:p>
          <a:p>
            <a:pPr lvl="1" indent="0" eaLnBrk="1" hangingPunct="1"/>
            <a:endParaRPr lang="en-ZA" sz="800" smtClean="0"/>
          </a:p>
          <a:p>
            <a:pPr marL="717550" lvl="2" indent="-358775" eaLnBrk="1" hangingPunct="1"/>
            <a:r>
              <a:rPr lang="en-ZA" smtClean="0"/>
              <a:t>Kinetic energy can never be negative.</a:t>
            </a:r>
            <a:endParaRPr lang="en-US" smtClean="0"/>
          </a:p>
        </p:txBody>
      </p:sp>
      <p:sp>
        <p:nvSpPr>
          <p:cNvPr id="291845" name="Rectangle 3"/>
          <p:cNvSpPr>
            <a:spLocks noChangeArrowheads="1"/>
          </p:cNvSpPr>
          <p:nvPr/>
        </p:nvSpPr>
        <p:spPr bwMode="auto">
          <a:xfrm>
            <a:off x="233363" y="1592263"/>
            <a:ext cx="1584325" cy="544512"/>
          </a:xfrm>
          <a:prstGeom prst="rect">
            <a:avLst/>
          </a:prstGeom>
          <a:noFill/>
          <a:ln w="15875" algn="ctr">
            <a:solidFill>
              <a:srgbClr val="FF0000"/>
            </a:solidFill>
            <a:miter lim="800000"/>
            <a:headEnd/>
            <a:tailEnd type="none" w="lg" len="lg"/>
          </a:ln>
        </p:spPr>
        <p:txBody>
          <a:bodyPr wrap="none" lIns="90000" tIns="46800" rIns="90000" bIns="46800">
            <a:spAutoFit/>
          </a:bodyPr>
          <a:lstStyle/>
          <a:p>
            <a:pPr>
              <a:lnSpc>
                <a:spcPct val="110000"/>
              </a:lnSpc>
            </a:pPr>
            <a:r>
              <a:rPr lang="en-ZA" sz="2600" b="1" i="1">
                <a:solidFill>
                  <a:srgbClr val="000066"/>
                </a:solidFill>
                <a:latin typeface="Times New Roman" pitchFamily="18" charset="0"/>
              </a:rPr>
              <a:t>K</a:t>
            </a:r>
            <a:r>
              <a:rPr lang="en-ZA" sz="2600" b="1">
                <a:solidFill>
                  <a:srgbClr val="000066"/>
                </a:solidFill>
                <a:latin typeface="Times New Roman" pitchFamily="18" charset="0"/>
              </a:rPr>
              <a:t> = ½</a:t>
            </a:r>
            <a:r>
              <a:rPr lang="en-ZA" sz="2600" b="1" baseline="-25000">
                <a:solidFill>
                  <a:srgbClr val="000066"/>
                </a:solidFill>
                <a:latin typeface="Times New Roman" pitchFamily="18" charset="0"/>
              </a:rPr>
              <a:t> </a:t>
            </a:r>
            <a:r>
              <a:rPr lang="en-ZA" sz="2600" b="1" i="1">
                <a:solidFill>
                  <a:srgbClr val="000066"/>
                </a:solidFill>
                <a:latin typeface="Times New Roman" pitchFamily="18" charset="0"/>
              </a:rPr>
              <a:t>mv</a:t>
            </a:r>
            <a:r>
              <a:rPr lang="en-ZA" sz="2600" b="1" baseline="30000">
                <a:solidFill>
                  <a:srgbClr val="000066"/>
                </a:solidFill>
                <a:latin typeface="Times New Roman" pitchFamily="18" charset="0"/>
              </a:rPr>
              <a:t>2</a:t>
            </a:r>
            <a:endParaRPr lang="en-US" sz="2600" b="1" baseline="30000">
              <a:solidFill>
                <a:srgbClr val="000066"/>
              </a:solidFill>
              <a:latin typeface="Times New Roman" pitchFamily="18" charset="0"/>
            </a:endParaRPr>
          </a:p>
        </p:txBody>
      </p:sp>
      <p:sp>
        <p:nvSpPr>
          <p:cNvPr id="291844" name="Rectangle 4"/>
          <p:cNvSpPr>
            <a:spLocks noChangeArrowheads="1"/>
          </p:cNvSpPr>
          <p:nvPr/>
        </p:nvSpPr>
        <p:spPr bwMode="auto">
          <a:xfrm>
            <a:off x="233363" y="2928938"/>
            <a:ext cx="1504950" cy="544512"/>
          </a:xfrm>
          <a:prstGeom prst="rect">
            <a:avLst/>
          </a:prstGeom>
          <a:noFill/>
          <a:ln w="15875" algn="ctr">
            <a:solidFill>
              <a:srgbClr val="FF0000"/>
            </a:solidFill>
            <a:miter lim="800000"/>
            <a:headEnd/>
            <a:tailEnd type="none" w="lg" len="lg"/>
          </a:ln>
        </p:spPr>
        <p:txBody>
          <a:bodyPr lIns="90000" tIns="46800" rIns="90000" bIns="46800">
            <a:spAutoFit/>
          </a:bodyPr>
          <a:lstStyle/>
          <a:p>
            <a:pPr>
              <a:lnSpc>
                <a:spcPct val="110000"/>
              </a:lnSpc>
            </a:pPr>
            <a:r>
              <a:rPr lang="en-ZA" sz="2600" b="1" i="1">
                <a:solidFill>
                  <a:srgbClr val="000066"/>
                </a:solidFill>
                <a:latin typeface="Times New Roman" pitchFamily="18" charset="0"/>
              </a:rPr>
              <a:t>U</a:t>
            </a:r>
            <a:r>
              <a:rPr lang="en-ZA" sz="2600" b="1" baseline="-25000">
                <a:solidFill>
                  <a:srgbClr val="000066"/>
                </a:solidFill>
                <a:latin typeface="Times New Roman" pitchFamily="18" charset="0"/>
              </a:rPr>
              <a:t>g</a:t>
            </a:r>
            <a:r>
              <a:rPr lang="en-ZA" sz="2600" b="1">
                <a:solidFill>
                  <a:srgbClr val="000066"/>
                </a:solidFill>
                <a:latin typeface="Times New Roman" pitchFamily="18" charset="0"/>
              </a:rPr>
              <a:t> = </a:t>
            </a:r>
            <a:r>
              <a:rPr lang="en-ZA" sz="2600" b="1" i="1">
                <a:solidFill>
                  <a:srgbClr val="000066"/>
                </a:solidFill>
                <a:latin typeface="Times New Roman" pitchFamily="18" charset="0"/>
              </a:rPr>
              <a:t>mgy</a:t>
            </a:r>
            <a:endParaRPr lang="en-US" sz="2600" b="1" i="1">
              <a:solidFill>
                <a:srgbClr val="000066"/>
              </a:solidFill>
              <a:latin typeface="Times New Roman" pitchFamily="18" charset="0"/>
            </a:endParaRPr>
          </a:p>
        </p:txBody>
      </p:sp>
      <p:sp>
        <p:nvSpPr>
          <p:cNvPr id="291847" name="Rectangle 5"/>
          <p:cNvSpPr>
            <a:spLocks noGrp="1" noChangeArrowheads="1"/>
          </p:cNvSpPr>
          <p:nvPr>
            <p:ph type="title"/>
          </p:nvPr>
        </p:nvSpPr>
        <p:spPr>
          <a:xfrm>
            <a:off x="455613" y="671513"/>
            <a:ext cx="8231187" cy="655637"/>
          </a:xfrm>
        </p:spPr>
        <p:txBody>
          <a:bodyPr/>
          <a:lstStyle/>
          <a:p>
            <a:pPr eaLnBrk="1" hangingPunct="1"/>
            <a:r>
              <a:rPr lang="en-ZA" sz="2800" smtClean="0"/>
              <a:t>KINETIC ENERGY and </a:t>
            </a:r>
            <a:br>
              <a:rPr lang="en-ZA" sz="2800" smtClean="0"/>
            </a:br>
            <a:r>
              <a:rPr lang="en-ZA" sz="2800" smtClean="0"/>
              <a:t>GRAVITATIONAL POTENTIAL ENERGY</a:t>
            </a:r>
            <a:endParaRPr lang="en-US" sz="2800" smtClean="0"/>
          </a:p>
        </p:txBody>
      </p:sp>
      <p:sp>
        <p:nvSpPr>
          <p:cNvPr id="291846" name="Rectangle 6"/>
          <p:cNvSpPr>
            <a:spLocks noChangeArrowheads="1"/>
          </p:cNvSpPr>
          <p:nvPr/>
        </p:nvSpPr>
        <p:spPr bwMode="auto">
          <a:xfrm>
            <a:off x="1662113" y="2981325"/>
            <a:ext cx="7396162" cy="3378200"/>
          </a:xfrm>
          <a:prstGeom prst="rect">
            <a:avLst/>
          </a:prstGeom>
          <a:noFill/>
          <a:ln w="9525">
            <a:noFill/>
            <a:miter lim="800000"/>
            <a:headEnd/>
            <a:tailEnd/>
          </a:ln>
        </p:spPr>
        <p:txBody>
          <a:bodyPr lIns="90000" tIns="46800" rIns="90000" bIns="46800">
            <a:spAutoFit/>
          </a:bodyPr>
          <a:lstStyle/>
          <a:p>
            <a:pPr marL="717550" lvl="2" indent="-358775">
              <a:lnSpc>
                <a:spcPct val="110000"/>
              </a:lnSpc>
              <a:buFontTx/>
              <a:buBlip>
                <a:blip r:embed="rId3"/>
              </a:buBlip>
            </a:pPr>
            <a:r>
              <a:rPr lang="en-ZA" sz="2200">
                <a:solidFill>
                  <a:srgbClr val="000066"/>
                </a:solidFill>
              </a:rPr>
              <a:t>Units:  [kg</a:t>
            </a:r>
            <a:r>
              <a:rPr lang="en-ZA" sz="2200" baseline="30000">
                <a:solidFill>
                  <a:srgbClr val="000066"/>
                </a:solidFill>
              </a:rPr>
              <a:t> </a:t>
            </a:r>
            <a:r>
              <a:rPr lang="en-ZA" sz="2200">
                <a:solidFill>
                  <a:srgbClr val="000066"/>
                </a:solidFill>
                <a:sym typeface="Symbol" pitchFamily="18" charset="2"/>
              </a:rPr>
              <a:t></a:t>
            </a:r>
            <a:r>
              <a:rPr lang="en-ZA" sz="2200" baseline="30000">
                <a:solidFill>
                  <a:srgbClr val="000066"/>
                </a:solidFill>
              </a:rPr>
              <a:t> </a:t>
            </a:r>
            <a:r>
              <a:rPr lang="en-ZA" sz="2200">
                <a:solidFill>
                  <a:srgbClr val="000066"/>
                </a:solidFill>
              </a:rPr>
              <a:t>m/s</a:t>
            </a:r>
            <a:r>
              <a:rPr lang="en-ZA" sz="2200" baseline="30000">
                <a:solidFill>
                  <a:srgbClr val="000066"/>
                </a:solidFill>
              </a:rPr>
              <a:t>2</a:t>
            </a:r>
            <a:r>
              <a:rPr lang="en-ZA" sz="2200" baseline="-25000">
                <a:solidFill>
                  <a:srgbClr val="000066"/>
                </a:solidFill>
              </a:rPr>
              <a:t> </a:t>
            </a:r>
            <a:r>
              <a:rPr lang="en-ZA" sz="2200">
                <a:solidFill>
                  <a:srgbClr val="000066"/>
                </a:solidFill>
                <a:sym typeface="Symbol" pitchFamily="18" charset="2"/>
              </a:rPr>
              <a:t></a:t>
            </a:r>
            <a:r>
              <a:rPr lang="en-ZA" sz="2200" baseline="30000">
                <a:solidFill>
                  <a:srgbClr val="000066"/>
                </a:solidFill>
              </a:rPr>
              <a:t> </a:t>
            </a:r>
            <a:r>
              <a:rPr lang="en-ZA" sz="2200">
                <a:solidFill>
                  <a:srgbClr val="000066"/>
                </a:solidFill>
              </a:rPr>
              <a:t>m </a:t>
            </a:r>
            <a:r>
              <a:rPr lang="en-ZA" sz="2000" b="1">
                <a:latin typeface="Times New Roman" pitchFamily="18" charset="0"/>
                <a:cs typeface="Times New Roman" pitchFamily="18" charset="0"/>
              </a:rPr>
              <a:t>=</a:t>
            </a:r>
            <a:r>
              <a:rPr lang="en-ZA" sz="2200">
                <a:solidFill>
                  <a:srgbClr val="000066"/>
                </a:solidFill>
              </a:rPr>
              <a:t> kg</a:t>
            </a:r>
            <a:r>
              <a:rPr lang="en-ZA" sz="2200" baseline="30000">
                <a:solidFill>
                  <a:srgbClr val="000066"/>
                </a:solidFill>
              </a:rPr>
              <a:t> </a:t>
            </a:r>
            <a:r>
              <a:rPr lang="en-ZA" sz="2200">
                <a:solidFill>
                  <a:srgbClr val="000066"/>
                </a:solidFill>
              </a:rPr>
              <a:t>m</a:t>
            </a:r>
            <a:r>
              <a:rPr lang="en-ZA" sz="2200" baseline="30000">
                <a:solidFill>
                  <a:srgbClr val="000066"/>
                </a:solidFill>
              </a:rPr>
              <a:t>2</a:t>
            </a:r>
            <a:r>
              <a:rPr lang="en-ZA" sz="2200">
                <a:solidFill>
                  <a:srgbClr val="000066"/>
                </a:solidFill>
              </a:rPr>
              <a:t>/s</a:t>
            </a:r>
            <a:r>
              <a:rPr lang="en-ZA" sz="2200" baseline="30000">
                <a:solidFill>
                  <a:srgbClr val="000066"/>
                </a:solidFill>
              </a:rPr>
              <a:t>2</a:t>
            </a:r>
            <a:r>
              <a:rPr lang="en-ZA" sz="2200">
                <a:solidFill>
                  <a:srgbClr val="000066"/>
                </a:solidFill>
              </a:rPr>
              <a:t> </a:t>
            </a:r>
            <a:r>
              <a:rPr lang="en-ZA" sz="2000" b="1">
                <a:latin typeface="Times New Roman" pitchFamily="18" charset="0"/>
                <a:cs typeface="Times New Roman" pitchFamily="18" charset="0"/>
              </a:rPr>
              <a:t>=</a:t>
            </a:r>
            <a:r>
              <a:rPr lang="en-ZA" sz="2200">
                <a:solidFill>
                  <a:srgbClr val="000066"/>
                </a:solidFill>
              </a:rPr>
              <a:t> joule, J]</a:t>
            </a:r>
          </a:p>
          <a:p>
            <a:pPr marL="179388" lvl="1">
              <a:lnSpc>
                <a:spcPct val="110000"/>
              </a:lnSpc>
              <a:buFont typeface="Arial" charset="0"/>
              <a:buNone/>
            </a:pPr>
            <a:endParaRPr lang="en-ZA" sz="800">
              <a:solidFill>
                <a:srgbClr val="000066"/>
              </a:solidFill>
            </a:endParaRPr>
          </a:p>
          <a:p>
            <a:pPr marL="717550" lvl="2" indent="-358775">
              <a:lnSpc>
                <a:spcPct val="110000"/>
              </a:lnSpc>
              <a:buFontTx/>
              <a:buBlip>
                <a:blip r:embed="rId3"/>
              </a:buBlip>
            </a:pPr>
            <a:r>
              <a:rPr lang="en-ZA" sz="2200">
                <a:solidFill>
                  <a:srgbClr val="000066"/>
                </a:solidFill>
              </a:rPr>
              <a:t>For </a:t>
            </a:r>
            <a:r>
              <a:rPr lang="en-ZA" sz="2200" b="1" i="1">
                <a:solidFill>
                  <a:srgbClr val="000066"/>
                </a:solidFill>
                <a:latin typeface="Times New Roman" pitchFamily="18" charset="0"/>
              </a:rPr>
              <a:t>U</a:t>
            </a:r>
            <a:r>
              <a:rPr lang="en-ZA" sz="2200" b="1" baseline="-25000">
                <a:solidFill>
                  <a:srgbClr val="000066"/>
                </a:solidFill>
                <a:latin typeface="Times New Roman" pitchFamily="18" charset="0"/>
              </a:rPr>
              <a:t>g</a:t>
            </a:r>
            <a:r>
              <a:rPr lang="en-ZA" sz="2200">
                <a:solidFill>
                  <a:srgbClr val="000066"/>
                </a:solidFill>
              </a:rPr>
              <a:t> calculations, the </a:t>
            </a:r>
            <a:r>
              <a:rPr lang="en-ZA" sz="2200" b="1" i="1">
                <a:solidFill>
                  <a:srgbClr val="000066"/>
                </a:solidFill>
                <a:latin typeface="Times New Roman" pitchFamily="18" charset="0"/>
              </a:rPr>
              <a:t>y-</a:t>
            </a:r>
            <a:r>
              <a:rPr lang="en-ZA" sz="2200">
                <a:solidFill>
                  <a:srgbClr val="000066"/>
                </a:solidFill>
              </a:rPr>
              <a:t>axis represents the vertical.  (i.e. </a:t>
            </a:r>
            <a:r>
              <a:rPr lang="en-ZA" sz="2200" b="1" i="1">
                <a:solidFill>
                  <a:srgbClr val="000066"/>
                </a:solidFill>
                <a:latin typeface="Times New Roman" pitchFamily="18" charset="0"/>
              </a:rPr>
              <a:t>y-</a:t>
            </a:r>
            <a:r>
              <a:rPr lang="en-ZA" sz="2200">
                <a:solidFill>
                  <a:srgbClr val="000066"/>
                </a:solidFill>
              </a:rPr>
              <a:t>values are heights.)</a:t>
            </a:r>
          </a:p>
          <a:p>
            <a:pPr marL="179388" lvl="1">
              <a:lnSpc>
                <a:spcPct val="110000"/>
              </a:lnSpc>
              <a:buFont typeface="Arial" charset="0"/>
              <a:buNone/>
            </a:pPr>
            <a:endParaRPr lang="en-ZA" sz="800">
              <a:solidFill>
                <a:srgbClr val="000066"/>
              </a:solidFill>
            </a:endParaRPr>
          </a:p>
          <a:p>
            <a:pPr marL="717550" lvl="2" indent="-358775">
              <a:lnSpc>
                <a:spcPct val="110000"/>
              </a:lnSpc>
              <a:buFontTx/>
              <a:buBlip>
                <a:blip r:embed="rId3"/>
              </a:buBlip>
            </a:pPr>
            <a:r>
              <a:rPr lang="en-ZA" sz="2200">
                <a:solidFill>
                  <a:srgbClr val="000066"/>
                </a:solidFill>
              </a:rPr>
              <a:t>Only </a:t>
            </a:r>
            <a:r>
              <a:rPr lang="en-ZA" sz="2200" i="1">
                <a:solidFill>
                  <a:srgbClr val="000066"/>
                </a:solidFill>
              </a:rPr>
              <a:t>changes</a:t>
            </a:r>
            <a:r>
              <a:rPr lang="en-ZA" sz="2200" i="1" baseline="30000">
                <a:solidFill>
                  <a:srgbClr val="000066"/>
                </a:solidFill>
              </a:rPr>
              <a:t> </a:t>
            </a:r>
            <a:r>
              <a:rPr lang="en-ZA" sz="2200">
                <a:solidFill>
                  <a:srgbClr val="000066"/>
                </a:solidFill>
              </a:rPr>
              <a:t> in potential energy are meaningful, since the height at which potential energy is zero is arbitrary.  (</a:t>
            </a:r>
            <a:r>
              <a:rPr lang="en-ZA" sz="2200" b="1" i="1">
                <a:solidFill>
                  <a:srgbClr val="000066"/>
                </a:solidFill>
                <a:latin typeface="Times New Roman" pitchFamily="18" charset="0"/>
              </a:rPr>
              <a:t>U</a:t>
            </a:r>
            <a:r>
              <a:rPr lang="en-ZA" sz="2200">
                <a:solidFill>
                  <a:srgbClr val="000066"/>
                </a:solidFill>
              </a:rPr>
              <a:t> </a:t>
            </a:r>
            <a:r>
              <a:rPr lang="en-ZA" sz="2200" i="1">
                <a:solidFill>
                  <a:srgbClr val="000066"/>
                </a:solidFill>
              </a:rPr>
              <a:t>can</a:t>
            </a:r>
            <a:r>
              <a:rPr lang="en-ZA" sz="2200" i="1" baseline="30000">
                <a:solidFill>
                  <a:srgbClr val="000066"/>
                </a:solidFill>
              </a:rPr>
              <a:t> </a:t>
            </a:r>
            <a:r>
              <a:rPr lang="en-ZA" sz="2200">
                <a:solidFill>
                  <a:srgbClr val="000066"/>
                </a:solidFill>
              </a:rPr>
              <a:t> be negative.) Irrespective of the chosen origin, however, </a:t>
            </a:r>
            <a:br>
              <a:rPr lang="en-ZA" sz="2200">
                <a:solidFill>
                  <a:srgbClr val="000066"/>
                </a:solidFill>
              </a:rPr>
            </a:br>
            <a:r>
              <a:rPr lang="en-ZA" sz="2200" b="1">
                <a:solidFill>
                  <a:srgbClr val="000066"/>
                </a:solidFill>
                <a:latin typeface="Times New Roman" pitchFamily="18" charset="0"/>
                <a:sym typeface="Symbol" pitchFamily="18" charset="2"/>
              </a:rPr>
              <a:t></a:t>
            </a:r>
            <a:r>
              <a:rPr lang="en-ZA" sz="2200" b="1" i="1">
                <a:solidFill>
                  <a:srgbClr val="000066"/>
                </a:solidFill>
                <a:latin typeface="Times New Roman" pitchFamily="18" charset="0"/>
              </a:rPr>
              <a:t>U</a:t>
            </a:r>
            <a:r>
              <a:rPr lang="en-ZA" sz="2200" b="1" baseline="-25000">
                <a:solidFill>
                  <a:srgbClr val="000066"/>
                </a:solidFill>
                <a:latin typeface="Times New Roman" pitchFamily="18" charset="0"/>
              </a:rPr>
              <a:t>g</a:t>
            </a:r>
            <a:r>
              <a:rPr lang="en-ZA" sz="2200">
                <a:solidFill>
                  <a:srgbClr val="000066"/>
                </a:solidFill>
              </a:rPr>
              <a:t> will always be computed as the same value.</a:t>
            </a:r>
            <a:endParaRPr lang="en-US" sz="220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18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184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184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184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89" name="Footer Placeholder 3"/>
          <p:cNvSpPr>
            <a:spLocks noGrp="1"/>
          </p:cNvSpPr>
          <p:nvPr>
            <p:ph type="ftr" sz="quarter" idx="10"/>
          </p:nvPr>
        </p:nvSpPr>
        <p:spPr>
          <a:noFill/>
        </p:spPr>
        <p:txBody>
          <a:bodyPr/>
          <a:lstStyle/>
          <a:p>
            <a:r>
              <a:rPr lang="en-US" smtClean="0"/>
              <a:t>ENERGY</a:t>
            </a:r>
          </a:p>
        </p:txBody>
      </p:sp>
      <p:sp>
        <p:nvSpPr>
          <p:cNvPr id="293890" name="Date Placeholder 4"/>
          <p:cNvSpPr>
            <a:spLocks noGrp="1"/>
          </p:cNvSpPr>
          <p:nvPr>
            <p:ph type="dt" sz="quarter" idx="11"/>
          </p:nvPr>
        </p:nvSpPr>
        <p:spPr>
          <a:noFill/>
        </p:spPr>
        <p:txBody>
          <a:bodyPr/>
          <a:lstStyle/>
          <a:p>
            <a:r>
              <a:rPr lang="en-US" dirty="0" smtClean="0"/>
              <a:t>PHY1012F</a:t>
            </a:r>
          </a:p>
        </p:txBody>
      </p:sp>
      <p:sp>
        <p:nvSpPr>
          <p:cNvPr id="293891" name="Slide Number Placeholder 5"/>
          <p:cNvSpPr>
            <a:spLocks noGrp="1"/>
          </p:cNvSpPr>
          <p:nvPr>
            <p:ph type="sldNum" sz="quarter" idx="12"/>
          </p:nvPr>
        </p:nvSpPr>
        <p:spPr>
          <a:noFill/>
        </p:spPr>
        <p:txBody>
          <a:bodyPr/>
          <a:lstStyle/>
          <a:p>
            <a:fld id="{CE6BB45C-2666-4EAC-B410-645903BEFA99}" type="slidenum">
              <a:rPr lang="en-US" smtClean="0"/>
              <a:pPr/>
              <a:t>7</a:t>
            </a:fld>
            <a:endParaRPr lang="en-US" smtClean="0"/>
          </a:p>
        </p:txBody>
      </p:sp>
      <p:sp>
        <p:nvSpPr>
          <p:cNvPr id="293892" name="Rectangle 2"/>
          <p:cNvSpPr>
            <a:spLocks noGrp="1" noChangeArrowheads="1"/>
          </p:cNvSpPr>
          <p:nvPr>
            <p:ph type="title"/>
          </p:nvPr>
        </p:nvSpPr>
        <p:spPr/>
        <p:txBody>
          <a:bodyPr/>
          <a:lstStyle/>
          <a:p>
            <a:pPr eaLnBrk="1" hangingPunct="1"/>
            <a:r>
              <a:rPr lang="en-ZA" smtClean="0"/>
              <a:t>MECHANICAL ENERGY</a:t>
            </a:r>
            <a:endParaRPr lang="en-US" smtClean="0"/>
          </a:p>
        </p:txBody>
      </p:sp>
      <p:sp>
        <p:nvSpPr>
          <p:cNvPr id="293893" name="Rectangle 3"/>
          <p:cNvSpPr>
            <a:spLocks noGrp="1" noChangeArrowheads="1"/>
          </p:cNvSpPr>
          <p:nvPr>
            <p:ph type="body" idx="1"/>
          </p:nvPr>
        </p:nvSpPr>
        <p:spPr>
          <a:xfrm>
            <a:off x="150813" y="1343025"/>
            <a:ext cx="8802687" cy="895350"/>
          </a:xfrm>
        </p:spPr>
        <p:txBody>
          <a:bodyPr/>
          <a:lstStyle/>
          <a:p>
            <a:pPr lvl="1" indent="0" eaLnBrk="1" hangingPunct="1"/>
            <a:r>
              <a:rPr lang="en-ZA" smtClean="0"/>
              <a:t>The sum of the kinetic and potential energies of a system is called the </a:t>
            </a:r>
            <a:r>
              <a:rPr lang="en-ZA" smtClean="0">
                <a:solidFill>
                  <a:srgbClr val="FF0000"/>
                </a:solidFill>
              </a:rPr>
              <a:t>mechanical energy</a:t>
            </a:r>
            <a:r>
              <a:rPr lang="en-ZA" smtClean="0"/>
              <a:t> of the system:</a:t>
            </a:r>
            <a:endParaRPr lang="en-US" smtClean="0"/>
          </a:p>
        </p:txBody>
      </p:sp>
      <p:sp>
        <p:nvSpPr>
          <p:cNvPr id="289796" name="Rectangle 4"/>
          <p:cNvSpPr>
            <a:spLocks noChangeArrowheads="1"/>
          </p:cNvSpPr>
          <p:nvPr/>
        </p:nvSpPr>
        <p:spPr bwMode="auto">
          <a:xfrm>
            <a:off x="909638" y="2320925"/>
            <a:ext cx="2339975"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b="1" i="1">
                <a:solidFill>
                  <a:srgbClr val="000066"/>
                </a:solidFill>
                <a:latin typeface="Times New Roman" pitchFamily="18" charset="0"/>
                <a:cs typeface="Times New Roman" pitchFamily="18" charset="0"/>
              </a:rPr>
              <a:t>E</a:t>
            </a:r>
            <a:r>
              <a:rPr lang="en-ZA" b="1" baseline="-25000">
                <a:solidFill>
                  <a:srgbClr val="000066"/>
                </a:solidFill>
                <a:latin typeface="Times New Roman" pitchFamily="18" charset="0"/>
                <a:cs typeface="Times New Roman" pitchFamily="18" charset="0"/>
              </a:rPr>
              <a:t>mech</a:t>
            </a:r>
            <a:r>
              <a:rPr lang="en-ZA" b="1" i="1">
                <a:solidFill>
                  <a:srgbClr val="000066"/>
                </a:solidFill>
                <a:latin typeface="Times New Roman" pitchFamily="18" charset="0"/>
                <a:cs typeface="Times New Roman" pitchFamily="18" charset="0"/>
              </a:rPr>
              <a:t> = K + U</a:t>
            </a:r>
          </a:p>
        </p:txBody>
      </p:sp>
      <p:sp>
        <p:nvSpPr>
          <p:cNvPr id="289797" name="Rectangle 5"/>
          <p:cNvSpPr>
            <a:spLocks noChangeArrowheads="1"/>
          </p:cNvSpPr>
          <p:nvPr/>
        </p:nvSpPr>
        <p:spPr bwMode="auto">
          <a:xfrm>
            <a:off x="150813" y="2911475"/>
            <a:ext cx="8802687" cy="1698625"/>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rPr>
              <a:t>We have shown that (in an isolated system, where </a:t>
            </a:r>
            <a:r>
              <a:rPr lang="en-ZA" b="1" i="1">
                <a:solidFill>
                  <a:srgbClr val="000066"/>
                </a:solidFill>
                <a:latin typeface="Times New Roman" pitchFamily="18" charset="0"/>
                <a:cs typeface="Times New Roman" pitchFamily="18" charset="0"/>
              </a:rPr>
              <a:t>F</a:t>
            </a:r>
            <a:r>
              <a:rPr lang="en-ZA" b="1" baseline="-25000">
                <a:solidFill>
                  <a:srgbClr val="000066"/>
                </a:solidFill>
                <a:latin typeface="Times New Roman" pitchFamily="18" charset="0"/>
                <a:cs typeface="Times New Roman" pitchFamily="18" charset="0"/>
              </a:rPr>
              <a:t>net</a:t>
            </a:r>
            <a:r>
              <a:rPr lang="en-ZA" b="1" i="1" baseline="-25000">
                <a:solidFill>
                  <a:srgbClr val="000066"/>
                </a:solidFill>
                <a:latin typeface="Times New Roman" pitchFamily="18" charset="0"/>
                <a:cs typeface="Times New Roman" pitchFamily="18" charset="0"/>
              </a:rPr>
              <a:t> </a:t>
            </a:r>
            <a:r>
              <a:rPr lang="en-ZA" b="1" i="1">
                <a:solidFill>
                  <a:srgbClr val="000066"/>
                </a:solidFill>
                <a:latin typeface="Times New Roman" pitchFamily="18" charset="0"/>
                <a:cs typeface="Times New Roman" pitchFamily="18" charset="0"/>
              </a:rPr>
              <a:t>=</a:t>
            </a:r>
            <a:r>
              <a:rPr lang="en-ZA" b="1" i="1" baseline="-25000">
                <a:solidFill>
                  <a:srgbClr val="000066"/>
                </a:solidFill>
                <a:latin typeface="Times New Roman" pitchFamily="18" charset="0"/>
                <a:cs typeface="Times New Roman" pitchFamily="18" charset="0"/>
              </a:rPr>
              <a:t> </a:t>
            </a:r>
            <a:r>
              <a:rPr lang="en-ZA" b="1">
                <a:solidFill>
                  <a:srgbClr val="000066"/>
                </a:solidFill>
                <a:latin typeface="Times New Roman" pitchFamily="18" charset="0"/>
                <a:cs typeface="Times New Roman" pitchFamily="18" charset="0"/>
              </a:rPr>
              <a:t>0</a:t>
            </a:r>
            <a:r>
              <a:rPr lang="en-ZA">
                <a:solidFill>
                  <a:srgbClr val="000066"/>
                </a:solidFill>
              </a:rPr>
              <a:t>) a body’s mechanical energy remains constant as it moves under the influence of gravity:  </a:t>
            </a:r>
            <a:r>
              <a:rPr lang="en-ZA" b="1" i="1">
                <a:solidFill>
                  <a:srgbClr val="000066"/>
                </a:solidFill>
                <a:latin typeface="Times New Roman" pitchFamily="18" charset="0"/>
                <a:cs typeface="Times New Roman" pitchFamily="18" charset="0"/>
              </a:rPr>
              <a:t>K</a:t>
            </a:r>
            <a:r>
              <a:rPr lang="en-ZA" b="1" baseline="-25000">
                <a:solidFill>
                  <a:srgbClr val="000066"/>
                </a:solidFill>
                <a:latin typeface="Times New Roman" pitchFamily="18" charset="0"/>
                <a:cs typeface="Times New Roman" pitchFamily="18" charset="0"/>
              </a:rPr>
              <a:t>f</a:t>
            </a:r>
            <a:r>
              <a:rPr lang="en-ZA" b="1" i="1">
                <a:solidFill>
                  <a:srgbClr val="000066"/>
                </a:solidFill>
                <a:latin typeface="Times New Roman" pitchFamily="18" charset="0"/>
                <a:cs typeface="Times New Roman" pitchFamily="18" charset="0"/>
              </a:rPr>
              <a:t> + U</a:t>
            </a:r>
            <a:r>
              <a:rPr lang="en-ZA" b="1" baseline="-25000">
                <a:solidFill>
                  <a:srgbClr val="000066"/>
                </a:solidFill>
                <a:latin typeface="Times New Roman" pitchFamily="18" charset="0"/>
                <a:cs typeface="Times New Roman" pitchFamily="18" charset="0"/>
              </a:rPr>
              <a:t>gf</a:t>
            </a:r>
            <a:r>
              <a:rPr lang="en-ZA" b="1" i="1">
                <a:solidFill>
                  <a:srgbClr val="000066"/>
                </a:solidFill>
                <a:latin typeface="Times New Roman" pitchFamily="18" charset="0"/>
                <a:cs typeface="Times New Roman" pitchFamily="18" charset="0"/>
              </a:rPr>
              <a:t> = K</a:t>
            </a:r>
            <a:r>
              <a:rPr lang="en-ZA" b="1" baseline="-25000">
                <a:solidFill>
                  <a:srgbClr val="000066"/>
                </a:solidFill>
                <a:latin typeface="Times New Roman" pitchFamily="18" charset="0"/>
                <a:cs typeface="Times New Roman" pitchFamily="18" charset="0"/>
              </a:rPr>
              <a:t>i</a:t>
            </a:r>
            <a:r>
              <a:rPr lang="en-ZA" b="1" i="1">
                <a:solidFill>
                  <a:srgbClr val="000066"/>
                </a:solidFill>
                <a:latin typeface="Times New Roman" pitchFamily="18" charset="0"/>
                <a:cs typeface="Times New Roman" pitchFamily="18" charset="0"/>
              </a:rPr>
              <a:t> + U</a:t>
            </a:r>
            <a:r>
              <a:rPr lang="en-ZA" b="1" baseline="-25000">
                <a:solidFill>
                  <a:srgbClr val="000066"/>
                </a:solidFill>
                <a:latin typeface="Times New Roman" pitchFamily="18" charset="0"/>
                <a:cs typeface="Times New Roman" pitchFamily="18" charset="0"/>
              </a:rPr>
              <a:t>gi</a:t>
            </a:r>
            <a:r>
              <a:rPr lang="en-ZA" b="1" i="1">
                <a:solidFill>
                  <a:srgbClr val="000066"/>
                </a:solidFill>
                <a:latin typeface="Times New Roman" pitchFamily="18" charset="0"/>
                <a:cs typeface="Times New Roman" pitchFamily="18" charset="0"/>
              </a:rPr>
              <a:t> </a:t>
            </a:r>
          </a:p>
          <a:p>
            <a:pPr marL="179388" lvl="1">
              <a:lnSpc>
                <a:spcPct val="110000"/>
              </a:lnSpc>
              <a:buFont typeface="Arial" charset="0"/>
              <a:buNone/>
            </a:pPr>
            <a:endParaRPr lang="en-US">
              <a:solidFill>
                <a:srgbClr val="000066"/>
              </a:solidFill>
            </a:endParaRPr>
          </a:p>
        </p:txBody>
      </p:sp>
      <p:sp>
        <p:nvSpPr>
          <p:cNvPr id="289798" name="Rectangle 6"/>
          <p:cNvSpPr>
            <a:spLocks noChangeArrowheads="1"/>
          </p:cNvSpPr>
          <p:nvPr/>
        </p:nvSpPr>
        <p:spPr bwMode="auto">
          <a:xfrm>
            <a:off x="150813" y="4416425"/>
            <a:ext cx="4859337" cy="4937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ZA">
                <a:solidFill>
                  <a:srgbClr val="000066"/>
                </a:solidFill>
                <a:cs typeface="Times New Roman" pitchFamily="18" charset="0"/>
                <a:sym typeface="Symbol" pitchFamily="18" charset="2"/>
              </a:rPr>
              <a:t>Hence:</a:t>
            </a:r>
            <a:r>
              <a:rPr lang="en-ZA" b="1">
                <a:solidFill>
                  <a:srgbClr val="000066"/>
                </a:solidFill>
                <a:latin typeface="Times New Roman" pitchFamily="18" charset="0"/>
                <a:cs typeface="Times New Roman" pitchFamily="18" charset="0"/>
                <a:sym typeface="Symbol" pitchFamily="18" charset="2"/>
              </a:rPr>
              <a:t>      </a:t>
            </a:r>
            <a:r>
              <a:rPr lang="en-ZA" b="1" i="1">
                <a:solidFill>
                  <a:srgbClr val="000066"/>
                </a:solidFill>
                <a:latin typeface="Times New Roman" pitchFamily="18" charset="0"/>
                <a:cs typeface="Times New Roman" pitchFamily="18" charset="0"/>
              </a:rPr>
              <a:t>E</a:t>
            </a:r>
            <a:r>
              <a:rPr lang="en-ZA" b="1" baseline="-25000">
                <a:solidFill>
                  <a:srgbClr val="000066"/>
                </a:solidFill>
                <a:latin typeface="Times New Roman" pitchFamily="18" charset="0"/>
                <a:cs typeface="Times New Roman" pitchFamily="18" charset="0"/>
              </a:rPr>
              <a:t>mech</a:t>
            </a:r>
            <a:r>
              <a:rPr lang="en-ZA" b="1" i="1">
                <a:solidFill>
                  <a:srgbClr val="000066"/>
                </a:solidFill>
                <a:latin typeface="Times New Roman" pitchFamily="18" charset="0"/>
                <a:cs typeface="Times New Roman" pitchFamily="18" charset="0"/>
              </a:rPr>
              <a:t> = </a:t>
            </a:r>
            <a:r>
              <a:rPr lang="en-ZA" b="1">
                <a:solidFill>
                  <a:srgbClr val="000066"/>
                </a:solidFill>
                <a:latin typeface="Times New Roman" pitchFamily="18" charset="0"/>
                <a:cs typeface="Times New Roman" pitchFamily="18" charset="0"/>
                <a:sym typeface="Symbol" pitchFamily="18" charset="2"/>
              </a:rPr>
              <a:t></a:t>
            </a:r>
            <a:r>
              <a:rPr lang="en-ZA" b="1" i="1">
                <a:solidFill>
                  <a:srgbClr val="000066"/>
                </a:solidFill>
                <a:latin typeface="Times New Roman" pitchFamily="18" charset="0"/>
                <a:cs typeface="Times New Roman" pitchFamily="18" charset="0"/>
              </a:rPr>
              <a:t>K + </a:t>
            </a:r>
            <a:r>
              <a:rPr lang="en-ZA" b="1">
                <a:solidFill>
                  <a:srgbClr val="000066"/>
                </a:solidFill>
                <a:latin typeface="Times New Roman" pitchFamily="18" charset="0"/>
                <a:cs typeface="Times New Roman" pitchFamily="18" charset="0"/>
                <a:sym typeface="Symbol" pitchFamily="18" charset="2"/>
              </a:rPr>
              <a:t></a:t>
            </a:r>
            <a:r>
              <a:rPr lang="en-ZA" b="1" i="1">
                <a:solidFill>
                  <a:srgbClr val="000066"/>
                </a:solidFill>
                <a:latin typeface="Times New Roman" pitchFamily="18" charset="0"/>
                <a:cs typeface="Times New Roman" pitchFamily="18" charset="0"/>
              </a:rPr>
              <a:t>U = </a:t>
            </a:r>
            <a:r>
              <a:rPr lang="en-ZA" b="1">
                <a:solidFill>
                  <a:srgbClr val="000066"/>
                </a:solidFill>
                <a:latin typeface="Times New Roman" pitchFamily="18" charset="0"/>
                <a:cs typeface="Times New Roman" pitchFamily="18" charset="0"/>
              </a:rPr>
              <a:t>0</a:t>
            </a:r>
            <a:endParaRPr lang="en-ZA" b="1" i="1">
              <a:solidFill>
                <a:srgbClr val="000066"/>
              </a:solidFill>
              <a:latin typeface="Times New Roman" pitchFamily="18" charset="0"/>
              <a:cs typeface="Times New Roman" pitchFamily="18" charset="0"/>
            </a:endParaRPr>
          </a:p>
        </p:txBody>
      </p:sp>
      <p:sp>
        <p:nvSpPr>
          <p:cNvPr id="289800" name="Rectangle 8"/>
          <p:cNvSpPr>
            <a:spLocks noChangeArrowheads="1"/>
          </p:cNvSpPr>
          <p:nvPr/>
        </p:nvSpPr>
        <p:spPr bwMode="auto">
          <a:xfrm>
            <a:off x="1771650" y="4440238"/>
            <a:ext cx="3141663" cy="515937"/>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289801" name="Rectangle 9"/>
          <p:cNvSpPr>
            <a:spLocks noChangeArrowheads="1"/>
          </p:cNvSpPr>
          <p:nvPr/>
        </p:nvSpPr>
        <p:spPr bwMode="auto">
          <a:xfrm>
            <a:off x="150813" y="5113338"/>
            <a:ext cx="7700962" cy="493712"/>
          </a:xfrm>
          <a:prstGeom prst="rect">
            <a:avLst/>
          </a:prstGeom>
          <a:noFill/>
          <a:ln w="9525">
            <a:noFill/>
            <a:miter lim="800000"/>
            <a:headEnd/>
            <a:tailEnd/>
          </a:ln>
        </p:spPr>
        <p:txBody>
          <a:bodyPr lIns="90000" tIns="46800" rIns="90000" bIns="46800">
            <a:spAutoFit/>
          </a:bodyPr>
          <a:lstStyle/>
          <a:p>
            <a:pPr marL="538163" lvl="1" indent="-358775">
              <a:lnSpc>
                <a:spcPct val="110000"/>
              </a:lnSpc>
              <a:buFont typeface="Arial" charset="0"/>
              <a:buNone/>
            </a:pPr>
            <a:r>
              <a:rPr lang="en-ZA">
                <a:solidFill>
                  <a:srgbClr val="FF0000"/>
                </a:solidFill>
              </a:rPr>
              <a:t>Law of conservation of mechanical energy</a:t>
            </a:r>
            <a:r>
              <a:rPr lang="en-ZA">
                <a:solidFill>
                  <a:srgbClr val="000066"/>
                </a:solidFill>
              </a:rPr>
              <a:t> </a:t>
            </a:r>
            <a:endParaRPr lang="en-US">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97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97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9798"/>
                                        </p:tgtEl>
                                        <p:attrNameLst>
                                          <p:attrName>style.visibility</p:attrName>
                                        </p:attrNameLst>
                                      </p:cBhvr>
                                      <p:to>
                                        <p:strVal val="visible"/>
                                      </p:to>
                                    </p:set>
                                  </p:childTnLst>
                                </p:cTn>
                              </p:par>
                              <p:par>
                                <p:cTn id="15" presetID="9" presetClass="entr" presetSubtype="0" fill="hold" grpId="0" nodeType="withEffect">
                                  <p:stCondLst>
                                    <p:cond delay="0"/>
                                  </p:stCondLst>
                                  <p:childTnLst>
                                    <p:set>
                                      <p:cBhvr>
                                        <p:cTn id="16" dur="1" fill="hold">
                                          <p:stCondLst>
                                            <p:cond delay="0"/>
                                          </p:stCondLst>
                                        </p:cTn>
                                        <p:tgtEl>
                                          <p:spTgt spid="289800"/>
                                        </p:tgtEl>
                                        <p:attrNameLst>
                                          <p:attrName>style.visibility</p:attrName>
                                        </p:attrNameLst>
                                      </p:cBhvr>
                                      <p:to>
                                        <p:strVal val="visible"/>
                                      </p:to>
                                    </p:set>
                                    <p:animEffect transition="in" filter="dissolve">
                                      <p:cBhvr>
                                        <p:cTn id="17" dur="500"/>
                                        <p:tgtEl>
                                          <p:spTgt spid="28980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898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796" grpId="0"/>
      <p:bldP spid="289797" grpId="0"/>
      <p:bldP spid="289798" grpId="0"/>
      <p:bldP spid="289800" grpId="0" animBg="1"/>
      <p:bldP spid="2898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Footer Placeholder 3"/>
          <p:cNvSpPr>
            <a:spLocks noGrp="1"/>
          </p:cNvSpPr>
          <p:nvPr>
            <p:ph type="ftr" sz="quarter" idx="10"/>
          </p:nvPr>
        </p:nvSpPr>
        <p:spPr>
          <a:noFill/>
        </p:spPr>
        <p:txBody>
          <a:bodyPr/>
          <a:lstStyle/>
          <a:p>
            <a:r>
              <a:rPr lang="en-US" smtClean="0"/>
              <a:t>ENERGY</a:t>
            </a:r>
          </a:p>
        </p:txBody>
      </p:sp>
      <p:sp>
        <p:nvSpPr>
          <p:cNvPr id="295938" name="Date Placeholder 4"/>
          <p:cNvSpPr>
            <a:spLocks noGrp="1"/>
          </p:cNvSpPr>
          <p:nvPr>
            <p:ph type="dt" sz="quarter" idx="11"/>
          </p:nvPr>
        </p:nvSpPr>
        <p:spPr>
          <a:noFill/>
        </p:spPr>
        <p:txBody>
          <a:bodyPr/>
          <a:lstStyle/>
          <a:p>
            <a:r>
              <a:rPr lang="en-US" dirty="0" smtClean="0"/>
              <a:t>PHY1012F</a:t>
            </a:r>
          </a:p>
        </p:txBody>
      </p:sp>
      <p:sp>
        <p:nvSpPr>
          <p:cNvPr id="295939" name="Slide Number Placeholder 5"/>
          <p:cNvSpPr>
            <a:spLocks noGrp="1"/>
          </p:cNvSpPr>
          <p:nvPr>
            <p:ph type="sldNum" sz="quarter" idx="12"/>
          </p:nvPr>
        </p:nvSpPr>
        <p:spPr>
          <a:noFill/>
        </p:spPr>
        <p:txBody>
          <a:bodyPr/>
          <a:lstStyle/>
          <a:p>
            <a:fld id="{603D81F1-AC33-4D28-9E04-C1B8FD45650E}" type="slidenum">
              <a:rPr lang="en-US" smtClean="0"/>
              <a:pPr/>
              <a:t>8</a:t>
            </a:fld>
            <a:endParaRPr lang="en-US" smtClean="0"/>
          </a:p>
        </p:txBody>
      </p:sp>
      <p:sp>
        <p:nvSpPr>
          <p:cNvPr id="292875" name="Rectangle 11"/>
          <p:cNvSpPr>
            <a:spLocks noChangeArrowheads="1"/>
          </p:cNvSpPr>
          <p:nvPr/>
        </p:nvSpPr>
        <p:spPr bwMode="auto">
          <a:xfrm>
            <a:off x="5449888" y="2716213"/>
            <a:ext cx="457200" cy="2159000"/>
          </a:xfrm>
          <a:prstGeom prst="rect">
            <a:avLst/>
          </a:prstGeom>
          <a:solidFill>
            <a:srgbClr val="6464FF"/>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92876" name="Rectangle 12"/>
          <p:cNvSpPr>
            <a:spLocks noChangeArrowheads="1"/>
          </p:cNvSpPr>
          <p:nvPr/>
        </p:nvSpPr>
        <p:spPr bwMode="auto">
          <a:xfrm>
            <a:off x="5440363" y="2708275"/>
            <a:ext cx="476250" cy="2162175"/>
          </a:xfrm>
          <a:prstGeom prst="rect">
            <a:avLst/>
          </a:prstGeom>
          <a:solidFill>
            <a:srgbClr val="EBEBFF"/>
          </a:solidFill>
          <a:ln w="15875" algn="ctr">
            <a:noFill/>
            <a:miter lim="800000"/>
            <a:headEnd/>
            <a:tailEnd type="none" w="lg" len="lg"/>
          </a:ln>
        </p:spPr>
        <p:txBody>
          <a:bodyPr wrap="none" lIns="90000" tIns="46800" rIns="90000" bIns="46800" anchor="ctr"/>
          <a:lstStyle/>
          <a:p>
            <a:pPr>
              <a:lnSpc>
                <a:spcPct val="110000"/>
              </a:lnSpc>
            </a:pPr>
            <a:endParaRPr lang="en-ZA"/>
          </a:p>
        </p:txBody>
      </p:sp>
      <p:sp>
        <p:nvSpPr>
          <p:cNvPr id="295942" name="Rectangle 2"/>
          <p:cNvSpPr>
            <a:spLocks noGrp="1" noChangeArrowheads="1"/>
          </p:cNvSpPr>
          <p:nvPr>
            <p:ph type="title"/>
          </p:nvPr>
        </p:nvSpPr>
        <p:spPr/>
        <p:txBody>
          <a:bodyPr/>
          <a:lstStyle/>
          <a:p>
            <a:pPr eaLnBrk="1" hangingPunct="1"/>
            <a:r>
              <a:rPr lang="en-ZA" sz="2800" smtClean="0"/>
              <a:t>CONSERVATION OF MECHANICAL ENERGY</a:t>
            </a:r>
            <a:endParaRPr lang="en-US" sz="2800" smtClean="0"/>
          </a:p>
        </p:txBody>
      </p:sp>
      <p:sp>
        <p:nvSpPr>
          <p:cNvPr id="295943" name="Rectangle 3"/>
          <p:cNvSpPr>
            <a:spLocks noGrp="1" noChangeArrowheads="1"/>
          </p:cNvSpPr>
          <p:nvPr>
            <p:ph type="body" idx="1"/>
          </p:nvPr>
        </p:nvSpPr>
        <p:spPr>
          <a:xfrm>
            <a:off x="179388" y="1343025"/>
            <a:ext cx="8774112" cy="895350"/>
          </a:xfrm>
        </p:spPr>
        <p:txBody>
          <a:bodyPr/>
          <a:lstStyle/>
          <a:p>
            <a:pPr lvl="1" indent="0" eaLnBrk="1" hangingPunct="1"/>
            <a:r>
              <a:rPr lang="en-ZA" smtClean="0"/>
              <a:t>Although the system is isolated, forces </a:t>
            </a:r>
            <a:r>
              <a:rPr lang="en-US" i="1" smtClean="0"/>
              <a:t>within</a:t>
            </a:r>
            <a:r>
              <a:rPr lang="en-ZA" i="1" baseline="30000" smtClean="0"/>
              <a:t> </a:t>
            </a:r>
            <a:r>
              <a:rPr lang="en-US" smtClean="0"/>
              <a:t> it can transfer energy between kinetic and potential forms.</a:t>
            </a:r>
          </a:p>
        </p:txBody>
      </p:sp>
      <p:sp>
        <p:nvSpPr>
          <p:cNvPr id="292868" name="Rectangle 4"/>
          <p:cNvSpPr>
            <a:spLocks noChangeArrowheads="1"/>
          </p:cNvSpPr>
          <p:nvPr/>
        </p:nvSpPr>
        <p:spPr bwMode="auto">
          <a:xfrm>
            <a:off x="179388" y="2247900"/>
            <a:ext cx="4025900" cy="3706813"/>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a:solidFill>
                  <a:srgbClr val="000066"/>
                </a:solidFill>
              </a:rPr>
              <a:t>Using a ball in free fall as an example, </a:t>
            </a:r>
            <a:r>
              <a:rPr lang="en-ZA">
                <a:solidFill>
                  <a:srgbClr val="000066"/>
                </a:solidFill>
              </a:rPr>
              <a:t>the interchange</a:t>
            </a:r>
            <a:r>
              <a:rPr lang="en-US">
                <a:solidFill>
                  <a:srgbClr val="000066"/>
                </a:solidFill>
              </a:rPr>
              <a:t> between its kinetic and potential energies (and the conservation of mechanical energy) can be illustrated using energy bar charts…</a:t>
            </a:r>
          </a:p>
        </p:txBody>
      </p:sp>
      <p:sp>
        <p:nvSpPr>
          <p:cNvPr id="292869" name="Oval 5"/>
          <p:cNvSpPr>
            <a:spLocks noChangeAspect="1" noChangeArrowheads="1"/>
          </p:cNvSpPr>
          <p:nvPr/>
        </p:nvSpPr>
        <p:spPr bwMode="auto">
          <a:xfrm flipV="1">
            <a:off x="7986713" y="4608513"/>
            <a:ext cx="263525" cy="263525"/>
          </a:xfrm>
          <a:prstGeom prst="ellipse">
            <a:avLst/>
          </a:prstGeom>
          <a:solidFill>
            <a:schemeClr val="folHlink"/>
          </a:solidFill>
          <a:ln w="6350" algn="ctr">
            <a:solidFill>
              <a:srgbClr val="000066"/>
            </a:solidFill>
            <a:round/>
            <a:headEnd/>
            <a:tailEnd/>
          </a:ln>
        </p:spPr>
        <p:txBody>
          <a:bodyPr wrap="none" lIns="90000" tIns="46800" rIns="90000" bIns="46800" anchor="ctr"/>
          <a:lstStyle/>
          <a:p>
            <a:pPr>
              <a:lnSpc>
                <a:spcPct val="110000"/>
              </a:lnSpc>
            </a:pPr>
            <a:endParaRPr lang="en-ZA"/>
          </a:p>
        </p:txBody>
      </p:sp>
      <p:sp>
        <p:nvSpPr>
          <p:cNvPr id="292871" name="Rectangle 7"/>
          <p:cNvSpPr>
            <a:spLocks noChangeArrowheads="1"/>
          </p:cNvSpPr>
          <p:nvPr/>
        </p:nvSpPr>
        <p:spPr bwMode="auto">
          <a:xfrm>
            <a:off x="4724400" y="2716213"/>
            <a:ext cx="457200" cy="2159000"/>
          </a:xfrm>
          <a:prstGeom prst="rect">
            <a:avLst/>
          </a:prstGeom>
          <a:solidFill>
            <a:srgbClr val="64AF00"/>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92873" name="Rectangle 9"/>
          <p:cNvSpPr>
            <a:spLocks noChangeArrowheads="1"/>
          </p:cNvSpPr>
          <p:nvPr/>
        </p:nvSpPr>
        <p:spPr bwMode="auto">
          <a:xfrm>
            <a:off x="4592638" y="4902200"/>
            <a:ext cx="1457325" cy="366713"/>
          </a:xfrm>
          <a:prstGeom prst="rect">
            <a:avLst/>
          </a:prstGeom>
          <a:noFill/>
          <a:ln w="9525">
            <a:noFill/>
            <a:miter lim="800000"/>
            <a:headEnd/>
            <a:tailEnd/>
          </a:ln>
        </p:spPr>
        <p:txBody>
          <a:bodyPr lIns="90000" tIns="46800" rIns="90000" bIns="46800">
            <a:spAutoFit/>
          </a:bodyPr>
          <a:lstStyle/>
          <a:p>
            <a:pPr marL="179388" lvl="1">
              <a:lnSpc>
                <a:spcPct val="90000"/>
              </a:lnSpc>
              <a:buFont typeface="Arial" charset="0"/>
              <a:buNone/>
              <a:tabLst>
                <a:tab pos="901700" algn="l"/>
              </a:tabLst>
            </a:pPr>
            <a:r>
              <a:rPr lang="en-ZA" sz="2000" b="1" i="1">
                <a:solidFill>
                  <a:srgbClr val="000066"/>
                </a:solidFill>
                <a:latin typeface="Times New Roman" pitchFamily="18" charset="0"/>
                <a:cs typeface="Times New Roman" pitchFamily="18" charset="0"/>
              </a:rPr>
              <a:t>K	U</a:t>
            </a:r>
          </a:p>
        </p:txBody>
      </p:sp>
      <p:sp>
        <p:nvSpPr>
          <p:cNvPr id="292872" name="Line 8"/>
          <p:cNvSpPr>
            <a:spLocks noChangeShapeType="1"/>
          </p:cNvSpPr>
          <p:nvPr/>
        </p:nvSpPr>
        <p:spPr bwMode="auto">
          <a:xfrm>
            <a:off x="4495800" y="4876800"/>
            <a:ext cx="4140200" cy="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292884" name="Rectangle 20"/>
          <p:cNvSpPr>
            <a:spLocks noChangeArrowheads="1"/>
          </p:cNvSpPr>
          <p:nvPr/>
        </p:nvSpPr>
        <p:spPr bwMode="auto">
          <a:xfrm>
            <a:off x="6543675" y="2716213"/>
            <a:ext cx="457200" cy="2159000"/>
          </a:xfrm>
          <a:prstGeom prst="rect">
            <a:avLst/>
          </a:prstGeom>
          <a:solidFill>
            <a:srgbClr val="6464FF"/>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92882" name="Rectangle 18"/>
          <p:cNvSpPr>
            <a:spLocks noChangeArrowheads="1"/>
          </p:cNvSpPr>
          <p:nvPr/>
        </p:nvSpPr>
        <p:spPr bwMode="auto">
          <a:xfrm>
            <a:off x="6543675" y="2716213"/>
            <a:ext cx="457200" cy="2159000"/>
          </a:xfrm>
          <a:prstGeom prst="rect">
            <a:avLst/>
          </a:prstGeom>
          <a:solidFill>
            <a:srgbClr val="64AF00"/>
          </a:solidFill>
          <a:ln w="9525" algn="ctr">
            <a:solidFill>
              <a:schemeClr val="tx1"/>
            </a:solidFill>
            <a:miter lim="800000"/>
            <a:headEnd/>
            <a:tailEnd type="none" w="lg" len="lg"/>
          </a:ln>
        </p:spPr>
        <p:txBody>
          <a:bodyPr wrap="none" lIns="90000" tIns="46800" rIns="90000" bIns="46800" anchor="ctr"/>
          <a:lstStyle/>
          <a:p>
            <a:pPr>
              <a:lnSpc>
                <a:spcPct val="110000"/>
              </a:lnSpc>
            </a:pPr>
            <a:endParaRPr lang="en-ZA"/>
          </a:p>
        </p:txBody>
      </p:sp>
      <p:sp>
        <p:nvSpPr>
          <p:cNvPr id="292885" name="Rectangle 21"/>
          <p:cNvSpPr>
            <a:spLocks noChangeArrowheads="1"/>
          </p:cNvSpPr>
          <p:nvPr/>
        </p:nvSpPr>
        <p:spPr bwMode="auto">
          <a:xfrm>
            <a:off x="6492875" y="2708275"/>
            <a:ext cx="552450" cy="2162175"/>
          </a:xfrm>
          <a:prstGeom prst="rect">
            <a:avLst/>
          </a:prstGeom>
          <a:solidFill>
            <a:srgbClr val="EBEBFF"/>
          </a:solidFill>
          <a:ln w="15875" algn="ctr">
            <a:noFill/>
            <a:miter lim="800000"/>
            <a:headEnd/>
            <a:tailEnd type="none" w="lg" len="lg"/>
          </a:ln>
        </p:spPr>
        <p:txBody>
          <a:bodyPr wrap="none" lIns="90000" tIns="46800" rIns="90000" bIns="46800" anchor="ctr"/>
          <a:lstStyle/>
          <a:p>
            <a:pPr>
              <a:lnSpc>
                <a:spcPct val="110000"/>
              </a:lnSpc>
            </a:pPr>
            <a:endParaRPr lang="en-ZA"/>
          </a:p>
        </p:txBody>
      </p:sp>
      <p:sp>
        <p:nvSpPr>
          <p:cNvPr id="292874" name="Line 10"/>
          <p:cNvSpPr>
            <a:spLocks noChangeShapeType="1"/>
          </p:cNvSpPr>
          <p:nvPr/>
        </p:nvSpPr>
        <p:spPr bwMode="auto">
          <a:xfrm rot="16200000" flipV="1">
            <a:off x="6541294" y="650081"/>
            <a:ext cx="0" cy="4116388"/>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292886" name="Rectangle 22"/>
          <p:cNvSpPr>
            <a:spLocks noChangeArrowheads="1"/>
          </p:cNvSpPr>
          <p:nvPr/>
        </p:nvSpPr>
        <p:spPr bwMode="auto">
          <a:xfrm>
            <a:off x="6191250" y="4902200"/>
            <a:ext cx="1828800" cy="366713"/>
          </a:xfrm>
          <a:prstGeom prst="rect">
            <a:avLst/>
          </a:prstGeom>
          <a:noFill/>
          <a:ln w="9525">
            <a:noFill/>
            <a:miter lim="800000"/>
            <a:headEnd/>
            <a:tailEnd/>
          </a:ln>
        </p:spPr>
        <p:txBody>
          <a:bodyPr lIns="90000" tIns="46800" rIns="90000" bIns="46800">
            <a:spAutoFit/>
          </a:bodyPr>
          <a:lstStyle/>
          <a:p>
            <a:pPr marL="179388" lvl="1">
              <a:lnSpc>
                <a:spcPct val="90000"/>
              </a:lnSpc>
              <a:buFont typeface="Arial" charset="0"/>
              <a:buNone/>
              <a:tabLst>
                <a:tab pos="901700" algn="l"/>
              </a:tabLst>
            </a:pPr>
            <a:r>
              <a:rPr lang="en-ZA" sz="2000" b="1" i="1">
                <a:solidFill>
                  <a:srgbClr val="000066"/>
                </a:solidFill>
                <a:latin typeface="Times New Roman" pitchFamily="18" charset="0"/>
                <a:cs typeface="Times New Roman" pitchFamily="18" charset="0"/>
              </a:rPr>
              <a:t>E</a:t>
            </a:r>
            <a:r>
              <a:rPr lang="en-ZA" sz="2000" b="1" baseline="-25000">
                <a:solidFill>
                  <a:srgbClr val="000066"/>
                </a:solidFill>
                <a:latin typeface="Times New Roman" pitchFamily="18" charset="0"/>
                <a:cs typeface="Times New Roman" pitchFamily="18" charset="0"/>
              </a:rPr>
              <a:t>mech</a:t>
            </a:r>
            <a:r>
              <a:rPr lang="en-ZA" sz="2000" b="1" i="1" baseline="-25000">
                <a:solidFill>
                  <a:srgbClr val="000066"/>
                </a:solidFill>
                <a:latin typeface="Times New Roman" pitchFamily="18" charset="0"/>
                <a:cs typeface="Times New Roman" pitchFamily="18" charset="0"/>
              </a:rPr>
              <a:t> </a:t>
            </a:r>
            <a:r>
              <a:rPr lang="en-ZA" sz="2000" b="1" i="1">
                <a:solidFill>
                  <a:srgbClr val="000066"/>
                </a:solidFill>
                <a:latin typeface="Times New Roman" pitchFamily="18" charset="0"/>
                <a:cs typeface="Times New Roman" pitchFamily="18" charset="0"/>
              </a:rPr>
              <a:t>=</a:t>
            </a:r>
            <a:r>
              <a:rPr lang="en-ZA" sz="2000" b="1" i="1" baseline="-25000">
                <a:solidFill>
                  <a:srgbClr val="000066"/>
                </a:solidFill>
                <a:latin typeface="Times New Roman" pitchFamily="18" charset="0"/>
                <a:cs typeface="Times New Roman" pitchFamily="18" charset="0"/>
              </a:rPr>
              <a:t> </a:t>
            </a:r>
            <a:r>
              <a:rPr lang="en-ZA" sz="2000" b="1" i="1">
                <a:solidFill>
                  <a:srgbClr val="000066"/>
                </a:solidFill>
                <a:latin typeface="Times New Roman" pitchFamily="18" charset="0"/>
                <a:cs typeface="Times New Roman" pitchFamily="18" charset="0"/>
              </a:rPr>
              <a:t>K</a:t>
            </a:r>
            <a:r>
              <a:rPr lang="en-ZA" sz="2000" b="1" i="1" baseline="-25000">
                <a:solidFill>
                  <a:srgbClr val="000066"/>
                </a:solidFill>
                <a:latin typeface="Times New Roman" pitchFamily="18" charset="0"/>
                <a:cs typeface="Times New Roman" pitchFamily="18" charset="0"/>
              </a:rPr>
              <a:t> </a:t>
            </a:r>
            <a:r>
              <a:rPr lang="en-ZA" sz="2000" b="1" i="1">
                <a:solidFill>
                  <a:srgbClr val="000066"/>
                </a:solidFill>
                <a:latin typeface="Times New Roman" pitchFamily="18" charset="0"/>
                <a:cs typeface="Times New Roman" pitchFamily="18" charset="0"/>
              </a:rPr>
              <a:t>+</a:t>
            </a:r>
            <a:r>
              <a:rPr lang="en-ZA" sz="2000" b="1" i="1" baseline="-25000">
                <a:solidFill>
                  <a:srgbClr val="000066"/>
                </a:solidFill>
                <a:latin typeface="Times New Roman" pitchFamily="18" charset="0"/>
                <a:cs typeface="Times New Roman" pitchFamily="18" charset="0"/>
              </a:rPr>
              <a:t> </a:t>
            </a:r>
            <a:r>
              <a:rPr lang="en-ZA" sz="2000" b="1" i="1">
                <a:solidFill>
                  <a:srgbClr val="000066"/>
                </a:solidFill>
                <a:latin typeface="Times New Roman" pitchFamily="18" charset="0"/>
                <a:cs typeface="Times New Roman" pitchFamily="18" charset="0"/>
              </a:rPr>
              <a:t>U</a:t>
            </a:r>
          </a:p>
        </p:txBody>
      </p:sp>
      <p:sp>
        <p:nvSpPr>
          <p:cNvPr id="292887" name="Rectangle 23"/>
          <p:cNvSpPr>
            <a:spLocks noChangeArrowheads="1"/>
          </p:cNvSpPr>
          <p:nvPr/>
        </p:nvSpPr>
        <p:spPr bwMode="auto">
          <a:xfrm>
            <a:off x="6191250" y="5321300"/>
            <a:ext cx="1524000" cy="366713"/>
          </a:xfrm>
          <a:prstGeom prst="rect">
            <a:avLst/>
          </a:prstGeom>
          <a:noFill/>
          <a:ln w="9525">
            <a:noFill/>
            <a:miter lim="800000"/>
            <a:headEnd/>
            <a:tailEnd/>
          </a:ln>
        </p:spPr>
        <p:txBody>
          <a:bodyPr lIns="90000" tIns="46800" rIns="90000" bIns="46800">
            <a:spAutoFit/>
          </a:bodyPr>
          <a:lstStyle/>
          <a:p>
            <a:pPr marL="179388" lvl="1">
              <a:lnSpc>
                <a:spcPct val="90000"/>
              </a:lnSpc>
              <a:buFont typeface="Arial" charset="0"/>
              <a:buNone/>
              <a:tabLst>
                <a:tab pos="901700" algn="l"/>
              </a:tabLst>
            </a:pPr>
            <a:r>
              <a:rPr lang="en-ZA" sz="2000" b="1">
                <a:solidFill>
                  <a:srgbClr val="000066"/>
                </a:solidFill>
                <a:latin typeface="Times New Roman" pitchFamily="18" charset="0"/>
                <a:cs typeface="Times New Roman" pitchFamily="18" charset="0"/>
                <a:sym typeface="Symbol" pitchFamily="18" charset="2"/>
              </a:rPr>
              <a:t></a:t>
            </a:r>
            <a:r>
              <a:rPr lang="en-ZA" sz="2000" b="1" i="1">
                <a:solidFill>
                  <a:srgbClr val="000066"/>
                </a:solidFill>
                <a:latin typeface="Times New Roman" pitchFamily="18" charset="0"/>
                <a:cs typeface="Times New Roman" pitchFamily="18" charset="0"/>
              </a:rPr>
              <a:t>E</a:t>
            </a:r>
            <a:r>
              <a:rPr lang="en-ZA" sz="2000" b="1" baseline="-25000">
                <a:solidFill>
                  <a:srgbClr val="000066"/>
                </a:solidFill>
                <a:latin typeface="Times New Roman" pitchFamily="18" charset="0"/>
                <a:cs typeface="Times New Roman" pitchFamily="18" charset="0"/>
              </a:rPr>
              <a:t>mech</a:t>
            </a:r>
            <a:r>
              <a:rPr lang="en-ZA" sz="2000" b="1" i="1" baseline="-25000">
                <a:solidFill>
                  <a:srgbClr val="000066"/>
                </a:solidFill>
                <a:latin typeface="Times New Roman" pitchFamily="18" charset="0"/>
                <a:cs typeface="Times New Roman" pitchFamily="18" charset="0"/>
              </a:rPr>
              <a:t> </a:t>
            </a:r>
            <a:r>
              <a:rPr lang="en-ZA" sz="2000" b="1" i="1">
                <a:solidFill>
                  <a:srgbClr val="000066"/>
                </a:solidFill>
                <a:latin typeface="Times New Roman" pitchFamily="18" charset="0"/>
                <a:cs typeface="Times New Roman" pitchFamily="18" charset="0"/>
              </a:rPr>
              <a:t>=</a:t>
            </a:r>
            <a:r>
              <a:rPr lang="en-ZA" sz="2000" b="1" i="1" baseline="-25000">
                <a:solidFill>
                  <a:srgbClr val="000066"/>
                </a:solidFill>
                <a:latin typeface="Times New Roman" pitchFamily="18" charset="0"/>
                <a:cs typeface="Times New Roman" pitchFamily="18" charset="0"/>
              </a:rPr>
              <a:t> </a:t>
            </a:r>
            <a:r>
              <a:rPr lang="en-ZA" sz="2000" b="1">
                <a:solidFill>
                  <a:srgbClr val="000066"/>
                </a:solidFill>
                <a:latin typeface="Times New Roman" pitchFamily="18" charset="0"/>
                <a:cs typeface="Times New Roman" pitchFamily="18" charset="0"/>
              </a:rPr>
              <a:t>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7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287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286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287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287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288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288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288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2874"/>
                                        </p:tgtEl>
                                        <p:attrNameLst>
                                          <p:attrName>style.visibility</p:attrName>
                                        </p:attrNameLst>
                                      </p:cBhvr>
                                      <p:to>
                                        <p:strVal val="visible"/>
                                      </p:to>
                                    </p:set>
                                  </p:childTnLst>
                                </p:cTn>
                              </p:par>
                              <p:par>
                                <p:cTn id="27" presetID="1" presetClass="entr" presetSubtype="0" fill="hold" grpId="0" nodeType="withEffect">
                                  <p:stCondLst>
                                    <p:cond delay="2000"/>
                                  </p:stCondLst>
                                  <p:childTnLst>
                                    <p:set>
                                      <p:cBhvr>
                                        <p:cTn id="28" dur="1" fill="hold">
                                          <p:stCondLst>
                                            <p:cond delay="0"/>
                                          </p:stCondLst>
                                        </p:cTn>
                                        <p:tgtEl>
                                          <p:spTgt spid="292871"/>
                                        </p:tgtEl>
                                        <p:attrNameLst>
                                          <p:attrName>style.visibility</p:attrName>
                                        </p:attrNameLst>
                                      </p:cBhvr>
                                      <p:to>
                                        <p:strVal val="visible"/>
                                      </p:to>
                                    </p:set>
                                  </p:childTnLst>
                                </p:cTn>
                              </p:par>
                              <p:par>
                                <p:cTn id="29" presetID="64" presetClass="path" presetSubtype="0" repeatCount="indefinite" decel="50000" autoRev="1" fill="hold" grpId="1" nodeType="withEffect">
                                  <p:stCondLst>
                                    <p:cond delay="2000"/>
                                  </p:stCondLst>
                                  <p:childTnLst>
                                    <p:animMotion origin="layout" path="M 2.77778E-6 -3.33333E-6 L 2.77778E-6 -0.29699 " pathEditMode="relative" rAng="0" ptsTypes="AA">
                                      <p:cBhvr>
                                        <p:cTn id="30" dur="2000" fill="hold"/>
                                        <p:tgtEl>
                                          <p:spTgt spid="292869"/>
                                        </p:tgtEl>
                                        <p:attrNameLst>
                                          <p:attrName>ppt_x</p:attrName>
                                          <p:attrName>ppt_y</p:attrName>
                                        </p:attrNameLst>
                                      </p:cBhvr>
                                      <p:rCtr x="0" y="-149"/>
                                    </p:animMotion>
                                  </p:childTnLst>
                                </p:cTn>
                              </p:par>
                              <p:par>
                                <p:cTn id="31" presetID="6" presetClass="emph" presetSubtype="0" repeatCount="indefinite" decel="50000" autoRev="1" fill="hold" grpId="1" nodeType="withEffect">
                                  <p:stCondLst>
                                    <p:cond delay="2000"/>
                                  </p:stCondLst>
                                  <p:childTnLst>
                                    <p:animScale>
                                      <p:cBhvr>
                                        <p:cTn id="32" dur="2000" fill="hold"/>
                                        <p:tgtEl>
                                          <p:spTgt spid="292871"/>
                                        </p:tgtEl>
                                      </p:cBhvr>
                                      <p:by x="100000" y="100"/>
                                    </p:animScale>
                                  </p:childTnLst>
                                </p:cTn>
                              </p:par>
                              <p:par>
                                <p:cTn id="33" presetID="42" presetClass="path" presetSubtype="0" repeatCount="indefinite" decel="50000" autoRev="1" fill="hold" grpId="2" nodeType="withEffect">
                                  <p:stCondLst>
                                    <p:cond delay="2000"/>
                                  </p:stCondLst>
                                  <p:childTnLst>
                                    <p:animMotion origin="layout" path="M 3.33333E-6 -1.85185E-6 L 3.33333E-6 0.15625 " pathEditMode="relative" rAng="0" ptsTypes="AA">
                                      <p:cBhvr>
                                        <p:cTn id="34" dur="2000" fill="hold"/>
                                        <p:tgtEl>
                                          <p:spTgt spid="292871"/>
                                        </p:tgtEl>
                                        <p:attrNameLst>
                                          <p:attrName>ppt_x</p:attrName>
                                          <p:attrName>ppt_y</p:attrName>
                                        </p:attrNameLst>
                                      </p:cBhvr>
                                      <p:rCtr x="0" y="78"/>
                                    </p:animMotion>
                                  </p:childTnLst>
                                </p:cTn>
                              </p:par>
                              <p:par>
                                <p:cTn id="35" presetID="6" presetClass="emph" presetSubtype="0" repeatCount="indefinite" accel="50000" autoRev="1" fill="hold" grpId="1" nodeType="withEffect">
                                  <p:stCondLst>
                                    <p:cond delay="0"/>
                                  </p:stCondLst>
                                  <p:childTnLst>
                                    <p:animScale>
                                      <p:cBhvr>
                                        <p:cTn id="36" dur="2000" fill="hold"/>
                                        <p:tgtEl>
                                          <p:spTgt spid="292875"/>
                                        </p:tgtEl>
                                      </p:cBhvr>
                                      <p:by x="100000" y="100"/>
                                    </p:animScale>
                                  </p:childTnLst>
                                </p:cTn>
                              </p:par>
                              <p:par>
                                <p:cTn id="37" presetID="42" presetClass="path" presetSubtype="0" repeatCount="indefinite" accel="50000" autoRev="1" fill="hold" grpId="2" nodeType="withEffect">
                                  <p:stCondLst>
                                    <p:cond delay="0"/>
                                  </p:stCondLst>
                                  <p:childTnLst>
                                    <p:animMotion origin="layout" path="M 3.33333E-6 -1.85185E-6 L 3.33333E-6 0.15625 " pathEditMode="relative" rAng="0" ptsTypes="AA">
                                      <p:cBhvr>
                                        <p:cTn id="38" dur="2000" fill="hold"/>
                                        <p:tgtEl>
                                          <p:spTgt spid="292875"/>
                                        </p:tgtEl>
                                        <p:attrNameLst>
                                          <p:attrName>ppt_x</p:attrName>
                                          <p:attrName>ppt_y</p:attrName>
                                        </p:attrNameLst>
                                      </p:cBhvr>
                                      <p:rCtr x="0" y="78"/>
                                    </p:animMotion>
                                  </p:childTnLst>
                                </p:cTn>
                              </p:par>
                              <p:par>
                                <p:cTn id="39" presetID="1" presetClass="exit" presetSubtype="0" fill="hold" grpId="1" nodeType="withEffect">
                                  <p:stCondLst>
                                    <p:cond delay="2000"/>
                                  </p:stCondLst>
                                  <p:childTnLst>
                                    <p:set>
                                      <p:cBhvr>
                                        <p:cTn id="40" dur="1" fill="hold">
                                          <p:stCondLst>
                                            <p:cond delay="0"/>
                                          </p:stCondLst>
                                        </p:cTn>
                                        <p:tgtEl>
                                          <p:spTgt spid="292876"/>
                                        </p:tgtEl>
                                        <p:attrNameLst>
                                          <p:attrName>style.visibility</p:attrName>
                                        </p:attrNameLst>
                                      </p:cBhvr>
                                      <p:to>
                                        <p:strVal val="hidden"/>
                                      </p:to>
                                    </p:set>
                                  </p:childTnLst>
                                </p:cTn>
                              </p:par>
                              <p:par>
                                <p:cTn id="41" presetID="6" presetClass="emph" presetSubtype="0" repeatCount="indefinite" decel="50000" autoRev="1" fill="hold" grpId="1" nodeType="withEffect">
                                  <p:stCondLst>
                                    <p:cond delay="2000"/>
                                  </p:stCondLst>
                                  <p:childTnLst>
                                    <p:animScale>
                                      <p:cBhvr>
                                        <p:cTn id="42" dur="2000" fill="hold"/>
                                        <p:tgtEl>
                                          <p:spTgt spid="292882"/>
                                        </p:tgtEl>
                                      </p:cBhvr>
                                      <p:by x="100000" y="100"/>
                                    </p:animScale>
                                  </p:childTnLst>
                                </p:cTn>
                              </p:par>
                              <p:par>
                                <p:cTn id="43" presetID="42" presetClass="path" presetSubtype="0" repeatCount="indefinite" decel="50000" autoRev="1" fill="hold" grpId="2" nodeType="withEffect">
                                  <p:stCondLst>
                                    <p:cond delay="2000"/>
                                  </p:stCondLst>
                                  <p:childTnLst>
                                    <p:animMotion origin="layout" path="M 3.33333E-6 -1.85185E-6 L 3.33333E-6 0.15625 " pathEditMode="relative" rAng="0" ptsTypes="AA">
                                      <p:cBhvr>
                                        <p:cTn id="44" dur="2000" fill="hold"/>
                                        <p:tgtEl>
                                          <p:spTgt spid="292882"/>
                                        </p:tgtEl>
                                        <p:attrNameLst>
                                          <p:attrName>ppt_x</p:attrName>
                                          <p:attrName>ppt_y</p:attrName>
                                        </p:attrNameLst>
                                      </p:cBhvr>
                                      <p:rCtr x="0" y="78"/>
                                    </p:animMotion>
                                  </p:childTnLst>
                                </p:cTn>
                              </p:par>
                              <p:par>
                                <p:cTn id="45" presetID="10" presetClass="exit" presetSubtype="0" fill="hold" grpId="1" nodeType="withEffect">
                                  <p:stCondLst>
                                    <p:cond delay="12000"/>
                                  </p:stCondLst>
                                  <p:childTnLst>
                                    <p:animEffect transition="out" filter="fade">
                                      <p:cBhvr>
                                        <p:cTn id="46" dur="2000"/>
                                        <p:tgtEl>
                                          <p:spTgt spid="292885"/>
                                        </p:tgtEl>
                                      </p:cBhvr>
                                    </p:animEffect>
                                    <p:set>
                                      <p:cBhvr>
                                        <p:cTn id="47" dur="1" fill="hold">
                                          <p:stCondLst>
                                            <p:cond delay="1999"/>
                                          </p:stCondLst>
                                        </p:cTn>
                                        <p:tgtEl>
                                          <p:spTgt spid="292885"/>
                                        </p:tgtEl>
                                        <p:attrNameLst>
                                          <p:attrName>style.visibility</p:attrName>
                                        </p:attrNameLst>
                                      </p:cBhvr>
                                      <p:to>
                                        <p:strVal val="hidden"/>
                                      </p:to>
                                    </p:set>
                                  </p:childTnLst>
                                </p:cTn>
                              </p:par>
                              <p:par>
                                <p:cTn id="48" presetID="10" presetClass="entr" presetSubtype="0" fill="hold" grpId="0" nodeType="withEffect">
                                  <p:stCondLst>
                                    <p:cond delay="12000"/>
                                  </p:stCondLst>
                                  <p:childTnLst>
                                    <p:set>
                                      <p:cBhvr>
                                        <p:cTn id="49" dur="1" fill="hold">
                                          <p:stCondLst>
                                            <p:cond delay="0"/>
                                          </p:stCondLst>
                                        </p:cTn>
                                        <p:tgtEl>
                                          <p:spTgt spid="292886"/>
                                        </p:tgtEl>
                                        <p:attrNameLst>
                                          <p:attrName>style.visibility</p:attrName>
                                        </p:attrNameLst>
                                      </p:cBhvr>
                                      <p:to>
                                        <p:strVal val="visible"/>
                                      </p:to>
                                    </p:set>
                                    <p:animEffect transition="in" filter="fade">
                                      <p:cBhvr>
                                        <p:cTn id="50" dur="2000"/>
                                        <p:tgtEl>
                                          <p:spTgt spid="292886"/>
                                        </p:tgtEl>
                                      </p:cBhvr>
                                    </p:animEffect>
                                  </p:childTnLst>
                                </p:cTn>
                              </p:par>
                              <p:par>
                                <p:cTn id="51" presetID="10" presetClass="entr" presetSubtype="0" fill="hold" grpId="0" nodeType="withEffect">
                                  <p:stCondLst>
                                    <p:cond delay="14000"/>
                                  </p:stCondLst>
                                  <p:childTnLst>
                                    <p:set>
                                      <p:cBhvr>
                                        <p:cTn id="52" dur="1" fill="hold">
                                          <p:stCondLst>
                                            <p:cond delay="0"/>
                                          </p:stCondLst>
                                        </p:cTn>
                                        <p:tgtEl>
                                          <p:spTgt spid="292887"/>
                                        </p:tgtEl>
                                        <p:attrNameLst>
                                          <p:attrName>style.visibility</p:attrName>
                                        </p:attrNameLst>
                                      </p:cBhvr>
                                      <p:to>
                                        <p:strVal val="visible"/>
                                      </p:to>
                                    </p:set>
                                    <p:animEffect transition="in" filter="fade">
                                      <p:cBhvr>
                                        <p:cTn id="53" dur="2000"/>
                                        <p:tgtEl>
                                          <p:spTgt spid="292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75" grpId="0" animBg="1"/>
      <p:bldP spid="292875" grpId="1" animBg="1"/>
      <p:bldP spid="292875" grpId="2" animBg="1"/>
      <p:bldP spid="292876" grpId="0" animBg="1"/>
      <p:bldP spid="292876" grpId="1" animBg="1"/>
      <p:bldP spid="292868" grpId="0"/>
      <p:bldP spid="292869" grpId="0" animBg="1"/>
      <p:bldP spid="292869" grpId="1" animBg="1"/>
      <p:bldP spid="292871" grpId="0" animBg="1"/>
      <p:bldP spid="292871" grpId="1" animBg="1"/>
      <p:bldP spid="292871" grpId="2" animBg="1"/>
      <p:bldP spid="292873" grpId="0"/>
      <p:bldP spid="292872" grpId="0" animBg="1"/>
      <p:bldP spid="292884" grpId="0" animBg="1"/>
      <p:bldP spid="292882" grpId="0" animBg="1"/>
      <p:bldP spid="292882" grpId="1" animBg="1"/>
      <p:bldP spid="292882" grpId="2" animBg="1"/>
      <p:bldP spid="292885" grpId="0" animBg="1"/>
      <p:bldP spid="292885" grpId="1" animBg="1"/>
      <p:bldP spid="292874" grpId="0" animBg="1"/>
      <p:bldP spid="292886" grpId="0"/>
      <p:bldP spid="2928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89" name="Footer Placeholder 3"/>
          <p:cNvSpPr>
            <a:spLocks noGrp="1"/>
          </p:cNvSpPr>
          <p:nvPr>
            <p:ph type="ftr" sz="quarter" idx="10"/>
          </p:nvPr>
        </p:nvSpPr>
        <p:spPr>
          <a:noFill/>
        </p:spPr>
        <p:txBody>
          <a:bodyPr/>
          <a:lstStyle/>
          <a:p>
            <a:r>
              <a:rPr lang="en-US" smtClean="0"/>
              <a:t>ENERGY</a:t>
            </a:r>
          </a:p>
        </p:txBody>
      </p:sp>
      <p:sp>
        <p:nvSpPr>
          <p:cNvPr id="304190" name="Date Placeholder 4"/>
          <p:cNvSpPr>
            <a:spLocks noGrp="1"/>
          </p:cNvSpPr>
          <p:nvPr>
            <p:ph type="dt" sz="quarter" idx="11"/>
          </p:nvPr>
        </p:nvSpPr>
        <p:spPr>
          <a:noFill/>
        </p:spPr>
        <p:txBody>
          <a:bodyPr/>
          <a:lstStyle/>
          <a:p>
            <a:r>
              <a:rPr lang="en-US" dirty="0" smtClean="0"/>
              <a:t>PHY1012F</a:t>
            </a:r>
          </a:p>
        </p:txBody>
      </p:sp>
      <p:sp>
        <p:nvSpPr>
          <p:cNvPr id="304191" name="Slide Number Placeholder 5"/>
          <p:cNvSpPr>
            <a:spLocks noGrp="1"/>
          </p:cNvSpPr>
          <p:nvPr>
            <p:ph type="sldNum" sz="quarter" idx="12"/>
          </p:nvPr>
        </p:nvSpPr>
        <p:spPr>
          <a:noFill/>
        </p:spPr>
        <p:txBody>
          <a:bodyPr/>
          <a:lstStyle/>
          <a:p>
            <a:fld id="{8C9B4394-C234-448A-A816-0A7CDF1680BA}" type="slidenum">
              <a:rPr lang="en-US" smtClean="0"/>
              <a:pPr/>
              <a:t>9</a:t>
            </a:fld>
            <a:endParaRPr lang="en-US" smtClean="0"/>
          </a:p>
        </p:txBody>
      </p:sp>
      <p:sp>
        <p:nvSpPr>
          <p:cNvPr id="304192" name="Rectangle 2"/>
          <p:cNvSpPr>
            <a:spLocks noGrp="1" noChangeArrowheads="1"/>
          </p:cNvSpPr>
          <p:nvPr>
            <p:ph type="title"/>
          </p:nvPr>
        </p:nvSpPr>
        <p:spPr/>
        <p:txBody>
          <a:bodyPr/>
          <a:lstStyle/>
          <a:p>
            <a:pPr eaLnBrk="1" hangingPunct="1"/>
            <a:r>
              <a:rPr lang="en-ZA" smtClean="0"/>
              <a:t>HOOKE’S LAW</a:t>
            </a:r>
            <a:endParaRPr lang="en-US" smtClean="0"/>
          </a:p>
        </p:txBody>
      </p:sp>
      <p:sp>
        <p:nvSpPr>
          <p:cNvPr id="304131" name="Rectangle 3"/>
          <p:cNvSpPr>
            <a:spLocks noGrp="1" noChangeArrowheads="1"/>
          </p:cNvSpPr>
          <p:nvPr>
            <p:ph type="body" idx="1"/>
          </p:nvPr>
        </p:nvSpPr>
        <p:spPr>
          <a:xfrm>
            <a:off x="0" y="2152650"/>
            <a:ext cx="8882063" cy="4143375"/>
          </a:xfrm>
        </p:spPr>
        <p:txBody>
          <a:bodyPr/>
          <a:lstStyle/>
          <a:p>
            <a:pPr marL="715963" lvl="2" indent="-357188" eaLnBrk="1" hangingPunct="1"/>
            <a:r>
              <a:rPr lang="en-ZA" smtClean="0"/>
              <a:t>The </a:t>
            </a:r>
            <a:r>
              <a:rPr lang="en-ZA" smtClean="0">
                <a:solidFill>
                  <a:srgbClr val="FF0000"/>
                </a:solidFill>
              </a:rPr>
              <a:t>spring constant</a:t>
            </a:r>
            <a:r>
              <a:rPr lang="en-ZA" smtClean="0"/>
              <a:t>, </a:t>
            </a:r>
            <a:r>
              <a:rPr lang="en-ZA" b="1" i="1" smtClean="0">
                <a:latin typeface="Times New Roman" pitchFamily="18" charset="0"/>
              </a:rPr>
              <a:t>k</a:t>
            </a:r>
            <a:r>
              <a:rPr lang="en-ZA" smtClean="0"/>
              <a:t>, is a measure </a:t>
            </a:r>
            <a:br>
              <a:rPr lang="en-ZA" smtClean="0"/>
            </a:br>
            <a:r>
              <a:rPr lang="en-ZA" smtClean="0"/>
              <a:t>of the “stiffness” of the spring.</a:t>
            </a:r>
          </a:p>
          <a:p>
            <a:pPr marL="715963" lvl="2" indent="-357188" eaLnBrk="1" hangingPunct="1"/>
            <a:r>
              <a:rPr lang="en-ZA" smtClean="0"/>
              <a:t>The negative sign indicates a </a:t>
            </a:r>
            <a:br>
              <a:rPr lang="en-ZA" smtClean="0"/>
            </a:br>
            <a:r>
              <a:rPr lang="en-ZA" smtClean="0">
                <a:solidFill>
                  <a:srgbClr val="FF0000"/>
                </a:solidFill>
              </a:rPr>
              <a:t>restoring</a:t>
            </a:r>
            <a:r>
              <a:rPr lang="en-ZA" smtClean="0"/>
              <a:t> </a:t>
            </a:r>
            <a:r>
              <a:rPr lang="en-ZA" smtClean="0">
                <a:solidFill>
                  <a:srgbClr val="FF0000"/>
                </a:solidFill>
              </a:rPr>
              <a:t>force</a:t>
            </a:r>
            <a:r>
              <a:rPr lang="en-ZA" smtClean="0"/>
              <a:t>.</a:t>
            </a:r>
          </a:p>
          <a:p>
            <a:pPr marL="715963" lvl="2" indent="-357188" eaLnBrk="1" hangingPunct="1"/>
            <a:r>
              <a:rPr lang="en-ZA" b="1" smtClean="0">
                <a:latin typeface="Times New Roman" pitchFamily="18" charset="0"/>
                <a:sym typeface="Symbol" pitchFamily="18" charset="2"/>
              </a:rPr>
              <a:t></a:t>
            </a:r>
            <a:r>
              <a:rPr lang="en-ZA" b="1" i="1" smtClean="0">
                <a:latin typeface="Times New Roman" pitchFamily="18" charset="0"/>
                <a:sym typeface="Symbol" pitchFamily="18" charset="2"/>
              </a:rPr>
              <a:t>s = L </a:t>
            </a:r>
            <a:r>
              <a:rPr lang="en-ZA" b="1" i="1" smtClean="0">
                <a:cs typeface="Times New Roman" pitchFamily="18" charset="0"/>
                <a:sym typeface="Symbol" pitchFamily="18" charset="2"/>
              </a:rPr>
              <a:t>–</a:t>
            </a:r>
            <a:r>
              <a:rPr lang="en-ZA" b="1" i="1" smtClean="0"/>
              <a:t> </a:t>
            </a:r>
            <a:r>
              <a:rPr lang="en-ZA" b="1" i="1" smtClean="0">
                <a:latin typeface="Times New Roman" pitchFamily="18" charset="0"/>
                <a:sym typeface="Symbol" pitchFamily="18" charset="2"/>
              </a:rPr>
              <a:t>L</a:t>
            </a:r>
            <a:r>
              <a:rPr lang="en-ZA" b="1" baseline="-25000" smtClean="0">
                <a:latin typeface="Times New Roman" pitchFamily="18" charset="0"/>
                <a:sym typeface="Symbol" pitchFamily="18" charset="2"/>
              </a:rPr>
              <a:t>0</a:t>
            </a:r>
            <a:r>
              <a:rPr lang="en-ZA" b="1" i="1" smtClean="0">
                <a:latin typeface="Times New Roman" pitchFamily="18" charset="0"/>
                <a:sym typeface="Symbol" pitchFamily="18" charset="2"/>
              </a:rPr>
              <a:t> </a:t>
            </a:r>
            <a:r>
              <a:rPr lang="en-ZA" smtClean="0"/>
              <a:t>is the </a:t>
            </a:r>
            <a:br>
              <a:rPr lang="en-ZA" smtClean="0"/>
            </a:br>
            <a:r>
              <a:rPr lang="en-ZA" smtClean="0">
                <a:solidFill>
                  <a:srgbClr val="FF0000"/>
                </a:solidFill>
              </a:rPr>
              <a:t>displacement from equilibrium</a:t>
            </a:r>
            <a:r>
              <a:rPr lang="en-ZA" smtClean="0"/>
              <a:t>.</a:t>
            </a:r>
          </a:p>
          <a:p>
            <a:pPr marL="715963" lvl="2" indent="-357188" eaLnBrk="1" hangingPunct="1"/>
            <a:r>
              <a:rPr lang="en-ZA" b="1" smtClean="0">
                <a:latin typeface="Times New Roman" pitchFamily="18" charset="0"/>
              </a:rPr>
              <a:t>(</a:t>
            </a:r>
            <a:r>
              <a:rPr lang="en-ZA" b="1" i="1" smtClean="0">
                <a:latin typeface="Times New Roman" pitchFamily="18" charset="0"/>
              </a:rPr>
              <a:t>F</a:t>
            </a:r>
            <a:r>
              <a:rPr lang="en-ZA" b="1" baseline="-25000" smtClean="0">
                <a:latin typeface="Times New Roman" pitchFamily="18" charset="0"/>
              </a:rPr>
              <a:t>sp</a:t>
            </a:r>
            <a:r>
              <a:rPr lang="en-ZA" b="1" smtClean="0">
                <a:latin typeface="Times New Roman" pitchFamily="18" charset="0"/>
              </a:rPr>
              <a:t>)</a:t>
            </a:r>
            <a:r>
              <a:rPr lang="en-ZA" b="1" i="1" baseline="-25000" smtClean="0">
                <a:latin typeface="Times New Roman" pitchFamily="18" charset="0"/>
              </a:rPr>
              <a:t>s</a:t>
            </a:r>
            <a:r>
              <a:rPr lang="en-ZA" b="1" smtClean="0">
                <a:latin typeface="Times New Roman" pitchFamily="18" charset="0"/>
              </a:rPr>
              <a:t> </a:t>
            </a:r>
            <a:r>
              <a:rPr lang="en-ZA" smtClean="0"/>
              <a:t>is the magnitude of the force </a:t>
            </a:r>
            <a:br>
              <a:rPr lang="en-ZA" smtClean="0"/>
            </a:br>
            <a:r>
              <a:rPr lang="en-ZA" smtClean="0"/>
              <a:t>acting on </a:t>
            </a:r>
            <a:r>
              <a:rPr lang="en-ZA" i="1" smtClean="0"/>
              <a:t>either side</a:t>
            </a:r>
            <a:r>
              <a:rPr lang="en-ZA" i="1" baseline="30000" smtClean="0"/>
              <a:t> </a:t>
            </a:r>
            <a:r>
              <a:rPr lang="en-ZA" smtClean="0"/>
              <a:t> of the spring.</a:t>
            </a:r>
            <a:endParaRPr lang="en-ZA" b="1" smtClean="0">
              <a:latin typeface="Times New Roman" pitchFamily="18" charset="0"/>
            </a:endParaRPr>
          </a:p>
          <a:p>
            <a:pPr marL="715963" lvl="2" indent="-357188" eaLnBrk="1" hangingPunct="1"/>
            <a:r>
              <a:rPr lang="en-ZA" smtClean="0"/>
              <a:t>Hooke’s law is not universal.  It is applicable only within the limits of each particular spring.</a:t>
            </a:r>
            <a:endParaRPr lang="en-US" smtClean="0"/>
          </a:p>
          <a:p>
            <a:pPr marL="715963" lvl="2" indent="-357188" eaLnBrk="1" hangingPunct="1"/>
            <a:r>
              <a:rPr lang="en-ZA" smtClean="0"/>
              <a:t>We shall work only with ideal (massless) springs.</a:t>
            </a:r>
          </a:p>
        </p:txBody>
      </p:sp>
      <p:graphicFrame>
        <p:nvGraphicFramePr>
          <p:cNvPr id="304132" name="Object 4"/>
          <p:cNvGraphicFramePr>
            <a:graphicFrameLocks noChangeAspect="1"/>
          </p:cNvGraphicFramePr>
          <p:nvPr/>
        </p:nvGraphicFramePr>
        <p:xfrm>
          <a:off x="2109788" y="1470025"/>
          <a:ext cx="1968500" cy="546100"/>
        </p:xfrm>
        <a:graphic>
          <a:graphicData uri="http://schemas.openxmlformats.org/presentationml/2006/ole">
            <mc:AlternateContent xmlns:mc="http://schemas.openxmlformats.org/markup-compatibility/2006">
              <mc:Choice xmlns:v="urn:schemas-microsoft-com:vml" Requires="v">
                <p:oleObj spid="_x0000_s304198" name="Equation" r:id="rId4" imgW="1968480" imgH="545760" progId="Equation.DSMT4">
                  <p:embed/>
                </p:oleObj>
              </mc:Choice>
              <mc:Fallback>
                <p:oleObj name="Equation" r:id="rId4" imgW="1968480" imgH="545760" progId="Equation.DSMT4">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9788" y="1470025"/>
                        <a:ext cx="1968500" cy="546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4194" name="Line 5"/>
          <p:cNvSpPr>
            <a:spLocks noChangeShapeType="1"/>
          </p:cNvSpPr>
          <p:nvPr/>
        </p:nvSpPr>
        <p:spPr bwMode="auto">
          <a:xfrm flipV="1">
            <a:off x="7383463" y="1466850"/>
            <a:ext cx="0" cy="2949575"/>
          </a:xfrm>
          <a:prstGeom prst="line">
            <a:avLst/>
          </a:prstGeom>
          <a:noFill/>
          <a:ln w="12700">
            <a:solidFill>
              <a:schemeClr val="bg2"/>
            </a:solidFill>
            <a:prstDash val="dash"/>
            <a:round/>
            <a:headEnd/>
            <a:tailEnd type="none" w="lg" len="lg"/>
          </a:ln>
        </p:spPr>
        <p:txBody>
          <a:bodyPr lIns="90000" tIns="46800" rIns="90000" bIns="46800"/>
          <a:lstStyle/>
          <a:p>
            <a:endParaRPr lang="en-US"/>
          </a:p>
        </p:txBody>
      </p:sp>
      <p:sp>
        <p:nvSpPr>
          <p:cNvPr id="304195" name="Rectangle 8"/>
          <p:cNvSpPr>
            <a:spLocks noChangeArrowheads="1"/>
          </p:cNvSpPr>
          <p:nvPr/>
        </p:nvSpPr>
        <p:spPr bwMode="auto">
          <a:xfrm rot="-5400000">
            <a:off x="4590256" y="2777332"/>
            <a:ext cx="2835275" cy="198438"/>
          </a:xfrm>
          <a:prstGeom prst="rect">
            <a:avLst/>
          </a:prstGeom>
          <a:gradFill rotWithShape="0">
            <a:gsLst>
              <a:gs pos="0">
                <a:srgbClr val="EBEBFF"/>
              </a:gs>
              <a:gs pos="100000">
                <a:srgbClr val="808080"/>
              </a:gs>
            </a:gsLst>
            <a:lin ang="0" scaled="1"/>
          </a:gradFill>
          <a:ln w="9525">
            <a:noFill/>
            <a:miter lim="800000"/>
            <a:headEnd/>
            <a:tailEnd/>
          </a:ln>
        </p:spPr>
        <p:txBody>
          <a:bodyPr/>
          <a:lstStyle/>
          <a:p>
            <a:pPr>
              <a:lnSpc>
                <a:spcPct val="110000"/>
              </a:lnSpc>
            </a:pPr>
            <a:endParaRPr lang="en-ZA"/>
          </a:p>
        </p:txBody>
      </p:sp>
      <p:sp>
        <p:nvSpPr>
          <p:cNvPr id="304196" name="Rectangle 12"/>
          <p:cNvSpPr>
            <a:spLocks noChangeArrowheads="1"/>
          </p:cNvSpPr>
          <p:nvPr/>
        </p:nvSpPr>
        <p:spPr bwMode="auto">
          <a:xfrm>
            <a:off x="7151688" y="2109788"/>
            <a:ext cx="1143000" cy="427037"/>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s &gt; </a:t>
            </a:r>
            <a:r>
              <a:rPr lang="en-US" sz="2000" b="1">
                <a:solidFill>
                  <a:srgbClr val="000066"/>
                </a:solidFill>
                <a:latin typeface="Times New Roman" pitchFamily="18" charset="0"/>
                <a:sym typeface="Symbol" pitchFamily="18" charset="2"/>
              </a:rPr>
              <a:t>0</a:t>
            </a:r>
            <a:endParaRPr lang="en-US" sz="2000" b="1" i="1">
              <a:solidFill>
                <a:srgbClr val="000066"/>
              </a:solidFill>
              <a:latin typeface="Times New Roman" pitchFamily="18" charset="0"/>
              <a:sym typeface="Symbol" pitchFamily="18" charset="2"/>
            </a:endParaRPr>
          </a:p>
        </p:txBody>
      </p:sp>
      <p:grpSp>
        <p:nvGrpSpPr>
          <p:cNvPr id="304197" name="Group 13"/>
          <p:cNvGrpSpPr>
            <a:grpSpLocks/>
          </p:cNvGrpSpPr>
          <p:nvPr/>
        </p:nvGrpSpPr>
        <p:grpSpPr bwMode="auto">
          <a:xfrm rot="-5400000">
            <a:off x="6573044" y="2255044"/>
            <a:ext cx="350838" cy="1295400"/>
            <a:chOff x="3445" y="783"/>
            <a:chExt cx="341" cy="1622"/>
          </a:xfrm>
        </p:grpSpPr>
        <p:sp>
          <p:nvSpPr>
            <p:cNvPr id="304142" name="Freeform 14"/>
            <p:cNvSpPr>
              <a:spLocks/>
            </p:cNvSpPr>
            <p:nvPr/>
          </p:nvSpPr>
          <p:spPr bwMode="auto">
            <a:xfrm>
              <a:off x="3454" y="783"/>
              <a:ext cx="322" cy="91"/>
            </a:xfrm>
            <a:custGeom>
              <a:avLst/>
              <a:gdLst/>
              <a:ahLst/>
              <a:cxnLst>
                <a:cxn ang="0">
                  <a:pos x="13" y="17"/>
                </a:cxn>
                <a:cxn ang="0">
                  <a:pos x="13" y="53"/>
                </a:cxn>
                <a:cxn ang="0">
                  <a:pos x="277" y="77"/>
                </a:cxn>
                <a:cxn ang="0">
                  <a:pos x="321" y="75"/>
                </a:cxn>
                <a:cxn ang="0">
                  <a:pos x="13" y="17"/>
                </a:cxn>
              </a:cxnLst>
              <a:rect l="0" t="0" r="r" b="b"/>
              <a:pathLst>
                <a:path w="321" h="92">
                  <a:moveTo>
                    <a:pt x="13" y="17"/>
                  </a:moveTo>
                  <a:cubicBezTo>
                    <a:pt x="0" y="24"/>
                    <a:pt x="0" y="45"/>
                    <a:pt x="13" y="53"/>
                  </a:cubicBezTo>
                  <a:cubicBezTo>
                    <a:pt x="151" y="53"/>
                    <a:pt x="275" y="61"/>
                    <a:pt x="277" y="77"/>
                  </a:cubicBezTo>
                  <a:cubicBezTo>
                    <a:pt x="293" y="92"/>
                    <a:pt x="318" y="87"/>
                    <a:pt x="321" y="75"/>
                  </a:cubicBezTo>
                  <a:cubicBezTo>
                    <a:pt x="319" y="0"/>
                    <a:pt x="67" y="23"/>
                    <a:pt x="13" y="17"/>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304256" name="Group 15"/>
            <p:cNvGrpSpPr>
              <a:grpSpLocks/>
            </p:cNvGrpSpPr>
            <p:nvPr/>
          </p:nvGrpSpPr>
          <p:grpSpPr bwMode="auto">
            <a:xfrm>
              <a:off x="3449" y="855"/>
              <a:ext cx="331" cy="293"/>
              <a:chOff x="3449" y="855"/>
              <a:chExt cx="331" cy="293"/>
            </a:xfrm>
          </p:grpSpPr>
          <p:sp>
            <p:nvSpPr>
              <p:cNvPr id="304274" name="Freeform 16"/>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45" name="Freeform 17"/>
              <p:cNvSpPr>
                <a:spLocks/>
              </p:cNvSpPr>
              <p:nvPr/>
            </p:nvSpPr>
            <p:spPr bwMode="auto">
              <a:xfrm>
                <a:off x="3450" y="966"/>
                <a:ext cx="327" cy="183"/>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sp>
          <p:nvSpPr>
            <p:cNvPr id="304257" name="Freeform 18"/>
            <p:cNvSpPr>
              <a:spLocks/>
            </p:cNvSpPr>
            <p:nvPr/>
          </p:nvSpPr>
          <p:spPr bwMode="auto">
            <a:xfrm>
              <a:off x="3635" y="803"/>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nvGrpSpPr>
            <p:cNvPr id="304258" name="Group 19"/>
            <p:cNvGrpSpPr>
              <a:grpSpLocks/>
            </p:cNvGrpSpPr>
            <p:nvPr/>
          </p:nvGrpSpPr>
          <p:grpSpPr bwMode="auto">
            <a:xfrm>
              <a:off x="3449" y="1125"/>
              <a:ext cx="331" cy="293"/>
              <a:chOff x="3449" y="855"/>
              <a:chExt cx="331" cy="293"/>
            </a:xfrm>
          </p:grpSpPr>
          <p:sp>
            <p:nvSpPr>
              <p:cNvPr id="304272" name="Freeform 20"/>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49" name="Freeform 21"/>
              <p:cNvSpPr>
                <a:spLocks/>
              </p:cNvSpPr>
              <p:nvPr/>
            </p:nvSpPr>
            <p:spPr bwMode="auto">
              <a:xfrm>
                <a:off x="3450" y="966"/>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59" name="Group 22"/>
            <p:cNvGrpSpPr>
              <a:grpSpLocks/>
            </p:cNvGrpSpPr>
            <p:nvPr/>
          </p:nvGrpSpPr>
          <p:grpSpPr bwMode="auto">
            <a:xfrm>
              <a:off x="3449" y="1394"/>
              <a:ext cx="331" cy="293"/>
              <a:chOff x="3449" y="855"/>
              <a:chExt cx="331" cy="293"/>
            </a:xfrm>
          </p:grpSpPr>
          <p:sp>
            <p:nvSpPr>
              <p:cNvPr id="304270" name="Freeform 23"/>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52" name="Freeform 24"/>
              <p:cNvSpPr>
                <a:spLocks/>
              </p:cNvSpPr>
              <p:nvPr/>
            </p:nvSpPr>
            <p:spPr bwMode="auto">
              <a:xfrm>
                <a:off x="3450" y="966"/>
                <a:ext cx="327" cy="183"/>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60" name="Group 25"/>
            <p:cNvGrpSpPr>
              <a:grpSpLocks/>
            </p:cNvGrpSpPr>
            <p:nvPr/>
          </p:nvGrpSpPr>
          <p:grpSpPr bwMode="auto">
            <a:xfrm>
              <a:off x="3449" y="1664"/>
              <a:ext cx="331" cy="293"/>
              <a:chOff x="3449" y="855"/>
              <a:chExt cx="331" cy="293"/>
            </a:xfrm>
          </p:grpSpPr>
          <p:sp>
            <p:nvSpPr>
              <p:cNvPr id="304268" name="Freeform 26"/>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55" name="Freeform 27"/>
              <p:cNvSpPr>
                <a:spLocks/>
              </p:cNvSpPr>
              <p:nvPr/>
            </p:nvSpPr>
            <p:spPr bwMode="auto">
              <a:xfrm>
                <a:off x="3450" y="966"/>
                <a:ext cx="327" cy="183"/>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61" name="Group 28"/>
            <p:cNvGrpSpPr>
              <a:grpSpLocks/>
            </p:cNvGrpSpPr>
            <p:nvPr/>
          </p:nvGrpSpPr>
          <p:grpSpPr bwMode="auto">
            <a:xfrm>
              <a:off x="3449" y="1933"/>
              <a:ext cx="331" cy="293"/>
              <a:chOff x="3449" y="855"/>
              <a:chExt cx="331" cy="293"/>
            </a:xfrm>
          </p:grpSpPr>
          <p:sp>
            <p:nvSpPr>
              <p:cNvPr id="304266" name="Freeform 29"/>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58" name="Freeform 30"/>
              <p:cNvSpPr>
                <a:spLocks/>
              </p:cNvSpPr>
              <p:nvPr/>
            </p:nvSpPr>
            <p:spPr bwMode="auto">
              <a:xfrm>
                <a:off x="3450" y="967"/>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62" name="Group 31"/>
            <p:cNvGrpSpPr>
              <a:grpSpLocks/>
            </p:cNvGrpSpPr>
            <p:nvPr/>
          </p:nvGrpSpPr>
          <p:grpSpPr bwMode="auto">
            <a:xfrm>
              <a:off x="3445" y="2202"/>
              <a:ext cx="337" cy="203"/>
              <a:chOff x="3449" y="2497"/>
              <a:chExt cx="337" cy="203"/>
            </a:xfrm>
          </p:grpSpPr>
          <p:sp>
            <p:nvSpPr>
              <p:cNvPr id="304160" name="Freeform 32"/>
              <p:cNvSpPr>
                <a:spLocks/>
              </p:cNvSpPr>
              <p:nvPr/>
            </p:nvSpPr>
            <p:spPr bwMode="auto">
              <a:xfrm rot="-10800000">
                <a:off x="3457" y="2609"/>
                <a:ext cx="321" cy="91"/>
              </a:xfrm>
              <a:custGeom>
                <a:avLst/>
                <a:gdLst/>
                <a:ahLst/>
                <a:cxnLst>
                  <a:cxn ang="0">
                    <a:pos x="13" y="17"/>
                  </a:cxn>
                  <a:cxn ang="0">
                    <a:pos x="13" y="53"/>
                  </a:cxn>
                  <a:cxn ang="0">
                    <a:pos x="277" y="77"/>
                  </a:cxn>
                  <a:cxn ang="0">
                    <a:pos x="321" y="75"/>
                  </a:cxn>
                  <a:cxn ang="0">
                    <a:pos x="13" y="17"/>
                  </a:cxn>
                </a:cxnLst>
                <a:rect l="0" t="0" r="r" b="b"/>
                <a:pathLst>
                  <a:path w="321" h="92">
                    <a:moveTo>
                      <a:pt x="13" y="17"/>
                    </a:moveTo>
                    <a:cubicBezTo>
                      <a:pt x="0" y="24"/>
                      <a:pt x="0" y="45"/>
                      <a:pt x="13" y="53"/>
                    </a:cubicBezTo>
                    <a:cubicBezTo>
                      <a:pt x="151" y="53"/>
                      <a:pt x="275" y="61"/>
                      <a:pt x="277" y="77"/>
                    </a:cubicBezTo>
                    <a:cubicBezTo>
                      <a:pt x="293" y="92"/>
                      <a:pt x="318" y="87"/>
                      <a:pt x="321" y="75"/>
                    </a:cubicBezTo>
                    <a:cubicBezTo>
                      <a:pt x="319" y="0"/>
                      <a:pt x="67" y="23"/>
                      <a:pt x="13" y="17"/>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64" name="Freeform 33"/>
              <p:cNvSpPr>
                <a:spLocks/>
              </p:cNvSpPr>
              <p:nvPr/>
            </p:nvSpPr>
            <p:spPr bwMode="auto">
              <a:xfrm rot="10800000">
                <a:off x="3455" y="2497"/>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265" name="Freeform 34"/>
              <p:cNvSpPr>
                <a:spLocks/>
              </p:cNvSpPr>
              <p:nvPr/>
            </p:nvSpPr>
            <p:spPr bwMode="auto">
              <a:xfrm rot="10800000">
                <a:off x="3449" y="2646"/>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grpSp>
        <p:nvGrpSpPr>
          <p:cNvPr id="304198" name="Group 35"/>
          <p:cNvGrpSpPr>
            <a:grpSpLocks/>
          </p:cNvGrpSpPr>
          <p:nvPr/>
        </p:nvGrpSpPr>
        <p:grpSpPr bwMode="auto">
          <a:xfrm rot="-5400000">
            <a:off x="6797676" y="950912"/>
            <a:ext cx="349250" cy="1774825"/>
            <a:chOff x="3445" y="783"/>
            <a:chExt cx="341" cy="1622"/>
          </a:xfrm>
        </p:grpSpPr>
        <p:sp>
          <p:nvSpPr>
            <p:cNvPr id="304164" name="Freeform 36"/>
            <p:cNvSpPr>
              <a:spLocks/>
            </p:cNvSpPr>
            <p:nvPr/>
          </p:nvSpPr>
          <p:spPr bwMode="auto">
            <a:xfrm>
              <a:off x="3454" y="783"/>
              <a:ext cx="322" cy="91"/>
            </a:xfrm>
            <a:custGeom>
              <a:avLst/>
              <a:gdLst/>
              <a:ahLst/>
              <a:cxnLst>
                <a:cxn ang="0">
                  <a:pos x="13" y="17"/>
                </a:cxn>
                <a:cxn ang="0">
                  <a:pos x="13" y="53"/>
                </a:cxn>
                <a:cxn ang="0">
                  <a:pos x="277" y="77"/>
                </a:cxn>
                <a:cxn ang="0">
                  <a:pos x="321" y="75"/>
                </a:cxn>
                <a:cxn ang="0">
                  <a:pos x="13" y="17"/>
                </a:cxn>
              </a:cxnLst>
              <a:rect l="0" t="0" r="r" b="b"/>
              <a:pathLst>
                <a:path w="321" h="92">
                  <a:moveTo>
                    <a:pt x="13" y="17"/>
                  </a:moveTo>
                  <a:cubicBezTo>
                    <a:pt x="0" y="24"/>
                    <a:pt x="0" y="45"/>
                    <a:pt x="13" y="53"/>
                  </a:cubicBezTo>
                  <a:cubicBezTo>
                    <a:pt x="151" y="53"/>
                    <a:pt x="275" y="61"/>
                    <a:pt x="277" y="77"/>
                  </a:cubicBezTo>
                  <a:cubicBezTo>
                    <a:pt x="293" y="92"/>
                    <a:pt x="318" y="87"/>
                    <a:pt x="321" y="75"/>
                  </a:cubicBezTo>
                  <a:cubicBezTo>
                    <a:pt x="319" y="0"/>
                    <a:pt x="67" y="23"/>
                    <a:pt x="13" y="17"/>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304235" name="Group 37"/>
            <p:cNvGrpSpPr>
              <a:grpSpLocks/>
            </p:cNvGrpSpPr>
            <p:nvPr/>
          </p:nvGrpSpPr>
          <p:grpSpPr bwMode="auto">
            <a:xfrm>
              <a:off x="3449" y="855"/>
              <a:ext cx="331" cy="293"/>
              <a:chOff x="3449" y="855"/>
              <a:chExt cx="331" cy="293"/>
            </a:xfrm>
          </p:grpSpPr>
          <p:sp>
            <p:nvSpPr>
              <p:cNvPr id="304253" name="Freeform 38"/>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67" name="Freeform 39"/>
              <p:cNvSpPr>
                <a:spLocks/>
              </p:cNvSpPr>
              <p:nvPr/>
            </p:nvSpPr>
            <p:spPr bwMode="auto">
              <a:xfrm>
                <a:off x="3453" y="967"/>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sp>
          <p:nvSpPr>
            <p:cNvPr id="304236" name="Freeform 40"/>
            <p:cNvSpPr>
              <a:spLocks/>
            </p:cNvSpPr>
            <p:nvPr/>
          </p:nvSpPr>
          <p:spPr bwMode="auto">
            <a:xfrm>
              <a:off x="3635" y="803"/>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nvGrpSpPr>
            <p:cNvPr id="304237" name="Group 41"/>
            <p:cNvGrpSpPr>
              <a:grpSpLocks/>
            </p:cNvGrpSpPr>
            <p:nvPr/>
          </p:nvGrpSpPr>
          <p:grpSpPr bwMode="auto">
            <a:xfrm>
              <a:off x="3449" y="1125"/>
              <a:ext cx="331" cy="293"/>
              <a:chOff x="3449" y="855"/>
              <a:chExt cx="331" cy="293"/>
            </a:xfrm>
          </p:grpSpPr>
          <p:sp>
            <p:nvSpPr>
              <p:cNvPr id="304251" name="Freeform 42"/>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71" name="Freeform 43"/>
              <p:cNvSpPr>
                <a:spLocks/>
              </p:cNvSpPr>
              <p:nvPr/>
            </p:nvSpPr>
            <p:spPr bwMode="auto">
              <a:xfrm>
                <a:off x="3453" y="967"/>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38" name="Group 44"/>
            <p:cNvGrpSpPr>
              <a:grpSpLocks/>
            </p:cNvGrpSpPr>
            <p:nvPr/>
          </p:nvGrpSpPr>
          <p:grpSpPr bwMode="auto">
            <a:xfrm>
              <a:off x="3449" y="1394"/>
              <a:ext cx="331" cy="293"/>
              <a:chOff x="3449" y="855"/>
              <a:chExt cx="331" cy="293"/>
            </a:xfrm>
          </p:grpSpPr>
          <p:sp>
            <p:nvSpPr>
              <p:cNvPr id="304249" name="Freeform 45"/>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74" name="Freeform 46"/>
              <p:cNvSpPr>
                <a:spLocks/>
              </p:cNvSpPr>
              <p:nvPr/>
            </p:nvSpPr>
            <p:spPr bwMode="auto">
              <a:xfrm>
                <a:off x="3453" y="967"/>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39" name="Group 47"/>
            <p:cNvGrpSpPr>
              <a:grpSpLocks/>
            </p:cNvGrpSpPr>
            <p:nvPr/>
          </p:nvGrpSpPr>
          <p:grpSpPr bwMode="auto">
            <a:xfrm>
              <a:off x="3449" y="1664"/>
              <a:ext cx="331" cy="293"/>
              <a:chOff x="3449" y="855"/>
              <a:chExt cx="331" cy="293"/>
            </a:xfrm>
          </p:grpSpPr>
          <p:sp>
            <p:nvSpPr>
              <p:cNvPr id="304247" name="Freeform 48"/>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77" name="Freeform 49"/>
              <p:cNvSpPr>
                <a:spLocks/>
              </p:cNvSpPr>
              <p:nvPr/>
            </p:nvSpPr>
            <p:spPr bwMode="auto">
              <a:xfrm>
                <a:off x="3453" y="966"/>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40" name="Group 50"/>
            <p:cNvGrpSpPr>
              <a:grpSpLocks/>
            </p:cNvGrpSpPr>
            <p:nvPr/>
          </p:nvGrpSpPr>
          <p:grpSpPr bwMode="auto">
            <a:xfrm>
              <a:off x="3449" y="1933"/>
              <a:ext cx="331" cy="293"/>
              <a:chOff x="3449" y="855"/>
              <a:chExt cx="331" cy="293"/>
            </a:xfrm>
          </p:grpSpPr>
          <p:sp>
            <p:nvSpPr>
              <p:cNvPr id="304245" name="Freeform 51"/>
              <p:cNvSpPr>
                <a:spLocks/>
              </p:cNvSpPr>
              <p:nvPr/>
            </p:nvSpPr>
            <p:spPr bwMode="auto">
              <a:xfrm>
                <a:off x="3449" y="855"/>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180" name="Freeform 52"/>
              <p:cNvSpPr>
                <a:spLocks/>
              </p:cNvSpPr>
              <p:nvPr/>
            </p:nvSpPr>
            <p:spPr bwMode="auto">
              <a:xfrm>
                <a:off x="3453" y="967"/>
                <a:ext cx="327" cy="181"/>
              </a:xfrm>
              <a:custGeom>
                <a:avLst/>
                <a:gdLst/>
                <a:ahLst/>
                <a:cxnLst>
                  <a:cxn ang="0">
                    <a:pos x="51" y="21"/>
                  </a:cxn>
                  <a:cxn ang="0">
                    <a:pos x="329" y="152"/>
                  </a:cxn>
                  <a:cxn ang="0">
                    <a:pos x="279" y="153"/>
                  </a:cxn>
                  <a:cxn ang="0">
                    <a:pos x="0" y="21"/>
                  </a:cxn>
                  <a:cxn ang="0">
                    <a:pos x="51" y="21"/>
                  </a:cxn>
                </a:cxnLst>
                <a:rect l="0" t="0" r="r" b="b"/>
                <a:pathLst>
                  <a:path w="329" h="182">
                    <a:moveTo>
                      <a:pt x="51" y="21"/>
                    </a:moveTo>
                    <a:cubicBezTo>
                      <a:pt x="53" y="62"/>
                      <a:pt x="327" y="78"/>
                      <a:pt x="329" y="152"/>
                    </a:cubicBezTo>
                    <a:cubicBezTo>
                      <a:pt x="315" y="182"/>
                      <a:pt x="290" y="173"/>
                      <a:pt x="279" y="153"/>
                    </a:cubicBezTo>
                    <a:cubicBezTo>
                      <a:pt x="279" y="122"/>
                      <a:pt x="3" y="96"/>
                      <a:pt x="0" y="21"/>
                    </a:cubicBezTo>
                    <a:cubicBezTo>
                      <a:pt x="5" y="5"/>
                      <a:pt x="35" y="0"/>
                      <a:pt x="51" y="21"/>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grpSp>
          <p:nvGrpSpPr>
            <p:cNvPr id="304241" name="Group 53"/>
            <p:cNvGrpSpPr>
              <a:grpSpLocks/>
            </p:cNvGrpSpPr>
            <p:nvPr/>
          </p:nvGrpSpPr>
          <p:grpSpPr bwMode="auto">
            <a:xfrm>
              <a:off x="3445" y="2202"/>
              <a:ext cx="337" cy="203"/>
              <a:chOff x="3449" y="2497"/>
              <a:chExt cx="337" cy="203"/>
            </a:xfrm>
          </p:grpSpPr>
          <p:sp>
            <p:nvSpPr>
              <p:cNvPr id="304182" name="Freeform 54"/>
              <p:cNvSpPr>
                <a:spLocks/>
              </p:cNvSpPr>
              <p:nvPr/>
            </p:nvSpPr>
            <p:spPr bwMode="auto">
              <a:xfrm rot="-10800000">
                <a:off x="3460" y="2609"/>
                <a:ext cx="321" cy="91"/>
              </a:xfrm>
              <a:custGeom>
                <a:avLst/>
                <a:gdLst/>
                <a:ahLst/>
                <a:cxnLst>
                  <a:cxn ang="0">
                    <a:pos x="13" y="17"/>
                  </a:cxn>
                  <a:cxn ang="0">
                    <a:pos x="13" y="53"/>
                  </a:cxn>
                  <a:cxn ang="0">
                    <a:pos x="277" y="77"/>
                  </a:cxn>
                  <a:cxn ang="0">
                    <a:pos x="321" y="75"/>
                  </a:cxn>
                  <a:cxn ang="0">
                    <a:pos x="13" y="17"/>
                  </a:cxn>
                </a:cxnLst>
                <a:rect l="0" t="0" r="r" b="b"/>
                <a:pathLst>
                  <a:path w="321" h="92">
                    <a:moveTo>
                      <a:pt x="13" y="17"/>
                    </a:moveTo>
                    <a:cubicBezTo>
                      <a:pt x="0" y="24"/>
                      <a:pt x="0" y="45"/>
                      <a:pt x="13" y="53"/>
                    </a:cubicBezTo>
                    <a:cubicBezTo>
                      <a:pt x="151" y="53"/>
                      <a:pt x="275" y="61"/>
                      <a:pt x="277" y="77"/>
                    </a:cubicBezTo>
                    <a:cubicBezTo>
                      <a:pt x="293" y="92"/>
                      <a:pt x="318" y="87"/>
                      <a:pt x="321" y="75"/>
                    </a:cubicBezTo>
                    <a:cubicBezTo>
                      <a:pt x="319" y="0"/>
                      <a:pt x="67" y="23"/>
                      <a:pt x="13" y="17"/>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43" name="Freeform 55"/>
              <p:cNvSpPr>
                <a:spLocks/>
              </p:cNvSpPr>
              <p:nvPr/>
            </p:nvSpPr>
            <p:spPr bwMode="auto">
              <a:xfrm rot="10800000">
                <a:off x="3455" y="2497"/>
                <a:ext cx="331" cy="129"/>
              </a:xfrm>
              <a:custGeom>
                <a:avLst/>
                <a:gdLst>
                  <a:gd name="T0" fmla="*/ 282 w 331"/>
                  <a:gd name="T1" fmla="*/ 0 h 129"/>
                  <a:gd name="T2" fmla="*/ 0 w 331"/>
                  <a:gd name="T3" fmla="*/ 128 h 129"/>
                  <a:gd name="T4" fmla="*/ 51 w 331"/>
                  <a:gd name="T5" fmla="*/ 129 h 129"/>
                  <a:gd name="T6" fmla="*/ 327 w 331"/>
                  <a:gd name="T7" fmla="*/ 2 h 129"/>
                  <a:gd name="T8" fmla="*/ 282 w 331"/>
                  <a:gd name="T9" fmla="*/ 0 h 129"/>
                  <a:gd name="T10" fmla="*/ 0 60000 65536"/>
                  <a:gd name="T11" fmla="*/ 0 60000 65536"/>
                  <a:gd name="T12" fmla="*/ 0 60000 65536"/>
                  <a:gd name="T13" fmla="*/ 0 60000 65536"/>
                  <a:gd name="T14" fmla="*/ 0 60000 65536"/>
                  <a:gd name="T15" fmla="*/ 0 w 331"/>
                  <a:gd name="T16" fmla="*/ 0 h 129"/>
                  <a:gd name="T17" fmla="*/ 331 w 331"/>
                  <a:gd name="T18" fmla="*/ 129 h 129"/>
                </a:gdLst>
                <a:ahLst/>
                <a:cxnLst>
                  <a:cxn ang="T10">
                    <a:pos x="T0" y="T1"/>
                  </a:cxn>
                  <a:cxn ang="T11">
                    <a:pos x="T2" y="T3"/>
                  </a:cxn>
                  <a:cxn ang="T12">
                    <a:pos x="T4" y="T5"/>
                  </a:cxn>
                  <a:cxn ang="T13">
                    <a:pos x="T6" y="T7"/>
                  </a:cxn>
                  <a:cxn ang="T14">
                    <a:pos x="T8" y="T9"/>
                  </a:cxn>
                </a:cxnLst>
                <a:rect l="T15" t="T16" r="T17" b="T18"/>
                <a:pathLst>
                  <a:path w="331" h="129">
                    <a:moveTo>
                      <a:pt x="282" y="0"/>
                    </a:moveTo>
                    <a:cubicBezTo>
                      <a:pt x="285" y="44"/>
                      <a:pt x="13" y="44"/>
                      <a:pt x="0" y="128"/>
                    </a:cubicBezTo>
                    <a:cubicBezTo>
                      <a:pt x="21" y="116"/>
                      <a:pt x="45" y="116"/>
                      <a:pt x="51" y="129"/>
                    </a:cubicBezTo>
                    <a:cubicBezTo>
                      <a:pt x="55" y="95"/>
                      <a:pt x="331" y="75"/>
                      <a:pt x="327" y="2"/>
                    </a:cubicBezTo>
                    <a:cubicBezTo>
                      <a:pt x="316" y="14"/>
                      <a:pt x="296" y="16"/>
                      <a:pt x="282"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304244" name="Freeform 56"/>
              <p:cNvSpPr>
                <a:spLocks/>
              </p:cNvSpPr>
              <p:nvPr/>
            </p:nvSpPr>
            <p:spPr bwMode="auto">
              <a:xfrm rot="10800000">
                <a:off x="3449" y="2646"/>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sp>
        <p:nvSpPr>
          <p:cNvPr id="304199" name="Line 57"/>
          <p:cNvSpPr>
            <a:spLocks noChangeShapeType="1"/>
          </p:cNvSpPr>
          <p:nvPr/>
        </p:nvSpPr>
        <p:spPr bwMode="auto">
          <a:xfrm rot="-5400000">
            <a:off x="7606507" y="1912144"/>
            <a:ext cx="0" cy="458787"/>
          </a:xfrm>
          <a:prstGeom prst="line">
            <a:avLst/>
          </a:prstGeom>
          <a:noFill/>
          <a:ln w="44450">
            <a:solidFill>
              <a:srgbClr val="3366FF"/>
            </a:solidFill>
            <a:round/>
            <a:headEnd/>
            <a:tailEnd type="stealth" w="lg" len="lg"/>
          </a:ln>
        </p:spPr>
        <p:txBody>
          <a:bodyPr lIns="90000" tIns="46800" rIns="90000" bIns="46800"/>
          <a:lstStyle/>
          <a:p>
            <a:endParaRPr lang="en-US"/>
          </a:p>
        </p:txBody>
      </p:sp>
      <p:sp>
        <p:nvSpPr>
          <p:cNvPr id="304200" name="Line 58"/>
          <p:cNvSpPr>
            <a:spLocks noChangeShapeType="1"/>
          </p:cNvSpPr>
          <p:nvPr/>
        </p:nvSpPr>
        <p:spPr bwMode="auto">
          <a:xfrm rot="5400000" flipH="1">
            <a:off x="7363619" y="1373981"/>
            <a:ext cx="0" cy="922338"/>
          </a:xfrm>
          <a:prstGeom prst="line">
            <a:avLst/>
          </a:prstGeom>
          <a:noFill/>
          <a:ln w="44450">
            <a:solidFill>
              <a:srgbClr val="FF0000"/>
            </a:solidFill>
            <a:round/>
            <a:headEnd/>
            <a:tailEnd type="stealth" w="lg" len="lg"/>
          </a:ln>
        </p:spPr>
        <p:txBody>
          <a:bodyPr lIns="90000" tIns="46800" rIns="90000" bIns="46800"/>
          <a:lstStyle/>
          <a:p>
            <a:endParaRPr lang="en-US"/>
          </a:p>
        </p:txBody>
      </p:sp>
      <p:graphicFrame>
        <p:nvGraphicFramePr>
          <p:cNvPr id="304187" name="Object 59"/>
          <p:cNvGraphicFramePr>
            <a:graphicFrameLocks noChangeAspect="1"/>
          </p:cNvGraphicFramePr>
          <p:nvPr/>
        </p:nvGraphicFramePr>
        <p:xfrm>
          <a:off x="7905750" y="3379788"/>
          <a:ext cx="1054100" cy="482600"/>
        </p:xfrm>
        <a:graphic>
          <a:graphicData uri="http://schemas.openxmlformats.org/presentationml/2006/ole">
            <mc:AlternateContent xmlns:mc="http://schemas.openxmlformats.org/markup-compatibility/2006">
              <mc:Choice xmlns:v="urn:schemas-microsoft-com:vml" Requires="v">
                <p:oleObj spid="_x0000_s304199" name="Equation" r:id="rId6" imgW="1054080" imgH="482400" progId="Equation.DSMT4">
                  <p:embed/>
                </p:oleObj>
              </mc:Choice>
              <mc:Fallback>
                <p:oleObj name="Equation" r:id="rId6" imgW="1054080" imgH="482400" progId="Equation.DSMT4">
                  <p:embed/>
                  <p:pic>
                    <p:nvPicPr>
                      <p:cNvPr id="0" name="Picture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05750" y="3379788"/>
                        <a:ext cx="10541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4188" name="Object 60"/>
          <p:cNvGraphicFramePr>
            <a:graphicFrameLocks noChangeAspect="1"/>
          </p:cNvGraphicFramePr>
          <p:nvPr/>
        </p:nvGraphicFramePr>
        <p:xfrm>
          <a:off x="7905750" y="1584325"/>
          <a:ext cx="1054100" cy="482600"/>
        </p:xfrm>
        <a:graphic>
          <a:graphicData uri="http://schemas.openxmlformats.org/presentationml/2006/ole">
            <mc:AlternateContent xmlns:mc="http://schemas.openxmlformats.org/markup-compatibility/2006">
              <mc:Choice xmlns:v="urn:schemas-microsoft-com:vml" Requires="v">
                <p:oleObj spid="_x0000_s304200" name="Equation" r:id="rId8" imgW="1054080" imgH="482400" progId="Equation.DSMT4">
                  <p:embed/>
                </p:oleObj>
              </mc:Choice>
              <mc:Fallback>
                <p:oleObj name="Equation" r:id="rId8" imgW="1054080" imgH="482400" progId="Equation.DSMT4">
                  <p:embed/>
                  <p:pic>
                    <p:nvPicPr>
                      <p:cNvPr id="0" name="Picture 6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05750" y="1584325"/>
                        <a:ext cx="1054100"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4201" name="Rectangle 62"/>
          <p:cNvSpPr>
            <a:spLocks noChangeArrowheads="1"/>
          </p:cNvSpPr>
          <p:nvPr/>
        </p:nvSpPr>
        <p:spPr bwMode="auto">
          <a:xfrm>
            <a:off x="6405563" y="3886200"/>
            <a:ext cx="1143000"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a:t>
            </a:r>
            <a:r>
              <a:rPr lang="en-US" sz="2000" b="1" i="1">
                <a:solidFill>
                  <a:srgbClr val="000066"/>
                </a:solidFill>
                <a:latin typeface="Times New Roman" pitchFamily="18" charset="0"/>
                <a:sym typeface="Symbol" pitchFamily="18" charset="2"/>
              </a:rPr>
              <a:t>s &lt; </a:t>
            </a:r>
            <a:r>
              <a:rPr lang="en-US" sz="2000" b="1">
                <a:solidFill>
                  <a:srgbClr val="000066"/>
                </a:solidFill>
                <a:latin typeface="Times New Roman" pitchFamily="18" charset="0"/>
                <a:sym typeface="Symbol" pitchFamily="18" charset="2"/>
              </a:rPr>
              <a:t>0</a:t>
            </a:r>
            <a:endParaRPr lang="en-US" sz="2000" b="1" i="1">
              <a:solidFill>
                <a:srgbClr val="000066"/>
              </a:solidFill>
              <a:latin typeface="Times New Roman" pitchFamily="18" charset="0"/>
              <a:sym typeface="Symbol" pitchFamily="18" charset="2"/>
            </a:endParaRPr>
          </a:p>
        </p:txBody>
      </p:sp>
      <p:sp>
        <p:nvSpPr>
          <p:cNvPr id="304202" name="Line 63"/>
          <p:cNvSpPr>
            <a:spLocks noChangeShapeType="1"/>
          </p:cNvSpPr>
          <p:nvPr/>
        </p:nvSpPr>
        <p:spPr bwMode="auto">
          <a:xfrm rot="5400000" flipH="1">
            <a:off x="7138988" y="3662363"/>
            <a:ext cx="0" cy="482600"/>
          </a:xfrm>
          <a:prstGeom prst="line">
            <a:avLst/>
          </a:prstGeom>
          <a:noFill/>
          <a:ln w="44450">
            <a:solidFill>
              <a:srgbClr val="3366FF"/>
            </a:solidFill>
            <a:round/>
            <a:headEnd/>
            <a:tailEnd type="stealth" w="lg" len="lg"/>
          </a:ln>
        </p:spPr>
        <p:txBody>
          <a:bodyPr lIns="90000" tIns="46800" rIns="90000" bIns="46800"/>
          <a:lstStyle/>
          <a:p>
            <a:endParaRPr lang="en-US"/>
          </a:p>
        </p:txBody>
      </p:sp>
      <p:grpSp>
        <p:nvGrpSpPr>
          <p:cNvPr id="304203" name="Group 64"/>
          <p:cNvGrpSpPr>
            <a:grpSpLocks/>
          </p:cNvGrpSpPr>
          <p:nvPr/>
        </p:nvGrpSpPr>
        <p:grpSpPr bwMode="auto">
          <a:xfrm rot="-5400000">
            <a:off x="6330950" y="3190875"/>
            <a:ext cx="357188" cy="833438"/>
            <a:chOff x="1153" y="782"/>
            <a:chExt cx="336" cy="1216"/>
          </a:xfrm>
        </p:grpSpPr>
        <p:grpSp>
          <p:nvGrpSpPr>
            <p:cNvPr id="304213" name="Group 65"/>
            <p:cNvGrpSpPr>
              <a:grpSpLocks/>
            </p:cNvGrpSpPr>
            <p:nvPr/>
          </p:nvGrpSpPr>
          <p:grpSpPr bwMode="auto">
            <a:xfrm>
              <a:off x="1155" y="782"/>
              <a:ext cx="334" cy="157"/>
              <a:chOff x="1155" y="782"/>
              <a:chExt cx="334" cy="157"/>
            </a:xfrm>
          </p:grpSpPr>
          <p:sp>
            <p:nvSpPr>
              <p:cNvPr id="304231" name="Freeform 66"/>
              <p:cNvSpPr>
                <a:spLocks/>
              </p:cNvSpPr>
              <p:nvPr/>
            </p:nvSpPr>
            <p:spPr bwMode="auto">
              <a:xfrm>
                <a:off x="1338" y="799"/>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2" name="Freeform 67"/>
              <p:cNvSpPr>
                <a:spLocks/>
              </p:cNvSpPr>
              <p:nvPr/>
            </p:nvSpPr>
            <p:spPr bwMode="auto">
              <a:xfrm>
                <a:off x="1157" y="782"/>
                <a:ext cx="324" cy="83"/>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33" name="Freeform 68"/>
              <p:cNvSpPr>
                <a:spLocks/>
              </p:cNvSpPr>
              <p:nvPr/>
            </p:nvSpPr>
            <p:spPr bwMode="auto">
              <a:xfrm>
                <a:off x="1155" y="846"/>
                <a:ext cx="323" cy="93"/>
              </a:xfrm>
              <a:custGeom>
                <a:avLst/>
                <a:gdLst>
                  <a:gd name="T0" fmla="*/ 276 w 323"/>
                  <a:gd name="T1" fmla="*/ 0 h 93"/>
                  <a:gd name="T2" fmla="*/ 0 w 323"/>
                  <a:gd name="T3" fmla="*/ 92 h 93"/>
                  <a:gd name="T4" fmla="*/ 56 w 323"/>
                  <a:gd name="T5" fmla="*/ 93 h 93"/>
                  <a:gd name="T6" fmla="*/ 323 w 323"/>
                  <a:gd name="T7" fmla="*/ 0 h 93"/>
                  <a:gd name="T8" fmla="*/ 276 w 323"/>
                  <a:gd name="T9" fmla="*/ 0 h 93"/>
                  <a:gd name="T10" fmla="*/ 0 60000 65536"/>
                  <a:gd name="T11" fmla="*/ 0 60000 65536"/>
                  <a:gd name="T12" fmla="*/ 0 60000 65536"/>
                  <a:gd name="T13" fmla="*/ 0 60000 65536"/>
                  <a:gd name="T14" fmla="*/ 0 60000 65536"/>
                  <a:gd name="T15" fmla="*/ 0 w 323"/>
                  <a:gd name="T16" fmla="*/ 0 h 93"/>
                  <a:gd name="T17" fmla="*/ 323 w 323"/>
                  <a:gd name="T18" fmla="*/ 93 h 93"/>
                </a:gdLst>
                <a:ahLst/>
                <a:cxnLst>
                  <a:cxn ang="T10">
                    <a:pos x="T0" y="T1"/>
                  </a:cxn>
                  <a:cxn ang="T11">
                    <a:pos x="T2" y="T3"/>
                  </a:cxn>
                  <a:cxn ang="T12">
                    <a:pos x="T4" y="T5"/>
                  </a:cxn>
                  <a:cxn ang="T13">
                    <a:pos x="T6" y="T7"/>
                  </a:cxn>
                  <a:cxn ang="T14">
                    <a:pos x="T8" y="T9"/>
                  </a:cxn>
                </a:cxnLst>
                <a:rect l="T15" t="T16" r="T17" b="T18"/>
                <a:pathLst>
                  <a:path w="323" h="93">
                    <a:moveTo>
                      <a:pt x="276" y="0"/>
                    </a:moveTo>
                    <a:cubicBezTo>
                      <a:pt x="279" y="27"/>
                      <a:pt x="5" y="27"/>
                      <a:pt x="0" y="92"/>
                    </a:cubicBezTo>
                    <a:cubicBezTo>
                      <a:pt x="17" y="81"/>
                      <a:pt x="41" y="77"/>
                      <a:pt x="56" y="93"/>
                    </a:cubicBezTo>
                    <a:cubicBezTo>
                      <a:pt x="54" y="66"/>
                      <a:pt x="323" y="66"/>
                      <a:pt x="323" y="0"/>
                    </a:cubicBezTo>
                    <a:cubicBezTo>
                      <a:pt x="312" y="14"/>
                      <a:pt x="285" y="18"/>
                      <a:pt x="276"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04214" name="Group 69"/>
            <p:cNvGrpSpPr>
              <a:grpSpLocks/>
            </p:cNvGrpSpPr>
            <p:nvPr/>
          </p:nvGrpSpPr>
          <p:grpSpPr bwMode="auto">
            <a:xfrm>
              <a:off x="1153" y="925"/>
              <a:ext cx="332" cy="215"/>
              <a:chOff x="1153" y="925"/>
              <a:chExt cx="332" cy="215"/>
            </a:xfrm>
          </p:grpSpPr>
          <p:sp>
            <p:nvSpPr>
              <p:cNvPr id="3" name="Freeform 70"/>
              <p:cNvSpPr>
                <a:spLocks/>
              </p:cNvSpPr>
              <p:nvPr/>
            </p:nvSpPr>
            <p:spPr bwMode="auto">
              <a:xfrm>
                <a:off x="1152" y="926"/>
                <a:ext cx="332"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30" name="Freeform 71"/>
              <p:cNvSpPr>
                <a:spLocks/>
              </p:cNvSpPr>
              <p:nvPr/>
            </p:nvSpPr>
            <p:spPr bwMode="auto">
              <a:xfrm>
                <a:off x="1154" y="1038"/>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04215" name="Group 72"/>
            <p:cNvGrpSpPr>
              <a:grpSpLocks/>
            </p:cNvGrpSpPr>
            <p:nvPr/>
          </p:nvGrpSpPr>
          <p:grpSpPr bwMode="auto">
            <a:xfrm>
              <a:off x="1153" y="1124"/>
              <a:ext cx="332" cy="215"/>
              <a:chOff x="1153" y="1124"/>
              <a:chExt cx="332" cy="215"/>
            </a:xfrm>
          </p:grpSpPr>
          <p:sp>
            <p:nvSpPr>
              <p:cNvPr id="4" name="Freeform 73"/>
              <p:cNvSpPr>
                <a:spLocks/>
              </p:cNvSpPr>
              <p:nvPr/>
            </p:nvSpPr>
            <p:spPr bwMode="auto">
              <a:xfrm>
                <a:off x="1152" y="1125"/>
                <a:ext cx="332" cy="137"/>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28" name="Freeform 74"/>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04216" name="Group 75"/>
            <p:cNvGrpSpPr>
              <a:grpSpLocks/>
            </p:cNvGrpSpPr>
            <p:nvPr/>
          </p:nvGrpSpPr>
          <p:grpSpPr bwMode="auto">
            <a:xfrm>
              <a:off x="1153" y="1326"/>
              <a:ext cx="332" cy="215"/>
              <a:chOff x="1153" y="1124"/>
              <a:chExt cx="332" cy="215"/>
            </a:xfrm>
          </p:grpSpPr>
          <p:sp>
            <p:nvSpPr>
              <p:cNvPr id="5" name="Freeform 76"/>
              <p:cNvSpPr>
                <a:spLocks/>
              </p:cNvSpPr>
              <p:nvPr/>
            </p:nvSpPr>
            <p:spPr bwMode="auto">
              <a:xfrm>
                <a:off x="1152" y="1124"/>
                <a:ext cx="332"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26" name="Freeform 77"/>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nvGrpSpPr>
            <p:cNvPr id="304217" name="Group 78"/>
            <p:cNvGrpSpPr>
              <a:grpSpLocks/>
            </p:cNvGrpSpPr>
            <p:nvPr/>
          </p:nvGrpSpPr>
          <p:grpSpPr bwMode="auto">
            <a:xfrm>
              <a:off x="1153" y="1525"/>
              <a:ext cx="332" cy="215"/>
              <a:chOff x="1153" y="1124"/>
              <a:chExt cx="332" cy="215"/>
            </a:xfrm>
          </p:grpSpPr>
          <p:sp>
            <p:nvSpPr>
              <p:cNvPr id="6" name="Freeform 79"/>
              <p:cNvSpPr>
                <a:spLocks/>
              </p:cNvSpPr>
              <p:nvPr/>
            </p:nvSpPr>
            <p:spPr bwMode="auto">
              <a:xfrm>
                <a:off x="1152" y="1124"/>
                <a:ext cx="332"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24" name="Freeform 80"/>
              <p:cNvSpPr>
                <a:spLocks/>
              </p:cNvSpPr>
              <p:nvPr/>
            </p:nvSpPr>
            <p:spPr bwMode="auto">
              <a:xfrm>
                <a:off x="1154" y="1237"/>
                <a:ext cx="331" cy="102"/>
              </a:xfrm>
              <a:custGeom>
                <a:avLst/>
                <a:gdLst>
                  <a:gd name="T0" fmla="*/ 277 w 331"/>
                  <a:gd name="T1" fmla="*/ 0 h 102"/>
                  <a:gd name="T2" fmla="*/ 0 w 331"/>
                  <a:gd name="T3" fmla="*/ 102 h 102"/>
                  <a:gd name="T4" fmla="*/ 54 w 331"/>
                  <a:gd name="T5" fmla="*/ 102 h 102"/>
                  <a:gd name="T6" fmla="*/ 331 w 331"/>
                  <a:gd name="T7" fmla="*/ 2 h 102"/>
                  <a:gd name="T8" fmla="*/ 277 w 331"/>
                  <a:gd name="T9" fmla="*/ 0 h 102"/>
                  <a:gd name="T10" fmla="*/ 0 60000 65536"/>
                  <a:gd name="T11" fmla="*/ 0 60000 65536"/>
                  <a:gd name="T12" fmla="*/ 0 60000 65536"/>
                  <a:gd name="T13" fmla="*/ 0 60000 65536"/>
                  <a:gd name="T14" fmla="*/ 0 60000 65536"/>
                  <a:gd name="T15" fmla="*/ 0 w 331"/>
                  <a:gd name="T16" fmla="*/ 0 h 102"/>
                  <a:gd name="T17" fmla="*/ 331 w 331"/>
                  <a:gd name="T18" fmla="*/ 102 h 102"/>
                </a:gdLst>
                <a:ahLst/>
                <a:cxnLst>
                  <a:cxn ang="T10">
                    <a:pos x="T0" y="T1"/>
                  </a:cxn>
                  <a:cxn ang="T11">
                    <a:pos x="T2" y="T3"/>
                  </a:cxn>
                  <a:cxn ang="T12">
                    <a:pos x="T4" y="T5"/>
                  </a:cxn>
                  <a:cxn ang="T13">
                    <a:pos x="T6" y="T7"/>
                  </a:cxn>
                  <a:cxn ang="T14">
                    <a:pos x="T8" y="T9"/>
                  </a:cxn>
                </a:cxnLst>
                <a:rect l="T15" t="T16" r="T17" b="T18"/>
                <a:pathLst>
                  <a:path w="331" h="102">
                    <a:moveTo>
                      <a:pt x="277" y="0"/>
                    </a:moveTo>
                    <a:cubicBezTo>
                      <a:pt x="276" y="32"/>
                      <a:pt x="4" y="40"/>
                      <a:pt x="0" y="102"/>
                    </a:cubicBezTo>
                    <a:cubicBezTo>
                      <a:pt x="11" y="86"/>
                      <a:pt x="44" y="87"/>
                      <a:pt x="54" y="102"/>
                    </a:cubicBezTo>
                    <a:cubicBezTo>
                      <a:pt x="54" y="81"/>
                      <a:pt x="330" y="67"/>
                      <a:pt x="331" y="2"/>
                    </a:cubicBezTo>
                    <a:cubicBezTo>
                      <a:pt x="318" y="18"/>
                      <a:pt x="285" y="19"/>
                      <a:pt x="277"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sp>
          <p:nvSpPr>
            <p:cNvPr id="7" name="Freeform 81"/>
            <p:cNvSpPr>
              <a:spLocks/>
            </p:cNvSpPr>
            <p:nvPr/>
          </p:nvSpPr>
          <p:spPr bwMode="auto">
            <a:xfrm>
              <a:off x="1152" y="1725"/>
              <a:ext cx="332" cy="139"/>
            </a:xfrm>
            <a:custGeom>
              <a:avLst/>
              <a:gdLst/>
              <a:ahLst/>
              <a:cxnLst>
                <a:cxn ang="0">
                  <a:pos x="56" y="16"/>
                </a:cxn>
                <a:cxn ang="0">
                  <a:pos x="332" y="115"/>
                </a:cxn>
                <a:cxn ang="0">
                  <a:pos x="279" y="114"/>
                </a:cxn>
                <a:cxn ang="0">
                  <a:pos x="0" y="15"/>
                </a:cxn>
                <a:cxn ang="0">
                  <a:pos x="56" y="16"/>
                </a:cxn>
              </a:cxnLst>
              <a:rect l="0" t="0" r="r" b="b"/>
              <a:pathLst>
                <a:path w="332" h="138">
                  <a:moveTo>
                    <a:pt x="56" y="16"/>
                  </a:moveTo>
                  <a:cubicBezTo>
                    <a:pt x="57" y="48"/>
                    <a:pt x="328" y="53"/>
                    <a:pt x="332" y="115"/>
                  </a:cubicBezTo>
                  <a:cubicBezTo>
                    <a:pt x="318" y="138"/>
                    <a:pt x="290" y="129"/>
                    <a:pt x="279" y="114"/>
                  </a:cubicBezTo>
                  <a:cubicBezTo>
                    <a:pt x="280" y="92"/>
                    <a:pt x="1" y="80"/>
                    <a:pt x="0" y="15"/>
                  </a:cubicBezTo>
                  <a:cubicBezTo>
                    <a:pt x="5" y="3"/>
                    <a:pt x="40" y="0"/>
                    <a:pt x="56" y="16"/>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grpSp>
          <p:nvGrpSpPr>
            <p:cNvPr id="304219" name="Group 82"/>
            <p:cNvGrpSpPr>
              <a:grpSpLocks/>
            </p:cNvGrpSpPr>
            <p:nvPr/>
          </p:nvGrpSpPr>
          <p:grpSpPr bwMode="auto">
            <a:xfrm>
              <a:off x="1155" y="1842"/>
              <a:ext cx="331" cy="156"/>
              <a:chOff x="1155" y="1842"/>
              <a:chExt cx="331" cy="156"/>
            </a:xfrm>
          </p:grpSpPr>
          <p:sp>
            <p:nvSpPr>
              <p:cNvPr id="304220" name="Freeform 83"/>
              <p:cNvSpPr>
                <a:spLocks/>
              </p:cNvSpPr>
              <p:nvPr/>
            </p:nvSpPr>
            <p:spPr bwMode="auto">
              <a:xfrm flipH="1" flipV="1">
                <a:off x="1155" y="1948"/>
                <a:ext cx="151" cy="33"/>
              </a:xfrm>
              <a:custGeom>
                <a:avLst/>
                <a:gdLst>
                  <a:gd name="T0" fmla="*/ 0 w 151"/>
                  <a:gd name="T1" fmla="*/ 0 h 33"/>
                  <a:gd name="T2" fmla="*/ 133 w 151"/>
                  <a:gd name="T3" fmla="*/ 0 h 33"/>
                  <a:gd name="T4" fmla="*/ 136 w 151"/>
                  <a:gd name="T5" fmla="*/ 33 h 33"/>
                  <a:gd name="T6" fmla="*/ 0 w 151"/>
                  <a:gd name="T7" fmla="*/ 0 h 33"/>
                  <a:gd name="T8" fmla="*/ 0 60000 65536"/>
                  <a:gd name="T9" fmla="*/ 0 60000 65536"/>
                  <a:gd name="T10" fmla="*/ 0 60000 65536"/>
                  <a:gd name="T11" fmla="*/ 0 60000 65536"/>
                  <a:gd name="T12" fmla="*/ 0 w 151"/>
                  <a:gd name="T13" fmla="*/ 0 h 33"/>
                  <a:gd name="T14" fmla="*/ 151 w 151"/>
                  <a:gd name="T15" fmla="*/ 33 h 33"/>
                </a:gdLst>
                <a:ahLst/>
                <a:cxnLst>
                  <a:cxn ang="T8">
                    <a:pos x="T0" y="T1"/>
                  </a:cxn>
                  <a:cxn ang="T9">
                    <a:pos x="T2" y="T3"/>
                  </a:cxn>
                  <a:cxn ang="T10">
                    <a:pos x="T4" y="T5"/>
                  </a:cxn>
                  <a:cxn ang="T11">
                    <a:pos x="T6" y="T7"/>
                  </a:cxn>
                </a:cxnLst>
                <a:rect l="T12" t="T13" r="T14" b="T15"/>
                <a:pathLst>
                  <a:path w="151" h="33">
                    <a:moveTo>
                      <a:pt x="0" y="0"/>
                    </a:moveTo>
                    <a:cubicBezTo>
                      <a:pt x="0" y="0"/>
                      <a:pt x="66" y="0"/>
                      <a:pt x="133" y="0"/>
                    </a:cubicBezTo>
                    <a:cubicBezTo>
                      <a:pt x="139" y="3"/>
                      <a:pt x="151" y="15"/>
                      <a:pt x="136" y="33"/>
                    </a:cubicBezTo>
                    <a:cubicBezTo>
                      <a:pt x="124" y="12"/>
                      <a:pt x="57" y="3"/>
                      <a:pt x="0" y="0"/>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sp>
            <p:nvSpPr>
              <p:cNvPr id="8" name="Freeform 84"/>
              <p:cNvSpPr>
                <a:spLocks/>
              </p:cNvSpPr>
              <p:nvPr/>
            </p:nvSpPr>
            <p:spPr bwMode="auto">
              <a:xfrm flipH="1" flipV="1">
                <a:off x="1162" y="1917"/>
                <a:ext cx="324" cy="81"/>
              </a:xfrm>
              <a:custGeom>
                <a:avLst/>
                <a:gdLst/>
                <a:ahLst/>
                <a:cxnLst>
                  <a:cxn ang="0">
                    <a:pos x="13" y="15"/>
                  </a:cxn>
                  <a:cxn ang="0">
                    <a:pos x="14" y="51"/>
                  </a:cxn>
                  <a:cxn ang="0">
                    <a:pos x="273" y="64"/>
                  </a:cxn>
                  <a:cxn ang="0">
                    <a:pos x="321" y="64"/>
                  </a:cxn>
                  <a:cxn ang="0">
                    <a:pos x="13" y="15"/>
                  </a:cxn>
                </a:cxnLst>
                <a:rect l="0" t="0" r="r" b="b"/>
                <a:pathLst>
                  <a:path w="324" h="82">
                    <a:moveTo>
                      <a:pt x="13" y="15"/>
                    </a:moveTo>
                    <a:cubicBezTo>
                      <a:pt x="0" y="21"/>
                      <a:pt x="1" y="45"/>
                      <a:pt x="14" y="51"/>
                    </a:cubicBezTo>
                    <a:cubicBezTo>
                      <a:pt x="111" y="51"/>
                      <a:pt x="271" y="51"/>
                      <a:pt x="273" y="64"/>
                    </a:cubicBezTo>
                    <a:cubicBezTo>
                      <a:pt x="290" y="82"/>
                      <a:pt x="318" y="75"/>
                      <a:pt x="321" y="64"/>
                    </a:cubicBezTo>
                    <a:cubicBezTo>
                      <a:pt x="324" y="0"/>
                      <a:pt x="67" y="20"/>
                      <a:pt x="13" y="15"/>
                    </a:cubicBezTo>
                    <a:close/>
                  </a:path>
                </a:pathLst>
              </a:custGeom>
              <a:gradFill rotWithShape="1">
                <a:gsLst>
                  <a:gs pos="0">
                    <a:schemeClr val="bg2"/>
                  </a:gs>
                  <a:gs pos="50000">
                    <a:schemeClr val="bg2">
                      <a:gamma/>
                      <a:tint val="3137"/>
                      <a:invGamma/>
                    </a:schemeClr>
                  </a:gs>
                  <a:gs pos="100000">
                    <a:schemeClr val="bg2"/>
                  </a:gs>
                </a:gsLst>
                <a:lin ang="2700000" scaled="1"/>
              </a:gradFill>
              <a:ln w="9525" cap="flat" cmpd="sng">
                <a:solidFill>
                  <a:schemeClr val="tx1"/>
                </a:solidFill>
                <a:prstDash val="solid"/>
                <a:round/>
                <a:headEnd type="none" w="med" len="med"/>
                <a:tailEnd type="none" w="lg" len="lg"/>
              </a:ln>
              <a:effectLst/>
            </p:spPr>
            <p:txBody>
              <a:bodyPr lIns="90000" tIns="46800" rIns="90000" bIns="46800"/>
              <a:lstStyle/>
              <a:p>
                <a:pPr>
                  <a:lnSpc>
                    <a:spcPct val="110000"/>
                  </a:lnSpc>
                  <a:defRPr/>
                </a:pPr>
                <a:endParaRPr lang="en-ZA"/>
              </a:p>
            </p:txBody>
          </p:sp>
          <p:sp>
            <p:nvSpPr>
              <p:cNvPr id="304222" name="Freeform 85"/>
              <p:cNvSpPr>
                <a:spLocks/>
              </p:cNvSpPr>
              <p:nvPr/>
            </p:nvSpPr>
            <p:spPr bwMode="auto">
              <a:xfrm>
                <a:off x="1167" y="1842"/>
                <a:ext cx="318" cy="93"/>
              </a:xfrm>
              <a:custGeom>
                <a:avLst/>
                <a:gdLst>
                  <a:gd name="T0" fmla="*/ 47 w 318"/>
                  <a:gd name="T1" fmla="*/ 93 h 93"/>
                  <a:gd name="T2" fmla="*/ 318 w 318"/>
                  <a:gd name="T3" fmla="*/ 0 h 93"/>
                  <a:gd name="T4" fmla="*/ 267 w 318"/>
                  <a:gd name="T5" fmla="*/ 0 h 93"/>
                  <a:gd name="T6" fmla="*/ 0 w 318"/>
                  <a:gd name="T7" fmla="*/ 93 h 93"/>
                  <a:gd name="T8" fmla="*/ 47 w 318"/>
                  <a:gd name="T9" fmla="*/ 93 h 93"/>
                  <a:gd name="T10" fmla="*/ 0 60000 65536"/>
                  <a:gd name="T11" fmla="*/ 0 60000 65536"/>
                  <a:gd name="T12" fmla="*/ 0 60000 65536"/>
                  <a:gd name="T13" fmla="*/ 0 60000 65536"/>
                  <a:gd name="T14" fmla="*/ 0 60000 65536"/>
                  <a:gd name="T15" fmla="*/ 0 w 318"/>
                  <a:gd name="T16" fmla="*/ 0 h 93"/>
                  <a:gd name="T17" fmla="*/ 318 w 318"/>
                  <a:gd name="T18" fmla="*/ 93 h 93"/>
                </a:gdLst>
                <a:ahLst/>
                <a:cxnLst>
                  <a:cxn ang="T10">
                    <a:pos x="T0" y="T1"/>
                  </a:cxn>
                  <a:cxn ang="T11">
                    <a:pos x="T2" y="T3"/>
                  </a:cxn>
                  <a:cxn ang="T12">
                    <a:pos x="T4" y="T5"/>
                  </a:cxn>
                  <a:cxn ang="T13">
                    <a:pos x="T6" y="T7"/>
                  </a:cxn>
                  <a:cxn ang="T14">
                    <a:pos x="T8" y="T9"/>
                  </a:cxn>
                </a:cxnLst>
                <a:rect l="T15" t="T16" r="T17" b="T18"/>
                <a:pathLst>
                  <a:path w="318" h="93">
                    <a:moveTo>
                      <a:pt x="47" y="93"/>
                    </a:moveTo>
                    <a:cubicBezTo>
                      <a:pt x="44" y="66"/>
                      <a:pt x="316" y="66"/>
                      <a:pt x="318" y="0"/>
                    </a:cubicBezTo>
                    <a:cubicBezTo>
                      <a:pt x="301" y="11"/>
                      <a:pt x="282" y="16"/>
                      <a:pt x="267" y="0"/>
                    </a:cubicBezTo>
                    <a:cubicBezTo>
                      <a:pt x="269" y="27"/>
                      <a:pt x="0" y="27"/>
                      <a:pt x="0" y="93"/>
                    </a:cubicBezTo>
                    <a:cubicBezTo>
                      <a:pt x="11" y="79"/>
                      <a:pt x="38" y="75"/>
                      <a:pt x="47" y="93"/>
                    </a:cubicBezTo>
                    <a:close/>
                  </a:path>
                </a:pathLst>
              </a:custGeom>
              <a:gradFill rotWithShape="1">
                <a:gsLst>
                  <a:gs pos="0">
                    <a:srgbClr val="000000"/>
                  </a:gs>
                  <a:gs pos="50000">
                    <a:srgbClr val="5F5F5F"/>
                  </a:gs>
                  <a:gs pos="100000">
                    <a:srgbClr val="000000"/>
                  </a:gs>
                </a:gsLst>
                <a:lin ang="18900000" scaled="1"/>
              </a:gradFill>
              <a:ln w="9525">
                <a:solidFill>
                  <a:schemeClr val="tx1"/>
                </a:solidFill>
                <a:round/>
                <a:headEnd/>
                <a:tailEnd type="none" w="lg" len="lg"/>
              </a:ln>
            </p:spPr>
            <p:txBody>
              <a:bodyPr lIns="90000" tIns="46800" rIns="90000" bIns="46800"/>
              <a:lstStyle/>
              <a:p>
                <a:pPr>
                  <a:lnSpc>
                    <a:spcPct val="110000"/>
                  </a:lnSpc>
                </a:pPr>
                <a:endParaRPr lang="en-ZA"/>
              </a:p>
            </p:txBody>
          </p:sp>
        </p:grpSp>
      </p:grpSp>
      <p:sp>
        <p:nvSpPr>
          <p:cNvPr id="304204" name="Line 86"/>
          <p:cNvSpPr>
            <a:spLocks noChangeShapeType="1"/>
          </p:cNvSpPr>
          <p:nvPr/>
        </p:nvSpPr>
        <p:spPr bwMode="auto">
          <a:xfrm rot="-5400000">
            <a:off x="7385844" y="3151981"/>
            <a:ext cx="0" cy="922338"/>
          </a:xfrm>
          <a:prstGeom prst="line">
            <a:avLst/>
          </a:prstGeom>
          <a:noFill/>
          <a:ln w="44450">
            <a:solidFill>
              <a:srgbClr val="FF0000"/>
            </a:solidFill>
            <a:round/>
            <a:headEnd/>
            <a:tailEnd type="stealth" w="lg" len="lg"/>
          </a:ln>
        </p:spPr>
        <p:txBody>
          <a:bodyPr lIns="90000" tIns="46800" rIns="90000" bIns="46800"/>
          <a:lstStyle/>
          <a:p>
            <a:endParaRPr lang="en-US"/>
          </a:p>
        </p:txBody>
      </p:sp>
      <p:sp>
        <p:nvSpPr>
          <p:cNvPr id="304205" name="Rectangle 87"/>
          <p:cNvSpPr>
            <a:spLocks noChangeArrowheads="1"/>
          </p:cNvSpPr>
          <p:nvPr/>
        </p:nvSpPr>
        <p:spPr bwMode="auto">
          <a:xfrm>
            <a:off x="7307263" y="2711450"/>
            <a:ext cx="1536700" cy="301625"/>
          </a:xfrm>
          <a:prstGeom prst="rect">
            <a:avLst/>
          </a:prstGeom>
          <a:noFill/>
          <a:ln w="9525">
            <a:noFill/>
            <a:miter lim="800000"/>
            <a:headEnd/>
            <a:tailEnd/>
          </a:ln>
        </p:spPr>
        <p:txBody>
          <a:bodyPr lIns="0" tIns="0" rIns="0" bIns="0">
            <a:spAutoFit/>
          </a:bodyPr>
          <a:lstStyle/>
          <a:p>
            <a:pPr marL="179388" lvl="1">
              <a:lnSpc>
                <a:spcPct val="110000"/>
              </a:lnSpc>
              <a:buFont typeface="Arial" charset="0"/>
              <a:buNone/>
            </a:pPr>
            <a:r>
              <a:rPr lang="en-US" sz="1800" b="1">
                <a:solidFill>
                  <a:srgbClr val="000066"/>
                </a:solidFill>
                <a:latin typeface="Times New Roman" pitchFamily="18" charset="0"/>
                <a:sym typeface="Symbol" pitchFamily="18" charset="2"/>
              </a:rPr>
              <a:t>(unstretched)</a:t>
            </a:r>
            <a:endParaRPr lang="en-US" sz="1800" b="1" i="1">
              <a:solidFill>
                <a:srgbClr val="000066"/>
              </a:solidFill>
              <a:latin typeface="Times New Roman" pitchFamily="18" charset="0"/>
              <a:sym typeface="Symbol" pitchFamily="18" charset="2"/>
            </a:endParaRPr>
          </a:p>
        </p:txBody>
      </p:sp>
      <p:sp>
        <p:nvSpPr>
          <p:cNvPr id="304206" name="Rectangle 88"/>
          <p:cNvSpPr>
            <a:spLocks noChangeArrowheads="1"/>
          </p:cNvSpPr>
          <p:nvPr/>
        </p:nvSpPr>
        <p:spPr bwMode="auto">
          <a:xfrm>
            <a:off x="1993900" y="1390650"/>
            <a:ext cx="2128838" cy="646113"/>
          </a:xfrm>
          <a:prstGeom prst="rect">
            <a:avLst/>
          </a:prstGeom>
          <a:noFill/>
          <a:ln w="25400" algn="ctr">
            <a:solidFill>
              <a:srgbClr val="FF0000"/>
            </a:solidFill>
            <a:miter lim="800000"/>
            <a:headEnd/>
            <a:tailEnd/>
          </a:ln>
        </p:spPr>
        <p:txBody>
          <a:bodyPr wrap="none" lIns="90000" tIns="46800" rIns="90000" bIns="46800" anchor="ctr"/>
          <a:lstStyle/>
          <a:p>
            <a:pPr>
              <a:lnSpc>
                <a:spcPct val="110000"/>
              </a:lnSpc>
            </a:pPr>
            <a:endParaRPr lang="en-ZA"/>
          </a:p>
        </p:txBody>
      </p:sp>
      <p:sp>
        <p:nvSpPr>
          <p:cNvPr id="304207" name="Line 93"/>
          <p:cNvSpPr>
            <a:spLocks noChangeShapeType="1"/>
          </p:cNvSpPr>
          <p:nvPr/>
        </p:nvSpPr>
        <p:spPr bwMode="auto">
          <a:xfrm>
            <a:off x="6094413" y="4405313"/>
            <a:ext cx="2557462" cy="1587"/>
          </a:xfrm>
          <a:prstGeom prst="line">
            <a:avLst/>
          </a:prstGeom>
          <a:noFill/>
          <a:ln w="15875">
            <a:solidFill>
              <a:schemeClr val="tx1"/>
            </a:solidFill>
            <a:round/>
            <a:headEnd/>
            <a:tailEnd type="triangle" w="lg" len="lg"/>
          </a:ln>
        </p:spPr>
        <p:txBody>
          <a:bodyPr lIns="90000" tIns="46800" rIns="90000" bIns="46800"/>
          <a:lstStyle/>
          <a:p>
            <a:endParaRPr lang="en-US"/>
          </a:p>
        </p:txBody>
      </p:sp>
      <p:sp>
        <p:nvSpPr>
          <p:cNvPr id="304208" name="Rectangle 94"/>
          <p:cNvSpPr>
            <a:spLocks noChangeArrowheads="1"/>
          </p:cNvSpPr>
          <p:nvPr/>
        </p:nvSpPr>
        <p:spPr bwMode="auto">
          <a:xfrm>
            <a:off x="8437563" y="4157663"/>
            <a:ext cx="530225" cy="427037"/>
          </a:xfrm>
          <a:prstGeom prst="rect">
            <a:avLst/>
          </a:prstGeom>
          <a:noFill/>
          <a:ln w="9525">
            <a:noFill/>
            <a:miter lim="800000"/>
            <a:headEnd/>
            <a:tailEnd/>
          </a:ln>
        </p:spPr>
        <p:txBody>
          <a:bodyPr lIns="90000" tIns="46800" rIns="90000" bIns="46800">
            <a:spAutoFit/>
          </a:bodyPr>
          <a:lstStyle/>
          <a:p>
            <a:pPr marL="179388" lvl="1" indent="1588" algn="ctr">
              <a:lnSpc>
                <a:spcPct val="110000"/>
              </a:lnSpc>
            </a:pPr>
            <a:r>
              <a:rPr lang="en-US" sz="2000" b="1" i="1">
                <a:solidFill>
                  <a:srgbClr val="000066"/>
                </a:solidFill>
                <a:latin typeface="Times New Roman" pitchFamily="18" charset="0"/>
              </a:rPr>
              <a:t>s</a:t>
            </a:r>
          </a:p>
        </p:txBody>
      </p:sp>
      <p:sp>
        <p:nvSpPr>
          <p:cNvPr id="304209" name="Rectangle 95"/>
          <p:cNvSpPr>
            <a:spLocks noChangeArrowheads="1"/>
          </p:cNvSpPr>
          <p:nvPr/>
        </p:nvSpPr>
        <p:spPr bwMode="auto">
          <a:xfrm>
            <a:off x="7038975" y="4384675"/>
            <a:ext cx="676275"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i="1">
                <a:solidFill>
                  <a:srgbClr val="000066"/>
                </a:solidFill>
                <a:latin typeface="Times New Roman" pitchFamily="18" charset="0"/>
                <a:sym typeface="Symbol" pitchFamily="18" charset="2"/>
              </a:rPr>
              <a:t>s</a:t>
            </a:r>
            <a:r>
              <a:rPr lang="en-US" sz="2000" b="1" baseline="-25000">
                <a:solidFill>
                  <a:srgbClr val="000066"/>
                </a:solidFill>
                <a:latin typeface="Times New Roman" pitchFamily="18" charset="0"/>
                <a:sym typeface="Symbol" pitchFamily="18" charset="2"/>
              </a:rPr>
              <a:t>e</a:t>
            </a:r>
            <a:endParaRPr lang="en-US" sz="2000" b="1" i="1" baseline="-25000">
              <a:solidFill>
                <a:srgbClr val="000066"/>
              </a:solidFill>
              <a:latin typeface="Times New Roman" pitchFamily="18" charset="0"/>
              <a:sym typeface="Symbol" pitchFamily="18" charset="2"/>
            </a:endParaRPr>
          </a:p>
        </p:txBody>
      </p:sp>
      <p:sp>
        <p:nvSpPr>
          <p:cNvPr id="304210" name="Rectangle 96"/>
          <p:cNvSpPr>
            <a:spLocks noChangeArrowheads="1"/>
          </p:cNvSpPr>
          <p:nvPr/>
        </p:nvSpPr>
        <p:spPr bwMode="auto">
          <a:xfrm>
            <a:off x="5768975" y="4384675"/>
            <a:ext cx="676275" cy="427038"/>
          </a:xfrm>
          <a:prstGeom prst="rect">
            <a:avLst/>
          </a:prstGeom>
          <a:noFill/>
          <a:ln w="9525">
            <a:noFill/>
            <a:miter lim="800000"/>
            <a:headEnd/>
            <a:tailEnd/>
          </a:ln>
        </p:spPr>
        <p:txBody>
          <a:bodyPr lIns="90000" tIns="46800" rIns="90000" bIns="46800">
            <a:spAutoFit/>
          </a:bodyPr>
          <a:lstStyle/>
          <a:p>
            <a:pPr marL="179388" lvl="1">
              <a:lnSpc>
                <a:spcPct val="110000"/>
              </a:lnSpc>
              <a:buFont typeface="Arial" charset="0"/>
              <a:buNone/>
            </a:pPr>
            <a:r>
              <a:rPr lang="en-US" sz="2000" b="1">
                <a:solidFill>
                  <a:srgbClr val="000066"/>
                </a:solidFill>
                <a:latin typeface="Times New Roman" pitchFamily="18" charset="0"/>
                <a:sym typeface="Symbol" pitchFamily="18" charset="2"/>
              </a:rPr>
              <a:t>0</a:t>
            </a:r>
            <a:endParaRPr lang="en-US" sz="2000" b="1" baseline="-25000">
              <a:solidFill>
                <a:srgbClr val="000066"/>
              </a:solidFill>
              <a:latin typeface="Times New Roman" pitchFamily="18" charset="0"/>
              <a:sym typeface="Symbol" pitchFamily="18" charset="2"/>
            </a:endParaRPr>
          </a:p>
        </p:txBody>
      </p:sp>
      <p:sp>
        <p:nvSpPr>
          <p:cNvPr id="304211" name="Line 97"/>
          <p:cNvSpPr>
            <a:spLocks noChangeShapeType="1"/>
          </p:cNvSpPr>
          <p:nvPr/>
        </p:nvSpPr>
        <p:spPr bwMode="auto">
          <a:xfrm flipV="1">
            <a:off x="6102350" y="4391025"/>
            <a:ext cx="0" cy="95250"/>
          </a:xfrm>
          <a:prstGeom prst="line">
            <a:avLst/>
          </a:prstGeom>
          <a:noFill/>
          <a:ln w="15875">
            <a:solidFill>
              <a:schemeClr val="tx1"/>
            </a:solidFill>
            <a:round/>
            <a:headEnd/>
            <a:tailEnd type="none" w="lg" len="lg"/>
          </a:ln>
        </p:spPr>
        <p:txBody>
          <a:bodyPr lIns="90000" tIns="46800" rIns="90000" bIns="46800"/>
          <a:lstStyle/>
          <a:p>
            <a:endParaRPr lang="en-US"/>
          </a:p>
        </p:txBody>
      </p:sp>
      <p:sp>
        <p:nvSpPr>
          <p:cNvPr id="304212" name="Line 98"/>
          <p:cNvSpPr>
            <a:spLocks noChangeShapeType="1"/>
          </p:cNvSpPr>
          <p:nvPr/>
        </p:nvSpPr>
        <p:spPr bwMode="auto">
          <a:xfrm flipV="1">
            <a:off x="7378700" y="4391025"/>
            <a:ext cx="0" cy="95250"/>
          </a:xfrm>
          <a:prstGeom prst="line">
            <a:avLst/>
          </a:prstGeom>
          <a:noFill/>
          <a:ln w="15875">
            <a:solidFill>
              <a:schemeClr val="tx1"/>
            </a:solidFill>
            <a:round/>
            <a:headEnd/>
            <a:tailEnd type="none" w="lg" len="lg"/>
          </a:ln>
        </p:spPr>
        <p:txBody>
          <a:bodyPr lIns="90000" tIns="46800" rIns="90000" bIns="46800"/>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4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4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4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4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41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41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HY1010W">
  <a:themeElements>
    <a:clrScheme name="PHY1010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Y1010W">
      <a:majorFont>
        <a:latin typeface="Arial Rounded MT Bold"/>
        <a:ea typeface=""/>
        <a:cs typeface=""/>
      </a:majorFont>
      <a:minorFont>
        <a:latin typeface="Arial Rounded MT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none" w="lg" len="lg"/>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1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Rounded MT Bold" pitchFamily="34" charset="0"/>
          </a:defRPr>
        </a:defPPr>
      </a:lstStyle>
    </a:spDef>
    <a:lnDef>
      <a:spPr bwMode="auto">
        <a:xfrm>
          <a:off x="0" y="0"/>
          <a:ext cx="1" cy="1"/>
        </a:xfrm>
        <a:custGeom>
          <a:avLst/>
          <a:gdLst/>
          <a:ahLst/>
          <a:cxnLst/>
          <a:rect l="0" t="0" r="0" b="0"/>
          <a:pathLst/>
        </a:custGeom>
        <a:noFill/>
        <a:ln w="15875" cap="flat" cmpd="sng" algn="ctr">
          <a:solidFill>
            <a:schemeClr val="tx1"/>
          </a:solidFill>
          <a:prstDash val="solid"/>
          <a:round/>
          <a:headEnd type="none" w="med" len="med"/>
          <a:tailEnd type="none" w="lg" len="lg"/>
        </a:ln>
        <a:effec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1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Rounded MT Bold" pitchFamily="34" charset="0"/>
          </a:defRPr>
        </a:defPPr>
      </a:lstStyle>
    </a:lnDef>
  </a:objectDefaults>
  <a:extraClrSchemeLst>
    <a:extraClrScheme>
      <a:clrScheme name="PHY1010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Y1010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Y1010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Y1010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Y1010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Y1010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Y1010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Y1010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Y1010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Y1010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Y1010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Y1010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PHY1010W</Template>
  <TotalTime>2404</TotalTime>
  <Words>1683</Words>
  <Application>Microsoft Office PowerPoint</Application>
  <PresentationFormat>On-screen Show (4:3)</PresentationFormat>
  <Paragraphs>302</Paragraphs>
  <Slides>20</Slides>
  <Notes>20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PHY1010W</vt:lpstr>
      <vt:lpstr>Equation</vt:lpstr>
      <vt:lpstr>PHY1012F ENERGY  </vt:lpstr>
      <vt:lpstr>ENERGY</vt:lpstr>
      <vt:lpstr>ENERGY</vt:lpstr>
      <vt:lpstr>KINETIC ENERGY and  GRAVITATIONAL POTENTIAL ENERGY</vt:lpstr>
      <vt:lpstr>KINETIC ENERGY and  GRAVITATIONAL POTENTIAL ENERGY</vt:lpstr>
      <vt:lpstr>KINETIC ENERGY and  GRAVITATIONAL POTENTIAL ENERGY</vt:lpstr>
      <vt:lpstr>MECHANICAL ENERGY</vt:lpstr>
      <vt:lpstr>CONSERVATION OF MECHANICAL ENERGY</vt:lpstr>
      <vt:lpstr>HOOKE’S LAW</vt:lpstr>
      <vt:lpstr>PowerPoint Presentation</vt:lpstr>
      <vt:lpstr>ELASTIC POTENTIAL ENERGY</vt:lpstr>
      <vt:lpstr>ELASTIC POTENTIAL ENERGY</vt:lpstr>
      <vt:lpstr>ELASTIC POTENTIAL ENERGY</vt:lpstr>
      <vt:lpstr>VERTICAL SPRINGS</vt:lpstr>
      <vt:lpstr>ELASTIC COLLISIONS</vt:lpstr>
      <vt:lpstr>PowerPoint Presentation</vt:lpstr>
      <vt:lpstr>PowerPoint Presentation</vt:lpstr>
      <vt:lpstr>PowerPoint Presentation</vt:lpstr>
      <vt:lpstr>PowerPoint Presentation</vt:lpstr>
      <vt:lpstr>ENERGY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KINEMATICS</dc:title>
  <dc:creator>Gregor Leigh</dc:creator>
  <cp:lastModifiedBy>Angus James Morrison</cp:lastModifiedBy>
  <cp:revision>232</cp:revision>
  <dcterms:created xsi:type="dcterms:W3CDTF">2006-05-12T18:34:08Z</dcterms:created>
  <dcterms:modified xsi:type="dcterms:W3CDTF">2014-05-19T16:15:01Z</dcterms:modified>
</cp:coreProperties>
</file>