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0"/>
  </p:notesMasterIdLst>
  <p:handoutMasterIdLst>
    <p:handoutMasterId r:id="rId41"/>
  </p:handoutMasterIdLst>
  <p:sldIdLst>
    <p:sldId id="425" r:id="rId2"/>
    <p:sldId id="347" r:id="rId3"/>
    <p:sldId id="348" r:id="rId4"/>
    <p:sldId id="350" r:id="rId5"/>
    <p:sldId id="352" r:id="rId6"/>
    <p:sldId id="356" r:id="rId7"/>
    <p:sldId id="358" r:id="rId8"/>
    <p:sldId id="351" r:id="rId9"/>
    <p:sldId id="377" r:id="rId10"/>
    <p:sldId id="378" r:id="rId11"/>
    <p:sldId id="360" r:id="rId12"/>
    <p:sldId id="380" r:id="rId13"/>
    <p:sldId id="383" r:id="rId14"/>
    <p:sldId id="364" r:id="rId15"/>
    <p:sldId id="366" r:id="rId16"/>
    <p:sldId id="365" r:id="rId17"/>
    <p:sldId id="367" r:id="rId18"/>
    <p:sldId id="388" r:id="rId19"/>
    <p:sldId id="368" r:id="rId20"/>
    <p:sldId id="424" r:id="rId21"/>
    <p:sldId id="421" r:id="rId22"/>
    <p:sldId id="372" r:id="rId23"/>
    <p:sldId id="393" r:id="rId24"/>
    <p:sldId id="392" r:id="rId25"/>
    <p:sldId id="395" r:id="rId26"/>
    <p:sldId id="396" r:id="rId27"/>
    <p:sldId id="397" r:id="rId28"/>
    <p:sldId id="418" r:id="rId29"/>
    <p:sldId id="419" r:id="rId30"/>
    <p:sldId id="416" r:id="rId31"/>
    <p:sldId id="417" r:id="rId32"/>
    <p:sldId id="375" r:id="rId33"/>
    <p:sldId id="401" r:id="rId34"/>
    <p:sldId id="403" r:id="rId35"/>
    <p:sldId id="404" r:id="rId36"/>
    <p:sldId id="405" r:id="rId37"/>
    <p:sldId id="406" r:id="rId38"/>
    <p:sldId id="415" r:id="rId39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DBB191"/>
    <a:srgbClr val="00CC00"/>
    <a:srgbClr val="FF0000"/>
    <a:srgbClr val="A0A0FF"/>
    <a:srgbClr val="9F9FFF"/>
    <a:srgbClr val="AFAFFF"/>
    <a:srgbClr val="5D5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29" autoAdjust="0"/>
    <p:restoredTop sz="99067" autoAdjust="0"/>
  </p:normalViewPr>
  <p:slideViewPr>
    <p:cSldViewPr snapToGrid="0">
      <p:cViewPr varScale="1">
        <p:scale>
          <a:sx n="69" d="100"/>
          <a:sy n="69" d="100"/>
        </p:scale>
        <p:origin x="-152" y="-64"/>
      </p:cViewPr>
      <p:guideLst>
        <p:guide orient="horz" pos="262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-3720" y="-120"/>
      </p:cViewPr>
      <p:guideLst>
        <p:guide orient="horz" pos="3223"/>
        <p:guide pos="2236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4" Type="http://schemas.openxmlformats.org/officeDocument/2006/relationships/image" Target="../media/image44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4" Type="http://schemas.openxmlformats.org/officeDocument/2006/relationships/image" Target="../media/image48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4" Type="http://schemas.openxmlformats.org/officeDocument/2006/relationships/image" Target="../media/image48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4" Type="http://schemas.openxmlformats.org/officeDocument/2006/relationships/image" Target="../media/image4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image" Target="../media/image47.wmf"/><Relationship Id="rId7" Type="http://schemas.openxmlformats.org/officeDocument/2006/relationships/image" Target="../media/image51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6" Type="http://schemas.openxmlformats.org/officeDocument/2006/relationships/image" Target="../media/image50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Relationship Id="rId9" Type="http://schemas.openxmlformats.org/officeDocument/2006/relationships/image" Target="../media/image5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35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800">
                <a:cs typeface="+mn-cs"/>
              </a:defRPr>
            </a:lvl1pPr>
          </a:lstStyle>
          <a:p>
            <a:pPr>
              <a:defRPr/>
            </a:pPr>
            <a:r>
              <a:rPr lang="en-GB"/>
              <a:t>Rotation of a Rigid Body</a:t>
            </a:r>
          </a:p>
        </p:txBody>
      </p:sp>
      <p:sp>
        <p:nvSpPr>
          <p:cNvPr id="435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35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E9CAFE3-4BAE-4B59-B6E1-0F91278884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532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lnSpc>
                <a:spcPct val="100000"/>
              </a:lnSpc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lnSpc>
                <a:spcPct val="100000"/>
              </a:lnSpc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lnSpc>
                <a:spcPct val="100000"/>
              </a:lnSpc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lnSpc>
                <a:spcPct val="100000"/>
              </a:lnSpc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5225573-A108-4E6C-98E6-CCB709DD2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310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Arial Rounded MT Bold" pitchFamily="34" charset="0"/>
              </a:defRPr>
            </a:lvl1pPr>
            <a:lvl2pPr marL="769993" indent="-296151" eaLnBrk="0" hangingPunct="0">
              <a:defRPr sz="2500">
                <a:solidFill>
                  <a:schemeClr val="tx1"/>
                </a:solidFill>
                <a:latin typeface="Arial Rounded MT Bold" pitchFamily="34" charset="0"/>
              </a:defRPr>
            </a:lvl2pPr>
            <a:lvl3pPr marL="1184605" indent="-236921" eaLnBrk="0" hangingPunct="0">
              <a:defRPr sz="2500">
                <a:solidFill>
                  <a:schemeClr val="tx1"/>
                </a:solidFill>
                <a:latin typeface="Arial Rounded MT Bold" pitchFamily="34" charset="0"/>
              </a:defRPr>
            </a:lvl3pPr>
            <a:lvl4pPr marL="1658447" indent="-236921" eaLnBrk="0" hangingPunct="0">
              <a:defRPr sz="2500">
                <a:solidFill>
                  <a:schemeClr val="tx1"/>
                </a:solidFill>
                <a:latin typeface="Arial Rounded MT Bold" pitchFamily="34" charset="0"/>
              </a:defRPr>
            </a:lvl4pPr>
            <a:lvl5pPr marL="2132289" indent="-236921" eaLnBrk="0" hangingPunct="0">
              <a:defRPr sz="2500">
                <a:solidFill>
                  <a:schemeClr val="tx1"/>
                </a:solidFill>
                <a:latin typeface="Arial Rounded MT Bold" pitchFamily="34" charset="0"/>
              </a:defRPr>
            </a:lvl5pPr>
            <a:lvl6pPr marL="2606131" indent="-236921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 Rounded MT Bold" pitchFamily="34" charset="0"/>
              </a:defRPr>
            </a:lvl6pPr>
            <a:lvl7pPr marL="3079974" indent="-236921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 Rounded MT Bold" pitchFamily="34" charset="0"/>
              </a:defRPr>
            </a:lvl7pPr>
            <a:lvl8pPr marL="3553816" indent="-236921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 Rounded MT Bold" pitchFamily="34" charset="0"/>
              </a:defRPr>
            </a:lvl8pPr>
            <a:lvl9pPr marL="4027658" indent="-236921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 Rounded MT Bold" pitchFamily="34" charset="0"/>
              </a:defRPr>
            </a:lvl9pPr>
          </a:lstStyle>
          <a:p>
            <a:pPr eaLnBrk="1" hangingPunct="1"/>
            <a:fld id="{34996E43-A4C2-48CB-9F1C-EF3353100F5B}" type="slidenum">
              <a:rPr lang="en-US" altLang="en-US" sz="1200">
                <a:latin typeface="Arial" pitchFamily="34" charset="0"/>
              </a:rPr>
              <a:pPr eaLnBrk="1" hangingPunct="1"/>
              <a:t>1</a:t>
            </a:fld>
            <a:endParaRPr lang="en-US" altLang="en-US" sz="1200">
              <a:latin typeface="Arial" pitchFamily="34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3FAAD4-AD90-40EF-992A-8719618ED4FC}" type="slidenum">
              <a:rPr lang="en-US" smtClean="0">
                <a:cs typeface="Arial" charset="0"/>
              </a:rPr>
              <a:pPr/>
              <a:t>10</a:t>
            </a:fld>
            <a:endParaRPr lang="en-US" smtClean="0">
              <a:cs typeface="Arial" charset="0"/>
            </a:endParaRPr>
          </a:p>
        </p:txBody>
      </p:sp>
      <p:sp>
        <p:nvSpPr>
          <p:cNvPr id="31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19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07C459-A888-4BC8-8084-6C7D85021F55}" type="slidenum">
              <a:rPr lang="en-US" smtClean="0">
                <a:cs typeface="Arial" charset="0"/>
              </a:rPr>
              <a:pPr/>
              <a:t>11</a:t>
            </a:fld>
            <a:endParaRPr lang="en-US" smtClean="0">
              <a:cs typeface="Arial" charset="0"/>
            </a:endParaRPr>
          </a:p>
        </p:txBody>
      </p:sp>
      <p:sp>
        <p:nvSpPr>
          <p:cNvPr id="32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C20250-F665-482E-915A-01FCB7F19E83}" type="slidenum">
              <a:rPr lang="en-US" smtClean="0">
                <a:cs typeface="Arial" charset="0"/>
              </a:rPr>
              <a:pPr/>
              <a:t>12</a:t>
            </a:fld>
            <a:endParaRPr lang="en-US" smtClean="0">
              <a:cs typeface="Arial" charset="0"/>
            </a:endParaRPr>
          </a:p>
        </p:txBody>
      </p:sp>
      <p:sp>
        <p:nvSpPr>
          <p:cNvPr id="324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24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676EB3-A740-4CED-859D-0A34A555D4D9}" type="slidenum">
              <a:rPr lang="en-US" smtClean="0">
                <a:cs typeface="Arial" charset="0"/>
              </a:rPr>
              <a:pPr/>
              <a:t>13</a:t>
            </a:fld>
            <a:endParaRPr lang="en-US" smtClean="0">
              <a:cs typeface="Arial" charset="0"/>
            </a:endParaRPr>
          </a:p>
        </p:txBody>
      </p:sp>
      <p:sp>
        <p:nvSpPr>
          <p:cNvPr id="32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E592FD-2852-4E56-BF3C-86B100349F2D}" type="slidenum">
              <a:rPr lang="en-US" smtClean="0">
                <a:cs typeface="Arial" charset="0"/>
              </a:rPr>
              <a:pPr/>
              <a:t>14</a:t>
            </a:fld>
            <a:endParaRPr lang="en-US" smtClean="0">
              <a:cs typeface="Arial" charset="0"/>
            </a:endParaRPr>
          </a:p>
        </p:txBody>
      </p:sp>
      <p:sp>
        <p:nvSpPr>
          <p:cNvPr id="331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92388D-D99C-40CE-9B86-E6A61DBB9C61}" type="slidenum">
              <a:rPr lang="en-US" smtClean="0">
                <a:cs typeface="Arial" charset="0"/>
              </a:rPr>
              <a:pPr/>
              <a:t>15</a:t>
            </a:fld>
            <a:endParaRPr lang="en-US" smtClean="0">
              <a:cs typeface="Arial" charset="0"/>
            </a:endParaRPr>
          </a:p>
        </p:txBody>
      </p:sp>
      <p:sp>
        <p:nvSpPr>
          <p:cNvPr id="33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15DD1D-6963-4DDD-8F02-3CE9F615100C}" type="slidenum">
              <a:rPr lang="en-US" smtClean="0">
                <a:cs typeface="Arial" charset="0"/>
              </a:rPr>
              <a:pPr/>
              <a:t>16</a:t>
            </a:fld>
            <a:endParaRPr lang="en-US" smtClean="0">
              <a:cs typeface="Arial" charset="0"/>
            </a:endParaRPr>
          </a:p>
        </p:txBody>
      </p:sp>
      <p:sp>
        <p:nvSpPr>
          <p:cNvPr id="335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589E7C-08D6-4F26-A1A3-BEFDAE717473}" type="slidenum">
              <a:rPr lang="en-US" smtClean="0">
                <a:cs typeface="Arial" charset="0"/>
              </a:rPr>
              <a:pPr/>
              <a:t>17</a:t>
            </a:fld>
            <a:endParaRPr lang="en-US" smtClean="0">
              <a:cs typeface="Arial" charset="0"/>
            </a:endParaRPr>
          </a:p>
        </p:txBody>
      </p:sp>
      <p:sp>
        <p:nvSpPr>
          <p:cNvPr id="337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637C09-4EF4-4647-BC4D-9EEC6CC42ECF}" type="slidenum">
              <a:rPr lang="en-US" smtClean="0">
                <a:cs typeface="Arial" charset="0"/>
              </a:rPr>
              <a:pPr/>
              <a:t>18</a:t>
            </a:fld>
            <a:endParaRPr lang="en-US" smtClean="0">
              <a:cs typeface="Arial" charset="0"/>
            </a:endParaRPr>
          </a:p>
        </p:txBody>
      </p:sp>
      <p:sp>
        <p:nvSpPr>
          <p:cNvPr id="33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0B0866-149B-4F5A-BC00-8F7D5730203D}" type="slidenum">
              <a:rPr lang="en-US" smtClean="0">
                <a:cs typeface="Arial" charset="0"/>
              </a:rPr>
              <a:pPr/>
              <a:t>19</a:t>
            </a:fld>
            <a:endParaRPr lang="en-US" smtClean="0">
              <a:cs typeface="Arial" charset="0"/>
            </a:endParaRPr>
          </a:p>
        </p:txBody>
      </p:sp>
      <p:sp>
        <p:nvSpPr>
          <p:cNvPr id="353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995AE2-94D3-4359-AAA6-DACB63887BC6}" type="slidenum">
              <a:rPr lang="en-US" smtClean="0">
                <a:cs typeface="Arial" charset="0"/>
              </a:rPr>
              <a:pPr/>
              <a:t>2</a:t>
            </a:fld>
            <a:endParaRPr lang="en-US" smtClean="0">
              <a:cs typeface="Arial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073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/>
            <a:fld id="{0A62EB17-CD7A-4810-84DC-299C792AEC15}" type="slidenum">
              <a:rPr lang="en-US" sz="1300">
                <a:latin typeface="Arial" charset="0"/>
              </a:rPr>
              <a:pPr algn="r" defTabSz="990600"/>
              <a:t>20</a:t>
            </a:fld>
            <a:endParaRPr lang="en-US" sz="1300">
              <a:latin typeface="Arial" charset="0"/>
            </a:endParaRPr>
          </a:p>
        </p:txBody>
      </p:sp>
      <p:sp>
        <p:nvSpPr>
          <p:cNvPr id="515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50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888441-60C1-474C-8FB4-FAEFA3F3D53A}" type="slidenum">
              <a:rPr lang="en-US" smtClean="0">
                <a:cs typeface="Arial" charset="0"/>
              </a:rPr>
              <a:pPr/>
              <a:t>22</a:t>
            </a:fld>
            <a:endParaRPr lang="en-US" smtClean="0">
              <a:cs typeface="Arial" charset="0"/>
            </a:endParaRPr>
          </a:p>
        </p:txBody>
      </p:sp>
      <p:sp>
        <p:nvSpPr>
          <p:cNvPr id="520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20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5527CF-97FE-4E09-AA17-3BED652937A7}" type="slidenum">
              <a:rPr lang="en-US" smtClean="0">
                <a:cs typeface="Arial" charset="0"/>
              </a:rPr>
              <a:pPr/>
              <a:t>23</a:t>
            </a:fld>
            <a:endParaRPr lang="en-US" smtClean="0">
              <a:cs typeface="Arial" charset="0"/>
            </a:endParaRPr>
          </a:p>
        </p:txBody>
      </p:sp>
      <p:sp>
        <p:nvSpPr>
          <p:cNvPr id="524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24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3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BF917A-0336-4E75-B1C2-8E29F29D8983}" type="slidenum">
              <a:rPr lang="en-US" smtClean="0">
                <a:cs typeface="Arial" charset="0"/>
              </a:rPr>
              <a:pPr/>
              <a:t>24</a:t>
            </a:fld>
            <a:endParaRPr lang="en-US" smtClean="0">
              <a:cs typeface="Arial" charset="0"/>
            </a:endParaRPr>
          </a:p>
        </p:txBody>
      </p:sp>
      <p:sp>
        <p:nvSpPr>
          <p:cNvPr id="526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26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E6999E-E675-4CEF-BBCF-C69D22E93891}" type="slidenum">
              <a:rPr lang="en-US" smtClean="0">
                <a:cs typeface="Arial" charset="0"/>
              </a:rPr>
              <a:pPr/>
              <a:t>25</a:t>
            </a:fld>
            <a:endParaRPr lang="en-US" smtClean="0">
              <a:cs typeface="Arial" charset="0"/>
            </a:endParaRPr>
          </a:p>
        </p:txBody>
      </p:sp>
      <p:sp>
        <p:nvSpPr>
          <p:cNvPr id="528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28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307F9A-2DD2-45B2-ADF1-083AEF1BBC85}" type="slidenum">
              <a:rPr lang="en-US" smtClean="0">
                <a:cs typeface="Arial" charset="0"/>
              </a:rPr>
              <a:pPr/>
              <a:t>26</a:t>
            </a:fld>
            <a:endParaRPr lang="en-US" smtClean="0">
              <a:cs typeface="Arial" charset="0"/>
            </a:endParaRPr>
          </a:p>
        </p:txBody>
      </p:sp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85ABE9-1E51-44F6-85B5-B721DB60F86B}" type="slidenum">
              <a:rPr lang="en-US" smtClean="0">
                <a:cs typeface="Arial" charset="0"/>
              </a:rPr>
              <a:pPr/>
              <a:t>27</a:t>
            </a:fld>
            <a:endParaRPr lang="en-US" smtClean="0">
              <a:cs typeface="Arial" charset="0"/>
            </a:endParaRPr>
          </a:p>
        </p:txBody>
      </p:sp>
      <p:sp>
        <p:nvSpPr>
          <p:cNvPr id="532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32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35941E-FFB7-495B-BE72-58204B004465}" type="slidenum">
              <a:rPr lang="en-US" smtClean="0">
                <a:cs typeface="Arial" charset="0"/>
              </a:rPr>
              <a:pPr/>
              <a:t>28</a:t>
            </a:fld>
            <a:endParaRPr lang="en-US" smtClean="0">
              <a:cs typeface="Arial" charset="0"/>
            </a:endParaRPr>
          </a:p>
        </p:txBody>
      </p:sp>
      <p:sp>
        <p:nvSpPr>
          <p:cNvPr id="534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5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/>
            <a:fld id="{70B2C184-DD09-4667-9897-1C348C81C023}" type="slidenum">
              <a:rPr lang="en-US" sz="1300">
                <a:latin typeface="Arial" charset="0"/>
              </a:rPr>
              <a:pPr algn="r" defTabSz="990600"/>
              <a:t>29</a:t>
            </a:fld>
            <a:endParaRPr lang="en-US" sz="1300">
              <a:latin typeface="Arial" charset="0"/>
            </a:endParaRPr>
          </a:p>
        </p:txBody>
      </p:sp>
      <p:sp>
        <p:nvSpPr>
          <p:cNvPr id="538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24B78A-13E7-47A5-9FB5-68D82A3C83F7}" type="slidenum">
              <a:rPr lang="en-US" smtClean="0">
                <a:cs typeface="Arial" charset="0"/>
              </a:rPr>
              <a:pPr/>
              <a:t>30</a:t>
            </a:fld>
            <a:endParaRPr lang="en-US" smtClean="0">
              <a:cs typeface="Arial" charset="0"/>
            </a:endParaRPr>
          </a:p>
        </p:txBody>
      </p:sp>
      <p:sp>
        <p:nvSpPr>
          <p:cNvPr id="540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40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39FA9D-FA8D-4018-9A3D-F86D9BE06281}" type="slidenum">
              <a:rPr lang="en-US" smtClean="0">
                <a:cs typeface="Arial" charset="0"/>
              </a:rPr>
              <a:pPr/>
              <a:t>3</a:t>
            </a:fld>
            <a:endParaRPr lang="en-US" smtClean="0">
              <a:cs typeface="Arial" charset="0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705AB4-BFEA-42A0-8ECD-72E4E7FAB3AB}" type="slidenum">
              <a:rPr lang="en-US" smtClean="0">
                <a:cs typeface="Arial" charset="0"/>
              </a:rPr>
              <a:pPr/>
              <a:t>31</a:t>
            </a:fld>
            <a:endParaRPr lang="en-US" smtClean="0">
              <a:cs typeface="Arial" charset="0"/>
            </a:endParaRPr>
          </a:p>
        </p:txBody>
      </p:sp>
      <p:sp>
        <p:nvSpPr>
          <p:cNvPr id="54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42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42C2CB-70DB-458D-8695-31FC142EEC06}" type="slidenum">
              <a:rPr lang="en-US" smtClean="0">
                <a:cs typeface="Arial" charset="0"/>
              </a:rPr>
              <a:pPr/>
              <a:t>32</a:t>
            </a:fld>
            <a:endParaRPr lang="en-US" smtClean="0">
              <a:cs typeface="Arial" charset="0"/>
            </a:endParaRPr>
          </a:p>
        </p:txBody>
      </p:sp>
      <p:sp>
        <p:nvSpPr>
          <p:cNvPr id="544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44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A772E1-DABB-482C-AF45-71FA79E230CD}" type="slidenum">
              <a:rPr lang="en-US" smtClean="0">
                <a:cs typeface="Arial" charset="0"/>
              </a:rPr>
              <a:pPr/>
              <a:t>33</a:t>
            </a:fld>
            <a:endParaRPr lang="en-US" smtClean="0">
              <a:cs typeface="Arial" charset="0"/>
            </a:endParaRPr>
          </a:p>
        </p:txBody>
      </p:sp>
      <p:sp>
        <p:nvSpPr>
          <p:cNvPr id="546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46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6D77AC-02AE-43BA-8019-3B0AD456F94B}" type="slidenum">
              <a:rPr lang="en-US" smtClean="0">
                <a:cs typeface="Arial" charset="0"/>
              </a:rPr>
              <a:pPr/>
              <a:t>34</a:t>
            </a:fld>
            <a:endParaRPr lang="en-US" smtClean="0">
              <a:cs typeface="Arial" charset="0"/>
            </a:endParaRPr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980E61-5DFB-41B0-8B1F-24FAC6A811BE}" type="slidenum">
              <a:rPr lang="en-US" smtClean="0">
                <a:cs typeface="Arial" charset="0"/>
              </a:rPr>
              <a:pPr/>
              <a:t>35</a:t>
            </a:fld>
            <a:endParaRPr lang="en-US" smtClean="0">
              <a:cs typeface="Arial" charset="0"/>
            </a:endParaRPr>
          </a:p>
        </p:txBody>
      </p:sp>
      <p:sp>
        <p:nvSpPr>
          <p:cNvPr id="55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50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C7880E-6F25-4780-8D8A-F5BA338FEE49}" type="slidenum">
              <a:rPr lang="en-US" smtClean="0">
                <a:cs typeface="Arial" charset="0"/>
              </a:rPr>
              <a:pPr/>
              <a:t>36</a:t>
            </a:fld>
            <a:endParaRPr lang="en-US" smtClean="0">
              <a:cs typeface="Arial" charset="0"/>
            </a:endParaRPr>
          </a:p>
        </p:txBody>
      </p:sp>
      <p:sp>
        <p:nvSpPr>
          <p:cNvPr id="552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52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C8FA0C-F3CE-4EDB-BC3E-75A416BB93F0}" type="slidenum">
              <a:rPr lang="en-US" smtClean="0">
                <a:cs typeface="Arial" charset="0"/>
              </a:rPr>
              <a:pPr/>
              <a:t>37</a:t>
            </a:fld>
            <a:endParaRPr lang="en-US" smtClean="0">
              <a:cs typeface="Arial" charset="0"/>
            </a:endParaRPr>
          </a:p>
        </p:txBody>
      </p:sp>
      <p:sp>
        <p:nvSpPr>
          <p:cNvPr id="555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55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112DE6-0D30-47B1-9420-D74E9AF690F5}" type="slidenum">
              <a:rPr lang="en-US" smtClean="0">
                <a:cs typeface="Arial" charset="0"/>
              </a:rPr>
              <a:pPr/>
              <a:t>38</a:t>
            </a:fld>
            <a:endParaRPr lang="en-US" smtClean="0">
              <a:cs typeface="Arial" charset="0"/>
            </a:endParaRPr>
          </a:p>
        </p:txBody>
      </p:sp>
      <p:sp>
        <p:nvSpPr>
          <p:cNvPr id="5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59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265D11-0ECF-47D2-A32B-352EEC2145DD}" type="slidenum">
              <a:rPr lang="en-US" smtClean="0">
                <a:cs typeface="Arial" charset="0"/>
              </a:rPr>
              <a:pPr/>
              <a:t>4</a:t>
            </a:fld>
            <a:endParaRPr lang="en-US" smtClean="0">
              <a:cs typeface="Arial" charset="0"/>
            </a:endParaRPr>
          </a:p>
        </p:txBody>
      </p:sp>
      <p:sp>
        <p:nvSpPr>
          <p:cNvPr id="27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D6A15B-7ECE-4500-B141-8438C65A76CC}" type="slidenum">
              <a:rPr lang="en-US" smtClean="0">
                <a:cs typeface="Arial" charset="0"/>
              </a:rPr>
              <a:pPr/>
              <a:t>5</a:t>
            </a:fld>
            <a:endParaRPr lang="en-US" smtClean="0">
              <a:cs typeface="Arial" charset="0"/>
            </a:endParaRPr>
          </a:p>
        </p:txBody>
      </p:sp>
      <p:sp>
        <p:nvSpPr>
          <p:cNvPr id="28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645F48-581E-4CA3-B121-D9F3D09950CF}" type="slidenum">
              <a:rPr lang="en-US" smtClean="0">
                <a:cs typeface="Arial" charset="0"/>
              </a:rPr>
              <a:pPr/>
              <a:t>6</a:t>
            </a:fld>
            <a:endParaRPr lang="en-US" smtClean="0">
              <a:cs typeface="Arial" charset="0"/>
            </a:endParaRPr>
          </a:p>
        </p:txBody>
      </p:sp>
      <p:sp>
        <p:nvSpPr>
          <p:cNvPr id="28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97EDBC-8251-4523-8C48-5F3383C768CB}" type="slidenum">
              <a:rPr lang="en-US" smtClean="0">
                <a:cs typeface="Arial" charset="0"/>
              </a:rPr>
              <a:pPr/>
              <a:t>7</a:t>
            </a:fld>
            <a:endParaRPr lang="en-US" smtClean="0">
              <a:cs typeface="Arial" charset="0"/>
            </a:endParaRPr>
          </a:p>
        </p:txBody>
      </p:sp>
      <p:sp>
        <p:nvSpPr>
          <p:cNvPr id="29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D4EF2C-C214-4446-81A4-889B2B8B355F}" type="slidenum">
              <a:rPr lang="en-US" smtClean="0">
                <a:cs typeface="Arial" charset="0"/>
              </a:rPr>
              <a:pPr/>
              <a:t>8</a:t>
            </a:fld>
            <a:endParaRPr lang="en-US" smtClean="0">
              <a:cs typeface="Arial" charset="0"/>
            </a:endParaRPr>
          </a:p>
        </p:txBody>
      </p:sp>
      <p:sp>
        <p:nvSpPr>
          <p:cNvPr id="321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A40336-FA6E-4CE7-BFDF-B96AC79C81AB}" type="slidenum">
              <a:rPr lang="en-US" smtClean="0">
                <a:cs typeface="Arial" charset="0"/>
              </a:rPr>
              <a:pPr/>
              <a:t>9</a:t>
            </a:fld>
            <a:endParaRPr lang="en-US" smtClean="0">
              <a:cs typeface="Arial" charset="0"/>
            </a:endParaRPr>
          </a:p>
        </p:txBody>
      </p:sp>
      <p:sp>
        <p:nvSpPr>
          <p:cNvPr id="33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ROTATION OF A RIGID BODY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PHY1012F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323D0-493A-4826-BD88-8EFA38100D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ROTATION OF A RIGID BODY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PHY1012F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26E97-683E-41F6-9CCA-E54574F193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1163" y="574675"/>
            <a:ext cx="2192337" cy="2943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574675"/>
            <a:ext cx="6429375" cy="2943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ROTATION OF A RIGID BODY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PHY1012F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4792A-CA5E-48E8-BA80-BC254F23B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574675"/>
            <a:ext cx="8231187" cy="655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9388" y="1343025"/>
            <a:ext cx="4310062" cy="217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343025"/>
            <a:ext cx="4311650" cy="217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ROTATION OF A RIGID BODY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PHY1012F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5D1F9-D6AC-4B9A-898D-5F460455D2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ROTATION OF A RIGID BODY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PHY1012F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D9667C-52A6-436B-94E4-CC902D2A78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ROTATION OF A RIGID BODY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PHY1012F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83556-75DA-46B7-BC34-31C8BBE9C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343025"/>
            <a:ext cx="4310062" cy="217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343025"/>
            <a:ext cx="4311650" cy="217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ROTATION OF A RIGID BODY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PHY1012F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95E16-647D-4F16-8A3C-997D2D2D5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ROTATION OF A RIGID BODY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PHY1012F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B77FA-FECF-4A63-9F28-DE71C57915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ROTATION OF A RIGID BODY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PHY1012F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1EC29-A938-43FA-ACF9-4E4C6BC74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ROTATION OF A RIGID BODY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PHY1012F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15174-F9ED-45D0-A426-B8BD524BD1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ROTATION OF A RIGID BODY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PHY1012F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0284D-166E-46D4-A6F8-7B7FF20BF0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ROTATION OF A RIGID BODY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PHY1012F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1D0A6-5E3C-433C-86EC-86322E9F85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746875" y="182563"/>
            <a:ext cx="23145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lnSpc>
                <a:spcPct val="100000"/>
              </a:lnSpc>
              <a:defRPr sz="1200">
                <a:solidFill>
                  <a:srgbClr val="5F5F5F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ROTATION OF A RIGID BODY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343025"/>
            <a:ext cx="8774112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182563"/>
            <a:ext cx="10795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solidFill>
                  <a:srgbClr val="5F5F5F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PHY1012F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64500" y="6381750"/>
            <a:ext cx="946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400" b="1">
                <a:solidFill>
                  <a:srgbClr val="5F5F5F"/>
                </a:solidFill>
                <a:latin typeface="Koala" pitchFamily="34" charset="0"/>
                <a:cs typeface="+mn-cs"/>
              </a:defRPr>
            </a:lvl1pPr>
          </a:lstStyle>
          <a:p>
            <a:pPr>
              <a:defRPr/>
            </a:pPr>
            <a:fld id="{EEF5BF65-E4FD-4EC0-B326-A8CE3CF77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179388" y="438150"/>
            <a:ext cx="8785225" cy="0"/>
          </a:xfrm>
          <a:prstGeom prst="line">
            <a:avLst/>
          </a:prstGeom>
          <a:noFill/>
          <a:ln w="22225">
            <a:solidFill>
              <a:srgbClr val="F8DC0E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>
              <a:lnSpc>
                <a:spcPct val="110000"/>
              </a:lnSpc>
              <a:defRPr/>
            </a:pPr>
            <a:endParaRPr lang="en-ZA">
              <a:cs typeface="+mn-cs"/>
            </a:endParaRPr>
          </a:p>
        </p:txBody>
      </p:sp>
      <p:sp>
        <p:nvSpPr>
          <p:cNvPr id="103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574675"/>
            <a:ext cx="8231187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179388" y="6429375"/>
            <a:ext cx="8785225" cy="0"/>
          </a:xfrm>
          <a:prstGeom prst="line">
            <a:avLst/>
          </a:prstGeom>
          <a:noFill/>
          <a:ln w="22225">
            <a:solidFill>
              <a:srgbClr val="F8DC0E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>
              <a:lnSpc>
                <a:spcPct val="110000"/>
              </a:lnSpc>
              <a:defRPr/>
            </a:pPr>
            <a:endParaRPr lang="en-ZA">
              <a:cs typeface="+mn-cs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794125" y="182563"/>
            <a:ext cx="14716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srgbClr val="5F5F5F"/>
                </a:solidFill>
                <a:latin typeface="Arial" charset="0"/>
                <a:cs typeface="+mn-cs"/>
              </a:rPr>
              <a:t>NEWTON’S LAWS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2600">
          <a:solidFill>
            <a:srgbClr val="000066"/>
          </a:solidFill>
          <a:latin typeface="+mn-lt"/>
          <a:ea typeface="+mn-ea"/>
          <a:cs typeface="+mn-cs"/>
        </a:defRPr>
      </a:lvl1pPr>
      <a:lvl2pPr marL="179388" indent="2778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Arial" charset="0"/>
        <a:defRPr sz="2400">
          <a:solidFill>
            <a:srgbClr val="000066"/>
          </a:solidFill>
          <a:latin typeface="+mn-lt"/>
        </a:defRPr>
      </a:lvl2pPr>
      <a:lvl3pPr marL="358775" indent="555625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Blip>
          <a:blip r:embed="rId14"/>
        </a:buBlip>
        <a:defRPr sz="2200">
          <a:solidFill>
            <a:srgbClr val="000066"/>
          </a:solidFill>
          <a:latin typeface="+mn-lt"/>
        </a:defRPr>
      </a:lvl3pPr>
      <a:lvl4pPr marL="893763" indent="477838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SzPct val="50000"/>
        <a:buFont typeface="Arial" charset="0"/>
        <a:defRPr sz="2400">
          <a:solidFill>
            <a:srgbClr val="000066"/>
          </a:solidFill>
          <a:latin typeface="+mn-lt"/>
        </a:defRPr>
      </a:lvl4pPr>
      <a:lvl5pPr marL="1073150" indent="75565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5pPr>
      <a:lvl6pPr marL="153035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6pPr>
      <a:lvl7pPr marL="198755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7pPr>
      <a:lvl8pPr marL="244475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8pPr>
      <a:lvl9pPr marL="290195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5.wmf"/><Relationship Id="rId4" Type="http://schemas.openxmlformats.org/officeDocument/2006/relationships/image" Target="../media/image1.png"/><Relationship Id="rId9" Type="http://schemas.openxmlformats.org/officeDocument/2006/relationships/oleObject" Target="../embeddings/oleObject1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image" Target="../media/image22.wmf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9.wmf"/><Relationship Id="rId12" Type="http://schemas.openxmlformats.org/officeDocument/2006/relationships/oleObject" Target="../embeddings/oleObject20.bin"/><Relationship Id="rId17" Type="http://schemas.openxmlformats.org/officeDocument/2006/relationships/image" Target="../media/image24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2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21.wmf"/><Relationship Id="rId5" Type="http://schemas.openxmlformats.org/officeDocument/2006/relationships/image" Target="../media/image18.wmf"/><Relationship Id="rId15" Type="http://schemas.openxmlformats.org/officeDocument/2006/relationships/image" Target="../media/image23.wmf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6.bin"/><Relationship Id="rId9" Type="http://schemas.openxmlformats.org/officeDocument/2006/relationships/image" Target="../media/image20.wmf"/><Relationship Id="rId14" Type="http://schemas.openxmlformats.org/officeDocument/2006/relationships/oleObject" Target="../embeddings/oleObject21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23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6.wmf"/><Relationship Id="rId12" Type="http://schemas.openxmlformats.org/officeDocument/2006/relationships/image" Target="../media/image2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6.bin"/><Relationship Id="rId11" Type="http://schemas.openxmlformats.org/officeDocument/2006/relationships/oleObject" Target="../embeddings/oleObject28.bin"/><Relationship Id="rId5" Type="http://schemas.openxmlformats.org/officeDocument/2006/relationships/image" Target="../media/image25.wmf"/><Relationship Id="rId10" Type="http://schemas.openxmlformats.org/officeDocument/2006/relationships/image" Target="../media/image1.png"/><Relationship Id="rId4" Type="http://schemas.openxmlformats.org/officeDocument/2006/relationships/oleObject" Target="../embeddings/oleObject25.bin"/><Relationship Id="rId9" Type="http://schemas.openxmlformats.org/officeDocument/2006/relationships/image" Target="../media/image2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1.bin"/><Relationship Id="rId5" Type="http://schemas.openxmlformats.org/officeDocument/2006/relationships/image" Target="../media/image30.wmf"/><Relationship Id="rId4" Type="http://schemas.openxmlformats.org/officeDocument/2006/relationships/oleObject" Target="../embeddings/oleObject30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32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notesSlide" Target="../notesSlides/notesSlide26.xml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notesSlide" Target="../notesSlides/notesSlide27.xml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3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notesSlide" Target="../notesSlides/notesSlide30.xml"/><Relationship Id="rId7" Type="http://schemas.openxmlformats.org/officeDocument/2006/relationships/oleObject" Target="../embeddings/oleObject40.bin"/><Relationship Id="rId12" Type="http://schemas.openxmlformats.org/officeDocument/2006/relationships/image" Target="../media/image4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41.wmf"/><Relationship Id="rId11" Type="http://schemas.openxmlformats.org/officeDocument/2006/relationships/oleObject" Target="../embeddings/oleObject42.bin"/><Relationship Id="rId5" Type="http://schemas.openxmlformats.org/officeDocument/2006/relationships/oleObject" Target="../embeddings/oleObject39.bin"/><Relationship Id="rId10" Type="http://schemas.openxmlformats.org/officeDocument/2006/relationships/image" Target="../media/image43.wmf"/><Relationship Id="rId4" Type="http://schemas.openxmlformats.org/officeDocument/2006/relationships/image" Target="../media/image35.jpeg"/><Relationship Id="rId9" Type="http://schemas.openxmlformats.org/officeDocument/2006/relationships/oleObject" Target="../embeddings/oleObject41.bin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notesSlide" Target="../notesSlides/notesSlide33.xml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4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45.wmf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3.bin"/><Relationship Id="rId10" Type="http://schemas.openxmlformats.org/officeDocument/2006/relationships/image" Target="../media/image47.wmf"/><Relationship Id="rId4" Type="http://schemas.openxmlformats.org/officeDocument/2006/relationships/image" Target="../media/image35.jpeg"/><Relationship Id="rId9" Type="http://schemas.openxmlformats.org/officeDocument/2006/relationships/oleObject" Target="../embeddings/oleObject45.bin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notesSlide" Target="../notesSlides/notesSlide34.xml"/><Relationship Id="rId7" Type="http://schemas.openxmlformats.org/officeDocument/2006/relationships/oleObject" Target="../embeddings/oleObject48.bin"/><Relationship Id="rId12" Type="http://schemas.openxmlformats.org/officeDocument/2006/relationships/image" Target="../media/image4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45.wmf"/><Relationship Id="rId11" Type="http://schemas.openxmlformats.org/officeDocument/2006/relationships/oleObject" Target="../embeddings/oleObject50.bin"/><Relationship Id="rId5" Type="http://schemas.openxmlformats.org/officeDocument/2006/relationships/oleObject" Target="../embeddings/oleObject47.bin"/><Relationship Id="rId10" Type="http://schemas.openxmlformats.org/officeDocument/2006/relationships/image" Target="../media/image47.wmf"/><Relationship Id="rId4" Type="http://schemas.openxmlformats.org/officeDocument/2006/relationships/image" Target="../media/image35.jpeg"/><Relationship Id="rId9" Type="http://schemas.openxmlformats.org/officeDocument/2006/relationships/oleObject" Target="../embeddings/oleObject49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notesSlide" Target="../notesSlides/notesSlide35.xml"/><Relationship Id="rId7" Type="http://schemas.openxmlformats.org/officeDocument/2006/relationships/oleObject" Target="../embeddings/oleObject52.bin"/><Relationship Id="rId12" Type="http://schemas.openxmlformats.org/officeDocument/2006/relationships/image" Target="../media/image4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45.wmf"/><Relationship Id="rId11" Type="http://schemas.openxmlformats.org/officeDocument/2006/relationships/oleObject" Target="../embeddings/oleObject54.bin"/><Relationship Id="rId5" Type="http://schemas.openxmlformats.org/officeDocument/2006/relationships/oleObject" Target="../embeddings/oleObject51.bin"/><Relationship Id="rId10" Type="http://schemas.openxmlformats.org/officeDocument/2006/relationships/image" Target="../media/image47.wmf"/><Relationship Id="rId4" Type="http://schemas.openxmlformats.org/officeDocument/2006/relationships/image" Target="../media/image35.jpeg"/><Relationship Id="rId9" Type="http://schemas.openxmlformats.org/officeDocument/2006/relationships/oleObject" Target="../embeddings/oleObject53.bin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13" Type="http://schemas.openxmlformats.org/officeDocument/2006/relationships/oleObject" Target="../embeddings/oleObject59.bin"/><Relationship Id="rId18" Type="http://schemas.openxmlformats.org/officeDocument/2006/relationships/image" Target="../media/image51.wmf"/><Relationship Id="rId3" Type="http://schemas.openxmlformats.org/officeDocument/2006/relationships/notesSlide" Target="../notesSlides/notesSlide36.xml"/><Relationship Id="rId21" Type="http://schemas.openxmlformats.org/officeDocument/2006/relationships/oleObject" Target="../embeddings/oleObject63.bin"/><Relationship Id="rId7" Type="http://schemas.openxmlformats.org/officeDocument/2006/relationships/oleObject" Target="../embeddings/oleObject56.bin"/><Relationship Id="rId12" Type="http://schemas.openxmlformats.org/officeDocument/2006/relationships/image" Target="../media/image48.wmf"/><Relationship Id="rId17" Type="http://schemas.openxmlformats.org/officeDocument/2006/relationships/oleObject" Target="../embeddings/oleObject6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0.wmf"/><Relationship Id="rId20" Type="http://schemas.openxmlformats.org/officeDocument/2006/relationships/image" Target="../media/image52.wmf"/><Relationship Id="rId1" Type="http://schemas.openxmlformats.org/officeDocument/2006/relationships/vmlDrawing" Target="../drawings/vmlDrawing20.vml"/><Relationship Id="rId6" Type="http://schemas.openxmlformats.org/officeDocument/2006/relationships/image" Target="../media/image45.wmf"/><Relationship Id="rId11" Type="http://schemas.openxmlformats.org/officeDocument/2006/relationships/oleObject" Target="../embeddings/oleObject58.bin"/><Relationship Id="rId5" Type="http://schemas.openxmlformats.org/officeDocument/2006/relationships/oleObject" Target="../embeddings/oleObject55.bin"/><Relationship Id="rId15" Type="http://schemas.openxmlformats.org/officeDocument/2006/relationships/oleObject" Target="../embeddings/oleObject60.bin"/><Relationship Id="rId10" Type="http://schemas.openxmlformats.org/officeDocument/2006/relationships/image" Target="../media/image47.wmf"/><Relationship Id="rId19" Type="http://schemas.openxmlformats.org/officeDocument/2006/relationships/oleObject" Target="../embeddings/oleObject62.bin"/><Relationship Id="rId4" Type="http://schemas.openxmlformats.org/officeDocument/2006/relationships/image" Target="../media/image35.jpeg"/><Relationship Id="rId9" Type="http://schemas.openxmlformats.org/officeDocument/2006/relationships/oleObject" Target="../embeddings/oleObject57.bin"/><Relationship Id="rId14" Type="http://schemas.openxmlformats.org/officeDocument/2006/relationships/image" Target="../media/image49.wmf"/><Relationship Id="rId22" Type="http://schemas.openxmlformats.org/officeDocument/2006/relationships/image" Target="../media/image53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.wmf"/><Relationship Id="rId5" Type="http://schemas.openxmlformats.org/officeDocument/2006/relationships/image" Target="../media/image4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80634" y="1661013"/>
            <a:ext cx="3198609" cy="3418501"/>
          </a:xfrm>
          <a:noFill/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100000"/>
              </a:spcBef>
            </a:pPr>
            <a:r>
              <a:rPr lang="en-US" altLang="en-US" sz="4400" b="1" dirty="0" smtClean="0">
                <a:solidFill>
                  <a:srgbClr val="FF0000"/>
                </a:solidFill>
              </a:rPr>
              <a:t>PHY1012F</a:t>
            </a:r>
            <a:r>
              <a:rPr lang="en-US" altLang="en-US" sz="4400" b="1" dirty="0" smtClean="0">
                <a:solidFill>
                  <a:srgbClr val="0000CC"/>
                </a:solidFill>
              </a:rPr>
              <a:t/>
            </a:r>
            <a:br>
              <a:rPr lang="en-US" altLang="en-US" sz="4400" b="1" dirty="0" smtClean="0">
                <a:solidFill>
                  <a:srgbClr val="0000CC"/>
                </a:solidFill>
              </a:rPr>
            </a:br>
            <a:r>
              <a:rPr lang="en-US" altLang="en-US" sz="4400" b="1" dirty="0" smtClean="0">
                <a:solidFill>
                  <a:schemeClr val="tx1"/>
                </a:solidFill>
              </a:rPr>
              <a:t>ROTATION</a:t>
            </a:r>
            <a:r>
              <a:rPr lang="en-US" altLang="en-US" sz="4400" b="1" dirty="0" smtClean="0">
                <a:solidFill>
                  <a:schemeClr val="tx1"/>
                </a:solidFill>
              </a:rPr>
              <a:t/>
            </a:r>
            <a:br>
              <a:rPr lang="en-US" altLang="en-US" sz="4400" b="1" dirty="0" smtClean="0">
                <a:solidFill>
                  <a:schemeClr val="tx1"/>
                </a:solidFill>
              </a:rPr>
            </a:br>
            <a:r>
              <a:rPr lang="en-US" altLang="en-US" sz="2800" b="1" dirty="0" smtClean="0">
                <a:solidFill>
                  <a:schemeClr val="tx1"/>
                </a:solidFill>
              </a:rPr>
              <a:t/>
            </a:r>
            <a:br>
              <a:rPr lang="en-US" altLang="en-US" sz="2800" b="1" dirty="0" smtClean="0">
                <a:solidFill>
                  <a:schemeClr val="tx1"/>
                </a:solidFill>
              </a:rPr>
            </a:br>
            <a:endParaRPr lang="en-US" altLang="en-US" sz="2800" b="1" dirty="0" smtClean="0">
              <a:solidFill>
                <a:schemeClr val="tx1"/>
              </a:solidFill>
            </a:endParaRPr>
          </a:p>
        </p:txBody>
      </p:sp>
      <p:sp useBgFill="1"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0" y="153988"/>
            <a:ext cx="9144000" cy="49847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9pPr>
          </a:lstStyle>
          <a:p>
            <a:pPr eaLnBrk="1" hangingPunct="1"/>
            <a:r>
              <a:rPr lang="en-US" altLang="en-US"/>
              <a:t>                        </a:t>
            </a:r>
          </a:p>
        </p:txBody>
      </p:sp>
      <p:sp>
        <p:nvSpPr>
          <p:cNvPr id="14340" name="Rectangle 1"/>
          <p:cNvSpPr>
            <a:spLocks noChangeArrowheads="1"/>
          </p:cNvSpPr>
          <p:nvPr/>
        </p:nvSpPr>
        <p:spPr bwMode="auto">
          <a:xfrm>
            <a:off x="179388" y="5475288"/>
            <a:ext cx="619283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9pPr>
          </a:lstStyle>
          <a:p>
            <a:pPr eaLnBrk="1" hangingPunct="1"/>
            <a:r>
              <a:rPr lang="en-US" altLang="en-US" sz="2800" dirty="0" err="1" smtClean="0">
                <a:latin typeface="Comic Sans MS" pitchFamily="66" charset="0"/>
              </a:rPr>
              <a:t>Gregor</a:t>
            </a:r>
            <a:r>
              <a:rPr lang="en-US" altLang="en-US" sz="2800" dirty="0" smtClean="0">
                <a:latin typeface="Comic Sans MS" pitchFamily="66" charset="0"/>
              </a:rPr>
              <a:t> Leigh</a:t>
            </a:r>
            <a:r>
              <a:rPr lang="en-US" altLang="en-US" sz="2800" dirty="0">
                <a:latin typeface="Comic Sans MS" pitchFamily="66" charset="0"/>
              </a:rPr>
              <a:t/>
            </a:r>
            <a:br>
              <a:rPr lang="en-US" altLang="en-US" sz="2800" dirty="0">
                <a:latin typeface="Comic Sans MS" pitchFamily="66" charset="0"/>
              </a:rPr>
            </a:br>
            <a:r>
              <a:rPr lang="en-ZA" altLang="en-US" sz="2800" dirty="0" smtClean="0">
                <a:latin typeface="Comic Sans MS" pitchFamily="66" charset="0"/>
              </a:rPr>
              <a:t>gregor.leigh@uct.ac.za</a:t>
            </a:r>
            <a:endParaRPr lang="en-ZA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1600038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9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318492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31849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BD956A-0AA2-4F23-8528-C591CD023E41}" type="slidenum">
              <a:rPr lang="en-US" smtClean="0">
                <a:latin typeface="Koala"/>
                <a:cs typeface="Arial" charset="0"/>
              </a:rPr>
              <a:pPr/>
              <a:t>10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318482" name="Rectangle 18"/>
          <p:cNvSpPr>
            <a:spLocks noChangeArrowheads="1"/>
          </p:cNvSpPr>
          <p:nvPr/>
        </p:nvSpPr>
        <p:spPr bwMode="auto">
          <a:xfrm>
            <a:off x="6986588" y="1962150"/>
            <a:ext cx="835025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US" sz="2000" b="1" baseline="-25000">
                <a:solidFill>
                  <a:srgbClr val="000066"/>
                </a:solidFill>
                <a:latin typeface="Times New Roman" pitchFamily="18" charset="0"/>
              </a:rPr>
              <a:t>CM</a:t>
            </a:r>
            <a:endParaRPr lang="en-US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18477" name="Rectangle 13"/>
          <p:cNvSpPr>
            <a:spLocks noChangeArrowheads="1"/>
          </p:cNvSpPr>
          <p:nvPr/>
        </p:nvSpPr>
        <p:spPr bwMode="auto">
          <a:xfrm>
            <a:off x="6135688" y="2563813"/>
            <a:ext cx="107156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US" sz="20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US" sz="2000" b="1">
                <a:solidFill>
                  <a:srgbClr val="000066"/>
                </a:solidFill>
                <a:latin typeface="Times New Roman" pitchFamily="18" charset="0"/>
              </a:rPr>
              <a:t> = 0</a:t>
            </a:r>
          </a:p>
        </p:txBody>
      </p:sp>
      <p:sp>
        <p:nvSpPr>
          <p:cNvPr id="318478" name="Rectangle 14"/>
          <p:cNvSpPr>
            <a:spLocks noChangeArrowheads="1"/>
          </p:cNvSpPr>
          <p:nvPr/>
        </p:nvSpPr>
        <p:spPr bwMode="auto">
          <a:xfrm>
            <a:off x="7859713" y="2093913"/>
            <a:ext cx="69056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US" sz="20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endParaRPr lang="en-US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184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CENTRE OF MASS</a:t>
            </a:r>
            <a:endParaRPr lang="en-US" smtClean="0"/>
          </a:p>
        </p:txBody>
      </p:sp>
      <p:sp>
        <p:nvSpPr>
          <p:cNvPr id="3184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4959350" cy="895350"/>
          </a:xfrm>
        </p:spPr>
        <p:txBody>
          <a:bodyPr/>
          <a:lstStyle/>
          <a:p>
            <a:pPr lvl="1" indent="0" eaLnBrk="1" hangingPunct="1"/>
            <a:r>
              <a:rPr lang="en-ZA" smtClean="0"/>
              <a:t>To find the centre of mass of two masses…</a:t>
            </a:r>
            <a:endParaRPr lang="en-US" smtClean="0"/>
          </a:p>
        </p:txBody>
      </p:sp>
      <p:sp>
        <p:nvSpPr>
          <p:cNvPr id="318468" name="Oval 4"/>
          <p:cNvSpPr>
            <a:spLocks noChangeArrowheads="1"/>
          </p:cNvSpPr>
          <p:nvPr/>
        </p:nvSpPr>
        <p:spPr bwMode="auto">
          <a:xfrm>
            <a:off x="6051550" y="2051050"/>
            <a:ext cx="504825" cy="504825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6275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15875" algn="ctr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  <a:defRPr/>
            </a:pPr>
            <a:endParaRPr lang="en-ZA">
              <a:cs typeface="+mn-cs"/>
            </a:endParaRPr>
          </a:p>
        </p:txBody>
      </p:sp>
      <p:sp>
        <p:nvSpPr>
          <p:cNvPr id="318469" name="Oval 5"/>
          <p:cNvSpPr>
            <a:spLocks noChangeArrowheads="1"/>
          </p:cNvSpPr>
          <p:nvPr/>
        </p:nvSpPr>
        <p:spPr bwMode="auto">
          <a:xfrm>
            <a:off x="7567613" y="1343025"/>
            <a:ext cx="771525" cy="771525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6275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15875" algn="ctr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  <a:defRPr/>
            </a:pPr>
            <a:endParaRPr lang="en-ZA">
              <a:cs typeface="+mn-cs"/>
            </a:endParaRPr>
          </a:p>
        </p:txBody>
      </p:sp>
      <p:sp>
        <p:nvSpPr>
          <p:cNvPr id="318501" name="Rectangle 7"/>
          <p:cNvSpPr>
            <a:spLocks noChangeArrowheads="1"/>
          </p:cNvSpPr>
          <p:nvPr/>
        </p:nvSpPr>
        <p:spPr bwMode="auto">
          <a:xfrm>
            <a:off x="5935663" y="2074863"/>
            <a:ext cx="6318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18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ZA" sz="18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endParaRPr lang="en-US" sz="18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18502" name="Rectangle 8"/>
          <p:cNvSpPr>
            <a:spLocks noChangeArrowheads="1"/>
          </p:cNvSpPr>
          <p:nvPr/>
        </p:nvSpPr>
        <p:spPr bwMode="auto">
          <a:xfrm>
            <a:off x="7593013" y="1509713"/>
            <a:ext cx="6318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18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ZA" sz="18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endParaRPr lang="en-US" sz="18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18473" name="Line 9"/>
          <p:cNvSpPr>
            <a:spLocks noChangeShapeType="1"/>
          </p:cNvSpPr>
          <p:nvPr/>
        </p:nvSpPr>
        <p:spPr bwMode="auto">
          <a:xfrm flipV="1">
            <a:off x="5972175" y="1449388"/>
            <a:ext cx="2843213" cy="98583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18474" name="Rectangle 10"/>
          <p:cNvSpPr>
            <a:spLocks noChangeArrowheads="1"/>
          </p:cNvSpPr>
          <p:nvPr/>
        </p:nvSpPr>
        <p:spPr bwMode="auto">
          <a:xfrm>
            <a:off x="8340725" y="1457325"/>
            <a:ext cx="5334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</a:p>
        </p:txBody>
      </p:sp>
      <p:sp>
        <p:nvSpPr>
          <p:cNvPr id="318479" name="Line 15"/>
          <p:cNvSpPr>
            <a:spLocks noChangeShapeType="1"/>
          </p:cNvSpPr>
          <p:nvPr/>
        </p:nvSpPr>
        <p:spPr bwMode="auto">
          <a:xfrm rot="16200000" flipV="1">
            <a:off x="7489031" y="1581944"/>
            <a:ext cx="974725" cy="338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18480" name="Line 16"/>
          <p:cNvSpPr>
            <a:spLocks noChangeShapeType="1"/>
          </p:cNvSpPr>
          <p:nvPr/>
        </p:nvSpPr>
        <p:spPr bwMode="auto">
          <a:xfrm rot="16200000" flipV="1">
            <a:off x="5937251" y="2190750"/>
            <a:ext cx="755650" cy="263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18483" name="Rectangle 19"/>
          <p:cNvSpPr>
            <a:spLocks noChangeArrowheads="1"/>
          </p:cNvSpPr>
          <p:nvPr/>
        </p:nvSpPr>
        <p:spPr bwMode="auto">
          <a:xfrm>
            <a:off x="179388" y="2235200"/>
            <a:ext cx="55737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636588" lvl="1" indent="-457200">
              <a:lnSpc>
                <a:spcPct val="110000"/>
              </a:lnSpc>
              <a:buFont typeface="Arial" charset="0"/>
              <a:buAutoNum type="arabicPeriod"/>
            </a:pPr>
            <a:r>
              <a:rPr lang="en-ZA">
                <a:solidFill>
                  <a:srgbClr val="000066"/>
                </a:solidFill>
              </a:rPr>
              <a:t>place the masses on an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x-</a:t>
            </a:r>
            <a:r>
              <a:rPr lang="en-ZA">
                <a:solidFill>
                  <a:srgbClr val="000066"/>
                </a:solidFill>
              </a:rPr>
              <a:t>axis, with one of the masses at the origin;</a:t>
            </a:r>
          </a:p>
          <a:p>
            <a:pPr marL="636588" lvl="1" indent="-457200">
              <a:lnSpc>
                <a:spcPct val="110000"/>
              </a:lnSpc>
              <a:buFont typeface="Arial" charset="0"/>
              <a:buAutoNum type="arabicPeriod"/>
            </a:pPr>
            <a:endParaRPr lang="en-ZA" sz="600">
              <a:solidFill>
                <a:srgbClr val="000066"/>
              </a:solidFill>
            </a:endParaRPr>
          </a:p>
          <a:p>
            <a:pPr marL="636588" lvl="1" indent="-457200">
              <a:lnSpc>
                <a:spcPct val="110000"/>
              </a:lnSpc>
              <a:buFont typeface="Arial" charset="0"/>
              <a:buAutoNum type="arabicPeriod"/>
            </a:pPr>
            <a:r>
              <a:rPr lang="en-ZA">
                <a:solidFill>
                  <a:srgbClr val="000066"/>
                </a:solidFill>
              </a:rPr>
              <a:t>apply the formula: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318484" name="Object 20"/>
          <p:cNvGraphicFramePr>
            <a:graphicFrameLocks noChangeAspect="1"/>
          </p:cNvGraphicFramePr>
          <p:nvPr/>
        </p:nvGraphicFramePr>
        <p:xfrm>
          <a:off x="3819525" y="3430588"/>
          <a:ext cx="25019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497" name="Equation" r:id="rId4" imgW="2501640" imgH="761760" progId="Equation.DSMT4">
                  <p:embed/>
                </p:oleObj>
              </mc:Choice>
              <mc:Fallback>
                <p:oleObj name="Equation" r:id="rId4" imgW="2501640" imgH="761760" progId="Equation.DSMT4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9525" y="3430588"/>
                        <a:ext cx="25019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8485" name="Rectangle 21"/>
          <p:cNvSpPr>
            <a:spLocks noChangeArrowheads="1"/>
          </p:cNvSpPr>
          <p:nvPr/>
        </p:nvSpPr>
        <p:spPr bwMode="auto">
          <a:xfrm>
            <a:off x="3690938" y="3371850"/>
            <a:ext cx="2786062" cy="877888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18486" name="Rectangle 22"/>
          <p:cNvSpPr>
            <a:spLocks noChangeArrowheads="1"/>
          </p:cNvSpPr>
          <p:nvPr/>
        </p:nvSpPr>
        <p:spPr bwMode="auto">
          <a:xfrm>
            <a:off x="179388" y="4572000"/>
            <a:ext cx="666432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In general, for </a:t>
            </a:r>
            <a:r>
              <a:rPr lang="en-ZA" i="1">
                <a:solidFill>
                  <a:srgbClr val="000066"/>
                </a:solidFill>
              </a:rPr>
              <a:t>many</a:t>
            </a:r>
            <a:r>
              <a:rPr lang="en-ZA" i="1" baseline="300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000066"/>
                </a:solidFill>
              </a:rPr>
              <a:t> particles on </a:t>
            </a:r>
            <a:r>
              <a:rPr lang="en-ZA" i="1">
                <a:solidFill>
                  <a:srgbClr val="000066"/>
                </a:solidFill>
              </a:rPr>
              <a:t>any</a:t>
            </a:r>
            <a:r>
              <a:rPr lang="en-ZA" i="1" baseline="300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000066"/>
                </a:solidFill>
              </a:rPr>
              <a:t> axis: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18487" name="Rectangle 23"/>
          <p:cNvSpPr>
            <a:spLocks noChangeArrowheads="1"/>
          </p:cNvSpPr>
          <p:nvPr/>
        </p:nvSpPr>
        <p:spPr bwMode="auto">
          <a:xfrm>
            <a:off x="179388" y="5319713"/>
            <a:ext cx="6535737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And for a </a:t>
            </a:r>
            <a:r>
              <a:rPr lang="en-ZA" i="1">
                <a:solidFill>
                  <a:srgbClr val="000066"/>
                </a:solidFill>
              </a:rPr>
              <a:t>continuous distribution</a:t>
            </a:r>
            <a:r>
              <a:rPr lang="en-ZA">
                <a:solidFill>
                  <a:srgbClr val="000066"/>
                </a:solidFill>
              </a:rPr>
              <a:t> </a:t>
            </a:r>
            <a:br>
              <a:rPr lang="en-ZA">
                <a:solidFill>
                  <a:srgbClr val="000066"/>
                </a:solidFill>
              </a:rPr>
            </a:br>
            <a:r>
              <a:rPr lang="en-ZA">
                <a:solidFill>
                  <a:srgbClr val="000066"/>
                </a:solidFill>
              </a:rPr>
              <a:t>of mass in which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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m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i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= M</a:t>
            </a:r>
            <a:r>
              <a:rPr lang="en-ZA">
                <a:solidFill>
                  <a:srgbClr val="000066"/>
                </a:solidFill>
              </a:rPr>
              <a:t>: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318489" name="Object 25"/>
          <p:cNvGraphicFramePr>
            <a:graphicFrameLocks noChangeAspect="1"/>
          </p:cNvGraphicFramePr>
          <p:nvPr/>
        </p:nvGraphicFramePr>
        <p:xfrm>
          <a:off x="7092950" y="4446588"/>
          <a:ext cx="16891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498" name="Equation" r:id="rId6" imgW="1688760" imgH="761760" progId="Equation.DSMT4">
                  <p:embed/>
                </p:oleObj>
              </mc:Choice>
              <mc:Fallback>
                <p:oleObj name="Equation" r:id="rId6" imgW="1688760" imgH="761760" progId="Equation.DSMT4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2950" y="4446588"/>
                        <a:ext cx="16891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8490" name="Object 26"/>
          <p:cNvGraphicFramePr>
            <a:graphicFrameLocks noChangeAspect="1"/>
          </p:cNvGraphicFramePr>
          <p:nvPr/>
        </p:nvGraphicFramePr>
        <p:xfrm>
          <a:off x="4627563" y="5676900"/>
          <a:ext cx="20066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499" name="Equation" r:id="rId8" imgW="2006280" imgH="596880" progId="Equation.DSMT4">
                  <p:embed/>
                </p:oleObj>
              </mc:Choice>
              <mc:Fallback>
                <p:oleObj name="Equation" r:id="rId8" imgW="2006280" imgH="596880" progId="Equation.DSMT4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7563" y="5676900"/>
                        <a:ext cx="2006600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27"/>
          <p:cNvSpPr>
            <a:spLocks noChangeArrowheads="1"/>
          </p:cNvSpPr>
          <p:nvPr/>
        </p:nvSpPr>
        <p:spPr bwMode="auto">
          <a:xfrm>
            <a:off x="6961188" y="4402138"/>
            <a:ext cx="1941512" cy="85090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7224713" y="1898650"/>
            <a:ext cx="152400" cy="152400"/>
            <a:chOff x="4551" y="1196"/>
            <a:chExt cx="96" cy="96"/>
          </a:xfrm>
        </p:grpSpPr>
        <p:sp>
          <p:nvSpPr>
            <p:cNvPr id="318513" name="Oval 28"/>
            <p:cNvSpPr>
              <a:spLocks noChangeArrowheads="1"/>
            </p:cNvSpPr>
            <p:nvPr/>
          </p:nvSpPr>
          <p:spPr bwMode="auto">
            <a:xfrm>
              <a:off x="4551" y="1196"/>
              <a:ext cx="96" cy="96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18514" name="Line 29"/>
            <p:cNvSpPr>
              <a:spLocks noChangeShapeType="1"/>
            </p:cNvSpPr>
            <p:nvPr/>
          </p:nvSpPr>
          <p:spPr bwMode="auto">
            <a:xfrm flipV="1">
              <a:off x="4565" y="1210"/>
              <a:ext cx="68" cy="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18515" name="Line 30"/>
            <p:cNvSpPr>
              <a:spLocks noChangeShapeType="1"/>
            </p:cNvSpPr>
            <p:nvPr/>
          </p:nvSpPr>
          <p:spPr bwMode="auto">
            <a:xfrm rot="16200000" flipV="1">
              <a:off x="4565" y="1210"/>
              <a:ext cx="68" cy="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18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18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8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8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8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8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18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8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482" grpId="0"/>
      <p:bldP spid="318477" grpId="0"/>
      <p:bldP spid="318478" grpId="0"/>
      <p:bldP spid="318473" grpId="0" animBg="1"/>
      <p:bldP spid="318474" grpId="0"/>
      <p:bldP spid="318479" grpId="0" animBg="1"/>
      <p:bldP spid="318480" grpId="0" animBg="1"/>
      <p:bldP spid="318485" grpId="0" animBg="1"/>
      <p:bldP spid="318486" grpId="0"/>
      <p:bldP spid="318487" grpId="0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49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294950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2949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3E95B9-A943-4B63-BF87-FA8ACB293464}" type="slidenum">
              <a:rPr lang="en-US" smtClean="0">
                <a:latin typeface="Koala"/>
                <a:cs typeface="Arial" charset="0"/>
              </a:rPr>
              <a:pPr/>
              <a:t>11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294942" name="Freeform 30"/>
          <p:cNvSpPr>
            <a:spLocks/>
          </p:cNvSpPr>
          <p:nvPr/>
        </p:nvSpPr>
        <p:spPr bwMode="auto">
          <a:xfrm>
            <a:off x="7702550" y="3927475"/>
            <a:ext cx="333375" cy="1019175"/>
          </a:xfrm>
          <a:custGeom>
            <a:avLst/>
            <a:gdLst>
              <a:gd name="T0" fmla="*/ 2147483647 w 210"/>
              <a:gd name="T1" fmla="*/ 2147483647 h 642"/>
              <a:gd name="T2" fmla="*/ 0 w 210"/>
              <a:gd name="T3" fmla="*/ 0 h 642"/>
              <a:gd name="T4" fmla="*/ 0 60000 65536"/>
              <a:gd name="T5" fmla="*/ 0 60000 65536"/>
              <a:gd name="T6" fmla="*/ 0 w 210"/>
              <a:gd name="T7" fmla="*/ 0 h 642"/>
              <a:gd name="T8" fmla="*/ 210 w 210"/>
              <a:gd name="T9" fmla="*/ 642 h 64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10" h="642">
                <a:moveTo>
                  <a:pt x="210" y="642"/>
                </a:moveTo>
                <a:cubicBezTo>
                  <a:pt x="208" y="356"/>
                  <a:pt x="108" y="134"/>
                  <a:pt x="0" y="0"/>
                </a:cubicBezTo>
              </a:path>
            </a:pathLst>
          </a:custGeom>
          <a:noFill/>
          <a:ln w="25400">
            <a:solidFill>
              <a:srgbClr val="3366FF"/>
            </a:solidFill>
            <a:prstDash val="dash"/>
            <a:round/>
            <a:headEnd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49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TORQUE</a:t>
            </a:r>
            <a:endParaRPr lang="en-US" smtClean="0"/>
          </a:p>
        </p:txBody>
      </p:sp>
      <p:sp>
        <p:nvSpPr>
          <p:cNvPr id="2949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493713"/>
          </a:xfrm>
        </p:spPr>
        <p:txBody>
          <a:bodyPr/>
          <a:lstStyle/>
          <a:p>
            <a:pPr lvl="1" indent="0" eaLnBrk="1" hangingPunct="1"/>
            <a:r>
              <a:rPr lang="en-ZA" smtClean="0"/>
              <a:t>The rotational analogue of force is called </a:t>
            </a:r>
            <a:r>
              <a:rPr lang="en-ZA" smtClean="0">
                <a:solidFill>
                  <a:srgbClr val="FF0000"/>
                </a:solidFill>
              </a:rPr>
              <a:t>torque</a:t>
            </a:r>
            <a:r>
              <a:rPr lang="en-ZA" smtClean="0"/>
              <a:t>, </a:t>
            </a:r>
            <a:r>
              <a:rPr lang="en-ZA" b="1" i="1" smtClean="0">
                <a:latin typeface="Times New Roman" pitchFamily="18" charset="0"/>
                <a:sym typeface="Symbol" pitchFamily="18" charset="2"/>
              </a:rPr>
              <a:t></a:t>
            </a:r>
            <a:r>
              <a:rPr lang="en-ZA" smtClean="0">
                <a:sym typeface="Symbol" pitchFamily="18" charset="2"/>
              </a:rPr>
              <a:t>.</a:t>
            </a:r>
            <a:endParaRPr lang="en-US" smtClean="0"/>
          </a:p>
        </p:txBody>
      </p:sp>
      <p:sp>
        <p:nvSpPr>
          <p:cNvPr id="294922" name="Line 10"/>
          <p:cNvSpPr>
            <a:spLocks noChangeShapeType="1"/>
          </p:cNvSpPr>
          <p:nvPr/>
        </p:nvSpPr>
        <p:spPr bwMode="auto">
          <a:xfrm flipH="1" flipV="1">
            <a:off x="8048625" y="4946650"/>
            <a:ext cx="908050" cy="158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4933" name="Rectangle 21"/>
          <p:cNvSpPr>
            <a:spLocks noChangeArrowheads="1"/>
          </p:cNvSpPr>
          <p:nvPr/>
        </p:nvSpPr>
        <p:spPr bwMode="auto">
          <a:xfrm>
            <a:off x="179388" y="1943100"/>
            <a:ext cx="8774112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Torque may be regarded as…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endParaRPr lang="en-ZA" sz="6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the “amount of turning” required to rotate a body around a certain point called an axis or a pivot;</a:t>
            </a:r>
          </a:p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endParaRPr lang="en-ZA" sz="600">
              <a:solidFill>
                <a:srgbClr val="000066"/>
              </a:solidFill>
            </a:endParaRPr>
          </a:p>
          <a:p>
            <a:pPr marL="714375" lvl="2" indent="-35560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the effectiveness of a force at causing turning.</a:t>
            </a:r>
            <a:endParaRPr lang="en-US" sz="2200">
              <a:solidFill>
                <a:srgbClr val="000066"/>
              </a:solidFill>
            </a:endParaRPr>
          </a:p>
        </p:txBody>
      </p:sp>
      <p:sp>
        <p:nvSpPr>
          <p:cNvPr id="294934" name="Rectangle 22"/>
          <p:cNvSpPr>
            <a:spLocks noChangeArrowheads="1"/>
          </p:cNvSpPr>
          <p:nvPr/>
        </p:nvSpPr>
        <p:spPr bwMode="auto">
          <a:xfrm>
            <a:off x="179388" y="3860800"/>
            <a:ext cx="5854700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895350" lvl="1" indent="-715963">
              <a:lnSpc>
                <a:spcPct val="110000"/>
              </a:lnSpc>
              <a:buFont typeface="Arial" charset="0"/>
              <a:buNone/>
            </a:pPr>
            <a:r>
              <a:rPr lang="en-ZA" sz="2200">
                <a:solidFill>
                  <a:srgbClr val="000066"/>
                </a:solidFill>
              </a:rPr>
              <a:t>E.g.	To push open a heavy door </a:t>
            </a:r>
            <a:br>
              <a:rPr lang="en-ZA" sz="2200">
                <a:solidFill>
                  <a:srgbClr val="000066"/>
                </a:solidFill>
              </a:rPr>
            </a:br>
            <a:r>
              <a:rPr lang="en-ZA" sz="2200">
                <a:solidFill>
                  <a:srgbClr val="000066"/>
                </a:solidFill>
              </a:rPr>
              <a:t>around its hinge (as seen from </a:t>
            </a:r>
            <a:br>
              <a:rPr lang="en-ZA" sz="2200">
                <a:solidFill>
                  <a:srgbClr val="000066"/>
                </a:solidFill>
              </a:rPr>
            </a:br>
            <a:r>
              <a:rPr lang="en-ZA" sz="2200">
                <a:solidFill>
                  <a:srgbClr val="000066"/>
                </a:solidFill>
              </a:rPr>
              <a:t>the top) requires a force </a:t>
            </a:r>
            <a:br>
              <a:rPr lang="en-ZA" sz="2200">
                <a:solidFill>
                  <a:srgbClr val="000066"/>
                </a:solidFill>
              </a:rPr>
            </a:br>
            <a:r>
              <a:rPr lang="en-ZA" sz="2200">
                <a:solidFill>
                  <a:srgbClr val="000066"/>
                </a:solidFill>
              </a:rPr>
              <a:t>applied at some point on the door.</a:t>
            </a:r>
          </a:p>
          <a:p>
            <a:pPr marL="895350" lvl="1" indent="-715963">
              <a:lnSpc>
                <a:spcPct val="110000"/>
              </a:lnSpc>
              <a:buFont typeface="Arial" charset="0"/>
              <a:buNone/>
            </a:pPr>
            <a:endParaRPr lang="en-ZA" sz="600">
              <a:solidFill>
                <a:srgbClr val="000066"/>
              </a:solidFill>
            </a:endParaRPr>
          </a:p>
          <a:p>
            <a:pPr marL="895350" lvl="1" indent="-715963">
              <a:lnSpc>
                <a:spcPct val="110000"/>
              </a:lnSpc>
              <a:buFont typeface="Arial" charset="0"/>
              <a:buNone/>
            </a:pPr>
            <a:r>
              <a:rPr lang="en-ZA" sz="2200">
                <a:solidFill>
                  <a:srgbClr val="000066"/>
                </a:solidFill>
              </a:rPr>
              <a:t>	Consider the effectiveness of each of the (equal) forces shown…</a:t>
            </a:r>
            <a:endParaRPr lang="en-US" sz="2200">
              <a:solidFill>
                <a:srgbClr val="000066"/>
              </a:solidFill>
            </a:endParaRPr>
          </a:p>
        </p:txBody>
      </p:sp>
      <p:grpSp>
        <p:nvGrpSpPr>
          <p:cNvPr id="294937" name="Group 25"/>
          <p:cNvGrpSpPr>
            <a:grpSpLocks/>
          </p:cNvGrpSpPr>
          <p:nvPr/>
        </p:nvGrpSpPr>
        <p:grpSpPr bwMode="auto">
          <a:xfrm>
            <a:off x="6269038" y="4891088"/>
            <a:ext cx="1766887" cy="117475"/>
            <a:chOff x="2259" y="3849"/>
            <a:chExt cx="2044" cy="114"/>
          </a:xfrm>
        </p:grpSpPr>
        <p:sp>
          <p:nvSpPr>
            <p:cNvPr id="294963" name="Rectangle 23"/>
            <p:cNvSpPr>
              <a:spLocks noChangeArrowheads="1"/>
            </p:cNvSpPr>
            <p:nvPr/>
          </p:nvSpPr>
          <p:spPr bwMode="auto">
            <a:xfrm>
              <a:off x="2347" y="3849"/>
              <a:ext cx="1956" cy="114"/>
            </a:xfrm>
            <a:prstGeom prst="rect">
              <a:avLst/>
            </a:prstGeom>
            <a:gradFill rotWithShape="1">
              <a:gsLst>
                <a:gs pos="0">
                  <a:srgbClr val="F4E6DC"/>
                </a:gs>
                <a:gs pos="100000">
                  <a:srgbClr val="DBB191"/>
                </a:gs>
              </a:gsLst>
              <a:lin ang="2700000" scaled="1"/>
            </a:gra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94964" name="Oval 24"/>
            <p:cNvSpPr>
              <a:spLocks noChangeArrowheads="1"/>
            </p:cNvSpPr>
            <p:nvPr/>
          </p:nvSpPr>
          <p:spPr bwMode="auto">
            <a:xfrm>
              <a:off x="2259" y="3865"/>
              <a:ext cx="84" cy="84"/>
            </a:xfrm>
            <a:prstGeom prst="ellipse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sp>
        <p:nvSpPr>
          <p:cNvPr id="294938" name="Rectangle 26"/>
          <p:cNvSpPr>
            <a:spLocks noChangeArrowheads="1"/>
          </p:cNvSpPr>
          <p:nvPr/>
        </p:nvSpPr>
        <p:spPr bwMode="auto">
          <a:xfrm>
            <a:off x="6072188" y="4432300"/>
            <a:ext cx="893762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800">
                <a:solidFill>
                  <a:srgbClr val="000066"/>
                </a:solidFill>
              </a:rPr>
              <a:t>hinge</a:t>
            </a:r>
            <a:endParaRPr lang="en-US" sz="1800">
              <a:solidFill>
                <a:srgbClr val="000066"/>
              </a:solidFill>
            </a:endParaRPr>
          </a:p>
        </p:txBody>
      </p:sp>
      <p:graphicFrame>
        <p:nvGraphicFramePr>
          <p:cNvPr id="294940" name="Object 28"/>
          <p:cNvGraphicFramePr>
            <a:graphicFrameLocks noChangeAspect="1"/>
          </p:cNvGraphicFramePr>
          <p:nvPr/>
        </p:nvGraphicFramePr>
        <p:xfrm>
          <a:off x="8374063" y="4554538"/>
          <a:ext cx="2921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4957" name="Equation" r:id="rId5" imgW="291960" imgH="368280" progId="Equation.DSMT4">
                  <p:embed/>
                </p:oleObj>
              </mc:Choice>
              <mc:Fallback>
                <p:oleObj name="Equation" r:id="rId5" imgW="291960" imgH="368280" progId="Equation.DSMT4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74063" y="4554538"/>
                        <a:ext cx="2921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4943" name="Line 31"/>
          <p:cNvSpPr>
            <a:spLocks noChangeShapeType="1"/>
          </p:cNvSpPr>
          <p:nvPr/>
        </p:nvSpPr>
        <p:spPr bwMode="auto">
          <a:xfrm rot="5400000" flipH="1" flipV="1">
            <a:off x="7450932" y="5463381"/>
            <a:ext cx="908050" cy="1587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294944" name="Object 32"/>
          <p:cNvGraphicFramePr>
            <a:graphicFrameLocks noChangeAspect="1"/>
          </p:cNvGraphicFramePr>
          <p:nvPr/>
        </p:nvGraphicFramePr>
        <p:xfrm>
          <a:off x="7939088" y="5359400"/>
          <a:ext cx="2794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4958" name="Equation" r:id="rId7" imgW="279360" imgH="368280" progId="Equation.DSMT4">
                  <p:embed/>
                </p:oleObj>
              </mc:Choice>
              <mc:Fallback>
                <p:oleObj name="Equation" r:id="rId7" imgW="279360" imgH="368280" progId="Equation.DSMT4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9088" y="5359400"/>
                        <a:ext cx="2794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4945" name="Line 33"/>
          <p:cNvSpPr>
            <a:spLocks noChangeShapeType="1"/>
          </p:cNvSpPr>
          <p:nvPr/>
        </p:nvSpPr>
        <p:spPr bwMode="auto">
          <a:xfrm rot="5400000" flipH="1" flipV="1">
            <a:off x="6361907" y="5463381"/>
            <a:ext cx="908050" cy="1587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294946" name="Object 34"/>
          <p:cNvGraphicFramePr>
            <a:graphicFrameLocks noChangeAspect="1"/>
          </p:cNvGraphicFramePr>
          <p:nvPr/>
        </p:nvGraphicFramePr>
        <p:xfrm>
          <a:off x="6467475" y="5359400"/>
          <a:ext cx="3048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4959" name="Equation" r:id="rId9" imgW="304560" imgH="368280" progId="Equation.DSMT4">
                  <p:embed/>
                </p:oleObj>
              </mc:Choice>
              <mc:Fallback>
                <p:oleObj name="Equation" r:id="rId9" imgW="304560" imgH="368280" progId="Equation.DSMT4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7475" y="5359400"/>
                        <a:ext cx="3048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4947" name="Line 35"/>
          <p:cNvSpPr>
            <a:spLocks noChangeShapeType="1"/>
          </p:cNvSpPr>
          <p:nvPr/>
        </p:nvSpPr>
        <p:spPr bwMode="auto">
          <a:xfrm rot="7689164" flipH="1" flipV="1">
            <a:off x="6993732" y="5364956"/>
            <a:ext cx="908050" cy="1587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294948" name="Object 36"/>
          <p:cNvGraphicFramePr>
            <a:graphicFrameLocks noChangeAspect="1"/>
          </p:cNvGraphicFramePr>
          <p:nvPr/>
        </p:nvGraphicFramePr>
        <p:xfrm>
          <a:off x="7372350" y="5359400"/>
          <a:ext cx="3048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4960" name="Equation" r:id="rId11" imgW="304560" imgH="368280" progId="Equation.DSMT4">
                  <p:embed/>
                </p:oleObj>
              </mc:Choice>
              <mc:Fallback>
                <p:oleObj name="Equation" r:id="rId11" imgW="304560" imgH="368280" progId="Equation.DSMT4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2350" y="5359400"/>
                        <a:ext cx="3048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942" grpId="0" animBg="1"/>
      <p:bldP spid="294922" grpId="0" animBg="1"/>
      <p:bldP spid="294938" grpId="0"/>
      <p:bldP spid="294943" grpId="0" animBg="1"/>
      <p:bldP spid="294945" grpId="0" animBg="1"/>
      <p:bldP spid="29494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3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320531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3205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9F8581-450C-4ACB-AEC4-DA0603285CE7}" type="slidenum">
              <a:rPr lang="en-US" smtClean="0">
                <a:latin typeface="Koala"/>
                <a:cs typeface="Arial" charset="0"/>
              </a:rPr>
              <a:pPr/>
              <a:t>12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320533" name="Freeform 9"/>
          <p:cNvSpPr>
            <a:spLocks/>
          </p:cNvSpPr>
          <p:nvPr/>
        </p:nvSpPr>
        <p:spPr bwMode="auto">
          <a:xfrm>
            <a:off x="5129213" y="4029075"/>
            <a:ext cx="2209800" cy="2036763"/>
          </a:xfrm>
          <a:custGeom>
            <a:avLst/>
            <a:gdLst>
              <a:gd name="T0" fmla="*/ 2147483647 w 1392"/>
              <a:gd name="T1" fmla="*/ 2147483647 h 1283"/>
              <a:gd name="T2" fmla="*/ 2147483647 w 1392"/>
              <a:gd name="T3" fmla="*/ 2147483647 h 1283"/>
              <a:gd name="T4" fmla="*/ 2147483647 w 1392"/>
              <a:gd name="T5" fmla="*/ 2147483647 h 1283"/>
              <a:gd name="T6" fmla="*/ 2147483647 w 1392"/>
              <a:gd name="T7" fmla="*/ 2147483647 h 1283"/>
              <a:gd name="T8" fmla="*/ 2147483647 w 1392"/>
              <a:gd name="T9" fmla="*/ 2147483647 h 1283"/>
              <a:gd name="T10" fmla="*/ 2147483647 w 1392"/>
              <a:gd name="T11" fmla="*/ 2147483647 h 12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392"/>
              <a:gd name="T19" fmla="*/ 0 h 1283"/>
              <a:gd name="T20" fmla="*/ 1392 w 1392"/>
              <a:gd name="T21" fmla="*/ 1283 h 128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392" h="1283">
                <a:moveTo>
                  <a:pt x="182" y="899"/>
                </a:moveTo>
                <a:cubicBezTo>
                  <a:pt x="0" y="1220"/>
                  <a:pt x="79" y="1283"/>
                  <a:pt x="235" y="1220"/>
                </a:cubicBezTo>
                <a:cubicBezTo>
                  <a:pt x="391" y="1157"/>
                  <a:pt x="755" y="879"/>
                  <a:pt x="962" y="740"/>
                </a:cubicBezTo>
                <a:cubicBezTo>
                  <a:pt x="1169" y="601"/>
                  <a:pt x="1361" y="425"/>
                  <a:pt x="1376" y="317"/>
                </a:cubicBezTo>
                <a:cubicBezTo>
                  <a:pt x="1392" y="208"/>
                  <a:pt x="1382" y="0"/>
                  <a:pt x="1132" y="122"/>
                </a:cubicBezTo>
                <a:cubicBezTo>
                  <a:pt x="882" y="244"/>
                  <a:pt x="364" y="578"/>
                  <a:pt x="182" y="899"/>
                </a:cubicBezTo>
                <a:close/>
              </a:path>
            </a:pathLst>
          </a:custGeom>
          <a:gradFill rotWithShape="1">
            <a:gsLst>
              <a:gs pos="0">
                <a:srgbClr val="F4E6DC"/>
              </a:gs>
              <a:gs pos="100000">
                <a:srgbClr val="DBB191"/>
              </a:gs>
            </a:gsLst>
            <a:lin ang="2700000" scaled="1"/>
          </a:gradFill>
          <a:ln w="1587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20524" name="Rectangle 12"/>
          <p:cNvSpPr>
            <a:spLocks noChangeArrowheads="1"/>
          </p:cNvSpPr>
          <p:nvPr/>
        </p:nvSpPr>
        <p:spPr bwMode="auto">
          <a:xfrm>
            <a:off x="179388" y="1349375"/>
            <a:ext cx="8774112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Three factors determine the amount of torque achieved:</a:t>
            </a:r>
          </a:p>
          <a:p>
            <a:pPr marL="900113" lvl="2" indent="-541338">
              <a:lnSpc>
                <a:spcPct val="110000"/>
              </a:lnSpc>
              <a:buFontTx/>
              <a:buBlip>
                <a:blip r:embed="rId4"/>
              </a:buBlip>
            </a:pPr>
            <a:endParaRPr lang="en-ZA" sz="400">
              <a:solidFill>
                <a:srgbClr val="000066"/>
              </a:solidFill>
            </a:endParaRPr>
          </a:p>
          <a:p>
            <a:pPr marL="900113" lvl="2" indent="-541338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magnitude of the applied force;</a:t>
            </a:r>
          </a:p>
          <a:p>
            <a:pPr marL="900113" lvl="2" indent="-541338">
              <a:lnSpc>
                <a:spcPct val="110000"/>
              </a:lnSpc>
              <a:buFontTx/>
              <a:buBlip>
                <a:blip r:embed="rId4"/>
              </a:buBlip>
            </a:pPr>
            <a:endParaRPr lang="en-ZA" sz="400">
              <a:solidFill>
                <a:srgbClr val="000066"/>
              </a:solidFill>
            </a:endParaRPr>
          </a:p>
          <a:p>
            <a:pPr marL="900113" lvl="2" indent="-541338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distance between the point of application and the pivot;</a:t>
            </a:r>
          </a:p>
          <a:p>
            <a:pPr marL="900113" lvl="2" indent="-541338">
              <a:lnSpc>
                <a:spcPct val="110000"/>
              </a:lnSpc>
              <a:buFontTx/>
              <a:buBlip>
                <a:blip r:embed="rId4"/>
              </a:buBlip>
            </a:pPr>
            <a:endParaRPr lang="en-ZA" sz="400">
              <a:solidFill>
                <a:srgbClr val="000066"/>
              </a:solidFill>
            </a:endParaRPr>
          </a:p>
          <a:p>
            <a:pPr marL="900113" lvl="2" indent="-541338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angle at which the force is applied.</a:t>
            </a:r>
            <a:endParaRPr lang="en-US" sz="2200">
              <a:solidFill>
                <a:srgbClr val="000066"/>
              </a:solidFill>
            </a:endParaRPr>
          </a:p>
        </p:txBody>
      </p:sp>
      <p:sp>
        <p:nvSpPr>
          <p:cNvPr id="3205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TORQUE</a:t>
            </a:r>
            <a:endParaRPr lang="en-US" smtClean="0"/>
          </a:p>
        </p:txBody>
      </p:sp>
      <p:sp>
        <p:nvSpPr>
          <p:cNvPr id="320536" name="Line 5"/>
          <p:cNvSpPr>
            <a:spLocks noChangeShapeType="1"/>
          </p:cNvSpPr>
          <p:nvPr/>
        </p:nvSpPr>
        <p:spPr bwMode="auto">
          <a:xfrm flipV="1">
            <a:off x="5405438" y="3360738"/>
            <a:ext cx="0" cy="280352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20537" name="Rectangle 6"/>
          <p:cNvSpPr>
            <a:spLocks noChangeArrowheads="1"/>
          </p:cNvSpPr>
          <p:nvPr/>
        </p:nvSpPr>
        <p:spPr bwMode="auto">
          <a:xfrm>
            <a:off x="4879975" y="3316288"/>
            <a:ext cx="6635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y</a:t>
            </a:r>
          </a:p>
        </p:txBody>
      </p:sp>
      <p:sp>
        <p:nvSpPr>
          <p:cNvPr id="320538" name="Line 7"/>
          <p:cNvSpPr>
            <a:spLocks noChangeShapeType="1"/>
          </p:cNvSpPr>
          <p:nvPr/>
        </p:nvSpPr>
        <p:spPr bwMode="auto">
          <a:xfrm>
            <a:off x="4986338" y="5794375"/>
            <a:ext cx="3830637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20539" name="Rectangle 8"/>
          <p:cNvSpPr>
            <a:spLocks noChangeArrowheads="1"/>
          </p:cNvSpPr>
          <p:nvPr/>
        </p:nvSpPr>
        <p:spPr bwMode="auto">
          <a:xfrm>
            <a:off x="8216900" y="5761038"/>
            <a:ext cx="533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</a:p>
        </p:txBody>
      </p:sp>
      <p:sp>
        <p:nvSpPr>
          <p:cNvPr id="320522" name="Line 10"/>
          <p:cNvSpPr>
            <a:spLocks noChangeShapeType="1"/>
          </p:cNvSpPr>
          <p:nvPr/>
        </p:nvSpPr>
        <p:spPr bwMode="auto">
          <a:xfrm flipV="1">
            <a:off x="5405438" y="3584575"/>
            <a:ext cx="2768600" cy="2206625"/>
          </a:xfrm>
          <a:prstGeom prst="line">
            <a:avLst/>
          </a:prstGeom>
          <a:noFill/>
          <a:ln w="15875">
            <a:solidFill>
              <a:schemeClr val="tx1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20523" name="Line 11"/>
          <p:cNvSpPr>
            <a:spLocks noChangeShapeType="1"/>
          </p:cNvSpPr>
          <p:nvPr/>
        </p:nvSpPr>
        <p:spPr bwMode="auto">
          <a:xfrm flipH="1" flipV="1">
            <a:off x="5605463" y="4271963"/>
            <a:ext cx="1406525" cy="23177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20525" name="Rectangle 13"/>
          <p:cNvSpPr>
            <a:spLocks noChangeArrowheads="1"/>
          </p:cNvSpPr>
          <p:nvPr/>
        </p:nvSpPr>
        <p:spPr bwMode="auto">
          <a:xfrm>
            <a:off x="6707188" y="4032250"/>
            <a:ext cx="704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</a:t>
            </a:r>
          </a:p>
        </p:txBody>
      </p:sp>
      <p:sp>
        <p:nvSpPr>
          <p:cNvPr id="320543" name="Oval 16"/>
          <p:cNvSpPr>
            <a:spLocks noChangeArrowheads="1"/>
          </p:cNvSpPr>
          <p:nvPr/>
        </p:nvSpPr>
        <p:spPr bwMode="auto">
          <a:xfrm flipH="1">
            <a:off x="5367338" y="5754688"/>
            <a:ext cx="73025" cy="73025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aphicFrame>
        <p:nvGraphicFramePr>
          <p:cNvPr id="320529" name="Object 17"/>
          <p:cNvGraphicFramePr>
            <a:graphicFrameLocks noChangeAspect="1"/>
          </p:cNvGraphicFramePr>
          <p:nvPr/>
        </p:nvGraphicFramePr>
        <p:xfrm>
          <a:off x="6184900" y="4051300"/>
          <a:ext cx="2413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532" name="Equation" r:id="rId5" imgW="241200" imgH="291960" progId="Equation.DSMT4">
                  <p:embed/>
                </p:oleObj>
              </mc:Choice>
              <mc:Fallback>
                <p:oleObj name="Equation" r:id="rId5" imgW="241200" imgH="291960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4900" y="4051300"/>
                        <a:ext cx="2413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Arc 18"/>
          <p:cNvSpPr>
            <a:spLocks/>
          </p:cNvSpPr>
          <p:nvPr/>
        </p:nvSpPr>
        <p:spPr bwMode="auto">
          <a:xfrm rot="8488140" flipH="1" flipV="1">
            <a:off x="6573838" y="4027488"/>
            <a:ext cx="766762" cy="458787"/>
          </a:xfrm>
          <a:custGeom>
            <a:avLst/>
            <a:gdLst>
              <a:gd name="T0" fmla="*/ 0 w 37232"/>
              <a:gd name="T1" fmla="*/ 2147483647 h 21600"/>
              <a:gd name="T2" fmla="*/ 2147483647 w 37232"/>
              <a:gd name="T3" fmla="*/ 2147483647 h 21600"/>
              <a:gd name="T4" fmla="*/ 2147483647 w 37232"/>
              <a:gd name="T5" fmla="*/ 2147483647 h 21600"/>
              <a:gd name="T6" fmla="*/ 0 60000 65536"/>
              <a:gd name="T7" fmla="*/ 0 60000 65536"/>
              <a:gd name="T8" fmla="*/ 0 60000 65536"/>
              <a:gd name="T9" fmla="*/ 0 w 37232"/>
              <a:gd name="T10" fmla="*/ 0 h 21600"/>
              <a:gd name="T11" fmla="*/ 37232 w 3723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7232" h="21600" fill="none" extrusionOk="0">
                <a:moveTo>
                  <a:pt x="0" y="6693"/>
                </a:moveTo>
                <a:cubicBezTo>
                  <a:pt x="4076" y="2418"/>
                  <a:pt x="9725" y="-1"/>
                  <a:pt x="15632" y="0"/>
                </a:cubicBezTo>
                <a:cubicBezTo>
                  <a:pt x="27561" y="0"/>
                  <a:pt x="37232" y="9670"/>
                  <a:pt x="37232" y="21600"/>
                </a:cubicBezTo>
              </a:path>
              <a:path w="37232" h="21600" stroke="0" extrusionOk="0">
                <a:moveTo>
                  <a:pt x="0" y="6693"/>
                </a:moveTo>
                <a:cubicBezTo>
                  <a:pt x="4076" y="2418"/>
                  <a:pt x="9725" y="-1"/>
                  <a:pt x="15632" y="0"/>
                </a:cubicBezTo>
                <a:cubicBezTo>
                  <a:pt x="27561" y="0"/>
                  <a:pt x="37232" y="9670"/>
                  <a:pt x="37232" y="21600"/>
                </a:cubicBezTo>
                <a:lnTo>
                  <a:pt x="15632" y="21600"/>
                </a:lnTo>
                <a:close/>
              </a:path>
            </a:pathLst>
          </a:custGeom>
          <a:noFill/>
          <a:ln w="15875">
            <a:solidFill>
              <a:srgbClr val="808080"/>
            </a:solidFill>
            <a:round/>
            <a:headEnd type="arrow" w="med" len="med"/>
            <a:tailEnd type="none" w="lg" len="lg"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320545" name="Rectangle 20"/>
          <p:cNvSpPr>
            <a:spLocks noChangeArrowheads="1"/>
          </p:cNvSpPr>
          <p:nvPr/>
        </p:nvSpPr>
        <p:spPr bwMode="auto">
          <a:xfrm>
            <a:off x="5572125" y="5840413"/>
            <a:ext cx="893763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800">
                <a:solidFill>
                  <a:srgbClr val="000066"/>
                </a:solidFill>
              </a:rPr>
              <a:t>pivot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3" name="Rectangle 21"/>
          <p:cNvSpPr>
            <a:spLocks noChangeArrowheads="1"/>
          </p:cNvSpPr>
          <p:nvPr/>
        </p:nvSpPr>
        <p:spPr bwMode="auto">
          <a:xfrm>
            <a:off x="7356475" y="4819650"/>
            <a:ext cx="1616075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0000"/>
              </a:lnSpc>
            </a:pPr>
            <a:r>
              <a:rPr lang="en-ZA" sz="1800">
                <a:solidFill>
                  <a:srgbClr val="000066"/>
                </a:solidFill>
              </a:rPr>
              <a:t>point of application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320534" name="Rectangle 22"/>
          <p:cNvSpPr>
            <a:spLocks noChangeArrowheads="1"/>
          </p:cNvSpPr>
          <p:nvPr/>
        </p:nvSpPr>
        <p:spPr bwMode="auto">
          <a:xfrm>
            <a:off x="7764463" y="4068763"/>
            <a:ext cx="885825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0000"/>
              </a:lnSpc>
            </a:pPr>
            <a:r>
              <a:rPr lang="en-ZA" sz="1800">
                <a:solidFill>
                  <a:srgbClr val="000066"/>
                </a:solidFill>
              </a:rPr>
              <a:t>radial line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4" name="Freeform 23"/>
          <p:cNvSpPr>
            <a:spLocks/>
          </p:cNvSpPr>
          <p:nvPr/>
        </p:nvSpPr>
        <p:spPr bwMode="auto">
          <a:xfrm>
            <a:off x="7078663" y="4395788"/>
            <a:ext cx="700087" cy="630237"/>
          </a:xfrm>
          <a:custGeom>
            <a:avLst/>
            <a:gdLst>
              <a:gd name="T0" fmla="*/ 2147483647 w 441"/>
              <a:gd name="T1" fmla="*/ 2147483647 h 397"/>
              <a:gd name="T2" fmla="*/ 2147483647 w 441"/>
              <a:gd name="T3" fmla="*/ 2147483647 h 397"/>
              <a:gd name="T4" fmla="*/ 0 60000 65536"/>
              <a:gd name="T5" fmla="*/ 0 60000 65536"/>
              <a:gd name="T6" fmla="*/ 0 w 441"/>
              <a:gd name="T7" fmla="*/ 0 h 397"/>
              <a:gd name="T8" fmla="*/ 441 w 441"/>
              <a:gd name="T9" fmla="*/ 397 h 39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41" h="397">
                <a:moveTo>
                  <a:pt x="5" y="77"/>
                </a:moveTo>
                <a:cubicBezTo>
                  <a:pt x="441" y="0"/>
                  <a:pt x="0" y="313"/>
                  <a:pt x="210" y="39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20549" name="Freeform 24"/>
          <p:cNvSpPr>
            <a:spLocks/>
          </p:cNvSpPr>
          <p:nvPr/>
        </p:nvSpPr>
        <p:spPr bwMode="auto">
          <a:xfrm>
            <a:off x="5067300" y="5859463"/>
            <a:ext cx="554038" cy="328612"/>
          </a:xfrm>
          <a:custGeom>
            <a:avLst/>
            <a:gdLst>
              <a:gd name="T0" fmla="*/ 2147483647 w 349"/>
              <a:gd name="T1" fmla="*/ 0 h 207"/>
              <a:gd name="T2" fmla="*/ 2147483647 w 349"/>
              <a:gd name="T3" fmla="*/ 2147483647 h 207"/>
              <a:gd name="T4" fmla="*/ 0 60000 65536"/>
              <a:gd name="T5" fmla="*/ 0 60000 65536"/>
              <a:gd name="T6" fmla="*/ 0 w 349"/>
              <a:gd name="T7" fmla="*/ 0 h 207"/>
              <a:gd name="T8" fmla="*/ 349 w 349"/>
              <a:gd name="T9" fmla="*/ 207 h 20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49" h="207">
                <a:moveTo>
                  <a:pt x="173" y="0"/>
                </a:moveTo>
                <a:cubicBezTo>
                  <a:pt x="0" y="207"/>
                  <a:pt x="254" y="168"/>
                  <a:pt x="349" y="13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179388" y="3232150"/>
            <a:ext cx="4818062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Only the tangential component of the applied force produces any turning…</a:t>
            </a:r>
          </a:p>
        </p:txBody>
      </p:sp>
      <p:sp>
        <p:nvSpPr>
          <p:cNvPr id="320540" name="Line 28"/>
          <p:cNvSpPr>
            <a:spLocks noChangeShapeType="1"/>
          </p:cNvSpPr>
          <p:nvPr/>
        </p:nvSpPr>
        <p:spPr bwMode="auto">
          <a:xfrm rot="16200000" flipV="1">
            <a:off x="6196013" y="3694113"/>
            <a:ext cx="906462" cy="722312"/>
          </a:xfrm>
          <a:prstGeom prst="line">
            <a:avLst/>
          </a:prstGeom>
          <a:noFill/>
          <a:ln w="15875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20541" name="Line 29"/>
          <p:cNvSpPr>
            <a:spLocks noChangeShapeType="1"/>
          </p:cNvSpPr>
          <p:nvPr/>
        </p:nvSpPr>
        <p:spPr bwMode="auto">
          <a:xfrm flipH="1" flipV="1">
            <a:off x="6340475" y="3676650"/>
            <a:ext cx="671513" cy="827088"/>
          </a:xfrm>
          <a:prstGeom prst="line">
            <a:avLst/>
          </a:prstGeom>
          <a:noFill/>
          <a:ln w="44450">
            <a:solidFill>
              <a:srgbClr val="FF6464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20542" name="Line 30"/>
          <p:cNvSpPr>
            <a:spLocks noChangeShapeType="1"/>
          </p:cNvSpPr>
          <p:nvPr/>
        </p:nvSpPr>
        <p:spPr bwMode="auto">
          <a:xfrm flipV="1">
            <a:off x="5611813" y="3667125"/>
            <a:ext cx="750887" cy="598488"/>
          </a:xfrm>
          <a:prstGeom prst="line">
            <a:avLst/>
          </a:prstGeom>
          <a:noFill/>
          <a:ln w="15875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20544" name="Rectangle 32"/>
          <p:cNvSpPr>
            <a:spLocks noChangeArrowheads="1"/>
          </p:cNvSpPr>
          <p:nvPr/>
        </p:nvSpPr>
        <p:spPr bwMode="auto">
          <a:xfrm>
            <a:off x="6462713" y="3490913"/>
            <a:ext cx="144621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000" b="1" i="1" baseline="-25000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</a:rPr>
              <a:t>sin</a:t>
            </a: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</a:t>
            </a:r>
          </a:p>
        </p:txBody>
      </p:sp>
      <p:sp>
        <p:nvSpPr>
          <p:cNvPr id="6" name="Line 33"/>
          <p:cNvSpPr>
            <a:spLocks noChangeShapeType="1"/>
          </p:cNvSpPr>
          <p:nvPr/>
        </p:nvSpPr>
        <p:spPr bwMode="auto">
          <a:xfrm rot="-5400000" flipH="1" flipV="1">
            <a:off x="6343651" y="4438650"/>
            <a:ext cx="590550" cy="727075"/>
          </a:xfrm>
          <a:prstGeom prst="line">
            <a:avLst/>
          </a:prstGeom>
          <a:noFill/>
          <a:ln w="44450">
            <a:solidFill>
              <a:srgbClr val="FF6464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7" name="Oval 19"/>
          <p:cNvSpPr>
            <a:spLocks noChangeArrowheads="1"/>
          </p:cNvSpPr>
          <p:nvPr/>
        </p:nvSpPr>
        <p:spPr bwMode="auto">
          <a:xfrm flipH="1">
            <a:off x="6972300" y="4465638"/>
            <a:ext cx="73025" cy="73025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20546" name="Line 34"/>
          <p:cNvSpPr>
            <a:spLocks noChangeShapeType="1"/>
          </p:cNvSpPr>
          <p:nvPr/>
        </p:nvSpPr>
        <p:spPr bwMode="auto">
          <a:xfrm rot="16200000" flipV="1">
            <a:off x="5522119" y="4355306"/>
            <a:ext cx="841375" cy="671513"/>
          </a:xfrm>
          <a:prstGeom prst="line">
            <a:avLst/>
          </a:prstGeom>
          <a:noFill/>
          <a:ln w="15875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20547" name="Rectangle 35"/>
          <p:cNvSpPr>
            <a:spLocks noChangeArrowheads="1"/>
          </p:cNvSpPr>
          <p:nvPr/>
        </p:nvSpPr>
        <p:spPr bwMode="auto">
          <a:xfrm>
            <a:off x="6229350" y="4465638"/>
            <a:ext cx="5159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000" b="1" i="1" baseline="-25000">
                <a:solidFill>
                  <a:srgbClr val="000066"/>
                </a:solidFill>
                <a:latin typeface="Times New Roman" pitchFamily="18" charset="0"/>
              </a:rPr>
              <a:t>r</a:t>
            </a:r>
            <a:endParaRPr lang="en-ZA" sz="2000" b="1" i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20548" name="Freeform 36"/>
          <p:cNvSpPr>
            <a:spLocks/>
          </p:cNvSpPr>
          <p:nvPr/>
        </p:nvSpPr>
        <p:spPr bwMode="auto">
          <a:xfrm>
            <a:off x="7519988" y="4046538"/>
            <a:ext cx="273050" cy="236537"/>
          </a:xfrm>
          <a:custGeom>
            <a:avLst/>
            <a:gdLst>
              <a:gd name="T0" fmla="*/ 2147483647 w 172"/>
              <a:gd name="T1" fmla="*/ 0 h 255"/>
              <a:gd name="T2" fmla="*/ 2147483647 w 172"/>
              <a:gd name="T3" fmla="*/ 2147483647 h 255"/>
              <a:gd name="T4" fmla="*/ 0 60000 65536"/>
              <a:gd name="T5" fmla="*/ 0 60000 65536"/>
              <a:gd name="T6" fmla="*/ 0 w 172"/>
              <a:gd name="T7" fmla="*/ 0 h 255"/>
              <a:gd name="T8" fmla="*/ 172 w 172"/>
              <a:gd name="T9" fmla="*/ 255 h 2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2" h="255">
                <a:moveTo>
                  <a:pt x="61" y="0"/>
                </a:moveTo>
                <a:cubicBezTo>
                  <a:pt x="167" y="133"/>
                  <a:pt x="0" y="194"/>
                  <a:pt x="172" y="25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8" name="Rectangle 37"/>
          <p:cNvSpPr>
            <a:spLocks noChangeArrowheads="1"/>
          </p:cNvSpPr>
          <p:nvPr/>
        </p:nvSpPr>
        <p:spPr bwMode="auto">
          <a:xfrm>
            <a:off x="1543050" y="4516438"/>
            <a:ext cx="32972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= rF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t</a:t>
            </a:r>
            <a:endParaRPr lang="en-ZA" b="1" i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20551" name="Rectangle 39"/>
          <p:cNvSpPr>
            <a:spLocks noChangeArrowheads="1"/>
          </p:cNvSpPr>
          <p:nvPr/>
        </p:nvSpPr>
        <p:spPr bwMode="auto">
          <a:xfrm>
            <a:off x="179388" y="5129213"/>
            <a:ext cx="3173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Hence:   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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rF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sin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</a:t>
            </a:r>
          </a:p>
        </p:txBody>
      </p:sp>
      <p:sp>
        <p:nvSpPr>
          <p:cNvPr id="320552" name="Rectangle 40"/>
          <p:cNvSpPr>
            <a:spLocks noChangeArrowheads="1"/>
          </p:cNvSpPr>
          <p:nvPr/>
        </p:nvSpPr>
        <p:spPr bwMode="auto">
          <a:xfrm>
            <a:off x="1716088" y="5132388"/>
            <a:ext cx="1641475" cy="544512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20553" name="Rectangle 41"/>
          <p:cNvSpPr>
            <a:spLocks noChangeArrowheads="1"/>
          </p:cNvSpPr>
          <p:nvPr/>
        </p:nvSpPr>
        <p:spPr bwMode="auto">
          <a:xfrm>
            <a:off x="179388" y="5791200"/>
            <a:ext cx="46609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Units:  [N</a:t>
            </a:r>
            <a:r>
              <a:rPr lang="en-ZA" baseline="300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000066"/>
                </a:solidFill>
              </a:rPr>
              <a:t>m]      (</a:t>
            </a:r>
            <a:r>
              <a:rPr lang="en-ZA">
                <a:solidFill>
                  <a:srgbClr val="000066"/>
                </a:solidFill>
                <a:sym typeface="Symbol" pitchFamily="18" charset="2"/>
              </a:rPr>
              <a:t> joule!)</a:t>
            </a:r>
            <a:endParaRPr lang="en-ZA" b="1" i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grpSp>
        <p:nvGrpSpPr>
          <p:cNvPr id="320560" name="Group 48"/>
          <p:cNvGrpSpPr>
            <a:grpSpLocks/>
          </p:cNvGrpSpPr>
          <p:nvPr/>
        </p:nvGrpSpPr>
        <p:grpSpPr bwMode="auto">
          <a:xfrm>
            <a:off x="5430838" y="4564063"/>
            <a:ext cx="1708150" cy="1395412"/>
            <a:chOff x="3421" y="2875"/>
            <a:chExt cx="1076" cy="879"/>
          </a:xfrm>
        </p:grpSpPr>
        <p:sp>
          <p:nvSpPr>
            <p:cNvPr id="320565" name="Line 42"/>
            <p:cNvSpPr>
              <a:spLocks noChangeShapeType="1"/>
            </p:cNvSpPr>
            <p:nvPr/>
          </p:nvSpPr>
          <p:spPr bwMode="auto">
            <a:xfrm>
              <a:off x="4439" y="2875"/>
              <a:ext cx="58" cy="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20566" name="Line 43"/>
            <p:cNvSpPr>
              <a:spLocks noChangeShapeType="1"/>
            </p:cNvSpPr>
            <p:nvPr/>
          </p:nvSpPr>
          <p:spPr bwMode="auto">
            <a:xfrm>
              <a:off x="3421" y="3677"/>
              <a:ext cx="58" cy="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20567" name="Line 44"/>
            <p:cNvSpPr>
              <a:spLocks noChangeShapeType="1"/>
            </p:cNvSpPr>
            <p:nvPr/>
          </p:nvSpPr>
          <p:spPr bwMode="auto">
            <a:xfrm flipV="1">
              <a:off x="3456" y="3404"/>
              <a:ext cx="394" cy="30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lg" len="lg"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20568" name="Rectangle 45"/>
            <p:cNvSpPr>
              <a:spLocks noChangeArrowheads="1"/>
            </p:cNvSpPr>
            <p:nvPr/>
          </p:nvSpPr>
          <p:spPr bwMode="auto">
            <a:xfrm>
              <a:off x="3828" y="3192"/>
              <a:ext cx="277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ZA" sz="2000" b="1" i="1">
                  <a:solidFill>
                    <a:srgbClr val="000066"/>
                  </a:solidFill>
                  <a:latin typeface="Times New Roman" pitchFamily="18" charset="0"/>
                </a:rPr>
                <a:t>r</a:t>
              </a:r>
              <a:endParaRPr lang="en-ZA" sz="20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endParaRPr>
            </a:p>
          </p:txBody>
        </p:sp>
        <p:sp>
          <p:nvSpPr>
            <p:cNvPr id="320569" name="Line 46"/>
            <p:cNvSpPr>
              <a:spLocks noChangeShapeType="1"/>
            </p:cNvSpPr>
            <p:nvPr/>
          </p:nvSpPr>
          <p:spPr bwMode="auto">
            <a:xfrm flipV="1">
              <a:off x="3977" y="2929"/>
              <a:ext cx="491" cy="3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lg" len="lg"/>
              <a:tailEnd type="arrow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320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0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0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0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0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0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20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0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320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0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0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320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0522" grpId="0" animBg="1"/>
      <p:bldP spid="320523" grpId="0" animBg="1"/>
      <p:bldP spid="320525" grpId="0"/>
      <p:bldP spid="2" grpId="0" animBg="1"/>
      <p:bldP spid="3" grpId="0"/>
      <p:bldP spid="320534" grpId="0"/>
      <p:bldP spid="4" grpId="0" animBg="1"/>
      <p:bldP spid="5" grpId="0"/>
      <p:bldP spid="320540" grpId="0" animBg="1"/>
      <p:bldP spid="320541" grpId="0" animBg="1"/>
      <p:bldP spid="320542" grpId="0" animBg="1"/>
      <p:bldP spid="320544" grpId="0"/>
      <p:bldP spid="6" grpId="0" animBg="1"/>
      <p:bldP spid="7" grpId="0" animBg="1"/>
      <p:bldP spid="320546" grpId="0" animBg="1"/>
      <p:bldP spid="320547" grpId="0"/>
      <p:bldP spid="320548" grpId="0" animBg="1"/>
      <p:bldP spid="8" grpId="0"/>
      <p:bldP spid="320551" grpId="0"/>
      <p:bldP spid="320552" grpId="0" animBg="1"/>
      <p:bldP spid="3205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61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323612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32361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4ED3D5-A1EC-4711-BBED-48E78DC03E3B}" type="slidenum">
              <a:rPr lang="en-US" smtClean="0">
                <a:latin typeface="Koala"/>
                <a:cs typeface="Arial" charset="0"/>
              </a:rPr>
              <a:pPr/>
              <a:t>13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323600" name="Rectangle 16"/>
          <p:cNvSpPr>
            <a:spLocks noChangeArrowheads="1"/>
          </p:cNvSpPr>
          <p:nvPr/>
        </p:nvSpPr>
        <p:spPr bwMode="auto">
          <a:xfrm>
            <a:off x="179388" y="3768725"/>
            <a:ext cx="8745537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Torque…</a:t>
            </a:r>
          </a:p>
          <a:p>
            <a:pPr marL="720725" lvl="2" indent="-361950">
              <a:lnSpc>
                <a:spcPct val="110000"/>
              </a:lnSpc>
              <a:buFontTx/>
              <a:buBlip>
                <a:blip r:embed="rId4"/>
              </a:buBlip>
            </a:pPr>
            <a:endParaRPr lang="en-ZA" sz="400">
              <a:solidFill>
                <a:srgbClr val="000066"/>
              </a:solidFill>
            </a:endParaRPr>
          </a:p>
          <a:p>
            <a:pPr marL="720725" lvl="2" indent="-36195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is positive if it tries to rotate </a:t>
            </a:r>
            <a:br>
              <a:rPr lang="en-ZA" sz="2200">
                <a:solidFill>
                  <a:srgbClr val="000066"/>
                </a:solidFill>
              </a:rPr>
            </a:br>
            <a:r>
              <a:rPr lang="en-ZA" sz="2200">
                <a:solidFill>
                  <a:srgbClr val="000066"/>
                </a:solidFill>
              </a:rPr>
              <a:t>the object anticlockwise </a:t>
            </a:r>
            <a:br>
              <a:rPr lang="en-ZA" sz="2200">
                <a:solidFill>
                  <a:srgbClr val="000066"/>
                </a:solidFill>
              </a:rPr>
            </a:br>
            <a:r>
              <a:rPr lang="en-ZA" sz="2200">
                <a:solidFill>
                  <a:srgbClr val="000066"/>
                </a:solidFill>
              </a:rPr>
              <a:t>about the pivot;  negative if </a:t>
            </a:r>
            <a:br>
              <a:rPr lang="en-ZA" sz="2200">
                <a:solidFill>
                  <a:srgbClr val="000066"/>
                </a:solidFill>
              </a:rPr>
            </a:br>
            <a:r>
              <a:rPr lang="en-ZA" sz="2200">
                <a:solidFill>
                  <a:srgbClr val="000066"/>
                </a:solidFill>
              </a:rPr>
              <a:t>rotation is clockwise;</a:t>
            </a:r>
          </a:p>
          <a:p>
            <a:pPr marL="720725" lvl="2" indent="-361950">
              <a:lnSpc>
                <a:spcPct val="110000"/>
              </a:lnSpc>
              <a:buFontTx/>
              <a:buBlip>
                <a:blip r:embed="rId4"/>
              </a:buBlip>
            </a:pPr>
            <a:endParaRPr lang="en-ZA" sz="400">
              <a:solidFill>
                <a:srgbClr val="000066"/>
              </a:solidFill>
            </a:endParaRPr>
          </a:p>
          <a:p>
            <a:pPr marL="720725" lvl="2" indent="-361950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 i="1">
                <a:solidFill>
                  <a:srgbClr val="000066"/>
                </a:solidFill>
              </a:rPr>
              <a:t>must</a:t>
            </a:r>
            <a:r>
              <a:rPr lang="en-ZA" sz="2200" i="1" baseline="30000">
                <a:solidFill>
                  <a:srgbClr val="000066"/>
                </a:solidFill>
              </a:rPr>
              <a:t> </a:t>
            </a:r>
            <a:r>
              <a:rPr lang="en-ZA" sz="2200">
                <a:solidFill>
                  <a:srgbClr val="000066"/>
                </a:solidFill>
              </a:rPr>
              <a:t> be measured relative to a </a:t>
            </a:r>
            <a:r>
              <a:rPr lang="en-ZA" sz="2200" i="1">
                <a:solidFill>
                  <a:srgbClr val="000066"/>
                </a:solidFill>
              </a:rPr>
              <a:t>specific</a:t>
            </a:r>
            <a:r>
              <a:rPr lang="en-ZA" sz="2200">
                <a:solidFill>
                  <a:srgbClr val="000066"/>
                </a:solidFill>
              </a:rPr>
              <a:t> </a:t>
            </a:r>
            <a:r>
              <a:rPr lang="en-ZA" sz="2200" i="1">
                <a:solidFill>
                  <a:srgbClr val="000066"/>
                </a:solidFill>
              </a:rPr>
              <a:t>pivot point</a:t>
            </a:r>
            <a:r>
              <a:rPr lang="en-ZA" sz="2200">
                <a:solidFill>
                  <a:srgbClr val="000066"/>
                </a:solidFill>
              </a:rPr>
              <a:t>.</a:t>
            </a:r>
            <a:endParaRPr lang="en-US" sz="2200">
              <a:solidFill>
                <a:srgbClr val="000066"/>
              </a:solidFill>
            </a:endParaRPr>
          </a:p>
        </p:txBody>
      </p:sp>
      <p:sp>
        <p:nvSpPr>
          <p:cNvPr id="32361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TORQUE</a:t>
            </a:r>
            <a:endParaRPr lang="en-US" smtClean="0"/>
          </a:p>
        </p:txBody>
      </p:sp>
      <p:sp>
        <p:nvSpPr>
          <p:cNvPr id="3236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27000" y="1343025"/>
            <a:ext cx="8867775" cy="1698625"/>
          </a:xfrm>
        </p:spPr>
        <p:txBody>
          <a:bodyPr/>
          <a:lstStyle/>
          <a:p>
            <a:pPr lvl="1" indent="0" eaLnBrk="1" hangingPunct="1"/>
            <a:r>
              <a:rPr lang="en-ZA" smtClean="0"/>
              <a:t>Torque can also be defined as the product of the force, </a:t>
            </a:r>
            <a:r>
              <a:rPr lang="en-ZA" b="1" i="1" smtClean="0">
                <a:latin typeface="Times New Roman" pitchFamily="18" charset="0"/>
              </a:rPr>
              <a:t>F</a:t>
            </a:r>
            <a:r>
              <a:rPr lang="en-ZA" smtClean="0"/>
              <a:t>, and the perpendicular distance between the pivot and the </a:t>
            </a:r>
            <a:r>
              <a:rPr lang="en-ZA" smtClean="0">
                <a:solidFill>
                  <a:srgbClr val="FF0000"/>
                </a:solidFill>
              </a:rPr>
              <a:t>line of action</a:t>
            </a:r>
            <a:r>
              <a:rPr lang="en-ZA" smtClean="0"/>
              <a:t> of the force, </a:t>
            </a:r>
            <a:r>
              <a:rPr lang="en-ZA" b="1" i="1" smtClean="0">
                <a:latin typeface="Times New Roman" pitchFamily="18" charset="0"/>
              </a:rPr>
              <a:t>d</a:t>
            </a:r>
            <a:r>
              <a:rPr lang="en-ZA" smtClean="0"/>
              <a:t>, known as the </a:t>
            </a:r>
            <a:r>
              <a:rPr lang="en-ZA" b="1" smtClean="0">
                <a:solidFill>
                  <a:srgbClr val="FF0000"/>
                </a:solidFill>
              </a:rPr>
              <a:t>torque arm</a:t>
            </a:r>
            <a:r>
              <a:rPr lang="en-ZA" smtClean="0"/>
              <a:t>, </a:t>
            </a:r>
            <a:r>
              <a:rPr lang="en-ZA" smtClean="0">
                <a:solidFill>
                  <a:srgbClr val="FF0000"/>
                </a:solidFill>
              </a:rPr>
              <a:t>moment arm</a:t>
            </a:r>
            <a:r>
              <a:rPr lang="en-ZA" smtClean="0"/>
              <a:t>, or </a:t>
            </a:r>
            <a:r>
              <a:rPr lang="en-ZA" smtClean="0">
                <a:solidFill>
                  <a:srgbClr val="FF0000"/>
                </a:solidFill>
              </a:rPr>
              <a:t>lever arm</a:t>
            </a:r>
            <a:r>
              <a:rPr lang="en-ZA" smtClean="0"/>
              <a:t>:</a:t>
            </a:r>
            <a:endParaRPr lang="en-US" smtClean="0"/>
          </a:p>
        </p:txBody>
      </p:sp>
      <p:sp>
        <p:nvSpPr>
          <p:cNvPr id="323596" name="Rectangle 12"/>
          <p:cNvSpPr>
            <a:spLocks noChangeArrowheads="1"/>
          </p:cNvSpPr>
          <p:nvPr/>
        </p:nvSpPr>
        <p:spPr bwMode="auto">
          <a:xfrm>
            <a:off x="1657350" y="3092450"/>
            <a:ext cx="177482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|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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|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=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dF</a:t>
            </a:r>
            <a:endParaRPr lang="en-US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23618" name="Freeform 17"/>
          <p:cNvSpPr>
            <a:spLocks/>
          </p:cNvSpPr>
          <p:nvPr/>
        </p:nvSpPr>
        <p:spPr bwMode="auto">
          <a:xfrm>
            <a:off x="5878513" y="3197225"/>
            <a:ext cx="2141537" cy="1893888"/>
          </a:xfrm>
          <a:custGeom>
            <a:avLst/>
            <a:gdLst>
              <a:gd name="T0" fmla="*/ 2147483647 w 1349"/>
              <a:gd name="T1" fmla="*/ 2147483647 h 1193"/>
              <a:gd name="T2" fmla="*/ 2147483647 w 1349"/>
              <a:gd name="T3" fmla="*/ 2147483647 h 1193"/>
              <a:gd name="T4" fmla="*/ 2147483647 w 1349"/>
              <a:gd name="T5" fmla="*/ 2147483647 h 1193"/>
              <a:gd name="T6" fmla="*/ 2147483647 w 1349"/>
              <a:gd name="T7" fmla="*/ 2147483647 h 1193"/>
              <a:gd name="T8" fmla="*/ 2147483647 w 1349"/>
              <a:gd name="T9" fmla="*/ 2147483647 h 1193"/>
              <a:gd name="T10" fmla="*/ 2147483647 w 1349"/>
              <a:gd name="T11" fmla="*/ 2147483647 h 119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349"/>
              <a:gd name="T19" fmla="*/ 0 h 1193"/>
              <a:gd name="T20" fmla="*/ 1349 w 1349"/>
              <a:gd name="T21" fmla="*/ 1193 h 119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349" h="1193">
                <a:moveTo>
                  <a:pt x="123" y="931"/>
                </a:moveTo>
                <a:cubicBezTo>
                  <a:pt x="0" y="1109"/>
                  <a:pt x="53" y="1193"/>
                  <a:pt x="204" y="1133"/>
                </a:cubicBezTo>
                <a:cubicBezTo>
                  <a:pt x="355" y="1074"/>
                  <a:pt x="733" y="831"/>
                  <a:pt x="933" y="700"/>
                </a:cubicBezTo>
                <a:cubicBezTo>
                  <a:pt x="1133" y="568"/>
                  <a:pt x="1319" y="402"/>
                  <a:pt x="1334" y="300"/>
                </a:cubicBezTo>
                <a:cubicBezTo>
                  <a:pt x="1349" y="197"/>
                  <a:pt x="1339" y="0"/>
                  <a:pt x="1097" y="115"/>
                </a:cubicBezTo>
                <a:cubicBezTo>
                  <a:pt x="855" y="231"/>
                  <a:pt x="246" y="752"/>
                  <a:pt x="123" y="931"/>
                </a:cubicBezTo>
                <a:close/>
              </a:path>
            </a:pathLst>
          </a:custGeom>
          <a:gradFill rotWithShape="1">
            <a:gsLst>
              <a:gs pos="0">
                <a:srgbClr val="F4E6DC"/>
              </a:gs>
              <a:gs pos="100000">
                <a:srgbClr val="DBB191"/>
              </a:gs>
            </a:gsLst>
            <a:lin ang="2700000" scaled="1"/>
          </a:gradFill>
          <a:ln w="1587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23619" name="Line 20"/>
          <p:cNvSpPr>
            <a:spLocks noChangeShapeType="1"/>
          </p:cNvSpPr>
          <p:nvPr/>
        </p:nvSpPr>
        <p:spPr bwMode="auto">
          <a:xfrm>
            <a:off x="5738813" y="4852988"/>
            <a:ext cx="3100387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23620" name="Rectangle 21"/>
          <p:cNvSpPr>
            <a:spLocks noChangeArrowheads="1"/>
          </p:cNvSpPr>
          <p:nvPr/>
        </p:nvSpPr>
        <p:spPr bwMode="auto">
          <a:xfrm>
            <a:off x="8328025" y="4819650"/>
            <a:ext cx="5334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</a:p>
        </p:txBody>
      </p:sp>
      <p:sp>
        <p:nvSpPr>
          <p:cNvPr id="323617" name="Line 33"/>
          <p:cNvSpPr>
            <a:spLocks noChangeShapeType="1"/>
          </p:cNvSpPr>
          <p:nvPr/>
        </p:nvSpPr>
        <p:spPr bwMode="auto">
          <a:xfrm rot="16200000" flipV="1">
            <a:off x="7024688" y="2395538"/>
            <a:ext cx="715962" cy="2112962"/>
          </a:xfrm>
          <a:prstGeom prst="line">
            <a:avLst/>
          </a:prstGeom>
          <a:noFill/>
          <a:ln w="15875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23622" name="Line 22"/>
          <p:cNvSpPr>
            <a:spLocks noChangeShapeType="1"/>
          </p:cNvSpPr>
          <p:nvPr/>
        </p:nvSpPr>
        <p:spPr bwMode="auto">
          <a:xfrm flipV="1">
            <a:off x="6157913" y="3225800"/>
            <a:ext cx="2038350" cy="1624013"/>
          </a:xfrm>
          <a:prstGeom prst="line">
            <a:avLst/>
          </a:prstGeom>
          <a:noFill/>
          <a:ln w="15875">
            <a:solidFill>
              <a:schemeClr val="tx1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23623" name="Line 23"/>
          <p:cNvSpPr>
            <a:spLocks noChangeShapeType="1"/>
          </p:cNvSpPr>
          <p:nvPr/>
        </p:nvSpPr>
        <p:spPr bwMode="auto">
          <a:xfrm flipH="1" flipV="1">
            <a:off x="6923088" y="3295650"/>
            <a:ext cx="833437" cy="28098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23624" name="Rectangle 24"/>
          <p:cNvSpPr>
            <a:spLocks noChangeArrowheads="1"/>
          </p:cNvSpPr>
          <p:nvPr/>
        </p:nvSpPr>
        <p:spPr bwMode="auto">
          <a:xfrm>
            <a:off x="7427913" y="3133725"/>
            <a:ext cx="704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</a:t>
            </a:r>
          </a:p>
        </p:txBody>
      </p:sp>
      <p:graphicFrame>
        <p:nvGraphicFramePr>
          <p:cNvPr id="323610" name="Object 26"/>
          <p:cNvGraphicFramePr>
            <a:graphicFrameLocks noChangeAspect="1"/>
          </p:cNvGraphicFramePr>
          <p:nvPr/>
        </p:nvGraphicFramePr>
        <p:xfrm>
          <a:off x="7205663" y="3062288"/>
          <a:ext cx="2413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613" name="Equation" r:id="rId5" imgW="241200" imgH="291960" progId="Equation.DSMT4">
                  <p:embed/>
                </p:oleObj>
              </mc:Choice>
              <mc:Fallback>
                <p:oleObj name="Equation" r:id="rId5" imgW="241200" imgH="291960" progId="Equation.DSMT4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5663" y="3062288"/>
                        <a:ext cx="2413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3625" name="Arc 27"/>
          <p:cNvSpPr>
            <a:spLocks/>
          </p:cNvSpPr>
          <p:nvPr/>
        </p:nvSpPr>
        <p:spPr bwMode="auto">
          <a:xfrm rot="8488140" flipH="1" flipV="1">
            <a:off x="7412038" y="3168650"/>
            <a:ext cx="619125" cy="379413"/>
          </a:xfrm>
          <a:custGeom>
            <a:avLst/>
            <a:gdLst>
              <a:gd name="T0" fmla="*/ 0 w 34420"/>
              <a:gd name="T1" fmla="*/ 2147483647 h 21600"/>
              <a:gd name="T2" fmla="*/ 2147483647 w 34420"/>
              <a:gd name="T3" fmla="*/ 2147483647 h 21600"/>
              <a:gd name="T4" fmla="*/ 2147483647 w 34420"/>
              <a:gd name="T5" fmla="*/ 2147483647 h 21600"/>
              <a:gd name="T6" fmla="*/ 0 60000 65536"/>
              <a:gd name="T7" fmla="*/ 0 60000 65536"/>
              <a:gd name="T8" fmla="*/ 0 60000 65536"/>
              <a:gd name="T9" fmla="*/ 0 w 34420"/>
              <a:gd name="T10" fmla="*/ 0 h 21600"/>
              <a:gd name="T11" fmla="*/ 34420 w 344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420" h="21600" fill="none" extrusionOk="0">
                <a:moveTo>
                  <a:pt x="-1" y="4215"/>
                </a:moveTo>
                <a:cubicBezTo>
                  <a:pt x="3713" y="1477"/>
                  <a:pt x="8206" y="-1"/>
                  <a:pt x="12820" y="0"/>
                </a:cubicBezTo>
                <a:cubicBezTo>
                  <a:pt x="24749" y="0"/>
                  <a:pt x="34420" y="9670"/>
                  <a:pt x="34420" y="21600"/>
                </a:cubicBezTo>
              </a:path>
              <a:path w="34420" h="21600" stroke="0" extrusionOk="0">
                <a:moveTo>
                  <a:pt x="-1" y="4215"/>
                </a:moveTo>
                <a:cubicBezTo>
                  <a:pt x="3713" y="1477"/>
                  <a:pt x="8206" y="-1"/>
                  <a:pt x="12820" y="0"/>
                </a:cubicBezTo>
                <a:cubicBezTo>
                  <a:pt x="24749" y="0"/>
                  <a:pt x="34420" y="9670"/>
                  <a:pt x="34420" y="21600"/>
                </a:cubicBezTo>
                <a:lnTo>
                  <a:pt x="12820" y="21600"/>
                </a:lnTo>
                <a:close/>
              </a:path>
            </a:pathLst>
          </a:custGeom>
          <a:noFill/>
          <a:ln w="15875">
            <a:solidFill>
              <a:srgbClr val="808080"/>
            </a:solidFill>
            <a:round/>
            <a:headEnd type="arrow" w="med" len="med"/>
            <a:tailEnd type="none" w="lg" len="lg"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323626" name="Rectangle 28"/>
          <p:cNvSpPr>
            <a:spLocks noChangeArrowheads="1"/>
          </p:cNvSpPr>
          <p:nvPr/>
        </p:nvSpPr>
        <p:spPr bwMode="auto">
          <a:xfrm>
            <a:off x="6324600" y="4899025"/>
            <a:ext cx="893763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800">
                <a:solidFill>
                  <a:srgbClr val="000066"/>
                </a:solidFill>
              </a:rPr>
              <a:t>pivot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2" name="Rectangle 29"/>
          <p:cNvSpPr>
            <a:spLocks noChangeArrowheads="1"/>
          </p:cNvSpPr>
          <p:nvPr/>
        </p:nvSpPr>
        <p:spPr bwMode="auto">
          <a:xfrm>
            <a:off x="7797800" y="4038600"/>
            <a:ext cx="1031875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0000"/>
              </a:lnSpc>
            </a:pPr>
            <a:r>
              <a:rPr lang="en-ZA" sz="1800">
                <a:solidFill>
                  <a:srgbClr val="000066"/>
                </a:solidFill>
              </a:rPr>
              <a:t>line of action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323628" name="Freeform 32"/>
          <p:cNvSpPr>
            <a:spLocks/>
          </p:cNvSpPr>
          <p:nvPr/>
        </p:nvSpPr>
        <p:spPr bwMode="auto">
          <a:xfrm>
            <a:off x="6100763" y="4889500"/>
            <a:ext cx="273050" cy="236538"/>
          </a:xfrm>
          <a:custGeom>
            <a:avLst/>
            <a:gdLst>
              <a:gd name="T0" fmla="*/ 2147483647 w 172"/>
              <a:gd name="T1" fmla="*/ 0 h 255"/>
              <a:gd name="T2" fmla="*/ 2147483647 w 172"/>
              <a:gd name="T3" fmla="*/ 2147483647 h 255"/>
              <a:gd name="T4" fmla="*/ 0 60000 65536"/>
              <a:gd name="T5" fmla="*/ 0 60000 65536"/>
              <a:gd name="T6" fmla="*/ 0 w 172"/>
              <a:gd name="T7" fmla="*/ 0 h 255"/>
              <a:gd name="T8" fmla="*/ 172 w 172"/>
              <a:gd name="T9" fmla="*/ 255 h 2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2" h="255">
                <a:moveTo>
                  <a:pt x="61" y="0"/>
                </a:moveTo>
                <a:cubicBezTo>
                  <a:pt x="167" y="133"/>
                  <a:pt x="0" y="194"/>
                  <a:pt x="172" y="25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" name="Rectangle 36"/>
          <p:cNvSpPr>
            <a:spLocks noChangeArrowheads="1"/>
          </p:cNvSpPr>
          <p:nvPr/>
        </p:nvSpPr>
        <p:spPr bwMode="auto">
          <a:xfrm>
            <a:off x="5248275" y="3295650"/>
            <a:ext cx="1420813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ZA" sz="1800">
                <a:solidFill>
                  <a:srgbClr val="000066"/>
                </a:solidFill>
              </a:rPr>
              <a:t>      torque </a:t>
            </a:r>
            <a:br>
              <a:rPr lang="en-ZA" sz="1800">
                <a:solidFill>
                  <a:srgbClr val="000066"/>
                </a:solidFill>
              </a:rPr>
            </a:br>
            <a:r>
              <a:rPr lang="en-ZA" sz="1800">
                <a:solidFill>
                  <a:srgbClr val="000066"/>
                </a:solidFill>
              </a:rPr>
              <a:t>         arm</a:t>
            </a: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 </a:t>
            </a:r>
            <a:b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</a:b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d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ZA" sz="2000" b="1" i="1" baseline="3000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</a:rPr>
              <a:t>sin</a:t>
            </a: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</a:t>
            </a:r>
          </a:p>
        </p:txBody>
      </p:sp>
      <p:sp>
        <p:nvSpPr>
          <p:cNvPr id="323630" name="Oval 38"/>
          <p:cNvSpPr>
            <a:spLocks noChangeArrowheads="1"/>
          </p:cNvSpPr>
          <p:nvPr/>
        </p:nvSpPr>
        <p:spPr bwMode="auto">
          <a:xfrm flipH="1">
            <a:off x="7716838" y="3538538"/>
            <a:ext cx="73025" cy="73025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23627" name="Line 43"/>
          <p:cNvSpPr>
            <a:spLocks noChangeShapeType="1"/>
          </p:cNvSpPr>
          <p:nvPr/>
        </p:nvSpPr>
        <p:spPr bwMode="auto">
          <a:xfrm rot="10800000" flipV="1">
            <a:off x="6157913" y="3216275"/>
            <a:ext cx="544512" cy="16367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arrow" w="lg" len="lg"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" name="Freeform 44"/>
          <p:cNvSpPr>
            <a:spLocks/>
          </p:cNvSpPr>
          <p:nvPr/>
        </p:nvSpPr>
        <p:spPr bwMode="auto">
          <a:xfrm rot="5400000">
            <a:off x="7921625" y="3740150"/>
            <a:ext cx="515938" cy="236538"/>
          </a:xfrm>
          <a:custGeom>
            <a:avLst/>
            <a:gdLst>
              <a:gd name="T0" fmla="*/ 2147483647 w 172"/>
              <a:gd name="T1" fmla="*/ 0 h 255"/>
              <a:gd name="T2" fmla="*/ 2147483647 w 172"/>
              <a:gd name="T3" fmla="*/ 2147483647 h 255"/>
              <a:gd name="T4" fmla="*/ 0 60000 65536"/>
              <a:gd name="T5" fmla="*/ 0 60000 65536"/>
              <a:gd name="T6" fmla="*/ 0 w 172"/>
              <a:gd name="T7" fmla="*/ 0 h 255"/>
              <a:gd name="T8" fmla="*/ 172 w 172"/>
              <a:gd name="T9" fmla="*/ 255 h 2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2" h="255">
                <a:moveTo>
                  <a:pt x="61" y="0"/>
                </a:moveTo>
                <a:cubicBezTo>
                  <a:pt x="167" y="133"/>
                  <a:pt x="0" y="194"/>
                  <a:pt x="172" y="25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23633" name="Oval 25"/>
          <p:cNvSpPr>
            <a:spLocks noChangeArrowheads="1"/>
          </p:cNvSpPr>
          <p:nvPr/>
        </p:nvSpPr>
        <p:spPr bwMode="auto">
          <a:xfrm flipH="1">
            <a:off x="6119813" y="4813300"/>
            <a:ext cx="73025" cy="73025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23629" name="Freeform 45"/>
          <p:cNvSpPr>
            <a:spLocks/>
          </p:cNvSpPr>
          <p:nvPr/>
        </p:nvSpPr>
        <p:spPr bwMode="auto">
          <a:xfrm>
            <a:off x="6629400" y="3281363"/>
            <a:ext cx="250825" cy="204787"/>
          </a:xfrm>
          <a:custGeom>
            <a:avLst/>
            <a:gdLst>
              <a:gd name="T0" fmla="*/ 0 w 158"/>
              <a:gd name="T1" fmla="*/ 2147483647 h 129"/>
              <a:gd name="T2" fmla="*/ 2147483647 w 158"/>
              <a:gd name="T3" fmla="*/ 2147483647 h 129"/>
              <a:gd name="T4" fmla="*/ 2147483647 w 158"/>
              <a:gd name="T5" fmla="*/ 0 h 129"/>
              <a:gd name="T6" fmla="*/ 0 60000 65536"/>
              <a:gd name="T7" fmla="*/ 0 60000 65536"/>
              <a:gd name="T8" fmla="*/ 0 60000 65536"/>
              <a:gd name="T9" fmla="*/ 0 w 158"/>
              <a:gd name="T10" fmla="*/ 0 h 129"/>
              <a:gd name="T11" fmla="*/ 158 w 158"/>
              <a:gd name="T12" fmla="*/ 129 h 12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" h="129">
                <a:moveTo>
                  <a:pt x="0" y="90"/>
                </a:moveTo>
                <a:lnTo>
                  <a:pt x="116" y="129"/>
                </a:lnTo>
                <a:lnTo>
                  <a:pt x="15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23635" name="Rectangle 46"/>
          <p:cNvSpPr>
            <a:spLocks noChangeArrowheads="1"/>
          </p:cNvSpPr>
          <p:nvPr/>
        </p:nvSpPr>
        <p:spPr bwMode="auto">
          <a:xfrm>
            <a:off x="7072313" y="3949700"/>
            <a:ext cx="3206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endParaRPr lang="en-ZA" sz="2000" b="1" i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323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323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3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3596" grpId="0"/>
      <p:bldP spid="323617" grpId="0" animBg="1"/>
      <p:bldP spid="2" grpId="0"/>
      <p:bldP spid="3" grpId="0"/>
      <p:bldP spid="323627" grpId="0" animBg="1"/>
      <p:bldP spid="4" grpId="0" animBg="1"/>
      <p:bldP spid="3236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4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299043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2990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63F3731-83FB-44B0-B5BF-9FB35786E562}" type="slidenum">
              <a:rPr lang="en-US" smtClean="0">
                <a:latin typeface="Koala"/>
                <a:cs typeface="Arial" charset="0"/>
              </a:rPr>
              <a:pPr/>
              <a:t>14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2990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NET TORQUE</a:t>
            </a:r>
            <a:endParaRPr lang="en-US" smtClean="0"/>
          </a:p>
        </p:txBody>
      </p:sp>
      <p:sp>
        <p:nvSpPr>
          <p:cNvPr id="2990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4764087" cy="1296988"/>
          </a:xfrm>
        </p:spPr>
        <p:txBody>
          <a:bodyPr/>
          <a:lstStyle/>
          <a:p>
            <a:pPr lvl="1" indent="0" eaLnBrk="1" hangingPunct="1"/>
            <a:r>
              <a:rPr lang="en-ZA" smtClean="0"/>
              <a:t>Several forces act on an extended object which is free to rotate around an axle.</a:t>
            </a:r>
            <a:endParaRPr lang="en-US" smtClean="0"/>
          </a:p>
        </p:txBody>
      </p:sp>
      <p:sp>
        <p:nvSpPr>
          <p:cNvPr id="299012" name="Rectangle 4"/>
          <p:cNvSpPr>
            <a:spLocks noChangeArrowheads="1"/>
          </p:cNvSpPr>
          <p:nvPr/>
        </p:nvSpPr>
        <p:spPr bwMode="auto">
          <a:xfrm>
            <a:off x="665163" y="5208588"/>
            <a:ext cx="628808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net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= 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1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+ 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2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+ 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3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+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…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=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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i</a:t>
            </a:r>
            <a:endParaRPr lang="en-US" b="1" i="1" baseline="-25000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9013" name="Rectangle 5"/>
          <p:cNvSpPr>
            <a:spLocks noChangeArrowheads="1"/>
          </p:cNvSpPr>
          <p:nvPr/>
        </p:nvSpPr>
        <p:spPr bwMode="auto">
          <a:xfrm>
            <a:off x="179388" y="2767013"/>
            <a:ext cx="4570412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The axle prevents any translational movement, so…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299049" name="Freeform 6"/>
          <p:cNvSpPr>
            <a:spLocks/>
          </p:cNvSpPr>
          <p:nvPr/>
        </p:nvSpPr>
        <p:spPr bwMode="auto">
          <a:xfrm>
            <a:off x="5387975" y="1603375"/>
            <a:ext cx="3254375" cy="2409825"/>
          </a:xfrm>
          <a:custGeom>
            <a:avLst/>
            <a:gdLst>
              <a:gd name="T0" fmla="*/ 2147483647 w 2050"/>
              <a:gd name="T1" fmla="*/ 2147483647 h 1518"/>
              <a:gd name="T2" fmla="*/ 2147483647 w 2050"/>
              <a:gd name="T3" fmla="*/ 2147483647 h 1518"/>
              <a:gd name="T4" fmla="*/ 2147483647 w 2050"/>
              <a:gd name="T5" fmla="*/ 2147483647 h 1518"/>
              <a:gd name="T6" fmla="*/ 2147483647 w 2050"/>
              <a:gd name="T7" fmla="*/ 2147483647 h 1518"/>
              <a:gd name="T8" fmla="*/ 2147483647 w 2050"/>
              <a:gd name="T9" fmla="*/ 2147483647 h 1518"/>
              <a:gd name="T10" fmla="*/ 2147483647 w 2050"/>
              <a:gd name="T11" fmla="*/ 2147483647 h 151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50"/>
              <a:gd name="T19" fmla="*/ 0 h 1518"/>
              <a:gd name="T20" fmla="*/ 2050 w 2050"/>
              <a:gd name="T21" fmla="*/ 1518 h 151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50" h="1518">
                <a:moveTo>
                  <a:pt x="277" y="405"/>
                </a:moveTo>
                <a:cubicBezTo>
                  <a:pt x="0" y="666"/>
                  <a:pt x="88" y="1434"/>
                  <a:pt x="556" y="1476"/>
                </a:cubicBezTo>
                <a:cubicBezTo>
                  <a:pt x="1024" y="1518"/>
                  <a:pt x="1201" y="1134"/>
                  <a:pt x="1462" y="964"/>
                </a:cubicBezTo>
                <a:cubicBezTo>
                  <a:pt x="1723" y="792"/>
                  <a:pt x="2011" y="524"/>
                  <a:pt x="2030" y="391"/>
                </a:cubicBezTo>
                <a:cubicBezTo>
                  <a:pt x="2050" y="257"/>
                  <a:pt x="2037" y="0"/>
                  <a:pt x="1721" y="150"/>
                </a:cubicBezTo>
                <a:cubicBezTo>
                  <a:pt x="1405" y="301"/>
                  <a:pt x="554" y="144"/>
                  <a:pt x="277" y="405"/>
                </a:cubicBezTo>
                <a:close/>
              </a:path>
            </a:pathLst>
          </a:custGeom>
          <a:gradFill rotWithShape="1">
            <a:gsLst>
              <a:gs pos="0">
                <a:srgbClr val="F4E6DC"/>
              </a:gs>
              <a:gs pos="100000">
                <a:srgbClr val="DBB191"/>
              </a:gs>
            </a:gsLst>
            <a:lin ang="2700000" scaled="1"/>
          </a:gradFill>
          <a:ln w="1587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9050" name="Line 7"/>
          <p:cNvSpPr>
            <a:spLocks noChangeShapeType="1"/>
          </p:cNvSpPr>
          <p:nvPr/>
        </p:nvSpPr>
        <p:spPr bwMode="auto">
          <a:xfrm flipH="1" flipV="1">
            <a:off x="7521575" y="1647825"/>
            <a:ext cx="833438" cy="28098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299016" name="Object 8"/>
          <p:cNvGraphicFramePr>
            <a:graphicFrameLocks noChangeAspect="1"/>
          </p:cNvGraphicFramePr>
          <p:nvPr/>
        </p:nvGraphicFramePr>
        <p:xfrm>
          <a:off x="7812088" y="1395413"/>
          <a:ext cx="2794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056" name="Equation" r:id="rId4" imgW="279360" imgH="368280" progId="Equation.DSMT4">
                  <p:embed/>
                </p:oleObj>
              </mc:Choice>
              <mc:Fallback>
                <p:oleObj name="Equation" r:id="rId4" imgW="279360" imgH="3682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2088" y="1395413"/>
                        <a:ext cx="2794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9051" name="Rectangle 9"/>
          <p:cNvSpPr>
            <a:spLocks noChangeArrowheads="1"/>
          </p:cNvSpPr>
          <p:nvPr/>
        </p:nvSpPr>
        <p:spPr bwMode="auto">
          <a:xfrm>
            <a:off x="6156325" y="2995613"/>
            <a:ext cx="893763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800">
                <a:solidFill>
                  <a:srgbClr val="000066"/>
                </a:solidFill>
              </a:rPr>
              <a:t>axle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299052" name="Line 12"/>
          <p:cNvSpPr>
            <a:spLocks noChangeShapeType="1"/>
          </p:cNvSpPr>
          <p:nvPr/>
        </p:nvSpPr>
        <p:spPr bwMode="auto">
          <a:xfrm flipV="1">
            <a:off x="6069013" y="1695450"/>
            <a:ext cx="163512" cy="51435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9053" name="Line 13"/>
          <p:cNvSpPr>
            <a:spLocks noChangeShapeType="1"/>
          </p:cNvSpPr>
          <p:nvPr/>
        </p:nvSpPr>
        <p:spPr bwMode="auto">
          <a:xfrm>
            <a:off x="7400925" y="3025775"/>
            <a:ext cx="844550" cy="131763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9054" name="Oval 14"/>
          <p:cNvSpPr>
            <a:spLocks noChangeArrowheads="1"/>
          </p:cNvSpPr>
          <p:nvPr/>
        </p:nvSpPr>
        <p:spPr bwMode="auto">
          <a:xfrm flipH="1">
            <a:off x="6029325" y="2178050"/>
            <a:ext cx="73025" cy="73025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99055" name="Oval 16"/>
          <p:cNvSpPr>
            <a:spLocks noChangeArrowheads="1"/>
          </p:cNvSpPr>
          <p:nvPr/>
        </p:nvSpPr>
        <p:spPr bwMode="auto">
          <a:xfrm flipH="1">
            <a:off x="8328025" y="1892300"/>
            <a:ext cx="73025" cy="73025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99056" name="Line 18"/>
          <p:cNvSpPr>
            <a:spLocks noChangeShapeType="1"/>
          </p:cNvSpPr>
          <p:nvPr/>
        </p:nvSpPr>
        <p:spPr bwMode="auto">
          <a:xfrm>
            <a:off x="5929313" y="3622675"/>
            <a:ext cx="217487" cy="68738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9057" name="Oval 15"/>
          <p:cNvSpPr>
            <a:spLocks noChangeArrowheads="1"/>
          </p:cNvSpPr>
          <p:nvPr/>
        </p:nvSpPr>
        <p:spPr bwMode="auto">
          <a:xfrm flipH="1">
            <a:off x="7337425" y="2978150"/>
            <a:ext cx="73025" cy="73025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99058" name="Oval 17"/>
          <p:cNvSpPr>
            <a:spLocks noChangeArrowheads="1"/>
          </p:cNvSpPr>
          <p:nvPr/>
        </p:nvSpPr>
        <p:spPr bwMode="auto">
          <a:xfrm flipH="1">
            <a:off x="5889625" y="3562350"/>
            <a:ext cx="73025" cy="73025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99027" name="Line 19"/>
          <p:cNvSpPr>
            <a:spLocks noChangeShapeType="1"/>
          </p:cNvSpPr>
          <p:nvPr/>
        </p:nvSpPr>
        <p:spPr bwMode="auto">
          <a:xfrm flipH="1" flipV="1">
            <a:off x="6024563" y="2959100"/>
            <a:ext cx="404812" cy="1905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9060" name="Oval 11"/>
          <p:cNvSpPr>
            <a:spLocks noChangeAspect="1" noChangeArrowheads="1"/>
          </p:cNvSpPr>
          <p:nvPr/>
        </p:nvSpPr>
        <p:spPr bwMode="auto">
          <a:xfrm flipH="1">
            <a:off x="6435725" y="2927350"/>
            <a:ext cx="107950" cy="107950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aphicFrame>
        <p:nvGraphicFramePr>
          <p:cNvPr id="299028" name="Object 20"/>
          <p:cNvGraphicFramePr>
            <a:graphicFrameLocks noChangeAspect="1"/>
          </p:cNvGraphicFramePr>
          <p:nvPr/>
        </p:nvGraphicFramePr>
        <p:xfrm>
          <a:off x="8237538" y="2995613"/>
          <a:ext cx="3048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057" name="Equation" r:id="rId6" imgW="304560" imgH="368280" progId="Equation.DSMT4">
                  <p:embed/>
                </p:oleObj>
              </mc:Choice>
              <mc:Fallback>
                <p:oleObj name="Equation" r:id="rId6" imgW="304560" imgH="368280" progId="Equation.DSMT4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37538" y="2995613"/>
                        <a:ext cx="3048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9029" name="Object 21"/>
          <p:cNvGraphicFramePr>
            <a:graphicFrameLocks noChangeAspect="1"/>
          </p:cNvGraphicFramePr>
          <p:nvPr/>
        </p:nvGraphicFramePr>
        <p:xfrm>
          <a:off x="5684838" y="3890963"/>
          <a:ext cx="3048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058" name="Equation" r:id="rId8" imgW="304560" imgH="368280" progId="Equation.DSMT4">
                  <p:embed/>
                </p:oleObj>
              </mc:Choice>
              <mc:Fallback>
                <p:oleObj name="Equation" r:id="rId8" imgW="304560" imgH="368280" progId="Equation.DSMT4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4838" y="3890963"/>
                        <a:ext cx="3048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9030" name="Object 22"/>
          <p:cNvGraphicFramePr>
            <a:graphicFrameLocks noChangeAspect="1"/>
          </p:cNvGraphicFramePr>
          <p:nvPr/>
        </p:nvGraphicFramePr>
        <p:xfrm>
          <a:off x="6059488" y="2525713"/>
          <a:ext cx="5080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059" name="Equation" r:id="rId10" imgW="507960" imgH="368280" progId="Equation.DSMT4">
                  <p:embed/>
                </p:oleObj>
              </mc:Choice>
              <mc:Fallback>
                <p:oleObj name="Equation" r:id="rId10" imgW="507960" imgH="368280" progId="Equation.DSMT4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9488" y="2525713"/>
                        <a:ext cx="5080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9031" name="Object 23"/>
          <p:cNvGraphicFramePr>
            <a:graphicFrameLocks noChangeAspect="1"/>
          </p:cNvGraphicFramePr>
          <p:nvPr/>
        </p:nvGraphicFramePr>
        <p:xfrm>
          <a:off x="6269038" y="1490663"/>
          <a:ext cx="2921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060" name="Equation" r:id="rId12" imgW="291960" imgH="368280" progId="Equation.DSMT4">
                  <p:embed/>
                </p:oleObj>
              </mc:Choice>
              <mc:Fallback>
                <p:oleObj name="Equation" r:id="rId12" imgW="291960" imgH="368280" progId="Equation.DSMT4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69038" y="1490663"/>
                        <a:ext cx="2921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9038" name="Rectangle 30"/>
          <p:cNvSpPr>
            <a:spLocks noChangeArrowheads="1"/>
          </p:cNvSpPr>
          <p:nvPr/>
        </p:nvSpPr>
        <p:spPr bwMode="auto">
          <a:xfrm>
            <a:off x="179388" y="4710113"/>
            <a:ext cx="51038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And the net torque is given by: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299039" name="Object 31"/>
          <p:cNvGraphicFramePr>
            <a:graphicFrameLocks noChangeAspect="1"/>
          </p:cNvGraphicFramePr>
          <p:nvPr/>
        </p:nvGraphicFramePr>
        <p:xfrm>
          <a:off x="939800" y="4078288"/>
          <a:ext cx="42545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061" name="Equation" r:id="rId14" imgW="4254480" imgH="431640" progId="Equation.DSMT4">
                  <p:embed/>
                </p:oleObj>
              </mc:Choice>
              <mc:Fallback>
                <p:oleObj name="Equation" r:id="rId14" imgW="4254480" imgH="431640" progId="Equation.DSMT4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9800" y="4078288"/>
                        <a:ext cx="4254500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9040" name="Rectangle 32"/>
          <p:cNvSpPr>
            <a:spLocks noChangeArrowheads="1"/>
          </p:cNvSpPr>
          <p:nvPr/>
        </p:nvSpPr>
        <p:spPr bwMode="auto">
          <a:xfrm>
            <a:off x="179388" y="5738813"/>
            <a:ext cx="874236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(        causes no torque since it is applied at the axle.)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299041" name="Object 33"/>
          <p:cNvGraphicFramePr>
            <a:graphicFrameLocks noChangeAspect="1"/>
          </p:cNvGraphicFramePr>
          <p:nvPr/>
        </p:nvGraphicFramePr>
        <p:xfrm>
          <a:off x="519113" y="5799138"/>
          <a:ext cx="5969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062" name="Equation" r:id="rId16" imgW="596880" imgH="431640" progId="Equation.DSMT4">
                  <p:embed/>
                </p:oleObj>
              </mc:Choice>
              <mc:Fallback>
                <p:oleObj name="Equation" r:id="rId16" imgW="596880" imgH="431640" progId="Equation.DSMT4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13" y="5799138"/>
                        <a:ext cx="596900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299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9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012" grpId="0"/>
      <p:bldP spid="299013" grpId="0"/>
      <p:bldP spid="299027" grpId="0" animBg="1"/>
      <p:bldP spid="299038" grpId="0"/>
      <p:bldP spid="2990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332802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3328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28A172D-8455-41C0-95BB-5CEB7040D9ED}" type="slidenum">
              <a:rPr lang="en-US" smtClean="0">
                <a:latin typeface="Koala"/>
                <a:cs typeface="Arial" charset="0"/>
              </a:rPr>
              <a:pPr/>
              <a:t>15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301119" name="Rectangle 63"/>
          <p:cNvSpPr>
            <a:spLocks noChangeArrowheads="1"/>
          </p:cNvSpPr>
          <p:nvPr/>
        </p:nvSpPr>
        <p:spPr bwMode="auto">
          <a:xfrm>
            <a:off x="7740650" y="5302250"/>
            <a:ext cx="7143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Mg</a:t>
            </a:r>
            <a:endParaRPr lang="en-US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grpSp>
        <p:nvGrpSpPr>
          <p:cNvPr id="301126" name="Group 70"/>
          <p:cNvGrpSpPr>
            <a:grpSpLocks/>
          </p:cNvGrpSpPr>
          <p:nvPr/>
        </p:nvGrpSpPr>
        <p:grpSpPr bwMode="auto">
          <a:xfrm>
            <a:off x="6399213" y="4503738"/>
            <a:ext cx="2163762" cy="1176337"/>
            <a:chOff x="4031" y="2837"/>
            <a:chExt cx="1363" cy="741"/>
          </a:xfrm>
        </p:grpSpPr>
        <p:sp>
          <p:nvSpPr>
            <p:cNvPr id="332871" name="Freeform 58"/>
            <p:cNvSpPr>
              <a:spLocks/>
            </p:cNvSpPr>
            <p:nvPr/>
          </p:nvSpPr>
          <p:spPr bwMode="auto">
            <a:xfrm rot="1438233">
              <a:off x="4031" y="2837"/>
              <a:ext cx="1363" cy="741"/>
            </a:xfrm>
            <a:custGeom>
              <a:avLst/>
              <a:gdLst>
                <a:gd name="T0" fmla="*/ 129 w 1349"/>
                <a:gd name="T1" fmla="*/ 53 h 1193"/>
                <a:gd name="T2" fmla="*/ 216 w 1349"/>
                <a:gd name="T3" fmla="*/ 65 h 1193"/>
                <a:gd name="T4" fmla="*/ 993 w 1349"/>
                <a:gd name="T5" fmla="*/ 40 h 1193"/>
                <a:gd name="T6" fmla="*/ 1419 w 1349"/>
                <a:gd name="T7" fmla="*/ 17 h 1193"/>
                <a:gd name="T8" fmla="*/ 1167 w 1349"/>
                <a:gd name="T9" fmla="*/ 7 h 1193"/>
                <a:gd name="T10" fmla="*/ 129 w 1349"/>
                <a:gd name="T11" fmla="*/ 53 h 119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49"/>
                <a:gd name="T19" fmla="*/ 0 h 1193"/>
                <a:gd name="T20" fmla="*/ 1349 w 1349"/>
                <a:gd name="T21" fmla="*/ 1193 h 119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49" h="1193">
                  <a:moveTo>
                    <a:pt x="123" y="931"/>
                  </a:moveTo>
                  <a:cubicBezTo>
                    <a:pt x="0" y="1109"/>
                    <a:pt x="53" y="1193"/>
                    <a:pt x="204" y="1133"/>
                  </a:cubicBezTo>
                  <a:cubicBezTo>
                    <a:pt x="355" y="1074"/>
                    <a:pt x="733" y="831"/>
                    <a:pt x="933" y="700"/>
                  </a:cubicBezTo>
                  <a:cubicBezTo>
                    <a:pt x="1133" y="568"/>
                    <a:pt x="1319" y="402"/>
                    <a:pt x="1334" y="300"/>
                  </a:cubicBezTo>
                  <a:cubicBezTo>
                    <a:pt x="1349" y="197"/>
                    <a:pt x="1339" y="0"/>
                    <a:pt x="1097" y="115"/>
                  </a:cubicBezTo>
                  <a:cubicBezTo>
                    <a:pt x="855" y="231"/>
                    <a:pt x="246" y="752"/>
                    <a:pt x="123" y="931"/>
                  </a:cubicBezTo>
                  <a:close/>
                </a:path>
              </a:pathLst>
            </a:custGeom>
            <a:gradFill rotWithShape="1">
              <a:gsLst>
                <a:gs pos="0">
                  <a:srgbClr val="F4E6DC"/>
                </a:gs>
                <a:gs pos="100000">
                  <a:srgbClr val="DBB191"/>
                </a:gs>
              </a:gsLst>
              <a:lin ang="2700000" scaled="1"/>
            </a:gradFill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32872" name="Oval 59"/>
            <p:cNvSpPr>
              <a:spLocks noChangeArrowheads="1"/>
            </p:cNvSpPr>
            <p:nvPr/>
          </p:nvSpPr>
          <p:spPr bwMode="auto">
            <a:xfrm flipH="1">
              <a:off x="4088" y="3221"/>
              <a:ext cx="46" cy="46"/>
            </a:xfrm>
            <a:prstGeom prst="ellipse">
              <a:avLst/>
            </a:prstGeom>
            <a:solidFill>
              <a:schemeClr val="tx1"/>
            </a:solidFill>
            <a:ln w="15875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2873" name="Rectangle 67"/>
            <p:cNvSpPr>
              <a:spLocks noChangeArrowheads="1"/>
            </p:cNvSpPr>
            <p:nvPr/>
          </p:nvSpPr>
          <p:spPr bwMode="auto">
            <a:xfrm>
              <a:off x="4040" y="3132"/>
              <a:ext cx="614" cy="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ZA" sz="1800">
                  <a:solidFill>
                    <a:srgbClr val="000066"/>
                  </a:solidFill>
                </a:rPr>
                <a:t>pivot</a:t>
              </a:r>
              <a:endParaRPr lang="en-US" sz="1800">
                <a:solidFill>
                  <a:srgbClr val="000066"/>
                </a:solidFill>
              </a:endParaRPr>
            </a:p>
          </p:txBody>
        </p:sp>
      </p:grpSp>
      <p:sp>
        <p:nvSpPr>
          <p:cNvPr id="3328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GRAVITATIONAL TORQUE</a:t>
            </a:r>
            <a:endParaRPr lang="en-US" smtClean="0"/>
          </a:p>
        </p:txBody>
      </p:sp>
      <p:sp>
        <p:nvSpPr>
          <p:cNvPr id="3328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5078412" cy="1698625"/>
          </a:xfrm>
        </p:spPr>
        <p:txBody>
          <a:bodyPr/>
          <a:lstStyle/>
          <a:p>
            <a:pPr lvl="1" indent="0" eaLnBrk="1" hangingPunct="1"/>
            <a:r>
              <a:rPr lang="en-ZA" smtClean="0"/>
              <a:t>For an object to be balanced, its centre of mass must lie either directly above or directly below the point of support.</a:t>
            </a:r>
            <a:endParaRPr lang="en-US" smtClean="0"/>
          </a:p>
        </p:txBody>
      </p:sp>
      <p:sp>
        <p:nvSpPr>
          <p:cNvPr id="301061" name="Rectangle 5"/>
          <p:cNvSpPr>
            <a:spLocks noChangeArrowheads="1"/>
          </p:cNvSpPr>
          <p:nvPr/>
        </p:nvSpPr>
        <p:spPr bwMode="auto">
          <a:xfrm>
            <a:off x="2782888" y="4618038"/>
            <a:ext cx="2325687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grav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=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–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Mgx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CM</a:t>
            </a:r>
            <a:endParaRPr lang="en-US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01100" name="Rectangle 44"/>
          <p:cNvSpPr>
            <a:spLocks noChangeArrowheads="1"/>
          </p:cNvSpPr>
          <p:nvPr/>
        </p:nvSpPr>
        <p:spPr bwMode="auto">
          <a:xfrm>
            <a:off x="6732588" y="1576388"/>
            <a:ext cx="11938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ZA" sz="1800">
                <a:solidFill>
                  <a:srgbClr val="000066"/>
                </a:solidFill>
              </a:rPr>
              <a:t>centre of mass</a:t>
            </a:r>
            <a:endParaRPr lang="en-US" sz="1800">
              <a:solidFill>
                <a:srgbClr val="000066"/>
              </a:solidFill>
            </a:endParaRPr>
          </a:p>
        </p:txBody>
      </p:sp>
      <p:grpSp>
        <p:nvGrpSpPr>
          <p:cNvPr id="301124" name="Group 68"/>
          <p:cNvGrpSpPr>
            <a:grpSpLocks/>
          </p:cNvGrpSpPr>
          <p:nvPr/>
        </p:nvGrpSpPr>
        <p:grpSpPr bwMode="auto">
          <a:xfrm>
            <a:off x="7869238" y="719138"/>
            <a:ext cx="698500" cy="1035050"/>
            <a:chOff x="4957" y="453"/>
            <a:chExt cx="440" cy="652"/>
          </a:xfrm>
        </p:grpSpPr>
        <p:grpSp>
          <p:nvGrpSpPr>
            <p:cNvPr id="332867" name="Group 7"/>
            <p:cNvGrpSpPr>
              <a:grpSpLocks/>
            </p:cNvGrpSpPr>
            <p:nvPr/>
          </p:nvGrpSpPr>
          <p:grpSpPr bwMode="auto">
            <a:xfrm rot="137860" flipH="1">
              <a:off x="4957" y="453"/>
              <a:ext cx="440" cy="596"/>
              <a:chOff x="3012" y="1358"/>
              <a:chExt cx="528" cy="714"/>
            </a:xfrm>
          </p:grpSpPr>
          <p:sp>
            <p:nvSpPr>
              <p:cNvPr id="332869" name="Freeform 8"/>
              <p:cNvSpPr>
                <a:spLocks/>
              </p:cNvSpPr>
              <p:nvPr/>
            </p:nvSpPr>
            <p:spPr bwMode="auto">
              <a:xfrm rot="-2496129">
                <a:off x="3012" y="1358"/>
                <a:ext cx="528" cy="714"/>
              </a:xfrm>
              <a:custGeom>
                <a:avLst/>
                <a:gdLst>
                  <a:gd name="T0" fmla="*/ 24 w 528"/>
                  <a:gd name="T1" fmla="*/ 0 h 714"/>
                  <a:gd name="T2" fmla="*/ 102 w 528"/>
                  <a:gd name="T3" fmla="*/ 378 h 714"/>
                  <a:gd name="T4" fmla="*/ 0 w 528"/>
                  <a:gd name="T5" fmla="*/ 714 h 714"/>
                  <a:gd name="T6" fmla="*/ 60 w 528"/>
                  <a:gd name="T7" fmla="*/ 714 h 714"/>
                  <a:gd name="T8" fmla="*/ 192 w 528"/>
                  <a:gd name="T9" fmla="*/ 420 h 714"/>
                  <a:gd name="T10" fmla="*/ 396 w 528"/>
                  <a:gd name="T11" fmla="*/ 420 h 714"/>
                  <a:gd name="T12" fmla="*/ 468 w 528"/>
                  <a:gd name="T13" fmla="*/ 708 h 714"/>
                  <a:gd name="T14" fmla="*/ 528 w 528"/>
                  <a:gd name="T15" fmla="*/ 702 h 714"/>
                  <a:gd name="T16" fmla="*/ 468 w 528"/>
                  <a:gd name="T17" fmla="*/ 342 h 714"/>
                  <a:gd name="T18" fmla="*/ 174 w 528"/>
                  <a:gd name="T19" fmla="*/ 360 h 714"/>
                  <a:gd name="T20" fmla="*/ 66 w 528"/>
                  <a:gd name="T21" fmla="*/ 12 h 714"/>
                  <a:gd name="T22" fmla="*/ 24 w 528"/>
                  <a:gd name="T23" fmla="*/ 0 h 71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28"/>
                  <a:gd name="T37" fmla="*/ 0 h 714"/>
                  <a:gd name="T38" fmla="*/ 528 w 528"/>
                  <a:gd name="T39" fmla="*/ 714 h 71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28" h="714">
                    <a:moveTo>
                      <a:pt x="24" y="0"/>
                    </a:moveTo>
                    <a:lnTo>
                      <a:pt x="102" y="378"/>
                    </a:lnTo>
                    <a:lnTo>
                      <a:pt x="0" y="714"/>
                    </a:lnTo>
                    <a:lnTo>
                      <a:pt x="60" y="714"/>
                    </a:lnTo>
                    <a:lnTo>
                      <a:pt x="192" y="420"/>
                    </a:lnTo>
                    <a:lnTo>
                      <a:pt x="396" y="420"/>
                    </a:lnTo>
                    <a:lnTo>
                      <a:pt x="468" y="708"/>
                    </a:lnTo>
                    <a:lnTo>
                      <a:pt x="528" y="702"/>
                    </a:lnTo>
                    <a:lnTo>
                      <a:pt x="468" y="342"/>
                    </a:lnTo>
                    <a:lnTo>
                      <a:pt x="174" y="360"/>
                    </a:lnTo>
                    <a:lnTo>
                      <a:pt x="66" y="1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332870" name="Oval 9"/>
              <p:cNvSpPr>
                <a:spLocks noChangeArrowheads="1"/>
              </p:cNvSpPr>
              <p:nvPr/>
            </p:nvSpPr>
            <p:spPr bwMode="auto">
              <a:xfrm flipH="1">
                <a:off x="3304" y="1788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15875" algn="ctr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</p:grpSp>
        <p:sp>
          <p:nvSpPr>
            <p:cNvPr id="332868" name="Line 10"/>
            <p:cNvSpPr>
              <a:spLocks noChangeShapeType="1"/>
            </p:cNvSpPr>
            <p:nvPr/>
          </p:nvSpPr>
          <p:spPr bwMode="auto">
            <a:xfrm flipH="1">
              <a:off x="5135" y="719"/>
              <a:ext cx="0" cy="386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prstDash val="dash"/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301067" name="Group 11"/>
          <p:cNvGrpSpPr>
            <a:grpSpLocks/>
          </p:cNvGrpSpPr>
          <p:nvPr/>
        </p:nvGrpSpPr>
        <p:grpSpPr bwMode="auto">
          <a:xfrm flipH="1">
            <a:off x="7766050" y="1716088"/>
            <a:ext cx="698500" cy="1708150"/>
            <a:chOff x="3098" y="2111"/>
            <a:chExt cx="442" cy="1081"/>
          </a:xfrm>
        </p:grpSpPr>
        <p:sp>
          <p:nvSpPr>
            <p:cNvPr id="332850" name="Oval 12"/>
            <p:cNvSpPr>
              <a:spLocks noChangeArrowheads="1"/>
            </p:cNvSpPr>
            <p:nvPr/>
          </p:nvSpPr>
          <p:spPr bwMode="auto">
            <a:xfrm rot="2450410">
              <a:off x="3245" y="2368"/>
              <a:ext cx="285" cy="79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2851" name="Freeform 13"/>
            <p:cNvSpPr>
              <a:spLocks/>
            </p:cNvSpPr>
            <p:nvPr/>
          </p:nvSpPr>
          <p:spPr bwMode="auto">
            <a:xfrm rot="-2794640">
              <a:off x="3312" y="2273"/>
              <a:ext cx="116" cy="195"/>
            </a:xfrm>
            <a:custGeom>
              <a:avLst/>
              <a:gdLst>
                <a:gd name="T0" fmla="*/ 0 w 94"/>
                <a:gd name="T1" fmla="*/ 0 h 158"/>
                <a:gd name="T2" fmla="*/ 0 w 94"/>
                <a:gd name="T3" fmla="*/ 559 h 158"/>
                <a:gd name="T4" fmla="*/ 331 w 94"/>
                <a:gd name="T5" fmla="*/ 528 h 158"/>
                <a:gd name="T6" fmla="*/ 220 w 94"/>
                <a:gd name="T7" fmla="*/ 28 h 158"/>
                <a:gd name="T8" fmla="*/ 0 w 94"/>
                <a:gd name="T9" fmla="*/ 0 h 1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"/>
                <a:gd name="T16" fmla="*/ 0 h 158"/>
                <a:gd name="T17" fmla="*/ 94 w 94"/>
                <a:gd name="T18" fmla="*/ 158 h 1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" h="158">
                  <a:moveTo>
                    <a:pt x="0" y="0"/>
                  </a:moveTo>
                  <a:lnTo>
                    <a:pt x="0" y="158"/>
                  </a:lnTo>
                  <a:lnTo>
                    <a:pt x="94" y="150"/>
                  </a:lnTo>
                  <a:lnTo>
                    <a:pt x="62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32852" name="Oval 14"/>
            <p:cNvSpPr>
              <a:spLocks noChangeArrowheads="1"/>
            </p:cNvSpPr>
            <p:nvPr/>
          </p:nvSpPr>
          <p:spPr bwMode="auto">
            <a:xfrm rot="7089624">
              <a:off x="3040" y="2993"/>
              <a:ext cx="323" cy="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2853" name="Oval 15"/>
            <p:cNvSpPr>
              <a:spLocks noChangeArrowheads="1"/>
            </p:cNvSpPr>
            <p:nvPr/>
          </p:nvSpPr>
          <p:spPr bwMode="auto">
            <a:xfrm rot="6453752">
              <a:off x="3111" y="2724"/>
              <a:ext cx="393" cy="11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2854" name="Oval 16"/>
            <p:cNvSpPr>
              <a:spLocks noChangeArrowheads="1"/>
            </p:cNvSpPr>
            <p:nvPr/>
          </p:nvSpPr>
          <p:spPr bwMode="auto">
            <a:xfrm rot="-689353">
              <a:off x="3232" y="2264"/>
              <a:ext cx="184" cy="462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2855" name="Oval 17"/>
            <p:cNvSpPr>
              <a:spLocks noChangeArrowheads="1"/>
            </p:cNvSpPr>
            <p:nvPr/>
          </p:nvSpPr>
          <p:spPr bwMode="auto">
            <a:xfrm rot="4670999">
              <a:off x="3375" y="2540"/>
              <a:ext cx="245" cy="5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2856" name="Oval 18"/>
            <p:cNvSpPr>
              <a:spLocks noChangeArrowheads="1"/>
            </p:cNvSpPr>
            <p:nvPr/>
          </p:nvSpPr>
          <p:spPr bwMode="auto">
            <a:xfrm rot="6983245">
              <a:off x="3281" y="2983"/>
              <a:ext cx="323" cy="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2857" name="Oval 19"/>
            <p:cNvSpPr>
              <a:spLocks noChangeArrowheads="1"/>
            </p:cNvSpPr>
            <p:nvPr/>
          </p:nvSpPr>
          <p:spPr bwMode="auto">
            <a:xfrm rot="-2320997">
              <a:off x="3165" y="2111"/>
              <a:ext cx="144" cy="19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2858" name="Oval 20"/>
            <p:cNvSpPr>
              <a:spLocks noChangeArrowheads="1"/>
            </p:cNvSpPr>
            <p:nvPr/>
          </p:nvSpPr>
          <p:spPr bwMode="auto">
            <a:xfrm rot="31454">
              <a:off x="3351" y="3125"/>
              <a:ext cx="135" cy="52"/>
            </a:xfrm>
            <a:prstGeom prst="ellipse">
              <a:avLst/>
            </a:prstGeom>
            <a:solidFill>
              <a:srgbClr val="99CC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2859" name="Oval 21"/>
            <p:cNvSpPr>
              <a:spLocks noChangeArrowheads="1"/>
            </p:cNvSpPr>
            <p:nvPr/>
          </p:nvSpPr>
          <p:spPr bwMode="auto">
            <a:xfrm rot="54510">
              <a:off x="3098" y="3125"/>
              <a:ext cx="135" cy="52"/>
            </a:xfrm>
            <a:prstGeom prst="ellipse">
              <a:avLst/>
            </a:prstGeom>
            <a:solidFill>
              <a:srgbClr val="99CC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2860" name="Oval 22"/>
            <p:cNvSpPr>
              <a:spLocks noChangeArrowheads="1"/>
            </p:cNvSpPr>
            <p:nvPr/>
          </p:nvSpPr>
          <p:spPr bwMode="auto">
            <a:xfrm rot="3533535">
              <a:off x="3218" y="2725"/>
              <a:ext cx="393" cy="107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2861" name="Oval 23"/>
            <p:cNvSpPr>
              <a:spLocks noChangeArrowheads="1"/>
            </p:cNvSpPr>
            <p:nvPr/>
          </p:nvSpPr>
          <p:spPr bwMode="auto">
            <a:xfrm rot="7040123">
              <a:off x="3098" y="2419"/>
              <a:ext cx="284" cy="79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2862" name="Oval 24"/>
            <p:cNvSpPr>
              <a:spLocks noChangeArrowheads="1"/>
            </p:cNvSpPr>
            <p:nvPr/>
          </p:nvSpPr>
          <p:spPr bwMode="auto">
            <a:xfrm rot="5400000">
              <a:off x="3067" y="2624"/>
              <a:ext cx="244" cy="5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2863" name="Freeform 25"/>
            <p:cNvSpPr>
              <a:spLocks/>
            </p:cNvSpPr>
            <p:nvPr/>
          </p:nvSpPr>
          <p:spPr bwMode="auto">
            <a:xfrm>
              <a:off x="3264" y="2136"/>
              <a:ext cx="68" cy="52"/>
            </a:xfrm>
            <a:custGeom>
              <a:avLst/>
              <a:gdLst>
                <a:gd name="T0" fmla="*/ 0 w 68"/>
                <a:gd name="T1" fmla="*/ 0 h 52"/>
                <a:gd name="T2" fmla="*/ 68 w 68"/>
                <a:gd name="T3" fmla="*/ 28 h 52"/>
                <a:gd name="T4" fmla="*/ 40 w 68"/>
                <a:gd name="T5" fmla="*/ 52 h 52"/>
                <a:gd name="T6" fmla="*/ 0 60000 65536"/>
                <a:gd name="T7" fmla="*/ 0 60000 65536"/>
                <a:gd name="T8" fmla="*/ 0 60000 65536"/>
                <a:gd name="T9" fmla="*/ 0 w 68"/>
                <a:gd name="T10" fmla="*/ 0 h 52"/>
                <a:gd name="T11" fmla="*/ 68 w 68"/>
                <a:gd name="T12" fmla="*/ 52 h 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" h="52">
                  <a:moveTo>
                    <a:pt x="0" y="0"/>
                  </a:moveTo>
                  <a:lnTo>
                    <a:pt x="68" y="28"/>
                  </a:lnTo>
                  <a:lnTo>
                    <a:pt x="40" y="52"/>
                  </a:lnTo>
                </a:path>
              </a:pathLst>
            </a:cu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32864" name="Freeform 26"/>
            <p:cNvSpPr>
              <a:spLocks/>
            </p:cNvSpPr>
            <p:nvPr/>
          </p:nvSpPr>
          <p:spPr bwMode="auto">
            <a:xfrm>
              <a:off x="3111" y="2585"/>
              <a:ext cx="429" cy="550"/>
            </a:xfrm>
            <a:custGeom>
              <a:avLst/>
              <a:gdLst>
                <a:gd name="T0" fmla="*/ 151 w 429"/>
                <a:gd name="T1" fmla="*/ 0 h 550"/>
                <a:gd name="T2" fmla="*/ 310 w 429"/>
                <a:gd name="T3" fmla="*/ 12 h 550"/>
                <a:gd name="T4" fmla="*/ 321 w 429"/>
                <a:gd name="T5" fmla="*/ 103 h 550"/>
                <a:gd name="T6" fmla="*/ 429 w 429"/>
                <a:gd name="T7" fmla="*/ 313 h 550"/>
                <a:gd name="T8" fmla="*/ 360 w 429"/>
                <a:gd name="T9" fmla="*/ 532 h 550"/>
                <a:gd name="T10" fmla="*/ 249 w 429"/>
                <a:gd name="T11" fmla="*/ 550 h 550"/>
                <a:gd name="T12" fmla="*/ 321 w 429"/>
                <a:gd name="T13" fmla="*/ 355 h 550"/>
                <a:gd name="T14" fmla="*/ 255 w 429"/>
                <a:gd name="T15" fmla="*/ 226 h 550"/>
                <a:gd name="T16" fmla="*/ 123 w 429"/>
                <a:gd name="T17" fmla="*/ 541 h 550"/>
                <a:gd name="T18" fmla="*/ 0 w 429"/>
                <a:gd name="T19" fmla="*/ 535 h 550"/>
                <a:gd name="T20" fmla="*/ 108 w 429"/>
                <a:gd name="T21" fmla="*/ 337 h 550"/>
                <a:gd name="T22" fmla="*/ 141 w 429"/>
                <a:gd name="T23" fmla="*/ 124 h 550"/>
                <a:gd name="T24" fmla="*/ 151 w 429"/>
                <a:gd name="T25" fmla="*/ 0 h 5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29"/>
                <a:gd name="T40" fmla="*/ 0 h 550"/>
                <a:gd name="T41" fmla="*/ 429 w 429"/>
                <a:gd name="T42" fmla="*/ 550 h 5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29" h="550">
                  <a:moveTo>
                    <a:pt x="151" y="0"/>
                  </a:moveTo>
                  <a:lnTo>
                    <a:pt x="310" y="12"/>
                  </a:lnTo>
                  <a:lnTo>
                    <a:pt x="321" y="103"/>
                  </a:lnTo>
                  <a:lnTo>
                    <a:pt x="429" y="313"/>
                  </a:lnTo>
                  <a:lnTo>
                    <a:pt x="360" y="532"/>
                  </a:lnTo>
                  <a:lnTo>
                    <a:pt x="249" y="550"/>
                  </a:lnTo>
                  <a:lnTo>
                    <a:pt x="321" y="355"/>
                  </a:lnTo>
                  <a:lnTo>
                    <a:pt x="255" y="226"/>
                  </a:lnTo>
                  <a:lnTo>
                    <a:pt x="123" y="541"/>
                  </a:lnTo>
                  <a:lnTo>
                    <a:pt x="0" y="535"/>
                  </a:lnTo>
                  <a:lnTo>
                    <a:pt x="108" y="337"/>
                  </a:lnTo>
                  <a:lnTo>
                    <a:pt x="141" y="124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000099"/>
            </a:solidFill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32865" name="Freeform 27"/>
            <p:cNvSpPr>
              <a:spLocks/>
            </p:cNvSpPr>
            <p:nvPr/>
          </p:nvSpPr>
          <p:spPr bwMode="auto">
            <a:xfrm>
              <a:off x="3213" y="2283"/>
              <a:ext cx="213" cy="336"/>
            </a:xfrm>
            <a:custGeom>
              <a:avLst/>
              <a:gdLst>
                <a:gd name="T0" fmla="*/ 14 w 213"/>
                <a:gd name="T1" fmla="*/ 21 h 336"/>
                <a:gd name="T2" fmla="*/ 0 w 213"/>
                <a:gd name="T3" fmla="*/ 105 h 336"/>
                <a:gd name="T4" fmla="*/ 39 w 213"/>
                <a:gd name="T5" fmla="*/ 336 h 336"/>
                <a:gd name="T6" fmla="*/ 213 w 213"/>
                <a:gd name="T7" fmla="*/ 323 h 336"/>
                <a:gd name="T8" fmla="*/ 195 w 213"/>
                <a:gd name="T9" fmla="*/ 135 h 336"/>
                <a:gd name="T10" fmla="*/ 120 w 213"/>
                <a:gd name="T11" fmla="*/ 0 h 336"/>
                <a:gd name="T12" fmla="*/ 14 w 213"/>
                <a:gd name="T13" fmla="*/ 21 h 3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3"/>
                <a:gd name="T22" fmla="*/ 0 h 336"/>
                <a:gd name="T23" fmla="*/ 213 w 213"/>
                <a:gd name="T24" fmla="*/ 336 h 3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3" h="336">
                  <a:moveTo>
                    <a:pt x="14" y="21"/>
                  </a:moveTo>
                  <a:lnTo>
                    <a:pt x="0" y="105"/>
                  </a:lnTo>
                  <a:lnTo>
                    <a:pt x="39" y="336"/>
                  </a:lnTo>
                  <a:lnTo>
                    <a:pt x="213" y="323"/>
                  </a:lnTo>
                  <a:lnTo>
                    <a:pt x="195" y="135"/>
                  </a:lnTo>
                  <a:lnTo>
                    <a:pt x="120" y="0"/>
                  </a:lnTo>
                  <a:lnTo>
                    <a:pt x="14" y="21"/>
                  </a:lnTo>
                  <a:close/>
                </a:path>
              </a:pathLst>
            </a:cu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32866" name="Freeform 28"/>
            <p:cNvSpPr>
              <a:spLocks/>
            </p:cNvSpPr>
            <p:nvPr/>
          </p:nvSpPr>
          <p:spPr bwMode="auto">
            <a:xfrm>
              <a:off x="3153" y="2316"/>
              <a:ext cx="153" cy="216"/>
            </a:xfrm>
            <a:custGeom>
              <a:avLst/>
              <a:gdLst>
                <a:gd name="T0" fmla="*/ 96 w 153"/>
                <a:gd name="T1" fmla="*/ 6 h 216"/>
                <a:gd name="T2" fmla="*/ 0 w 153"/>
                <a:gd name="T3" fmla="*/ 166 h 216"/>
                <a:gd name="T4" fmla="*/ 105 w 153"/>
                <a:gd name="T5" fmla="*/ 216 h 216"/>
                <a:gd name="T6" fmla="*/ 153 w 153"/>
                <a:gd name="T7" fmla="*/ 0 h 216"/>
                <a:gd name="T8" fmla="*/ 96 w 153"/>
                <a:gd name="T9" fmla="*/ 6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3"/>
                <a:gd name="T16" fmla="*/ 0 h 216"/>
                <a:gd name="T17" fmla="*/ 153 w 153"/>
                <a:gd name="T18" fmla="*/ 216 h 2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3" h="216">
                  <a:moveTo>
                    <a:pt x="96" y="6"/>
                  </a:moveTo>
                  <a:lnTo>
                    <a:pt x="0" y="166"/>
                  </a:lnTo>
                  <a:lnTo>
                    <a:pt x="105" y="216"/>
                  </a:lnTo>
                  <a:lnTo>
                    <a:pt x="153" y="0"/>
                  </a:lnTo>
                  <a:lnTo>
                    <a:pt x="96" y="6"/>
                  </a:lnTo>
                  <a:close/>
                </a:path>
              </a:pathLst>
            </a:cu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301088" name="Group 32"/>
          <p:cNvGrpSpPr>
            <a:grpSpLocks/>
          </p:cNvGrpSpPr>
          <p:nvPr/>
        </p:nvGrpSpPr>
        <p:grpSpPr bwMode="auto">
          <a:xfrm>
            <a:off x="5940425" y="1571625"/>
            <a:ext cx="868363" cy="1831975"/>
            <a:chOff x="4311" y="2122"/>
            <a:chExt cx="577" cy="1215"/>
          </a:xfrm>
        </p:grpSpPr>
        <p:sp>
          <p:nvSpPr>
            <p:cNvPr id="332840" name="Oval 33"/>
            <p:cNvSpPr>
              <a:spLocks noChangeArrowheads="1"/>
            </p:cNvSpPr>
            <p:nvPr/>
          </p:nvSpPr>
          <p:spPr bwMode="auto">
            <a:xfrm>
              <a:off x="4326" y="2325"/>
              <a:ext cx="155" cy="45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2841" name="Oval 34"/>
            <p:cNvSpPr>
              <a:spLocks noChangeArrowheads="1"/>
            </p:cNvSpPr>
            <p:nvPr/>
          </p:nvSpPr>
          <p:spPr bwMode="auto">
            <a:xfrm>
              <a:off x="4343" y="2676"/>
              <a:ext cx="114" cy="39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2842" name="Oval 35"/>
            <p:cNvSpPr>
              <a:spLocks noChangeArrowheads="1"/>
            </p:cNvSpPr>
            <p:nvPr/>
          </p:nvSpPr>
          <p:spPr bwMode="auto">
            <a:xfrm>
              <a:off x="4332" y="2122"/>
              <a:ext cx="149" cy="22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2843" name="Oval 36"/>
            <p:cNvSpPr>
              <a:spLocks noChangeArrowheads="1"/>
            </p:cNvSpPr>
            <p:nvPr/>
          </p:nvSpPr>
          <p:spPr bwMode="auto">
            <a:xfrm>
              <a:off x="4362" y="3026"/>
              <a:ext cx="89" cy="28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2844" name="Oval 37"/>
            <p:cNvSpPr>
              <a:spLocks noChangeArrowheads="1"/>
            </p:cNvSpPr>
            <p:nvPr/>
          </p:nvSpPr>
          <p:spPr bwMode="auto">
            <a:xfrm>
              <a:off x="4373" y="3283"/>
              <a:ext cx="143" cy="54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2845" name="Freeform 38"/>
            <p:cNvSpPr>
              <a:spLocks/>
            </p:cNvSpPr>
            <p:nvPr/>
          </p:nvSpPr>
          <p:spPr bwMode="auto">
            <a:xfrm>
              <a:off x="4311" y="2642"/>
              <a:ext cx="176" cy="649"/>
            </a:xfrm>
            <a:custGeom>
              <a:avLst/>
              <a:gdLst>
                <a:gd name="T0" fmla="*/ 30 w 142"/>
                <a:gd name="T1" fmla="*/ 0 h 524"/>
                <a:gd name="T2" fmla="*/ 493 w 142"/>
                <a:gd name="T3" fmla="*/ 37 h 524"/>
                <a:gd name="T4" fmla="*/ 514 w 142"/>
                <a:gd name="T5" fmla="*/ 947 h 524"/>
                <a:gd name="T6" fmla="*/ 486 w 142"/>
                <a:gd name="T7" fmla="*/ 1857 h 524"/>
                <a:gd name="T8" fmla="*/ 146 w 142"/>
                <a:gd name="T9" fmla="*/ 1893 h 524"/>
                <a:gd name="T10" fmla="*/ 0 w 142"/>
                <a:gd name="T11" fmla="*/ 364 h 524"/>
                <a:gd name="T12" fmla="*/ 30 w 142"/>
                <a:gd name="T13" fmla="*/ 0 h 5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2"/>
                <a:gd name="T22" fmla="*/ 0 h 524"/>
                <a:gd name="T23" fmla="*/ 142 w 142"/>
                <a:gd name="T24" fmla="*/ 524 h 5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2" h="524">
                  <a:moveTo>
                    <a:pt x="8" y="0"/>
                  </a:moveTo>
                  <a:lnTo>
                    <a:pt x="136" y="10"/>
                  </a:lnTo>
                  <a:lnTo>
                    <a:pt x="142" y="262"/>
                  </a:lnTo>
                  <a:lnTo>
                    <a:pt x="134" y="514"/>
                  </a:lnTo>
                  <a:lnTo>
                    <a:pt x="40" y="524"/>
                  </a:lnTo>
                  <a:lnTo>
                    <a:pt x="0" y="10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99"/>
            </a:solidFill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32846" name="Freeform 39"/>
            <p:cNvSpPr>
              <a:spLocks/>
            </p:cNvSpPr>
            <p:nvPr/>
          </p:nvSpPr>
          <p:spPr bwMode="auto">
            <a:xfrm>
              <a:off x="4316" y="2328"/>
              <a:ext cx="178" cy="327"/>
            </a:xfrm>
            <a:custGeom>
              <a:avLst/>
              <a:gdLst>
                <a:gd name="T0" fmla="*/ 72 w 144"/>
                <a:gd name="T1" fmla="*/ 0 h 264"/>
                <a:gd name="T2" fmla="*/ 0 w 144"/>
                <a:gd name="T3" fmla="*/ 289 h 264"/>
                <a:gd name="T4" fmla="*/ 21 w 144"/>
                <a:gd name="T5" fmla="*/ 918 h 264"/>
                <a:gd name="T6" fmla="*/ 468 w 144"/>
                <a:gd name="T7" fmla="*/ 954 h 264"/>
                <a:gd name="T8" fmla="*/ 513 w 144"/>
                <a:gd name="T9" fmla="*/ 526 h 264"/>
                <a:gd name="T10" fmla="*/ 399 w 144"/>
                <a:gd name="T11" fmla="*/ 102 h 264"/>
                <a:gd name="T12" fmla="*/ 72 w 144"/>
                <a:gd name="T13" fmla="*/ 0 h 2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4"/>
                <a:gd name="T22" fmla="*/ 0 h 264"/>
                <a:gd name="T23" fmla="*/ 144 w 144"/>
                <a:gd name="T24" fmla="*/ 264 h 2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4" h="264">
                  <a:moveTo>
                    <a:pt x="20" y="0"/>
                  </a:moveTo>
                  <a:lnTo>
                    <a:pt x="0" y="80"/>
                  </a:lnTo>
                  <a:lnTo>
                    <a:pt x="6" y="254"/>
                  </a:lnTo>
                  <a:lnTo>
                    <a:pt x="132" y="264"/>
                  </a:lnTo>
                  <a:lnTo>
                    <a:pt x="144" y="146"/>
                  </a:lnTo>
                  <a:lnTo>
                    <a:pt x="112" y="2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32847" name="Oval 40"/>
            <p:cNvSpPr>
              <a:spLocks noChangeArrowheads="1"/>
            </p:cNvSpPr>
            <p:nvPr/>
          </p:nvSpPr>
          <p:spPr bwMode="auto">
            <a:xfrm rot="-3636156">
              <a:off x="4468" y="2324"/>
              <a:ext cx="84" cy="3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2848" name="Oval 41"/>
            <p:cNvSpPr>
              <a:spLocks noChangeArrowheads="1"/>
            </p:cNvSpPr>
            <p:nvPr/>
          </p:nvSpPr>
          <p:spPr bwMode="auto">
            <a:xfrm rot="-5026683">
              <a:off x="4721" y="2413"/>
              <a:ext cx="58" cy="27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2849" name="Freeform 42"/>
            <p:cNvSpPr>
              <a:spLocks/>
            </p:cNvSpPr>
            <p:nvPr/>
          </p:nvSpPr>
          <p:spPr bwMode="auto">
            <a:xfrm rot="-3254513">
              <a:off x="4395" y="2333"/>
              <a:ext cx="116" cy="195"/>
            </a:xfrm>
            <a:custGeom>
              <a:avLst/>
              <a:gdLst>
                <a:gd name="T0" fmla="*/ 0 w 94"/>
                <a:gd name="T1" fmla="*/ 0 h 158"/>
                <a:gd name="T2" fmla="*/ 0 w 94"/>
                <a:gd name="T3" fmla="*/ 559 h 158"/>
                <a:gd name="T4" fmla="*/ 331 w 94"/>
                <a:gd name="T5" fmla="*/ 528 h 158"/>
                <a:gd name="T6" fmla="*/ 220 w 94"/>
                <a:gd name="T7" fmla="*/ 28 h 158"/>
                <a:gd name="T8" fmla="*/ 0 w 94"/>
                <a:gd name="T9" fmla="*/ 0 h 1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"/>
                <a:gd name="T16" fmla="*/ 0 h 158"/>
                <a:gd name="T17" fmla="*/ 94 w 94"/>
                <a:gd name="T18" fmla="*/ 158 h 1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" h="158">
                  <a:moveTo>
                    <a:pt x="0" y="0"/>
                  </a:moveTo>
                  <a:lnTo>
                    <a:pt x="0" y="158"/>
                  </a:lnTo>
                  <a:lnTo>
                    <a:pt x="94" y="150"/>
                  </a:lnTo>
                  <a:lnTo>
                    <a:pt x="62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301125" name="Group 69"/>
          <p:cNvGrpSpPr>
            <a:grpSpLocks/>
          </p:cNvGrpSpPr>
          <p:nvPr/>
        </p:nvGrpSpPr>
        <p:grpSpPr bwMode="auto">
          <a:xfrm>
            <a:off x="6411913" y="2208213"/>
            <a:ext cx="911225" cy="879475"/>
            <a:chOff x="4039" y="1391"/>
            <a:chExt cx="574" cy="554"/>
          </a:xfrm>
        </p:grpSpPr>
        <p:grpSp>
          <p:nvGrpSpPr>
            <p:cNvPr id="332836" name="Group 29"/>
            <p:cNvGrpSpPr>
              <a:grpSpLocks/>
            </p:cNvGrpSpPr>
            <p:nvPr/>
          </p:nvGrpSpPr>
          <p:grpSpPr bwMode="auto">
            <a:xfrm rot="3966632">
              <a:off x="4113" y="1446"/>
              <a:ext cx="425" cy="574"/>
              <a:chOff x="3012" y="1358"/>
              <a:chExt cx="528" cy="714"/>
            </a:xfrm>
          </p:grpSpPr>
          <p:sp>
            <p:nvSpPr>
              <p:cNvPr id="332838" name="Freeform 30"/>
              <p:cNvSpPr>
                <a:spLocks/>
              </p:cNvSpPr>
              <p:nvPr/>
            </p:nvSpPr>
            <p:spPr bwMode="auto">
              <a:xfrm rot="-2496129">
                <a:off x="3012" y="1358"/>
                <a:ext cx="528" cy="714"/>
              </a:xfrm>
              <a:custGeom>
                <a:avLst/>
                <a:gdLst>
                  <a:gd name="T0" fmla="*/ 24 w 528"/>
                  <a:gd name="T1" fmla="*/ 0 h 714"/>
                  <a:gd name="T2" fmla="*/ 102 w 528"/>
                  <a:gd name="T3" fmla="*/ 378 h 714"/>
                  <a:gd name="T4" fmla="*/ 0 w 528"/>
                  <a:gd name="T5" fmla="*/ 714 h 714"/>
                  <a:gd name="T6" fmla="*/ 60 w 528"/>
                  <a:gd name="T7" fmla="*/ 714 h 714"/>
                  <a:gd name="T8" fmla="*/ 192 w 528"/>
                  <a:gd name="T9" fmla="*/ 420 h 714"/>
                  <a:gd name="T10" fmla="*/ 396 w 528"/>
                  <a:gd name="T11" fmla="*/ 420 h 714"/>
                  <a:gd name="T12" fmla="*/ 468 w 528"/>
                  <a:gd name="T13" fmla="*/ 708 h 714"/>
                  <a:gd name="T14" fmla="*/ 528 w 528"/>
                  <a:gd name="T15" fmla="*/ 702 h 714"/>
                  <a:gd name="T16" fmla="*/ 468 w 528"/>
                  <a:gd name="T17" fmla="*/ 342 h 714"/>
                  <a:gd name="T18" fmla="*/ 174 w 528"/>
                  <a:gd name="T19" fmla="*/ 360 h 714"/>
                  <a:gd name="T20" fmla="*/ 66 w 528"/>
                  <a:gd name="T21" fmla="*/ 12 h 714"/>
                  <a:gd name="T22" fmla="*/ 24 w 528"/>
                  <a:gd name="T23" fmla="*/ 0 h 71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28"/>
                  <a:gd name="T37" fmla="*/ 0 h 714"/>
                  <a:gd name="T38" fmla="*/ 528 w 528"/>
                  <a:gd name="T39" fmla="*/ 714 h 71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28" h="714">
                    <a:moveTo>
                      <a:pt x="24" y="0"/>
                    </a:moveTo>
                    <a:lnTo>
                      <a:pt x="102" y="378"/>
                    </a:lnTo>
                    <a:lnTo>
                      <a:pt x="0" y="714"/>
                    </a:lnTo>
                    <a:lnTo>
                      <a:pt x="60" y="714"/>
                    </a:lnTo>
                    <a:lnTo>
                      <a:pt x="192" y="420"/>
                    </a:lnTo>
                    <a:lnTo>
                      <a:pt x="396" y="420"/>
                    </a:lnTo>
                    <a:lnTo>
                      <a:pt x="468" y="708"/>
                    </a:lnTo>
                    <a:lnTo>
                      <a:pt x="528" y="702"/>
                    </a:lnTo>
                    <a:lnTo>
                      <a:pt x="468" y="342"/>
                    </a:lnTo>
                    <a:lnTo>
                      <a:pt x="174" y="360"/>
                    </a:lnTo>
                    <a:lnTo>
                      <a:pt x="66" y="1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332839" name="Oval 31"/>
              <p:cNvSpPr>
                <a:spLocks noChangeArrowheads="1"/>
              </p:cNvSpPr>
              <p:nvPr/>
            </p:nvSpPr>
            <p:spPr bwMode="auto">
              <a:xfrm flipH="1">
                <a:off x="3304" y="1788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15875" algn="ctr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</p:grpSp>
        <p:sp>
          <p:nvSpPr>
            <p:cNvPr id="332837" name="Line 43"/>
            <p:cNvSpPr>
              <a:spLocks noChangeShapeType="1"/>
            </p:cNvSpPr>
            <p:nvPr/>
          </p:nvSpPr>
          <p:spPr bwMode="auto">
            <a:xfrm>
              <a:off x="4270" y="1391"/>
              <a:ext cx="0" cy="524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prstDash val="dash"/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301101" name="Freeform 45"/>
          <p:cNvSpPr>
            <a:spLocks/>
          </p:cNvSpPr>
          <p:nvPr/>
        </p:nvSpPr>
        <p:spPr bwMode="auto">
          <a:xfrm>
            <a:off x="6788150" y="2068513"/>
            <a:ext cx="508000" cy="788987"/>
          </a:xfrm>
          <a:custGeom>
            <a:avLst/>
            <a:gdLst>
              <a:gd name="T0" fmla="*/ 2147483647 w 348"/>
              <a:gd name="T1" fmla="*/ 0 h 540"/>
              <a:gd name="T2" fmla="*/ 0 w 348"/>
              <a:gd name="T3" fmla="*/ 2147483647 h 540"/>
              <a:gd name="T4" fmla="*/ 0 60000 65536"/>
              <a:gd name="T5" fmla="*/ 0 60000 65536"/>
              <a:gd name="T6" fmla="*/ 0 w 348"/>
              <a:gd name="T7" fmla="*/ 0 h 540"/>
              <a:gd name="T8" fmla="*/ 348 w 348"/>
              <a:gd name="T9" fmla="*/ 540 h 54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48" h="540">
                <a:moveTo>
                  <a:pt x="348" y="0"/>
                </a:moveTo>
                <a:cubicBezTo>
                  <a:pt x="312" y="288"/>
                  <a:pt x="156" y="216"/>
                  <a:pt x="0" y="54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01102" name="Freeform 46"/>
          <p:cNvSpPr>
            <a:spLocks/>
          </p:cNvSpPr>
          <p:nvPr/>
        </p:nvSpPr>
        <p:spPr bwMode="auto">
          <a:xfrm>
            <a:off x="7413625" y="1308100"/>
            <a:ext cx="706438" cy="298450"/>
          </a:xfrm>
          <a:custGeom>
            <a:avLst/>
            <a:gdLst>
              <a:gd name="T0" fmla="*/ 2147483647 w 484"/>
              <a:gd name="T1" fmla="*/ 2147483647 h 204"/>
              <a:gd name="T2" fmla="*/ 0 w 484"/>
              <a:gd name="T3" fmla="*/ 2147483647 h 204"/>
              <a:gd name="T4" fmla="*/ 0 60000 65536"/>
              <a:gd name="T5" fmla="*/ 0 60000 65536"/>
              <a:gd name="T6" fmla="*/ 0 w 484"/>
              <a:gd name="T7" fmla="*/ 0 h 204"/>
              <a:gd name="T8" fmla="*/ 484 w 484"/>
              <a:gd name="T9" fmla="*/ 204 h 20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84" h="204">
                <a:moveTo>
                  <a:pt x="484" y="24"/>
                </a:moveTo>
                <a:cubicBezTo>
                  <a:pt x="336" y="196"/>
                  <a:pt x="52" y="0"/>
                  <a:pt x="0" y="20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301104" name="Group 48"/>
          <p:cNvGrpSpPr>
            <a:grpSpLocks/>
          </p:cNvGrpSpPr>
          <p:nvPr/>
        </p:nvGrpSpPr>
        <p:grpSpPr bwMode="auto">
          <a:xfrm>
            <a:off x="5751513" y="3400425"/>
            <a:ext cx="3052762" cy="109538"/>
            <a:chOff x="1754" y="3902"/>
            <a:chExt cx="2070" cy="70"/>
          </a:xfrm>
        </p:grpSpPr>
        <p:sp>
          <p:nvSpPr>
            <p:cNvPr id="301105" name="Rectangle 49"/>
            <p:cNvSpPr>
              <a:spLocks noChangeArrowheads="1"/>
            </p:cNvSpPr>
            <p:nvPr/>
          </p:nvSpPr>
          <p:spPr bwMode="auto">
            <a:xfrm>
              <a:off x="1754" y="3904"/>
              <a:ext cx="2069" cy="68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5725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31750" algn="ctr">
              <a:noFill/>
              <a:miter lim="800000"/>
              <a:headEnd/>
              <a:tailEnd type="none" w="lg" len="lg"/>
            </a:ln>
            <a:effectLst/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  <a:defRPr/>
              </a:pPr>
              <a:endParaRPr lang="en-ZA">
                <a:cs typeface="+mn-cs"/>
              </a:endParaRPr>
            </a:p>
          </p:txBody>
        </p:sp>
        <p:sp>
          <p:nvSpPr>
            <p:cNvPr id="332835" name="Line 50"/>
            <p:cNvSpPr>
              <a:spLocks noChangeShapeType="1"/>
            </p:cNvSpPr>
            <p:nvPr/>
          </p:nvSpPr>
          <p:spPr bwMode="auto">
            <a:xfrm>
              <a:off x="1755" y="3902"/>
              <a:ext cx="20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301107" name="Rectangle 51"/>
          <p:cNvSpPr>
            <a:spLocks noChangeArrowheads="1"/>
          </p:cNvSpPr>
          <p:nvPr/>
        </p:nvSpPr>
        <p:spPr bwMode="auto">
          <a:xfrm>
            <a:off x="179388" y="3103563"/>
            <a:ext cx="8659812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If this is not so, the body’s own </a:t>
            </a:r>
            <a:br>
              <a:rPr lang="en-ZA">
                <a:solidFill>
                  <a:srgbClr val="000066"/>
                </a:solidFill>
              </a:rPr>
            </a:br>
            <a:r>
              <a:rPr lang="en-ZA">
                <a:solidFill>
                  <a:srgbClr val="000066"/>
                </a:solidFill>
              </a:rPr>
              <a:t>weight, acting through its centre of mass (as if all its mass were concentrated there), causes a net torque due to gravity: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01108" name="Rectangle 52"/>
          <p:cNvSpPr>
            <a:spLocks noChangeArrowheads="1"/>
          </p:cNvSpPr>
          <p:nvPr/>
        </p:nvSpPr>
        <p:spPr bwMode="auto">
          <a:xfrm>
            <a:off x="179388" y="5343525"/>
            <a:ext cx="5487987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where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x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CM</a:t>
            </a:r>
            <a:r>
              <a:rPr lang="en-ZA">
                <a:solidFill>
                  <a:srgbClr val="000066"/>
                </a:solidFill>
              </a:rPr>
              <a:t> is the distance between the centre of mass and the pivot.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01109" name="Rectangle 53"/>
          <p:cNvSpPr>
            <a:spLocks noChangeArrowheads="1"/>
          </p:cNvSpPr>
          <p:nvPr/>
        </p:nvSpPr>
        <p:spPr bwMode="auto">
          <a:xfrm>
            <a:off x="2979738" y="4646613"/>
            <a:ext cx="2108200" cy="536575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01117" name="Line 61"/>
          <p:cNvSpPr>
            <a:spLocks noChangeShapeType="1"/>
          </p:cNvSpPr>
          <p:nvPr/>
        </p:nvSpPr>
        <p:spPr bwMode="auto">
          <a:xfrm>
            <a:off x="7831138" y="5192713"/>
            <a:ext cx="0" cy="477837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301130" name="Group 74"/>
          <p:cNvGrpSpPr>
            <a:grpSpLocks/>
          </p:cNvGrpSpPr>
          <p:nvPr/>
        </p:nvGrpSpPr>
        <p:grpSpPr bwMode="auto">
          <a:xfrm>
            <a:off x="6197600" y="5741988"/>
            <a:ext cx="2481263" cy="485775"/>
            <a:chOff x="3904" y="3617"/>
            <a:chExt cx="1563" cy="306"/>
          </a:xfrm>
        </p:grpSpPr>
        <p:sp>
          <p:nvSpPr>
            <p:cNvPr id="332828" name="Rectangle 54"/>
            <p:cNvSpPr>
              <a:spLocks noChangeArrowheads="1"/>
            </p:cNvSpPr>
            <p:nvPr/>
          </p:nvSpPr>
          <p:spPr bwMode="auto">
            <a:xfrm>
              <a:off x="3904" y="3654"/>
              <a:ext cx="32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US" sz="2000" b="1">
                  <a:solidFill>
                    <a:srgbClr val="000066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332829" name="Rectangle 55"/>
            <p:cNvSpPr>
              <a:spLocks noChangeArrowheads="1"/>
            </p:cNvSpPr>
            <p:nvPr/>
          </p:nvSpPr>
          <p:spPr bwMode="auto">
            <a:xfrm>
              <a:off x="4652" y="3647"/>
              <a:ext cx="528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US" sz="2000" b="1" i="1">
                  <a:solidFill>
                    <a:srgbClr val="000066"/>
                  </a:solidFill>
                  <a:latin typeface="Times New Roman" pitchFamily="18" charset="0"/>
                </a:rPr>
                <a:t>x</a:t>
              </a:r>
              <a:r>
                <a:rPr lang="en-US" sz="2000" b="1" baseline="-25000">
                  <a:solidFill>
                    <a:srgbClr val="000066"/>
                  </a:solidFill>
                  <a:latin typeface="Times New Roman" pitchFamily="18" charset="0"/>
                </a:rPr>
                <a:t>CM</a:t>
              </a:r>
              <a:endParaRPr lang="en-US" sz="2000" b="1">
                <a:solidFill>
                  <a:srgbClr val="000066"/>
                </a:solidFill>
                <a:latin typeface="Times New Roman" pitchFamily="18" charset="0"/>
              </a:endParaRPr>
            </a:p>
          </p:txBody>
        </p:sp>
        <p:sp>
          <p:nvSpPr>
            <p:cNvPr id="332830" name="Rectangle 56"/>
            <p:cNvSpPr>
              <a:spLocks noChangeArrowheads="1"/>
            </p:cNvSpPr>
            <p:nvPr/>
          </p:nvSpPr>
          <p:spPr bwMode="auto">
            <a:xfrm>
              <a:off x="5105" y="3617"/>
              <a:ext cx="33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US" sz="2000" b="1" i="1">
                  <a:solidFill>
                    <a:srgbClr val="000066"/>
                  </a:solidFill>
                  <a:latin typeface="Times New Roman" pitchFamily="18" charset="0"/>
                </a:rPr>
                <a:t>x</a:t>
              </a:r>
            </a:p>
          </p:txBody>
        </p:sp>
        <p:sp>
          <p:nvSpPr>
            <p:cNvPr id="332831" name="Line 57"/>
            <p:cNvSpPr>
              <a:spLocks noChangeShapeType="1"/>
            </p:cNvSpPr>
            <p:nvPr/>
          </p:nvSpPr>
          <p:spPr bwMode="auto">
            <a:xfrm>
              <a:off x="4009" y="3669"/>
              <a:ext cx="1458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32832" name="Line 64"/>
            <p:cNvSpPr>
              <a:spLocks noChangeShapeType="1"/>
            </p:cNvSpPr>
            <p:nvPr/>
          </p:nvSpPr>
          <p:spPr bwMode="auto">
            <a:xfrm>
              <a:off x="4118" y="3618"/>
              <a:ext cx="0" cy="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32833" name="Line 65"/>
            <p:cNvSpPr>
              <a:spLocks noChangeShapeType="1"/>
            </p:cNvSpPr>
            <p:nvPr/>
          </p:nvSpPr>
          <p:spPr bwMode="auto">
            <a:xfrm>
              <a:off x="4932" y="3618"/>
              <a:ext cx="0" cy="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301135" name="Group 79"/>
          <p:cNvGrpSpPr>
            <a:grpSpLocks/>
          </p:cNvGrpSpPr>
          <p:nvPr/>
        </p:nvGrpSpPr>
        <p:grpSpPr bwMode="auto">
          <a:xfrm>
            <a:off x="7713663" y="4956175"/>
            <a:ext cx="868362" cy="315913"/>
            <a:chOff x="4859" y="3122"/>
            <a:chExt cx="547" cy="199"/>
          </a:xfrm>
        </p:grpSpPr>
        <p:sp>
          <p:nvSpPr>
            <p:cNvPr id="332823" name="Rectangle 62"/>
            <p:cNvSpPr>
              <a:spLocks noChangeArrowheads="1"/>
            </p:cNvSpPr>
            <p:nvPr/>
          </p:nvSpPr>
          <p:spPr bwMode="auto">
            <a:xfrm>
              <a:off x="4859" y="3122"/>
              <a:ext cx="54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ZA" sz="1800">
                  <a:solidFill>
                    <a:srgbClr val="000066"/>
                  </a:solidFill>
                </a:rPr>
                <a:t>CM</a:t>
              </a:r>
              <a:endParaRPr lang="en-US" sz="1800">
                <a:solidFill>
                  <a:srgbClr val="000066"/>
                </a:solidFill>
              </a:endParaRPr>
            </a:p>
          </p:txBody>
        </p:sp>
        <p:grpSp>
          <p:nvGrpSpPr>
            <p:cNvPr id="332824" name="Group 75"/>
            <p:cNvGrpSpPr>
              <a:grpSpLocks/>
            </p:cNvGrpSpPr>
            <p:nvPr/>
          </p:nvGrpSpPr>
          <p:grpSpPr bwMode="auto">
            <a:xfrm>
              <a:off x="4885" y="3179"/>
              <a:ext cx="96" cy="96"/>
              <a:chOff x="4551" y="1196"/>
              <a:chExt cx="96" cy="96"/>
            </a:xfrm>
          </p:grpSpPr>
          <p:sp>
            <p:nvSpPr>
              <p:cNvPr id="332825" name="Oval 76"/>
              <p:cNvSpPr>
                <a:spLocks noChangeArrowheads="1"/>
              </p:cNvSpPr>
              <p:nvPr/>
            </p:nvSpPr>
            <p:spPr bwMode="auto">
              <a:xfrm>
                <a:off x="4551" y="1196"/>
                <a:ext cx="96" cy="96"/>
              </a:xfrm>
              <a:prstGeom prst="ellips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332826" name="Line 77"/>
              <p:cNvSpPr>
                <a:spLocks noChangeShapeType="1"/>
              </p:cNvSpPr>
              <p:nvPr/>
            </p:nvSpPr>
            <p:spPr bwMode="auto">
              <a:xfrm flipV="1">
                <a:off x="4565" y="1210"/>
                <a:ext cx="68" cy="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332827" name="Line 78"/>
              <p:cNvSpPr>
                <a:spLocks noChangeShapeType="1"/>
              </p:cNvSpPr>
              <p:nvPr/>
            </p:nvSpPr>
            <p:spPr bwMode="auto">
              <a:xfrm rot="16200000" flipV="1">
                <a:off x="4565" y="1210"/>
                <a:ext cx="68" cy="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1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1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1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301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1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0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1119" grpId="0"/>
      <p:bldP spid="301061" grpId="0"/>
      <p:bldP spid="301100" grpId="0"/>
      <p:bldP spid="301101" grpId="0" animBg="1"/>
      <p:bldP spid="301102" grpId="0" animBg="1"/>
      <p:bldP spid="301107" grpId="0"/>
      <p:bldP spid="301108" grpId="0"/>
      <p:bldP spid="301109" grpId="0" animBg="1"/>
      <p:bldP spid="3011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4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300048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30004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C52D2A-9F2E-4E13-A40D-17B04C101CCC}" type="slidenum">
              <a:rPr lang="en-US" smtClean="0">
                <a:latin typeface="Koala"/>
                <a:cs typeface="Arial" charset="0"/>
              </a:rPr>
              <a:pPr/>
              <a:t>16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30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COUPLES</a:t>
            </a:r>
            <a:endParaRPr lang="en-US" smtClean="0"/>
          </a:p>
        </p:txBody>
      </p:sp>
      <p:sp>
        <p:nvSpPr>
          <p:cNvPr id="30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5749925" cy="1698625"/>
          </a:xfrm>
        </p:spPr>
        <p:txBody>
          <a:bodyPr/>
          <a:lstStyle/>
          <a:p>
            <a:pPr lvl="1" indent="0" eaLnBrk="1" hangingPunct="1"/>
            <a:r>
              <a:rPr lang="en-ZA" smtClean="0"/>
              <a:t>Rotation without translation is achieved by the application of a pair of equal but opposite forces at two different points on the object.</a:t>
            </a:r>
            <a:endParaRPr lang="en-US" smtClean="0"/>
          </a:p>
        </p:txBody>
      </p:sp>
      <p:sp>
        <p:nvSpPr>
          <p:cNvPr id="300036" name="Rectangle 4"/>
          <p:cNvSpPr>
            <a:spLocks noChangeArrowheads="1"/>
          </p:cNvSpPr>
          <p:nvPr/>
        </p:nvSpPr>
        <p:spPr bwMode="auto">
          <a:xfrm>
            <a:off x="179388" y="3640138"/>
            <a:ext cx="87741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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|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net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|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=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lF     </a:t>
            </a:r>
            <a:r>
              <a:rPr lang="en-ZA">
                <a:solidFill>
                  <a:srgbClr val="000066"/>
                </a:solidFill>
              </a:rPr>
              <a:t>(sign by inspection)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00053" name="Freeform 6"/>
          <p:cNvSpPr>
            <a:spLocks/>
          </p:cNvSpPr>
          <p:nvPr/>
        </p:nvSpPr>
        <p:spPr bwMode="auto">
          <a:xfrm>
            <a:off x="6342063" y="2105025"/>
            <a:ext cx="2163762" cy="1176338"/>
          </a:xfrm>
          <a:custGeom>
            <a:avLst/>
            <a:gdLst>
              <a:gd name="T0" fmla="*/ 2147483647 w 1349"/>
              <a:gd name="T1" fmla="*/ 2147483647 h 1193"/>
              <a:gd name="T2" fmla="*/ 2147483647 w 1349"/>
              <a:gd name="T3" fmla="*/ 2147483647 h 1193"/>
              <a:gd name="T4" fmla="*/ 2147483647 w 1349"/>
              <a:gd name="T5" fmla="*/ 2147483647 h 1193"/>
              <a:gd name="T6" fmla="*/ 2147483647 w 1349"/>
              <a:gd name="T7" fmla="*/ 2147483647 h 1193"/>
              <a:gd name="T8" fmla="*/ 2147483647 w 1349"/>
              <a:gd name="T9" fmla="*/ 2147483647 h 1193"/>
              <a:gd name="T10" fmla="*/ 2147483647 w 1349"/>
              <a:gd name="T11" fmla="*/ 2147483647 h 119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349"/>
              <a:gd name="T19" fmla="*/ 0 h 1193"/>
              <a:gd name="T20" fmla="*/ 1349 w 1349"/>
              <a:gd name="T21" fmla="*/ 1193 h 119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349" h="1193">
                <a:moveTo>
                  <a:pt x="123" y="931"/>
                </a:moveTo>
                <a:cubicBezTo>
                  <a:pt x="0" y="1109"/>
                  <a:pt x="53" y="1193"/>
                  <a:pt x="204" y="1133"/>
                </a:cubicBezTo>
                <a:cubicBezTo>
                  <a:pt x="355" y="1074"/>
                  <a:pt x="733" y="831"/>
                  <a:pt x="933" y="700"/>
                </a:cubicBezTo>
                <a:cubicBezTo>
                  <a:pt x="1133" y="568"/>
                  <a:pt x="1319" y="402"/>
                  <a:pt x="1334" y="300"/>
                </a:cubicBezTo>
                <a:cubicBezTo>
                  <a:pt x="1349" y="197"/>
                  <a:pt x="1339" y="0"/>
                  <a:pt x="1097" y="115"/>
                </a:cubicBezTo>
                <a:cubicBezTo>
                  <a:pt x="855" y="231"/>
                  <a:pt x="246" y="752"/>
                  <a:pt x="123" y="931"/>
                </a:cubicBezTo>
                <a:close/>
              </a:path>
            </a:pathLst>
          </a:custGeom>
          <a:gradFill rotWithShape="1">
            <a:gsLst>
              <a:gs pos="0">
                <a:srgbClr val="F4E6DC"/>
              </a:gs>
              <a:gs pos="100000">
                <a:srgbClr val="DBB191"/>
              </a:gs>
            </a:gsLst>
            <a:lin ang="2700000" scaled="1"/>
          </a:gradFill>
          <a:ln w="1587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00054" name="Rectangle 8"/>
          <p:cNvSpPr>
            <a:spLocks noChangeArrowheads="1"/>
          </p:cNvSpPr>
          <p:nvPr/>
        </p:nvSpPr>
        <p:spPr bwMode="auto">
          <a:xfrm>
            <a:off x="7259638" y="2420938"/>
            <a:ext cx="974725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ZA" sz="1800">
                <a:solidFill>
                  <a:srgbClr val="000066"/>
                </a:solidFill>
              </a:rPr>
              <a:t>pivot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2" name="Line 16"/>
          <p:cNvSpPr>
            <a:spLocks noChangeShapeType="1"/>
          </p:cNvSpPr>
          <p:nvPr/>
        </p:nvSpPr>
        <p:spPr bwMode="auto">
          <a:xfrm flipV="1">
            <a:off x="6624638" y="1525588"/>
            <a:ext cx="0" cy="2433637"/>
          </a:xfrm>
          <a:prstGeom prst="line">
            <a:avLst/>
          </a:prstGeom>
          <a:noFill/>
          <a:ln w="15875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00039" name="Oval 7"/>
          <p:cNvSpPr>
            <a:spLocks noChangeArrowheads="1"/>
          </p:cNvSpPr>
          <p:nvPr/>
        </p:nvSpPr>
        <p:spPr bwMode="auto">
          <a:xfrm flipH="1">
            <a:off x="6584950" y="3076575"/>
            <a:ext cx="73025" cy="73025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00041" name="Line 9"/>
          <p:cNvSpPr>
            <a:spLocks noChangeShapeType="1"/>
          </p:cNvSpPr>
          <p:nvPr/>
        </p:nvSpPr>
        <p:spPr bwMode="auto">
          <a:xfrm>
            <a:off x="6624638" y="3149600"/>
            <a:ext cx="0" cy="48418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auto">
          <a:xfrm flipV="1">
            <a:off x="8347075" y="1525588"/>
            <a:ext cx="0" cy="2439987"/>
          </a:xfrm>
          <a:prstGeom prst="line">
            <a:avLst/>
          </a:prstGeom>
          <a:noFill/>
          <a:ln w="15875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00043" name="Oval 11"/>
          <p:cNvSpPr>
            <a:spLocks noChangeArrowheads="1"/>
          </p:cNvSpPr>
          <p:nvPr/>
        </p:nvSpPr>
        <p:spPr bwMode="auto">
          <a:xfrm flipH="1">
            <a:off x="8313738" y="2300288"/>
            <a:ext cx="73025" cy="73025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00044" name="Line 12"/>
          <p:cNvSpPr>
            <a:spLocks noChangeShapeType="1"/>
          </p:cNvSpPr>
          <p:nvPr/>
        </p:nvSpPr>
        <p:spPr bwMode="auto">
          <a:xfrm flipV="1">
            <a:off x="8345488" y="1816100"/>
            <a:ext cx="0" cy="48418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300045" name="Object 13"/>
          <p:cNvGraphicFramePr>
            <a:graphicFrameLocks noChangeAspect="1"/>
          </p:cNvGraphicFramePr>
          <p:nvPr/>
        </p:nvGraphicFramePr>
        <p:xfrm>
          <a:off x="6746875" y="3216275"/>
          <a:ext cx="2794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051" name="Equation" r:id="rId4" imgW="279360" imgH="368280" progId="Equation.DSMT4">
                  <p:embed/>
                </p:oleObj>
              </mc:Choice>
              <mc:Fallback>
                <p:oleObj name="Equation" r:id="rId4" imgW="279360" imgH="36828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6875" y="3216275"/>
                        <a:ext cx="2794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0046" name="Object 14"/>
          <p:cNvGraphicFramePr>
            <a:graphicFrameLocks noChangeAspect="1"/>
          </p:cNvGraphicFramePr>
          <p:nvPr/>
        </p:nvGraphicFramePr>
        <p:xfrm>
          <a:off x="8461375" y="1792288"/>
          <a:ext cx="3048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052" name="Equation" r:id="rId6" imgW="304560" imgH="368280" progId="Equation.DSMT4">
                  <p:embed/>
                </p:oleObj>
              </mc:Choice>
              <mc:Fallback>
                <p:oleObj name="Equation" r:id="rId6" imgW="304560" imgH="36828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61375" y="1792288"/>
                        <a:ext cx="3048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Line 17"/>
          <p:cNvSpPr>
            <a:spLocks noChangeShapeType="1"/>
          </p:cNvSpPr>
          <p:nvPr/>
        </p:nvSpPr>
        <p:spPr bwMode="auto">
          <a:xfrm flipV="1">
            <a:off x="7416800" y="1525588"/>
            <a:ext cx="0" cy="1355725"/>
          </a:xfrm>
          <a:prstGeom prst="line">
            <a:avLst/>
          </a:prstGeom>
          <a:noFill/>
          <a:ln w="15875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5" name="Line 19"/>
          <p:cNvSpPr>
            <a:spLocks noChangeShapeType="1"/>
          </p:cNvSpPr>
          <p:nvPr/>
        </p:nvSpPr>
        <p:spPr bwMode="auto">
          <a:xfrm>
            <a:off x="6632575" y="1662113"/>
            <a:ext cx="7699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lg" len="lg"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00052" name="Rectangle 20"/>
          <p:cNvSpPr>
            <a:spLocks noChangeArrowheads="1"/>
          </p:cNvSpPr>
          <p:nvPr/>
        </p:nvSpPr>
        <p:spPr bwMode="auto">
          <a:xfrm>
            <a:off x="6832600" y="1498600"/>
            <a:ext cx="388938" cy="311150"/>
          </a:xfrm>
          <a:prstGeom prst="rect">
            <a:avLst/>
          </a:prstGeom>
          <a:solidFill>
            <a:srgbClr val="EBEBFF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ZA" sz="1800" b="1" i="1">
                <a:solidFill>
                  <a:srgbClr val="000066"/>
                </a:solidFill>
                <a:latin typeface="Times New Roman" pitchFamily="18" charset="0"/>
              </a:rPr>
              <a:t>d</a:t>
            </a:r>
            <a:r>
              <a:rPr lang="en-ZA" sz="18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endParaRPr lang="en-US" sz="18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6" name="Line 21"/>
          <p:cNvSpPr>
            <a:spLocks noChangeShapeType="1"/>
          </p:cNvSpPr>
          <p:nvPr/>
        </p:nvSpPr>
        <p:spPr bwMode="auto">
          <a:xfrm>
            <a:off x="7423150" y="1662113"/>
            <a:ext cx="889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lg" len="lg"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7" name="Rectangle 22"/>
          <p:cNvSpPr>
            <a:spLocks noChangeArrowheads="1"/>
          </p:cNvSpPr>
          <p:nvPr/>
        </p:nvSpPr>
        <p:spPr bwMode="auto">
          <a:xfrm>
            <a:off x="7699375" y="1498600"/>
            <a:ext cx="388938" cy="311150"/>
          </a:xfrm>
          <a:prstGeom prst="rect">
            <a:avLst/>
          </a:prstGeom>
          <a:solidFill>
            <a:srgbClr val="EBEBFF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ZA" sz="1800" b="1" i="1">
                <a:solidFill>
                  <a:srgbClr val="000066"/>
                </a:solidFill>
                <a:latin typeface="Times New Roman" pitchFamily="18" charset="0"/>
              </a:rPr>
              <a:t>d</a:t>
            </a:r>
            <a:r>
              <a:rPr lang="en-ZA" sz="18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endParaRPr lang="en-US" sz="18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00055" name="Line 23"/>
          <p:cNvSpPr>
            <a:spLocks noChangeShapeType="1"/>
          </p:cNvSpPr>
          <p:nvPr/>
        </p:nvSpPr>
        <p:spPr bwMode="auto">
          <a:xfrm>
            <a:off x="6653213" y="3884613"/>
            <a:ext cx="16732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lg" len="lg"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00056" name="Rectangle 24"/>
          <p:cNvSpPr>
            <a:spLocks noChangeArrowheads="1"/>
          </p:cNvSpPr>
          <p:nvPr/>
        </p:nvSpPr>
        <p:spPr bwMode="auto">
          <a:xfrm>
            <a:off x="7354888" y="3721100"/>
            <a:ext cx="330200" cy="311150"/>
          </a:xfrm>
          <a:prstGeom prst="rect">
            <a:avLst/>
          </a:prstGeom>
          <a:solidFill>
            <a:srgbClr val="EBEBFF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ZA" sz="1800" b="1" i="1">
                <a:solidFill>
                  <a:srgbClr val="000066"/>
                </a:solidFill>
                <a:latin typeface="Times New Roman" pitchFamily="18" charset="0"/>
              </a:rPr>
              <a:t>l</a:t>
            </a:r>
            <a:endParaRPr lang="en-US" sz="18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00057" name="Rectangle 25"/>
          <p:cNvSpPr>
            <a:spLocks noChangeArrowheads="1"/>
          </p:cNvSpPr>
          <p:nvPr/>
        </p:nvSpPr>
        <p:spPr bwMode="auto">
          <a:xfrm>
            <a:off x="179388" y="3067050"/>
            <a:ext cx="47910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|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net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|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= d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1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F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+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d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2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F =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(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d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1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+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d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2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)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F </a:t>
            </a:r>
            <a:endParaRPr lang="en-US" b="1" i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0058" name="Rectangle 26"/>
          <p:cNvSpPr>
            <a:spLocks noChangeArrowheads="1"/>
          </p:cNvSpPr>
          <p:nvPr/>
        </p:nvSpPr>
        <p:spPr bwMode="auto">
          <a:xfrm>
            <a:off x="1190625" y="4259263"/>
            <a:ext cx="7751763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7550" lvl="2" indent="-358775">
              <a:lnSpc>
                <a:spcPct val="110000"/>
              </a:lnSpc>
              <a:buFontTx/>
              <a:buBlip>
                <a:blip r:embed="rId8"/>
              </a:buBlip>
            </a:pPr>
            <a:r>
              <a:rPr lang="en-US" sz="2200">
                <a:solidFill>
                  <a:srgbClr val="000066"/>
                </a:solidFill>
              </a:rPr>
              <a:t>The pivot is immaterial – a couple will exert the same net torque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lF</a:t>
            </a:r>
            <a:r>
              <a:rPr lang="en-US" sz="2200">
                <a:solidFill>
                  <a:srgbClr val="000066"/>
                </a:solidFill>
              </a:rPr>
              <a:t> about </a:t>
            </a:r>
            <a:r>
              <a:rPr lang="en-US" sz="2200" i="1">
                <a:solidFill>
                  <a:srgbClr val="000066"/>
                </a:solidFill>
              </a:rPr>
              <a:t>any</a:t>
            </a:r>
            <a:r>
              <a:rPr lang="en-ZA" sz="2200" i="1" baseline="30000">
                <a:solidFill>
                  <a:srgbClr val="000066"/>
                </a:solidFill>
              </a:rPr>
              <a:t> </a:t>
            </a:r>
            <a:r>
              <a:rPr lang="en-US" sz="2200">
                <a:solidFill>
                  <a:srgbClr val="000066"/>
                </a:solidFill>
              </a:rPr>
              <a:t> point on the object.</a:t>
            </a:r>
          </a:p>
          <a:p>
            <a:pPr marL="179388" lvl="1">
              <a:lnSpc>
                <a:spcPct val="110000"/>
              </a:lnSpc>
              <a:buFont typeface="Arial" charset="0"/>
              <a:buNone/>
            </a:pPr>
            <a:endParaRPr lang="en-US" sz="1000">
              <a:solidFill>
                <a:srgbClr val="000066"/>
              </a:solidFill>
            </a:endParaRPr>
          </a:p>
          <a:p>
            <a:pPr marL="717550" lvl="2" indent="-358775">
              <a:lnSpc>
                <a:spcPct val="110000"/>
              </a:lnSpc>
              <a:buFontTx/>
              <a:buBlip>
                <a:blip r:embed="rId8"/>
              </a:buBlip>
            </a:pPr>
            <a:r>
              <a:rPr lang="en-ZA" sz="2200">
                <a:solidFill>
                  <a:srgbClr val="000066"/>
                </a:solidFill>
              </a:rPr>
              <a:t>Unless the rotation is constrained to act around a specific pivot, it will occur around the body’s centre of mass.</a:t>
            </a:r>
            <a:endParaRPr lang="en-US" sz="2200">
              <a:solidFill>
                <a:srgbClr val="000066"/>
              </a:solidFill>
            </a:endParaRPr>
          </a:p>
        </p:txBody>
      </p:sp>
      <p:sp>
        <p:nvSpPr>
          <p:cNvPr id="300059" name="Rectangle 27"/>
          <p:cNvSpPr>
            <a:spLocks noChangeArrowheads="1"/>
          </p:cNvSpPr>
          <p:nvPr/>
        </p:nvSpPr>
        <p:spPr bwMode="auto">
          <a:xfrm>
            <a:off x="179388" y="4227513"/>
            <a:ext cx="87741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Notes: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00071" name="Oval 10"/>
          <p:cNvSpPr>
            <a:spLocks noChangeAspect="1" noChangeArrowheads="1"/>
          </p:cNvSpPr>
          <p:nvPr/>
        </p:nvSpPr>
        <p:spPr bwMode="auto">
          <a:xfrm flipH="1">
            <a:off x="7361238" y="2700338"/>
            <a:ext cx="107950" cy="107950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00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0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00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0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0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0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36" grpId="0"/>
      <p:bldP spid="2" grpId="0" animBg="1"/>
      <p:bldP spid="300039" grpId="0" animBg="1"/>
      <p:bldP spid="300041" grpId="0" animBg="1"/>
      <p:bldP spid="3" grpId="0" animBg="1"/>
      <p:bldP spid="300043" grpId="0" animBg="1"/>
      <p:bldP spid="300044" grpId="0" animBg="1"/>
      <p:bldP spid="4" grpId="0" animBg="1"/>
      <p:bldP spid="5" grpId="0" animBg="1"/>
      <p:bldP spid="300052" grpId="0" animBg="1"/>
      <p:bldP spid="6" grpId="0" animBg="1"/>
      <p:bldP spid="7" grpId="0" animBg="1"/>
      <p:bldP spid="300055" grpId="0" animBg="1"/>
      <p:bldP spid="300056" grpId="0" animBg="1"/>
      <p:bldP spid="300057" grpId="0"/>
      <p:bldP spid="30005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16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302166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3021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6E7C52-CE80-4D59-B78F-151269F7168C}" type="slidenum">
              <a:rPr lang="en-US" smtClean="0">
                <a:latin typeface="Koala"/>
                <a:cs typeface="Arial" charset="0"/>
              </a:rPr>
              <a:pPr/>
              <a:t>17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302168" name="Rectangle 76"/>
          <p:cNvSpPr>
            <a:spLocks noChangeArrowheads="1"/>
          </p:cNvSpPr>
          <p:nvPr/>
        </p:nvSpPr>
        <p:spPr bwMode="auto">
          <a:xfrm>
            <a:off x="6686550" y="2709863"/>
            <a:ext cx="893763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800">
                <a:solidFill>
                  <a:srgbClr val="000066"/>
                </a:solidFill>
              </a:rPr>
              <a:t>rod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302169" name="Freeform 53"/>
          <p:cNvSpPr>
            <a:spLocks/>
          </p:cNvSpPr>
          <p:nvPr/>
        </p:nvSpPr>
        <p:spPr bwMode="auto">
          <a:xfrm>
            <a:off x="6970713" y="1936750"/>
            <a:ext cx="1333500" cy="1611313"/>
          </a:xfrm>
          <a:custGeom>
            <a:avLst/>
            <a:gdLst>
              <a:gd name="T0" fmla="*/ 2147483647 w 840"/>
              <a:gd name="T1" fmla="*/ 2147483647 h 1015"/>
              <a:gd name="T2" fmla="*/ 0 w 840"/>
              <a:gd name="T3" fmla="*/ 0 h 1015"/>
              <a:gd name="T4" fmla="*/ 0 60000 65536"/>
              <a:gd name="T5" fmla="*/ 0 60000 65536"/>
              <a:gd name="T6" fmla="*/ 0 w 840"/>
              <a:gd name="T7" fmla="*/ 0 h 1015"/>
              <a:gd name="T8" fmla="*/ 840 w 840"/>
              <a:gd name="T9" fmla="*/ 1015 h 101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40" h="1015">
                <a:moveTo>
                  <a:pt x="840" y="1015"/>
                </a:moveTo>
                <a:cubicBezTo>
                  <a:pt x="835" y="451"/>
                  <a:pt x="406" y="79"/>
                  <a:pt x="0" y="0"/>
                </a:cubicBezTo>
              </a:path>
            </a:pathLst>
          </a:custGeom>
          <a:noFill/>
          <a:ln w="25400">
            <a:solidFill>
              <a:srgbClr val="3366FF"/>
            </a:solidFill>
            <a:prstDash val="dash"/>
            <a:round/>
            <a:headEnd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02170" name="Rectangle 50"/>
          <p:cNvSpPr>
            <a:spLocks noChangeArrowheads="1"/>
          </p:cNvSpPr>
          <p:nvPr/>
        </p:nvSpPr>
        <p:spPr bwMode="auto">
          <a:xfrm rot="-2310909">
            <a:off x="6426200" y="3017838"/>
            <a:ext cx="1751013" cy="79375"/>
          </a:xfrm>
          <a:prstGeom prst="rect">
            <a:avLst/>
          </a:prstGeom>
          <a:solidFill>
            <a:srgbClr val="C0C0C0"/>
          </a:solidFill>
          <a:ln w="12700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02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ROTATIONAL DYNAMICS</a:t>
            </a:r>
            <a:endParaRPr lang="en-US" smtClean="0"/>
          </a:p>
        </p:txBody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271713"/>
            <a:ext cx="5521325" cy="1700212"/>
          </a:xfrm>
        </p:spPr>
        <p:txBody>
          <a:bodyPr/>
          <a:lstStyle/>
          <a:p>
            <a:pPr lvl="1" indent="0" eaLnBrk="1" hangingPunct="1"/>
            <a:r>
              <a:rPr lang="en-ZA" smtClean="0"/>
              <a:t>Newton II (linear):  </a:t>
            </a:r>
          </a:p>
          <a:p>
            <a:pPr marL="720725" lvl="2" indent="-361950" eaLnBrk="1" hangingPunct="1"/>
            <a:endParaRPr lang="en-ZA" sz="300" smtClean="0"/>
          </a:p>
          <a:p>
            <a:pPr marL="720725" lvl="2" indent="-361950" eaLnBrk="1" hangingPunct="1"/>
            <a:r>
              <a:rPr lang="en-ZA" smtClean="0"/>
              <a:t>Force causes linear acceleration. </a:t>
            </a:r>
          </a:p>
          <a:p>
            <a:pPr marL="720725" lvl="2" indent="-361950" eaLnBrk="1" hangingPunct="1"/>
            <a:endParaRPr lang="en-ZA" sz="300" smtClean="0"/>
          </a:p>
          <a:p>
            <a:pPr marL="720725" lvl="2" indent="-361950" eaLnBrk="1" hangingPunct="1"/>
            <a:r>
              <a:rPr lang="en-ZA" smtClean="0"/>
              <a:t>Linear acceleration is </a:t>
            </a:r>
            <a:br>
              <a:rPr lang="en-ZA" smtClean="0"/>
            </a:br>
            <a:r>
              <a:rPr lang="en-ZA" smtClean="0"/>
              <a:t>“limited” by inertial mass.</a:t>
            </a:r>
          </a:p>
        </p:txBody>
      </p:sp>
      <p:sp>
        <p:nvSpPr>
          <p:cNvPr id="302084" name="Rectangle 4"/>
          <p:cNvSpPr>
            <a:spLocks noChangeArrowheads="1"/>
          </p:cNvSpPr>
          <p:nvPr/>
        </p:nvSpPr>
        <p:spPr bwMode="auto">
          <a:xfrm>
            <a:off x="4416425" y="4087813"/>
            <a:ext cx="2425700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600">
                <a:solidFill>
                  <a:srgbClr val="000066"/>
                </a:solidFill>
                <a:sym typeface="Symbol" pitchFamily="18" charset="2"/>
              </a:rPr>
              <a:t></a:t>
            </a:r>
            <a:r>
              <a:rPr lang="en-ZA" sz="2600" b="1" i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rF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 = mr</a:t>
            </a:r>
            <a:r>
              <a:rPr lang="en-ZA" b="1" baseline="30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</a:t>
            </a:r>
          </a:p>
        </p:txBody>
      </p:sp>
      <p:sp>
        <p:nvSpPr>
          <p:cNvPr id="302085" name="Rectangle 5"/>
          <p:cNvSpPr>
            <a:spLocks noChangeArrowheads="1"/>
          </p:cNvSpPr>
          <p:nvPr/>
        </p:nvSpPr>
        <p:spPr bwMode="auto">
          <a:xfrm>
            <a:off x="6478588" y="4087813"/>
            <a:ext cx="2079625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600">
                <a:solidFill>
                  <a:srgbClr val="000066"/>
                </a:solidFill>
                <a:sym typeface="Symbol" pitchFamily="18" charset="2"/>
              </a:rPr>
              <a:t></a:t>
            </a:r>
            <a:r>
              <a:rPr lang="en-ZA" sz="2600" b="1" i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6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 = mr</a:t>
            </a:r>
            <a:r>
              <a:rPr lang="en-ZA" b="1" baseline="30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</a:t>
            </a:r>
          </a:p>
        </p:txBody>
      </p:sp>
      <p:sp>
        <p:nvSpPr>
          <p:cNvPr id="302175" name="Rectangle 8"/>
          <p:cNvSpPr>
            <a:spLocks noChangeArrowheads="1"/>
          </p:cNvSpPr>
          <p:nvPr/>
        </p:nvSpPr>
        <p:spPr bwMode="auto">
          <a:xfrm>
            <a:off x="179388" y="1344613"/>
            <a:ext cx="542766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A rocket is constrained to move in a circle by a lightweight rod…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02090" name="Rectangle 10"/>
          <p:cNvSpPr>
            <a:spLocks noChangeArrowheads="1"/>
          </p:cNvSpPr>
          <p:nvPr/>
        </p:nvSpPr>
        <p:spPr bwMode="auto">
          <a:xfrm>
            <a:off x="701675" y="4087813"/>
            <a:ext cx="19161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 = ma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</a:rPr>
              <a:t>t</a:t>
            </a:r>
            <a:endParaRPr lang="en-ZA" b="1" i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2091" name="Rectangle 11"/>
          <p:cNvSpPr>
            <a:spLocks noChangeArrowheads="1"/>
          </p:cNvSpPr>
          <p:nvPr/>
        </p:nvSpPr>
        <p:spPr bwMode="auto">
          <a:xfrm>
            <a:off x="2406650" y="4087813"/>
            <a:ext cx="254635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  <a:sym typeface="Symbol" pitchFamily="18" charset="2"/>
              </a:rPr>
              <a:t>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 F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 = mr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</a:t>
            </a:r>
          </a:p>
        </p:txBody>
      </p:sp>
      <p:graphicFrame>
        <p:nvGraphicFramePr>
          <p:cNvPr id="302092" name="Object 12"/>
          <p:cNvGraphicFramePr>
            <a:graphicFrameLocks noChangeAspect="1"/>
          </p:cNvGraphicFramePr>
          <p:nvPr/>
        </p:nvGraphicFramePr>
        <p:xfrm>
          <a:off x="4705350" y="3262313"/>
          <a:ext cx="10668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173" name="Equation" r:id="rId4" imgW="1066680" imgH="685800" progId="Equation.DSMT4">
                  <p:embed/>
                </p:oleObj>
              </mc:Choice>
              <mc:Fallback>
                <p:oleObj name="Equation" r:id="rId4" imgW="1066680" imgH="68580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5350" y="3262313"/>
                        <a:ext cx="10668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2093" name="Rectangle 13"/>
          <p:cNvSpPr>
            <a:spLocks noChangeArrowheads="1"/>
          </p:cNvSpPr>
          <p:nvPr/>
        </p:nvSpPr>
        <p:spPr bwMode="auto">
          <a:xfrm>
            <a:off x="4603750" y="3235325"/>
            <a:ext cx="1282700" cy="782638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02179" name="Line 15"/>
          <p:cNvSpPr>
            <a:spLocks noChangeShapeType="1"/>
          </p:cNvSpPr>
          <p:nvPr/>
        </p:nvSpPr>
        <p:spPr bwMode="auto">
          <a:xfrm flipV="1">
            <a:off x="6673850" y="1489075"/>
            <a:ext cx="0" cy="22336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02180" name="Rectangle 16"/>
          <p:cNvSpPr>
            <a:spLocks noChangeArrowheads="1"/>
          </p:cNvSpPr>
          <p:nvPr/>
        </p:nvSpPr>
        <p:spPr bwMode="auto">
          <a:xfrm>
            <a:off x="6148388" y="1471613"/>
            <a:ext cx="6635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y</a:t>
            </a:r>
          </a:p>
        </p:txBody>
      </p:sp>
      <p:sp>
        <p:nvSpPr>
          <p:cNvPr id="302181" name="Line 17"/>
          <p:cNvSpPr>
            <a:spLocks noChangeShapeType="1"/>
          </p:cNvSpPr>
          <p:nvPr/>
        </p:nvSpPr>
        <p:spPr bwMode="auto">
          <a:xfrm>
            <a:off x="6480175" y="3560763"/>
            <a:ext cx="2414588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02182" name="Rectangle 18"/>
          <p:cNvSpPr>
            <a:spLocks noChangeArrowheads="1"/>
          </p:cNvSpPr>
          <p:nvPr/>
        </p:nvSpPr>
        <p:spPr bwMode="auto">
          <a:xfrm>
            <a:off x="8286750" y="3487738"/>
            <a:ext cx="533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</a:p>
        </p:txBody>
      </p:sp>
      <p:sp>
        <p:nvSpPr>
          <p:cNvPr id="302101" name="Rectangle 21"/>
          <p:cNvSpPr>
            <a:spLocks noChangeArrowheads="1"/>
          </p:cNvSpPr>
          <p:nvPr/>
        </p:nvSpPr>
        <p:spPr bwMode="auto">
          <a:xfrm>
            <a:off x="7745413" y="2001838"/>
            <a:ext cx="7048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</a:t>
            </a:r>
          </a:p>
        </p:txBody>
      </p:sp>
      <p:sp>
        <p:nvSpPr>
          <p:cNvPr id="302184" name="Oval 22"/>
          <p:cNvSpPr>
            <a:spLocks noChangeArrowheads="1"/>
          </p:cNvSpPr>
          <p:nvPr/>
        </p:nvSpPr>
        <p:spPr bwMode="auto">
          <a:xfrm flipH="1">
            <a:off x="6635750" y="3521075"/>
            <a:ext cx="73025" cy="73025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aphicFrame>
        <p:nvGraphicFramePr>
          <p:cNvPr id="302103" name="Object 23"/>
          <p:cNvGraphicFramePr>
            <a:graphicFrameLocks noChangeAspect="1"/>
          </p:cNvGraphicFramePr>
          <p:nvPr/>
        </p:nvGraphicFramePr>
        <p:xfrm>
          <a:off x="7951788" y="1111250"/>
          <a:ext cx="6858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174" name="Equation" r:id="rId6" imgW="685800" imgH="368280" progId="Equation.DSMT4">
                  <p:embed/>
                </p:oleObj>
              </mc:Choice>
              <mc:Fallback>
                <p:oleObj name="Equation" r:id="rId6" imgW="685800" imgH="368280" progId="Equation.DSMT4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51788" y="1111250"/>
                        <a:ext cx="6858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2104" name="Arc 24"/>
          <p:cNvSpPr>
            <a:spLocks/>
          </p:cNvSpPr>
          <p:nvPr/>
        </p:nvSpPr>
        <p:spPr bwMode="auto">
          <a:xfrm rot="8488140" flipH="1" flipV="1">
            <a:off x="7794625" y="2078038"/>
            <a:ext cx="481013" cy="334962"/>
          </a:xfrm>
          <a:custGeom>
            <a:avLst/>
            <a:gdLst>
              <a:gd name="T0" fmla="*/ 2147483647 w 21600"/>
              <a:gd name="T1" fmla="*/ 0 h 15577"/>
              <a:gd name="T2" fmla="*/ 2147483647 w 21600"/>
              <a:gd name="T3" fmla="*/ 2147483647 h 15577"/>
              <a:gd name="T4" fmla="*/ 0 w 21600"/>
              <a:gd name="T5" fmla="*/ 2147483647 h 15577"/>
              <a:gd name="T6" fmla="*/ 0 60000 65536"/>
              <a:gd name="T7" fmla="*/ 0 60000 65536"/>
              <a:gd name="T8" fmla="*/ 0 60000 65536"/>
              <a:gd name="T9" fmla="*/ 0 w 21600"/>
              <a:gd name="T10" fmla="*/ 0 h 15577"/>
              <a:gd name="T11" fmla="*/ 21600 w 21600"/>
              <a:gd name="T12" fmla="*/ 15577 h 1557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5577" fill="none" extrusionOk="0">
                <a:moveTo>
                  <a:pt x="14963" y="0"/>
                </a:moveTo>
                <a:cubicBezTo>
                  <a:pt x="19203" y="4072"/>
                  <a:pt x="21600" y="9697"/>
                  <a:pt x="21600" y="15577"/>
                </a:cubicBezTo>
              </a:path>
              <a:path w="21600" h="15577" stroke="0" extrusionOk="0">
                <a:moveTo>
                  <a:pt x="14963" y="0"/>
                </a:moveTo>
                <a:cubicBezTo>
                  <a:pt x="19203" y="4072"/>
                  <a:pt x="21600" y="9697"/>
                  <a:pt x="21600" y="15577"/>
                </a:cubicBezTo>
                <a:lnTo>
                  <a:pt x="0" y="15577"/>
                </a:lnTo>
                <a:close/>
              </a:path>
            </a:pathLst>
          </a:custGeom>
          <a:noFill/>
          <a:ln w="15875">
            <a:solidFill>
              <a:srgbClr val="808080"/>
            </a:solidFill>
            <a:round/>
            <a:headEnd type="arrow" w="med" len="med"/>
            <a:tailEnd type="none" w="lg" len="lg"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302186" name="Rectangle 25"/>
          <p:cNvSpPr>
            <a:spLocks noChangeArrowheads="1"/>
          </p:cNvSpPr>
          <p:nvPr/>
        </p:nvSpPr>
        <p:spPr bwMode="auto">
          <a:xfrm>
            <a:off x="6900863" y="3478213"/>
            <a:ext cx="893762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800">
                <a:solidFill>
                  <a:srgbClr val="000066"/>
                </a:solidFill>
              </a:rPr>
              <a:t>pivot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302187" name="Freeform 29"/>
          <p:cNvSpPr>
            <a:spLocks/>
          </p:cNvSpPr>
          <p:nvPr/>
        </p:nvSpPr>
        <p:spPr bwMode="auto">
          <a:xfrm>
            <a:off x="6710363" y="3606800"/>
            <a:ext cx="223837" cy="169863"/>
          </a:xfrm>
          <a:custGeom>
            <a:avLst/>
            <a:gdLst>
              <a:gd name="T0" fmla="*/ 0 w 141"/>
              <a:gd name="T1" fmla="*/ 0 h 107"/>
              <a:gd name="T2" fmla="*/ 2147483647 w 141"/>
              <a:gd name="T3" fmla="*/ 2147483647 h 107"/>
              <a:gd name="T4" fmla="*/ 0 60000 65536"/>
              <a:gd name="T5" fmla="*/ 0 60000 65536"/>
              <a:gd name="T6" fmla="*/ 0 w 141"/>
              <a:gd name="T7" fmla="*/ 0 h 107"/>
              <a:gd name="T8" fmla="*/ 141 w 141"/>
              <a:gd name="T9" fmla="*/ 107 h 10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1" h="107">
                <a:moveTo>
                  <a:pt x="0" y="0"/>
                </a:moveTo>
                <a:cubicBezTo>
                  <a:pt x="54" y="54"/>
                  <a:pt x="46" y="107"/>
                  <a:pt x="141" y="7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02112" name="Line 32"/>
          <p:cNvSpPr>
            <a:spLocks noChangeShapeType="1"/>
          </p:cNvSpPr>
          <p:nvPr/>
        </p:nvSpPr>
        <p:spPr bwMode="auto">
          <a:xfrm flipV="1">
            <a:off x="7416800" y="1465263"/>
            <a:ext cx="615950" cy="490537"/>
          </a:xfrm>
          <a:prstGeom prst="line">
            <a:avLst/>
          </a:prstGeom>
          <a:noFill/>
          <a:ln w="15875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02113" name="Rectangle 33"/>
          <p:cNvSpPr>
            <a:spLocks noChangeArrowheads="1"/>
          </p:cNvSpPr>
          <p:nvPr/>
        </p:nvSpPr>
        <p:spPr bwMode="auto">
          <a:xfrm>
            <a:off x="7138988" y="1504950"/>
            <a:ext cx="4699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000" b="1" i="1" baseline="-25000">
                <a:solidFill>
                  <a:srgbClr val="000066"/>
                </a:solidFill>
                <a:latin typeface="Times New Roman" pitchFamily="18" charset="0"/>
              </a:rPr>
              <a:t>t</a:t>
            </a:r>
            <a:endParaRPr lang="en-ZA" sz="2000" b="1" i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2117" name="Rectangle 37"/>
          <p:cNvSpPr>
            <a:spLocks noChangeArrowheads="1"/>
          </p:cNvSpPr>
          <p:nvPr/>
        </p:nvSpPr>
        <p:spPr bwMode="auto">
          <a:xfrm>
            <a:off x="8278813" y="2152650"/>
            <a:ext cx="51593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000" b="1" i="1" baseline="-25000">
                <a:solidFill>
                  <a:srgbClr val="000066"/>
                </a:solidFill>
                <a:latin typeface="Times New Roman" pitchFamily="18" charset="0"/>
              </a:rPr>
              <a:t>r</a:t>
            </a:r>
            <a:endParaRPr lang="en-ZA" sz="2000" b="1" i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2128" name="Line 48"/>
          <p:cNvSpPr>
            <a:spLocks noChangeShapeType="1"/>
          </p:cNvSpPr>
          <p:nvPr/>
        </p:nvSpPr>
        <p:spPr bwMode="auto">
          <a:xfrm rot="16200000" flipV="1">
            <a:off x="7939088" y="1531938"/>
            <a:ext cx="657225" cy="523875"/>
          </a:xfrm>
          <a:prstGeom prst="line">
            <a:avLst/>
          </a:prstGeom>
          <a:noFill/>
          <a:ln w="15875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302192" name="Group 64"/>
          <p:cNvGrpSpPr>
            <a:grpSpLocks/>
          </p:cNvGrpSpPr>
          <p:nvPr/>
        </p:nvGrpSpPr>
        <p:grpSpPr bwMode="auto">
          <a:xfrm rot="212488">
            <a:off x="7813675" y="2235200"/>
            <a:ext cx="241300" cy="771525"/>
            <a:chOff x="3701" y="2897"/>
            <a:chExt cx="257" cy="826"/>
          </a:xfrm>
        </p:grpSpPr>
        <p:grpSp>
          <p:nvGrpSpPr>
            <p:cNvPr id="302200" name="Group 65"/>
            <p:cNvGrpSpPr>
              <a:grpSpLocks/>
            </p:cNvGrpSpPr>
            <p:nvPr/>
          </p:nvGrpSpPr>
          <p:grpSpPr bwMode="auto">
            <a:xfrm>
              <a:off x="3787" y="2897"/>
              <a:ext cx="114" cy="624"/>
              <a:chOff x="3787" y="2897"/>
              <a:chExt cx="114" cy="624"/>
            </a:xfrm>
          </p:grpSpPr>
          <p:sp>
            <p:nvSpPr>
              <p:cNvPr id="302206" name="Freeform 66"/>
              <p:cNvSpPr>
                <a:spLocks/>
              </p:cNvSpPr>
              <p:nvPr/>
            </p:nvSpPr>
            <p:spPr bwMode="auto">
              <a:xfrm>
                <a:off x="3787" y="2897"/>
                <a:ext cx="114" cy="624"/>
              </a:xfrm>
              <a:custGeom>
                <a:avLst/>
                <a:gdLst>
                  <a:gd name="T0" fmla="*/ 0 w 114"/>
                  <a:gd name="T1" fmla="*/ 624 h 624"/>
                  <a:gd name="T2" fmla="*/ 0 w 114"/>
                  <a:gd name="T3" fmla="*/ 510 h 624"/>
                  <a:gd name="T4" fmla="*/ 29 w 114"/>
                  <a:gd name="T5" fmla="*/ 454 h 624"/>
                  <a:gd name="T6" fmla="*/ 29 w 114"/>
                  <a:gd name="T7" fmla="*/ 113 h 624"/>
                  <a:gd name="T8" fmla="*/ 57 w 114"/>
                  <a:gd name="T9" fmla="*/ 0 h 624"/>
                  <a:gd name="T10" fmla="*/ 85 w 114"/>
                  <a:gd name="T11" fmla="*/ 113 h 624"/>
                  <a:gd name="T12" fmla="*/ 85 w 114"/>
                  <a:gd name="T13" fmla="*/ 454 h 624"/>
                  <a:gd name="T14" fmla="*/ 114 w 114"/>
                  <a:gd name="T15" fmla="*/ 510 h 624"/>
                  <a:gd name="T16" fmla="*/ 114 w 114"/>
                  <a:gd name="T17" fmla="*/ 624 h 624"/>
                  <a:gd name="T18" fmla="*/ 85 w 114"/>
                  <a:gd name="T19" fmla="*/ 624 h 624"/>
                  <a:gd name="T20" fmla="*/ 57 w 114"/>
                  <a:gd name="T21" fmla="*/ 595 h 624"/>
                  <a:gd name="T22" fmla="*/ 29 w 114"/>
                  <a:gd name="T23" fmla="*/ 624 h 624"/>
                  <a:gd name="T24" fmla="*/ 0 w 114"/>
                  <a:gd name="T25" fmla="*/ 624 h 62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14"/>
                  <a:gd name="T40" fmla="*/ 0 h 624"/>
                  <a:gd name="T41" fmla="*/ 114 w 114"/>
                  <a:gd name="T42" fmla="*/ 624 h 62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14" h="624">
                    <a:moveTo>
                      <a:pt x="0" y="624"/>
                    </a:moveTo>
                    <a:lnTo>
                      <a:pt x="0" y="510"/>
                    </a:lnTo>
                    <a:lnTo>
                      <a:pt x="29" y="454"/>
                    </a:lnTo>
                    <a:lnTo>
                      <a:pt x="29" y="113"/>
                    </a:lnTo>
                    <a:lnTo>
                      <a:pt x="57" y="0"/>
                    </a:lnTo>
                    <a:lnTo>
                      <a:pt x="85" y="113"/>
                    </a:lnTo>
                    <a:lnTo>
                      <a:pt x="85" y="454"/>
                    </a:lnTo>
                    <a:lnTo>
                      <a:pt x="114" y="510"/>
                    </a:lnTo>
                    <a:lnTo>
                      <a:pt x="114" y="624"/>
                    </a:lnTo>
                    <a:lnTo>
                      <a:pt x="85" y="624"/>
                    </a:lnTo>
                    <a:lnTo>
                      <a:pt x="57" y="595"/>
                    </a:lnTo>
                    <a:lnTo>
                      <a:pt x="29" y="624"/>
                    </a:lnTo>
                    <a:lnTo>
                      <a:pt x="0" y="62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9966"/>
                  </a:gs>
                  <a:gs pos="50000">
                    <a:srgbClr val="FFBE9E"/>
                  </a:gs>
                  <a:gs pos="100000">
                    <a:srgbClr val="FF9966"/>
                  </a:gs>
                </a:gsLst>
                <a:lin ang="0" scaled="1"/>
              </a:gradFill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302207" name="Line 67"/>
              <p:cNvSpPr>
                <a:spLocks noChangeShapeType="1"/>
              </p:cNvSpPr>
              <p:nvPr/>
            </p:nvSpPr>
            <p:spPr bwMode="auto">
              <a:xfrm>
                <a:off x="3816" y="3067"/>
                <a:ext cx="56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302208" name="Line 68"/>
              <p:cNvSpPr>
                <a:spLocks noChangeShapeType="1"/>
              </p:cNvSpPr>
              <p:nvPr/>
            </p:nvSpPr>
            <p:spPr bwMode="auto">
              <a:xfrm>
                <a:off x="3844" y="3322"/>
                <a:ext cx="0" cy="17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  <p:grpSp>
          <p:nvGrpSpPr>
            <p:cNvPr id="302201" name="Group 69"/>
            <p:cNvGrpSpPr>
              <a:grpSpLocks/>
            </p:cNvGrpSpPr>
            <p:nvPr/>
          </p:nvGrpSpPr>
          <p:grpSpPr bwMode="auto">
            <a:xfrm>
              <a:off x="3701" y="3537"/>
              <a:ext cx="257" cy="186"/>
              <a:chOff x="3701" y="3537"/>
              <a:chExt cx="257" cy="186"/>
            </a:xfrm>
          </p:grpSpPr>
          <p:sp>
            <p:nvSpPr>
              <p:cNvPr id="302202" name="Line 70"/>
              <p:cNvSpPr>
                <a:spLocks noChangeShapeType="1"/>
              </p:cNvSpPr>
              <p:nvPr/>
            </p:nvSpPr>
            <p:spPr bwMode="auto">
              <a:xfrm flipH="1">
                <a:off x="3810" y="3537"/>
                <a:ext cx="15" cy="10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302203" name="Line 71"/>
              <p:cNvSpPr>
                <a:spLocks noChangeShapeType="1"/>
              </p:cNvSpPr>
              <p:nvPr/>
            </p:nvSpPr>
            <p:spPr bwMode="auto">
              <a:xfrm>
                <a:off x="3846" y="3549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302204" name="Line 72"/>
              <p:cNvSpPr>
                <a:spLocks noChangeShapeType="1"/>
              </p:cNvSpPr>
              <p:nvPr/>
            </p:nvSpPr>
            <p:spPr bwMode="auto">
              <a:xfrm>
                <a:off x="3870" y="3549"/>
                <a:ext cx="15" cy="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302205" name="Freeform 73"/>
              <p:cNvSpPr>
                <a:spLocks/>
              </p:cNvSpPr>
              <p:nvPr/>
            </p:nvSpPr>
            <p:spPr bwMode="auto">
              <a:xfrm rot="-336426">
                <a:off x="3701" y="3601"/>
                <a:ext cx="257" cy="122"/>
              </a:xfrm>
              <a:custGeom>
                <a:avLst/>
                <a:gdLst>
                  <a:gd name="T0" fmla="*/ 72 w 257"/>
                  <a:gd name="T1" fmla="*/ 0 h 122"/>
                  <a:gd name="T2" fmla="*/ 108 w 257"/>
                  <a:gd name="T3" fmla="*/ 51 h 122"/>
                  <a:gd name="T4" fmla="*/ 171 w 257"/>
                  <a:gd name="T5" fmla="*/ 54 h 122"/>
                  <a:gd name="T6" fmla="*/ 218 w 257"/>
                  <a:gd name="T7" fmla="*/ 14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7"/>
                  <a:gd name="T13" fmla="*/ 0 h 122"/>
                  <a:gd name="T14" fmla="*/ 257 w 257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7" h="122">
                    <a:moveTo>
                      <a:pt x="72" y="0"/>
                    </a:moveTo>
                    <a:cubicBezTo>
                      <a:pt x="0" y="17"/>
                      <a:pt x="86" y="96"/>
                      <a:pt x="108" y="51"/>
                    </a:cubicBezTo>
                    <a:cubicBezTo>
                      <a:pt x="101" y="122"/>
                      <a:pt x="207" y="87"/>
                      <a:pt x="171" y="54"/>
                    </a:cubicBezTo>
                    <a:cubicBezTo>
                      <a:pt x="209" y="105"/>
                      <a:pt x="257" y="41"/>
                      <a:pt x="218" y="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</p:grpSp>
      <p:sp>
        <p:nvSpPr>
          <p:cNvPr id="302100" name="Line 20"/>
          <p:cNvSpPr>
            <a:spLocks noChangeShapeType="1"/>
          </p:cNvSpPr>
          <p:nvPr/>
        </p:nvSpPr>
        <p:spPr bwMode="auto">
          <a:xfrm flipV="1">
            <a:off x="7954963" y="1484313"/>
            <a:ext cx="58737" cy="1058862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02111" name="Line 31"/>
          <p:cNvSpPr>
            <a:spLocks noChangeShapeType="1"/>
          </p:cNvSpPr>
          <p:nvPr/>
        </p:nvSpPr>
        <p:spPr bwMode="auto">
          <a:xfrm flipH="1" flipV="1">
            <a:off x="7456488" y="1927225"/>
            <a:ext cx="490537" cy="604838"/>
          </a:xfrm>
          <a:prstGeom prst="line">
            <a:avLst/>
          </a:prstGeom>
          <a:noFill/>
          <a:ln w="44450">
            <a:solidFill>
              <a:srgbClr val="FF6464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02114" name="Line 34"/>
          <p:cNvSpPr>
            <a:spLocks noChangeShapeType="1"/>
          </p:cNvSpPr>
          <p:nvPr/>
        </p:nvSpPr>
        <p:spPr bwMode="auto">
          <a:xfrm rot="-5400000">
            <a:off x="8031957" y="2042319"/>
            <a:ext cx="417512" cy="514350"/>
          </a:xfrm>
          <a:prstGeom prst="line">
            <a:avLst/>
          </a:prstGeom>
          <a:noFill/>
          <a:ln w="44450">
            <a:solidFill>
              <a:srgbClr val="FF6464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02154" name="Line 74"/>
          <p:cNvSpPr>
            <a:spLocks noChangeShapeType="1"/>
          </p:cNvSpPr>
          <p:nvPr/>
        </p:nvSpPr>
        <p:spPr bwMode="auto">
          <a:xfrm flipH="1">
            <a:off x="7324725" y="2535238"/>
            <a:ext cx="630238" cy="51117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302155" name="Object 75"/>
          <p:cNvGraphicFramePr>
            <a:graphicFrameLocks noChangeAspect="1"/>
          </p:cNvGraphicFramePr>
          <p:nvPr/>
        </p:nvGraphicFramePr>
        <p:xfrm>
          <a:off x="7369175" y="2487613"/>
          <a:ext cx="2159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175" name="Equation" r:id="rId8" imgW="215640" imgH="291960" progId="Equation.DSMT4">
                  <p:embed/>
                </p:oleObj>
              </mc:Choice>
              <mc:Fallback>
                <p:oleObj name="Equation" r:id="rId8" imgW="215640" imgH="291960" progId="Equation.DSMT4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69175" y="2487613"/>
                        <a:ext cx="2159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2197" name="Freeform 77"/>
          <p:cNvSpPr>
            <a:spLocks/>
          </p:cNvSpPr>
          <p:nvPr/>
        </p:nvSpPr>
        <p:spPr bwMode="auto">
          <a:xfrm>
            <a:off x="6807200" y="3071813"/>
            <a:ext cx="188913" cy="223837"/>
          </a:xfrm>
          <a:custGeom>
            <a:avLst/>
            <a:gdLst>
              <a:gd name="T0" fmla="*/ 2147483647 w 119"/>
              <a:gd name="T1" fmla="*/ 0 h 141"/>
              <a:gd name="T2" fmla="*/ 2147483647 w 119"/>
              <a:gd name="T3" fmla="*/ 2147483647 h 141"/>
              <a:gd name="T4" fmla="*/ 0 60000 65536"/>
              <a:gd name="T5" fmla="*/ 0 60000 65536"/>
              <a:gd name="T6" fmla="*/ 0 w 119"/>
              <a:gd name="T7" fmla="*/ 0 h 141"/>
              <a:gd name="T8" fmla="*/ 119 w 119"/>
              <a:gd name="T9" fmla="*/ 141 h 14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9" h="141">
                <a:moveTo>
                  <a:pt x="76" y="0"/>
                </a:moveTo>
                <a:cubicBezTo>
                  <a:pt x="0" y="71"/>
                  <a:pt x="59" y="120"/>
                  <a:pt x="119" y="14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02163" name="Rectangle 83"/>
          <p:cNvSpPr>
            <a:spLocks noChangeArrowheads="1"/>
          </p:cNvSpPr>
          <p:nvPr/>
        </p:nvSpPr>
        <p:spPr bwMode="auto">
          <a:xfrm>
            <a:off x="179388" y="4632325"/>
            <a:ext cx="7408862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Newton II (rotational):  </a:t>
            </a:r>
          </a:p>
          <a:p>
            <a:pPr marL="720725" lvl="2" indent="-361950">
              <a:lnSpc>
                <a:spcPct val="110000"/>
              </a:lnSpc>
              <a:buFontTx/>
              <a:buBlip>
                <a:blip r:embed="rId10"/>
              </a:buBlip>
            </a:pPr>
            <a:endParaRPr lang="en-ZA" sz="300">
              <a:solidFill>
                <a:srgbClr val="000066"/>
              </a:solidFill>
            </a:endParaRPr>
          </a:p>
          <a:p>
            <a:pPr marL="720725" lvl="2" indent="-361950">
              <a:lnSpc>
                <a:spcPct val="110000"/>
              </a:lnSpc>
              <a:buFontTx/>
              <a:buBlip>
                <a:blip r:embed="rId10"/>
              </a:buBlip>
            </a:pPr>
            <a:r>
              <a:rPr lang="en-ZA" sz="2200">
                <a:solidFill>
                  <a:srgbClr val="000066"/>
                </a:solidFill>
              </a:rPr>
              <a:t>Torque causes angular acceleration. </a:t>
            </a:r>
          </a:p>
          <a:p>
            <a:pPr marL="720725" lvl="2" indent="-361950">
              <a:lnSpc>
                <a:spcPct val="110000"/>
              </a:lnSpc>
              <a:buFontTx/>
              <a:buBlip>
                <a:blip r:embed="rId10"/>
              </a:buBlip>
            </a:pPr>
            <a:endParaRPr lang="en-ZA" sz="300">
              <a:solidFill>
                <a:srgbClr val="000066"/>
              </a:solidFill>
            </a:endParaRPr>
          </a:p>
          <a:p>
            <a:pPr marL="720725" lvl="2" indent="-361950">
              <a:lnSpc>
                <a:spcPct val="110000"/>
              </a:lnSpc>
              <a:buFontTx/>
              <a:buBlip>
                <a:blip r:embed="rId10"/>
              </a:buBlip>
            </a:pPr>
            <a:r>
              <a:rPr lang="en-ZA" sz="2200">
                <a:solidFill>
                  <a:srgbClr val="000066"/>
                </a:solidFill>
              </a:rPr>
              <a:t>Angular acceleration is “limited” by the particle’s </a:t>
            </a:r>
            <a:r>
              <a:rPr lang="en-ZA" sz="2200">
                <a:solidFill>
                  <a:srgbClr val="FF0000"/>
                </a:solidFill>
              </a:rPr>
              <a:t>rotational inertia</a:t>
            </a:r>
            <a:r>
              <a:rPr lang="en-ZA" sz="2200">
                <a:solidFill>
                  <a:srgbClr val="000066"/>
                </a:solidFill>
              </a:rPr>
              <a:t>,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mr</a:t>
            </a:r>
            <a:r>
              <a:rPr lang="en-ZA" sz="2200" b="1" baseline="30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sz="2200">
                <a:solidFill>
                  <a:srgbClr val="000066"/>
                </a:solidFill>
              </a:rPr>
              <a:t>, about the pivot.</a:t>
            </a:r>
          </a:p>
        </p:txBody>
      </p:sp>
      <p:graphicFrame>
        <p:nvGraphicFramePr>
          <p:cNvPr id="302164" name="Object 84"/>
          <p:cNvGraphicFramePr>
            <a:graphicFrameLocks noChangeAspect="1"/>
          </p:cNvGraphicFramePr>
          <p:nvPr/>
        </p:nvGraphicFramePr>
        <p:xfrm>
          <a:off x="7704138" y="5511800"/>
          <a:ext cx="11430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176" name="Equation" r:id="rId11" imgW="1143000" imgH="761760" progId="Equation.DSMT4">
                  <p:embed/>
                </p:oleObj>
              </mc:Choice>
              <mc:Fallback>
                <p:oleObj name="Equation" r:id="rId11" imgW="1143000" imgH="761760" progId="Equation.DSMT4">
                  <p:embed/>
                  <p:pic>
                    <p:nvPicPr>
                      <p:cNvPr id="0" name="Picture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04138" y="5511800"/>
                        <a:ext cx="11430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85"/>
          <p:cNvSpPr>
            <a:spLocks noChangeArrowheads="1"/>
          </p:cNvSpPr>
          <p:nvPr/>
        </p:nvSpPr>
        <p:spPr bwMode="auto">
          <a:xfrm>
            <a:off x="7607300" y="5538788"/>
            <a:ext cx="1343025" cy="782637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02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302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2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0"/>
                                        <p:tgtEl>
                                          <p:spTgt spid="302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2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302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2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2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2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2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302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2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2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84" grpId="0"/>
      <p:bldP spid="302085" grpId="0"/>
      <p:bldP spid="302090" grpId="0"/>
      <p:bldP spid="302091" grpId="0"/>
      <p:bldP spid="302093" grpId="0" animBg="1"/>
      <p:bldP spid="302101" grpId="0"/>
      <p:bldP spid="302104" grpId="0" animBg="1"/>
      <p:bldP spid="302112" grpId="0" animBg="1"/>
      <p:bldP spid="302113" grpId="0"/>
      <p:bldP spid="302117" grpId="0"/>
      <p:bldP spid="302128" grpId="0" animBg="1"/>
      <p:bldP spid="302100" grpId="0" animBg="1"/>
      <p:bldP spid="302111" grpId="0" animBg="1"/>
      <p:bldP spid="302114" grpId="0" animBg="1"/>
      <p:bldP spid="302154" grpId="0" animBg="1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93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336933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3369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66C43F6-4165-46AD-A3CB-25A45D89D0C3}" type="slidenum">
              <a:rPr lang="en-US" smtClean="0">
                <a:latin typeface="Koala"/>
                <a:cs typeface="Arial" charset="0"/>
              </a:rPr>
              <a:pPr/>
              <a:t>18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336929" name="Rectangle 33"/>
          <p:cNvSpPr>
            <a:spLocks noChangeArrowheads="1"/>
          </p:cNvSpPr>
          <p:nvPr/>
        </p:nvSpPr>
        <p:spPr bwMode="auto">
          <a:xfrm>
            <a:off x="179388" y="2695575"/>
            <a:ext cx="875665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The body’s rotational inertia…</a:t>
            </a:r>
          </a:p>
          <a:p>
            <a:pPr marL="715963" lvl="2" indent="-357188">
              <a:lnSpc>
                <a:spcPct val="110000"/>
              </a:lnSpc>
              <a:buFontTx/>
              <a:buBlip>
                <a:blip r:embed="rId4"/>
              </a:buBlip>
            </a:pPr>
            <a:endParaRPr lang="en-ZA" sz="300">
              <a:solidFill>
                <a:srgbClr val="000066"/>
              </a:solidFill>
            </a:endParaRPr>
          </a:p>
          <a:p>
            <a:pPr marL="715963" lvl="2" indent="-357188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is also known as its </a:t>
            </a:r>
            <a:r>
              <a:rPr lang="en-ZA" sz="2200">
                <a:solidFill>
                  <a:srgbClr val="FF0000"/>
                </a:solidFill>
              </a:rPr>
              <a:t>moment of inertia</a:t>
            </a:r>
            <a:r>
              <a:rPr lang="en-ZA" sz="2200">
                <a:solidFill>
                  <a:srgbClr val="000066"/>
                </a:solidFill>
              </a:rPr>
              <a:t>,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>
                <a:solidFill>
                  <a:srgbClr val="000066"/>
                </a:solidFill>
              </a:rPr>
              <a:t>;</a:t>
            </a:r>
          </a:p>
          <a:p>
            <a:pPr marL="715963" lvl="2" indent="-357188">
              <a:lnSpc>
                <a:spcPct val="110000"/>
              </a:lnSpc>
              <a:buFontTx/>
              <a:buBlip>
                <a:blip r:embed="rId4"/>
              </a:buBlip>
            </a:pPr>
            <a:endParaRPr lang="en-ZA" sz="300">
              <a:solidFill>
                <a:srgbClr val="000066"/>
              </a:solidFill>
            </a:endParaRPr>
          </a:p>
          <a:p>
            <a:pPr marL="715963" lvl="2" indent="-357188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is the aggregate of the individual (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mr</a:t>
            </a:r>
            <a:r>
              <a:rPr lang="en-ZA" sz="2200" b="1" baseline="30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sz="2200">
                <a:solidFill>
                  <a:srgbClr val="000066"/>
                </a:solidFill>
              </a:rPr>
              <a:t>)’s:</a:t>
            </a:r>
          </a:p>
          <a:p>
            <a:pPr marL="715963" lvl="2" indent="-357188">
              <a:lnSpc>
                <a:spcPct val="110000"/>
              </a:lnSpc>
              <a:buFontTx/>
              <a:buBlip>
                <a:blip r:embed="rId4"/>
              </a:buBlip>
            </a:pPr>
            <a:endParaRPr lang="en-ZA" sz="3200">
              <a:solidFill>
                <a:srgbClr val="000066"/>
              </a:solidFill>
            </a:endParaRPr>
          </a:p>
          <a:p>
            <a:pPr marL="715963" lvl="2" indent="-357188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gives an indication of how the mass of the body is distributed about its axis of rotation (pivot);</a:t>
            </a:r>
          </a:p>
          <a:p>
            <a:pPr marL="715963" lvl="2" indent="-357188">
              <a:lnSpc>
                <a:spcPct val="110000"/>
              </a:lnSpc>
              <a:buFontTx/>
              <a:buBlip>
                <a:blip r:embed="rId4"/>
              </a:buBlip>
            </a:pPr>
            <a:endParaRPr lang="en-ZA" sz="300">
              <a:solidFill>
                <a:srgbClr val="000066"/>
              </a:solidFill>
            </a:endParaRPr>
          </a:p>
          <a:p>
            <a:pPr marL="715963" lvl="2" indent="-357188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is the rotational equivalent of mass.</a:t>
            </a:r>
            <a:endParaRPr lang="en-US" sz="2200">
              <a:solidFill>
                <a:srgbClr val="000066"/>
              </a:solidFill>
            </a:endParaRPr>
          </a:p>
        </p:txBody>
      </p:sp>
      <p:sp>
        <p:nvSpPr>
          <p:cNvPr id="3369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ROTATIONAL INERTIA</a:t>
            </a:r>
            <a:endParaRPr lang="en-US" smtClean="0"/>
          </a:p>
        </p:txBody>
      </p:sp>
      <p:sp>
        <p:nvSpPr>
          <p:cNvPr id="3369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6134100" cy="1296988"/>
          </a:xfrm>
        </p:spPr>
        <p:txBody>
          <a:bodyPr/>
          <a:lstStyle/>
          <a:p>
            <a:pPr lvl="1" indent="0" eaLnBrk="1" hangingPunct="1"/>
            <a:r>
              <a:rPr lang="en-ZA" smtClean="0"/>
              <a:t>A rotating extended object can be modelled as a collection of particles, each a certain distance from the pivot.</a:t>
            </a:r>
            <a:endParaRPr lang="en-US" smtClean="0"/>
          </a:p>
        </p:txBody>
      </p:sp>
      <p:sp>
        <p:nvSpPr>
          <p:cNvPr id="336938" name="Freeform 4"/>
          <p:cNvSpPr>
            <a:spLocks/>
          </p:cNvSpPr>
          <p:nvPr/>
        </p:nvSpPr>
        <p:spPr bwMode="auto">
          <a:xfrm>
            <a:off x="6646863" y="1095375"/>
            <a:ext cx="2159000" cy="1985963"/>
          </a:xfrm>
          <a:custGeom>
            <a:avLst/>
            <a:gdLst>
              <a:gd name="T0" fmla="*/ 2147483647 w 2050"/>
              <a:gd name="T1" fmla="*/ 2147483647 h 1518"/>
              <a:gd name="T2" fmla="*/ 2147483647 w 2050"/>
              <a:gd name="T3" fmla="*/ 2147483647 h 1518"/>
              <a:gd name="T4" fmla="*/ 2147483647 w 2050"/>
              <a:gd name="T5" fmla="*/ 2147483647 h 1518"/>
              <a:gd name="T6" fmla="*/ 2147483647 w 2050"/>
              <a:gd name="T7" fmla="*/ 2147483647 h 1518"/>
              <a:gd name="T8" fmla="*/ 2147483647 w 2050"/>
              <a:gd name="T9" fmla="*/ 2147483647 h 1518"/>
              <a:gd name="T10" fmla="*/ 2147483647 w 2050"/>
              <a:gd name="T11" fmla="*/ 2147483647 h 151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50"/>
              <a:gd name="T19" fmla="*/ 0 h 1518"/>
              <a:gd name="T20" fmla="*/ 2050 w 2050"/>
              <a:gd name="T21" fmla="*/ 1518 h 151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50" h="1518">
                <a:moveTo>
                  <a:pt x="277" y="405"/>
                </a:moveTo>
                <a:cubicBezTo>
                  <a:pt x="0" y="666"/>
                  <a:pt x="88" y="1434"/>
                  <a:pt x="556" y="1476"/>
                </a:cubicBezTo>
                <a:cubicBezTo>
                  <a:pt x="1024" y="1518"/>
                  <a:pt x="1201" y="1134"/>
                  <a:pt x="1462" y="964"/>
                </a:cubicBezTo>
                <a:cubicBezTo>
                  <a:pt x="1723" y="792"/>
                  <a:pt x="2011" y="524"/>
                  <a:pt x="2030" y="391"/>
                </a:cubicBezTo>
                <a:cubicBezTo>
                  <a:pt x="2050" y="257"/>
                  <a:pt x="2037" y="0"/>
                  <a:pt x="1721" y="150"/>
                </a:cubicBezTo>
                <a:cubicBezTo>
                  <a:pt x="1405" y="301"/>
                  <a:pt x="554" y="144"/>
                  <a:pt x="277" y="405"/>
                </a:cubicBezTo>
                <a:close/>
              </a:path>
            </a:pathLst>
          </a:custGeom>
          <a:gradFill rotWithShape="1">
            <a:gsLst>
              <a:gs pos="0">
                <a:srgbClr val="F4E6DC"/>
              </a:gs>
              <a:gs pos="100000">
                <a:srgbClr val="DBB191"/>
              </a:gs>
            </a:gsLst>
            <a:lin ang="2700000" scaled="1"/>
          </a:gradFill>
          <a:ln w="1587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36939" name="Rectangle 7"/>
          <p:cNvSpPr>
            <a:spLocks noChangeArrowheads="1"/>
          </p:cNvSpPr>
          <p:nvPr/>
        </p:nvSpPr>
        <p:spPr bwMode="auto">
          <a:xfrm>
            <a:off x="6886575" y="2484438"/>
            <a:ext cx="893763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800">
                <a:solidFill>
                  <a:srgbClr val="000066"/>
                </a:solidFill>
              </a:rPr>
              <a:t>pivot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336940" name="Oval 10"/>
          <p:cNvSpPr>
            <a:spLocks noChangeArrowheads="1"/>
          </p:cNvSpPr>
          <p:nvPr/>
        </p:nvSpPr>
        <p:spPr bwMode="auto">
          <a:xfrm flipH="1">
            <a:off x="7072313" y="1841500"/>
            <a:ext cx="73025" cy="73025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36941" name="Oval 11"/>
          <p:cNvSpPr>
            <a:spLocks noChangeArrowheads="1"/>
          </p:cNvSpPr>
          <p:nvPr/>
        </p:nvSpPr>
        <p:spPr bwMode="auto">
          <a:xfrm flipH="1">
            <a:off x="7989888" y="1546225"/>
            <a:ext cx="73025" cy="73025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36942" name="Oval 13"/>
          <p:cNvSpPr>
            <a:spLocks noChangeArrowheads="1"/>
          </p:cNvSpPr>
          <p:nvPr/>
        </p:nvSpPr>
        <p:spPr bwMode="auto">
          <a:xfrm flipH="1">
            <a:off x="8018463" y="2184400"/>
            <a:ext cx="73025" cy="73025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36943" name="Oval 16"/>
          <p:cNvSpPr>
            <a:spLocks noChangeAspect="1" noChangeArrowheads="1"/>
          </p:cNvSpPr>
          <p:nvPr/>
        </p:nvSpPr>
        <p:spPr bwMode="auto">
          <a:xfrm flipH="1">
            <a:off x="7297738" y="2435225"/>
            <a:ext cx="107950" cy="107950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36944" name="Rectangle 21"/>
          <p:cNvSpPr>
            <a:spLocks noChangeArrowheads="1"/>
          </p:cNvSpPr>
          <p:nvPr/>
        </p:nvSpPr>
        <p:spPr bwMode="auto">
          <a:xfrm>
            <a:off x="7004050" y="1462088"/>
            <a:ext cx="5048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8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ZA" sz="18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endParaRPr lang="en-US" sz="18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6945" name="Rectangle 22"/>
          <p:cNvSpPr>
            <a:spLocks noChangeArrowheads="1"/>
          </p:cNvSpPr>
          <p:nvPr/>
        </p:nvSpPr>
        <p:spPr bwMode="auto">
          <a:xfrm>
            <a:off x="8051800" y="1262063"/>
            <a:ext cx="5048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8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ZA" sz="18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endParaRPr lang="en-US" sz="18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6946" name="Rectangle 23"/>
          <p:cNvSpPr>
            <a:spLocks noChangeArrowheads="1"/>
          </p:cNvSpPr>
          <p:nvPr/>
        </p:nvSpPr>
        <p:spPr bwMode="auto">
          <a:xfrm>
            <a:off x="7991475" y="1814513"/>
            <a:ext cx="5048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8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ZA" sz="1800" b="1" baseline="-25000">
                <a:solidFill>
                  <a:srgbClr val="000066"/>
                </a:solidFill>
                <a:latin typeface="Times New Roman" pitchFamily="18" charset="0"/>
              </a:rPr>
              <a:t>3</a:t>
            </a:r>
            <a:endParaRPr lang="en-US" sz="18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6947" name="Line 24"/>
          <p:cNvSpPr>
            <a:spLocks noChangeShapeType="1"/>
          </p:cNvSpPr>
          <p:nvPr/>
        </p:nvSpPr>
        <p:spPr bwMode="auto">
          <a:xfrm flipH="1" flipV="1">
            <a:off x="7113588" y="1925638"/>
            <a:ext cx="238125" cy="557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36948" name="Line 25"/>
          <p:cNvSpPr>
            <a:spLocks noChangeShapeType="1"/>
          </p:cNvSpPr>
          <p:nvPr/>
        </p:nvSpPr>
        <p:spPr bwMode="auto">
          <a:xfrm flipV="1">
            <a:off x="7366000" y="1625600"/>
            <a:ext cx="623888" cy="8334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36949" name="Line 26"/>
          <p:cNvSpPr>
            <a:spLocks noChangeShapeType="1"/>
          </p:cNvSpPr>
          <p:nvPr/>
        </p:nvSpPr>
        <p:spPr bwMode="auto">
          <a:xfrm flipV="1">
            <a:off x="7356475" y="2249488"/>
            <a:ext cx="652463" cy="2428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36950" name="Rectangle 27"/>
          <p:cNvSpPr>
            <a:spLocks noChangeArrowheads="1"/>
          </p:cNvSpPr>
          <p:nvPr/>
        </p:nvSpPr>
        <p:spPr bwMode="auto">
          <a:xfrm>
            <a:off x="7581900" y="2233613"/>
            <a:ext cx="5048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8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ZA" sz="1800" b="1" baseline="-25000">
                <a:solidFill>
                  <a:srgbClr val="000066"/>
                </a:solidFill>
                <a:latin typeface="Times New Roman" pitchFamily="18" charset="0"/>
              </a:rPr>
              <a:t>3</a:t>
            </a:r>
            <a:endParaRPr lang="en-US" sz="18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6951" name="Rectangle 28"/>
          <p:cNvSpPr>
            <a:spLocks noChangeArrowheads="1"/>
          </p:cNvSpPr>
          <p:nvPr/>
        </p:nvSpPr>
        <p:spPr bwMode="auto">
          <a:xfrm>
            <a:off x="7419975" y="1633538"/>
            <a:ext cx="5048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8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ZA" sz="18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endParaRPr lang="en-US" sz="18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6952" name="Rectangle 29"/>
          <p:cNvSpPr>
            <a:spLocks noChangeArrowheads="1"/>
          </p:cNvSpPr>
          <p:nvPr/>
        </p:nvSpPr>
        <p:spPr bwMode="auto">
          <a:xfrm>
            <a:off x="6934200" y="2005013"/>
            <a:ext cx="5048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8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ZA" sz="18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endParaRPr lang="en-US" sz="18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6928" name="Rectangle 32"/>
          <p:cNvSpPr>
            <a:spLocks noChangeArrowheads="1"/>
          </p:cNvSpPr>
          <p:nvPr/>
        </p:nvSpPr>
        <p:spPr bwMode="auto">
          <a:xfrm>
            <a:off x="1085850" y="3990975"/>
            <a:ext cx="61341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ZA" sz="2200" b="1" baseline="30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+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sz="2200" b="1" baseline="30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+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3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3</a:t>
            </a:r>
            <a:r>
              <a:rPr lang="en-ZA" sz="2200" b="1" baseline="30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+ … =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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 b="1" baseline="30000">
                <a:solidFill>
                  <a:srgbClr val="000066"/>
                </a:solidFill>
                <a:latin typeface="Times New Roman" pitchFamily="18" charset="0"/>
              </a:rPr>
              <a:t>2</a:t>
            </a:r>
            <a:endParaRPr lang="en-US" sz="2200" b="1" baseline="30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6930" name="Rectangle 34"/>
          <p:cNvSpPr>
            <a:spLocks noChangeArrowheads="1"/>
          </p:cNvSpPr>
          <p:nvPr/>
        </p:nvSpPr>
        <p:spPr bwMode="auto">
          <a:xfrm>
            <a:off x="6024563" y="5568950"/>
            <a:ext cx="11938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Thus: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336931" name="Object 35"/>
          <p:cNvGraphicFramePr>
            <a:graphicFrameLocks noChangeAspect="1"/>
          </p:cNvGraphicFramePr>
          <p:nvPr/>
        </p:nvGraphicFramePr>
        <p:xfrm>
          <a:off x="7446963" y="5475288"/>
          <a:ext cx="10541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934" name="Equation" r:id="rId5" imgW="1054080" imgH="685800" progId="Equation.DSMT4">
                  <p:embed/>
                </p:oleObj>
              </mc:Choice>
              <mc:Fallback>
                <p:oleObj name="Equation" r:id="rId5" imgW="1054080" imgH="685800" progId="Equation.DSMT4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46963" y="5475288"/>
                        <a:ext cx="10541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36"/>
          <p:cNvSpPr>
            <a:spLocks noChangeArrowheads="1"/>
          </p:cNvSpPr>
          <p:nvPr/>
        </p:nvSpPr>
        <p:spPr bwMode="auto">
          <a:xfrm>
            <a:off x="7305675" y="5487988"/>
            <a:ext cx="1343025" cy="765175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6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928" grpId="0"/>
      <p:bldP spid="336930" grpId="0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352258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3522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80C5F1-EE97-4F88-AE76-50E396541345}" type="slidenum">
              <a:rPr lang="en-US" smtClean="0">
                <a:latin typeface="Koala"/>
                <a:cs typeface="Arial" charset="0"/>
              </a:rPr>
              <a:pPr/>
              <a:t>19</a:t>
            </a:fld>
            <a:endParaRPr lang="en-US" smtClean="0">
              <a:latin typeface="Koala"/>
              <a:cs typeface="Arial" charset="0"/>
            </a:endParaRPr>
          </a:p>
        </p:txBody>
      </p:sp>
      <p:graphicFrame>
        <p:nvGraphicFramePr>
          <p:cNvPr id="303160" name="Group 56"/>
          <p:cNvGraphicFramePr>
            <a:graphicFrameLocks noGrp="1"/>
          </p:cNvGraphicFramePr>
          <p:nvPr/>
        </p:nvGraphicFramePr>
        <p:xfrm>
          <a:off x="387350" y="2228850"/>
          <a:ext cx="8351838" cy="3408363"/>
        </p:xfrm>
        <a:graphic>
          <a:graphicData uri="http://schemas.openxmlformats.org/drawingml/2006/table">
            <a:tbl>
              <a:tblPr/>
              <a:tblGrid>
                <a:gridCol w="3921125"/>
                <a:gridCol w="4430713"/>
              </a:tblGrid>
              <a:tr h="538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Linear dynamics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Rotational dynamics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sym typeface="Symbol" pitchFamily="18" charset="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22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ROTATIONAL DYNAMICS</a:t>
            </a:r>
            <a:endParaRPr lang="en-US" smtClean="0"/>
          </a:p>
        </p:txBody>
      </p:sp>
      <p:sp>
        <p:nvSpPr>
          <p:cNvPr id="3522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493713"/>
          </a:xfrm>
        </p:spPr>
        <p:txBody>
          <a:bodyPr/>
          <a:lstStyle/>
          <a:p>
            <a:pPr lvl="1" indent="0" eaLnBrk="1" hangingPunct="1"/>
            <a:r>
              <a:rPr lang="en-ZA" smtClean="0"/>
              <a:t>Summary of corresponding quantities and relationships:</a:t>
            </a:r>
            <a:endParaRPr lang="en-US" smtClean="0"/>
          </a:p>
        </p:txBody>
      </p:sp>
      <p:sp>
        <p:nvSpPr>
          <p:cNvPr id="303134" name="Rectangle 30"/>
          <p:cNvSpPr>
            <a:spLocks noChangeArrowheads="1"/>
          </p:cNvSpPr>
          <p:nvPr/>
        </p:nvSpPr>
        <p:spPr bwMode="auto">
          <a:xfrm>
            <a:off x="577850" y="2857500"/>
            <a:ext cx="962025" cy="4937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force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03136" name="Rectangle 32"/>
          <p:cNvSpPr>
            <a:spLocks noChangeArrowheads="1"/>
          </p:cNvSpPr>
          <p:nvPr/>
        </p:nvSpPr>
        <p:spPr bwMode="auto">
          <a:xfrm>
            <a:off x="7813675" y="2857500"/>
            <a:ext cx="585788" cy="4937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US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net</a:t>
            </a:r>
            <a:endParaRPr lang="en-US" b="1" i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3137" name="Rectangle 33"/>
          <p:cNvSpPr>
            <a:spLocks noChangeArrowheads="1"/>
          </p:cNvSpPr>
          <p:nvPr/>
        </p:nvSpPr>
        <p:spPr bwMode="auto">
          <a:xfrm>
            <a:off x="3576638" y="3567113"/>
            <a:ext cx="417512" cy="4937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endParaRPr lang="en-ZA" b="1" i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3143" name="Rectangle 39"/>
          <p:cNvSpPr>
            <a:spLocks noChangeArrowheads="1"/>
          </p:cNvSpPr>
          <p:nvPr/>
        </p:nvSpPr>
        <p:spPr bwMode="auto">
          <a:xfrm>
            <a:off x="4454525" y="2857500"/>
            <a:ext cx="1162050" cy="4937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torque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03145" name="Rectangle 41"/>
          <p:cNvSpPr>
            <a:spLocks noChangeArrowheads="1"/>
          </p:cNvSpPr>
          <p:nvPr/>
        </p:nvSpPr>
        <p:spPr bwMode="auto">
          <a:xfrm>
            <a:off x="577850" y="3567113"/>
            <a:ext cx="2073275" cy="4937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inertial mass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03146" name="Rectangle 42"/>
          <p:cNvSpPr>
            <a:spLocks noChangeArrowheads="1"/>
          </p:cNvSpPr>
          <p:nvPr/>
        </p:nvSpPr>
        <p:spPr bwMode="auto">
          <a:xfrm>
            <a:off x="4454525" y="3567113"/>
            <a:ext cx="2768600" cy="4937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moment of inertia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03147" name="Rectangle 43"/>
          <p:cNvSpPr>
            <a:spLocks noChangeArrowheads="1"/>
          </p:cNvSpPr>
          <p:nvPr/>
        </p:nvSpPr>
        <p:spPr bwMode="auto">
          <a:xfrm>
            <a:off x="8099425" y="3567113"/>
            <a:ext cx="300038" cy="4937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endParaRPr lang="en-ZA" b="1" i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3148" name="Rectangle 44"/>
          <p:cNvSpPr>
            <a:spLocks noChangeArrowheads="1"/>
          </p:cNvSpPr>
          <p:nvPr/>
        </p:nvSpPr>
        <p:spPr bwMode="auto">
          <a:xfrm>
            <a:off x="577850" y="4287838"/>
            <a:ext cx="2041525" cy="4937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acceleration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03149" name="Rectangle 45"/>
          <p:cNvSpPr>
            <a:spLocks noChangeArrowheads="1"/>
          </p:cNvSpPr>
          <p:nvPr/>
        </p:nvSpPr>
        <p:spPr bwMode="auto">
          <a:xfrm>
            <a:off x="4454525" y="4287838"/>
            <a:ext cx="3254375" cy="4937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angular acceleration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03150" name="Rectangle 46"/>
          <p:cNvSpPr>
            <a:spLocks noChangeArrowheads="1"/>
          </p:cNvSpPr>
          <p:nvPr/>
        </p:nvSpPr>
        <p:spPr bwMode="auto">
          <a:xfrm>
            <a:off x="577850" y="5008563"/>
            <a:ext cx="1584325" cy="4937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Newton II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03152" name="Rectangle 48"/>
          <p:cNvSpPr>
            <a:spLocks noChangeArrowheads="1"/>
          </p:cNvSpPr>
          <p:nvPr/>
        </p:nvSpPr>
        <p:spPr bwMode="auto">
          <a:xfrm>
            <a:off x="3338513" y="2857500"/>
            <a:ext cx="655637" cy="4937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net</a:t>
            </a:r>
            <a:endParaRPr lang="en-ZA" b="1" i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3153" name="Rectangle 49"/>
          <p:cNvSpPr>
            <a:spLocks noChangeArrowheads="1"/>
          </p:cNvSpPr>
          <p:nvPr/>
        </p:nvSpPr>
        <p:spPr bwMode="auto">
          <a:xfrm>
            <a:off x="2624138" y="5008563"/>
            <a:ext cx="1370012" cy="4937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net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ma</a:t>
            </a:r>
            <a:endParaRPr lang="en-ZA" b="1" i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3154" name="Rectangle 50"/>
          <p:cNvSpPr>
            <a:spLocks noChangeArrowheads="1"/>
          </p:cNvSpPr>
          <p:nvPr/>
        </p:nvSpPr>
        <p:spPr bwMode="auto">
          <a:xfrm>
            <a:off x="3660775" y="4287838"/>
            <a:ext cx="333375" cy="4937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a</a:t>
            </a:r>
            <a:endParaRPr lang="en-ZA" b="1" i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3155" name="Rectangle 51"/>
          <p:cNvSpPr>
            <a:spLocks noChangeArrowheads="1"/>
          </p:cNvSpPr>
          <p:nvPr/>
        </p:nvSpPr>
        <p:spPr bwMode="auto">
          <a:xfrm>
            <a:off x="8026400" y="4287838"/>
            <a:ext cx="373063" cy="4937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</a:t>
            </a:r>
          </a:p>
        </p:txBody>
      </p:sp>
      <p:sp>
        <p:nvSpPr>
          <p:cNvPr id="303156" name="Rectangle 52"/>
          <p:cNvSpPr>
            <a:spLocks noChangeArrowheads="1"/>
          </p:cNvSpPr>
          <p:nvPr/>
        </p:nvSpPr>
        <p:spPr bwMode="auto">
          <a:xfrm>
            <a:off x="7177088" y="5008563"/>
            <a:ext cx="1222375" cy="4937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net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</a:t>
            </a:r>
            <a:endParaRPr lang="en-ZA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03157" name="Rectangle 53"/>
          <p:cNvSpPr>
            <a:spLocks noChangeArrowheads="1"/>
          </p:cNvSpPr>
          <p:nvPr/>
        </p:nvSpPr>
        <p:spPr bwMode="auto">
          <a:xfrm>
            <a:off x="4454525" y="5008563"/>
            <a:ext cx="1584325" cy="4937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Newton II</a:t>
            </a:r>
            <a:endParaRPr lang="en-US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134" grpId="0"/>
      <p:bldP spid="303136" grpId="0"/>
      <p:bldP spid="303137" grpId="0"/>
      <p:bldP spid="303143" grpId="0"/>
      <p:bldP spid="303145" grpId="0"/>
      <p:bldP spid="303146" grpId="0"/>
      <p:bldP spid="303147" grpId="0"/>
      <p:bldP spid="303148" grpId="0"/>
      <p:bldP spid="303149" grpId="0"/>
      <p:bldP spid="303150" grpId="0"/>
      <p:bldP spid="303152" grpId="0"/>
      <p:bldP spid="303153" grpId="0"/>
      <p:bldP spid="303154" grpId="0"/>
      <p:bldP spid="303155" grpId="0"/>
      <p:bldP spid="303156" grpId="0"/>
      <p:bldP spid="3031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16386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311F6B-EAD4-47D1-A448-DC4CCA0603CF}" type="slidenum">
              <a:rPr lang="en-US" smtClean="0">
                <a:latin typeface="Koala"/>
                <a:cs typeface="Arial" charset="0"/>
              </a:rPr>
              <a:pPr/>
              <a:t>2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41375"/>
            <a:ext cx="7772400" cy="625475"/>
          </a:xfrm>
        </p:spPr>
        <p:txBody>
          <a:bodyPr/>
          <a:lstStyle/>
          <a:p>
            <a:pPr eaLnBrk="1" hangingPunct="1"/>
            <a:r>
              <a:rPr lang="en-US" smtClean="0"/>
              <a:t>ROTATION OF A RIGID BODY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1925" y="1735138"/>
            <a:ext cx="8820150" cy="930275"/>
          </a:xfrm>
        </p:spPr>
        <p:txBody>
          <a:bodyPr/>
          <a:lstStyle/>
          <a:p>
            <a:pPr marL="268288" indent="-268288" algn="l" eaLnBrk="1" hangingPunct="1"/>
            <a:r>
              <a:rPr lang="en-US" smtClean="0"/>
              <a:t>Learning outcomes:</a:t>
            </a:r>
            <a:br>
              <a:rPr lang="en-US" smtClean="0"/>
            </a:br>
            <a:r>
              <a:rPr lang="en-US" sz="2400" smtClean="0"/>
              <a:t>At the end of this chapter you should be able to…</a:t>
            </a:r>
          </a:p>
        </p:txBody>
      </p:sp>
      <p:sp>
        <p:nvSpPr>
          <p:cNvPr id="273412" name="Rectangle 4"/>
          <p:cNvSpPr>
            <a:spLocks noChangeArrowheads="1"/>
          </p:cNvSpPr>
          <p:nvPr/>
        </p:nvSpPr>
        <p:spPr bwMode="auto">
          <a:xfrm>
            <a:off x="161925" y="2746375"/>
            <a:ext cx="8820150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US" sz="2200">
                <a:solidFill>
                  <a:srgbClr val="000066"/>
                </a:solidFill>
              </a:rPr>
              <a:t>Extend the ideas, skills and problem-solving techniques developed in kinematics and dynamics (particularly with regard to circular motion) to the rotation of rigid bodies.</a:t>
            </a:r>
          </a:p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endParaRPr lang="en-US" sz="1200">
              <a:solidFill>
                <a:srgbClr val="000066"/>
              </a:solidFill>
            </a:endParaRPr>
          </a:p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US" sz="2200">
                <a:solidFill>
                  <a:srgbClr val="000066"/>
                </a:solidFill>
              </a:rPr>
              <a:t>Calculate torques and moments of inertia. </a:t>
            </a:r>
          </a:p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endParaRPr lang="en-US" sz="1200">
              <a:solidFill>
                <a:srgbClr val="000066"/>
              </a:solidFill>
            </a:endParaRPr>
          </a:p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US" sz="2200">
                <a:solidFill>
                  <a:srgbClr val="000066"/>
                </a:solidFill>
              </a:rPr>
              <a:t>Apply appropriate mathematical representations (equations) in order to solve rotation problems.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071" name="Footer Placeholder 3"/>
          <p:cNvSpPr txBox="1">
            <a:spLocks noGrp="1"/>
          </p:cNvSpPr>
          <p:nvPr/>
        </p:nvSpPr>
        <p:spPr bwMode="auto">
          <a:xfrm>
            <a:off x="6746875" y="182563"/>
            <a:ext cx="23145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200">
                <a:solidFill>
                  <a:srgbClr val="5F5F5F"/>
                </a:solidFill>
                <a:latin typeface="Arial" charset="0"/>
              </a:rPr>
              <a:t>ROTATION OF A RIGID BODY</a:t>
            </a:r>
          </a:p>
        </p:txBody>
      </p:sp>
      <p:sp>
        <p:nvSpPr>
          <p:cNvPr id="514072" name="Date Placeholder 4"/>
          <p:cNvSpPr txBox="1">
            <a:spLocks noGrp="1"/>
          </p:cNvSpPr>
          <p:nvPr/>
        </p:nvSpPr>
        <p:spPr bwMode="auto">
          <a:xfrm>
            <a:off x="107950" y="182563"/>
            <a:ext cx="10795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>
                <a:solidFill>
                  <a:srgbClr val="5F5F5F"/>
                </a:solidFill>
                <a:latin typeface="Arial" charset="0"/>
              </a:rPr>
              <a:t>PHY1012F</a:t>
            </a:r>
          </a:p>
        </p:txBody>
      </p:sp>
      <p:sp>
        <p:nvSpPr>
          <p:cNvPr id="514073" name="Slide Number Placeholder 5"/>
          <p:cNvSpPr txBox="1">
            <a:spLocks noGrp="1"/>
          </p:cNvSpPr>
          <p:nvPr/>
        </p:nvSpPr>
        <p:spPr bwMode="auto">
          <a:xfrm>
            <a:off x="8064500" y="6381750"/>
            <a:ext cx="946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6ECD6C16-1595-4E36-B108-6812A716020F}" type="slidenum">
              <a:rPr lang="en-US" sz="1400" b="1">
                <a:solidFill>
                  <a:srgbClr val="5F5F5F"/>
                </a:solidFill>
                <a:latin typeface="Koala"/>
              </a:rPr>
              <a:pPr algn="r"/>
              <a:t>20</a:t>
            </a:fld>
            <a:endParaRPr lang="en-US" sz="1400" b="1">
              <a:solidFill>
                <a:srgbClr val="5F5F5F"/>
              </a:solidFill>
              <a:latin typeface="Koala"/>
            </a:endParaRPr>
          </a:p>
        </p:txBody>
      </p:sp>
      <p:sp>
        <p:nvSpPr>
          <p:cNvPr id="5140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ZA" smtClean="0"/>
              <a:t>MOMENTS OF INERTIA</a:t>
            </a:r>
            <a:endParaRPr lang="en-US" smtClean="0"/>
          </a:p>
        </p:txBody>
      </p:sp>
      <p:sp>
        <p:nvSpPr>
          <p:cNvPr id="3430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1343025"/>
            <a:ext cx="8774112" cy="1698625"/>
          </a:xfrm>
        </p:spPr>
        <p:txBody>
          <a:bodyPr/>
          <a:lstStyle/>
          <a:p>
            <a:pPr marL="0" indent="0" eaLnBrk="1" hangingPunct="1"/>
            <a:r>
              <a:rPr lang="en-ZA" sz="2400" smtClean="0"/>
              <a:t>For an extended system with a continuous distribution of mass, the system is divided into equal-mass elements, </a:t>
            </a:r>
            <a:r>
              <a:rPr lang="en-ZA" sz="2400" b="1" smtClean="0">
                <a:latin typeface="Times New Roman" pitchFamily="18" charset="0"/>
                <a:sym typeface="Symbol" pitchFamily="18" charset="2"/>
              </a:rPr>
              <a:t></a:t>
            </a:r>
            <a:r>
              <a:rPr lang="en-ZA" sz="2400" b="1" i="1" smtClean="0">
                <a:latin typeface="Times New Roman" pitchFamily="18" charset="0"/>
                <a:sym typeface="Symbol" pitchFamily="18" charset="2"/>
              </a:rPr>
              <a:t>m</a:t>
            </a:r>
            <a:r>
              <a:rPr lang="en-ZA" sz="2400" smtClean="0">
                <a:sym typeface="Symbol" pitchFamily="18" charset="2"/>
              </a:rPr>
              <a:t>.</a:t>
            </a:r>
          </a:p>
          <a:p>
            <a:pPr marL="0" indent="0" eaLnBrk="1" hangingPunct="1"/>
            <a:r>
              <a:rPr lang="en-ZA" sz="2400" smtClean="0"/>
              <a:t>Then, by allowing these to shrink in size, the moment of inertia summation is converted to an integration:</a:t>
            </a:r>
            <a:endParaRPr lang="en-US" sz="2400" smtClean="0"/>
          </a:p>
        </p:txBody>
      </p:sp>
      <p:graphicFrame>
        <p:nvGraphicFramePr>
          <p:cNvPr id="343046" name="Object 7"/>
          <p:cNvGraphicFramePr>
            <a:graphicFrameLocks noChangeAspect="1"/>
          </p:cNvGraphicFramePr>
          <p:nvPr/>
        </p:nvGraphicFramePr>
        <p:xfrm>
          <a:off x="692150" y="3108325"/>
          <a:ext cx="44069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75" name="Equation" r:id="rId4" imgW="4406760" imgH="469800" progId="Equation.DSMT4">
                  <p:embed/>
                </p:oleObj>
              </mc:Choice>
              <mc:Fallback>
                <p:oleObj name="Equation" r:id="rId4" imgW="4406760" imgH="4698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150" y="3108325"/>
                        <a:ext cx="4406900" cy="469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4076" name="Freeform 8"/>
          <p:cNvSpPr>
            <a:spLocks/>
          </p:cNvSpPr>
          <p:nvPr/>
        </p:nvSpPr>
        <p:spPr bwMode="auto">
          <a:xfrm>
            <a:off x="6735763" y="3257550"/>
            <a:ext cx="2066925" cy="1751013"/>
          </a:xfrm>
          <a:custGeom>
            <a:avLst/>
            <a:gdLst>
              <a:gd name="T0" fmla="*/ 2147483647 w 1302"/>
              <a:gd name="T1" fmla="*/ 2147483647 h 1103"/>
              <a:gd name="T2" fmla="*/ 2147483647 w 1302"/>
              <a:gd name="T3" fmla="*/ 2147483647 h 1103"/>
              <a:gd name="T4" fmla="*/ 2147483647 w 1302"/>
              <a:gd name="T5" fmla="*/ 2147483647 h 1103"/>
              <a:gd name="T6" fmla="*/ 2147483647 w 1302"/>
              <a:gd name="T7" fmla="*/ 2147483647 h 1103"/>
              <a:gd name="T8" fmla="*/ 2147483647 w 1302"/>
              <a:gd name="T9" fmla="*/ 2147483647 h 1103"/>
              <a:gd name="T10" fmla="*/ 2147483647 w 1302"/>
              <a:gd name="T11" fmla="*/ 2147483647 h 110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302"/>
              <a:gd name="T19" fmla="*/ 0 h 1103"/>
              <a:gd name="T20" fmla="*/ 1302 w 1302"/>
              <a:gd name="T21" fmla="*/ 1103 h 110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302" h="1103">
                <a:moveTo>
                  <a:pt x="235" y="348"/>
                </a:moveTo>
                <a:cubicBezTo>
                  <a:pt x="27" y="544"/>
                  <a:pt x="0" y="1042"/>
                  <a:pt x="311" y="1072"/>
                </a:cubicBezTo>
                <a:cubicBezTo>
                  <a:pt x="621" y="1103"/>
                  <a:pt x="739" y="824"/>
                  <a:pt x="912" y="700"/>
                </a:cubicBezTo>
                <a:cubicBezTo>
                  <a:pt x="1085" y="575"/>
                  <a:pt x="1276" y="381"/>
                  <a:pt x="1289" y="284"/>
                </a:cubicBezTo>
                <a:cubicBezTo>
                  <a:pt x="1302" y="187"/>
                  <a:pt x="1293" y="0"/>
                  <a:pt x="1084" y="109"/>
                </a:cubicBezTo>
                <a:cubicBezTo>
                  <a:pt x="874" y="219"/>
                  <a:pt x="443" y="152"/>
                  <a:pt x="235" y="348"/>
                </a:cubicBezTo>
                <a:close/>
              </a:path>
            </a:pathLst>
          </a:custGeom>
          <a:gradFill rotWithShape="1">
            <a:gsLst>
              <a:gs pos="0">
                <a:srgbClr val="F4E6DC"/>
              </a:gs>
              <a:gs pos="100000">
                <a:srgbClr val="DBB191"/>
              </a:gs>
            </a:gsLst>
            <a:lin ang="2700000" scaled="1"/>
          </a:gradFill>
          <a:ln w="1587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514077" name="Rectangle 9"/>
          <p:cNvSpPr>
            <a:spLocks noChangeArrowheads="1"/>
          </p:cNvSpPr>
          <p:nvPr/>
        </p:nvSpPr>
        <p:spPr bwMode="auto">
          <a:xfrm>
            <a:off x="6972300" y="4494213"/>
            <a:ext cx="893763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800">
                <a:solidFill>
                  <a:srgbClr val="000066"/>
                </a:solidFill>
              </a:rPr>
              <a:t>pivot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514078" name="Oval 13"/>
          <p:cNvSpPr>
            <a:spLocks noChangeAspect="1" noChangeArrowheads="1"/>
          </p:cNvSpPr>
          <p:nvPr/>
        </p:nvSpPr>
        <p:spPr bwMode="auto">
          <a:xfrm flipH="1">
            <a:off x="7383463" y="4445000"/>
            <a:ext cx="107950" cy="107950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055" name="Rectangle 15"/>
          <p:cNvSpPr>
            <a:spLocks noChangeArrowheads="1"/>
          </p:cNvSpPr>
          <p:nvPr/>
        </p:nvSpPr>
        <p:spPr bwMode="auto">
          <a:xfrm>
            <a:off x="8166100" y="3481388"/>
            <a:ext cx="5048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8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</a:t>
            </a:r>
            <a:r>
              <a:rPr lang="en-ZA" sz="18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endParaRPr lang="en-US" sz="18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43061" name="Rectangle 21"/>
          <p:cNvSpPr>
            <a:spLocks noChangeArrowheads="1"/>
          </p:cNvSpPr>
          <p:nvPr/>
        </p:nvSpPr>
        <p:spPr bwMode="auto">
          <a:xfrm>
            <a:off x="7550150" y="3832225"/>
            <a:ext cx="4191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8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endParaRPr lang="en-US" sz="18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6910388" y="3157538"/>
            <a:ext cx="1958975" cy="1700212"/>
            <a:chOff x="4353" y="1928"/>
            <a:chExt cx="1234" cy="1071"/>
          </a:xfrm>
        </p:grpSpPr>
        <p:sp>
          <p:nvSpPr>
            <p:cNvPr id="514188" name="Line 23"/>
            <p:cNvSpPr>
              <a:spLocks noChangeShapeType="1"/>
            </p:cNvSpPr>
            <p:nvPr/>
          </p:nvSpPr>
          <p:spPr bwMode="auto">
            <a:xfrm flipV="1">
              <a:off x="4684" y="2023"/>
              <a:ext cx="0" cy="8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14189" name="Rectangle 24"/>
            <p:cNvSpPr>
              <a:spLocks noChangeArrowheads="1"/>
            </p:cNvSpPr>
            <p:nvPr/>
          </p:nvSpPr>
          <p:spPr bwMode="auto">
            <a:xfrm>
              <a:off x="4353" y="1928"/>
              <a:ext cx="418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US" sz="2000" b="1" i="1">
                  <a:solidFill>
                    <a:srgbClr val="000066"/>
                  </a:solidFill>
                  <a:latin typeface="Times New Roman" pitchFamily="18" charset="0"/>
                </a:rPr>
                <a:t>y</a:t>
              </a:r>
            </a:p>
          </p:txBody>
        </p:sp>
        <p:sp>
          <p:nvSpPr>
            <p:cNvPr id="514190" name="Line 25"/>
            <p:cNvSpPr>
              <a:spLocks noChangeShapeType="1"/>
            </p:cNvSpPr>
            <p:nvPr/>
          </p:nvSpPr>
          <p:spPr bwMode="auto">
            <a:xfrm>
              <a:off x="4562" y="2776"/>
              <a:ext cx="1025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14191" name="Rectangle 26"/>
            <p:cNvSpPr>
              <a:spLocks noChangeArrowheads="1"/>
            </p:cNvSpPr>
            <p:nvPr/>
          </p:nvSpPr>
          <p:spPr bwMode="auto">
            <a:xfrm>
              <a:off x="5212" y="2730"/>
              <a:ext cx="33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US" sz="2000" b="1" i="1">
                  <a:solidFill>
                    <a:srgbClr val="000066"/>
                  </a:solidFill>
                  <a:latin typeface="Times New Roman" pitchFamily="18" charset="0"/>
                </a:rPr>
                <a:t>x</a:t>
              </a:r>
            </a:p>
          </p:txBody>
        </p:sp>
      </p:grpSp>
      <p:sp>
        <p:nvSpPr>
          <p:cNvPr id="343069" name="Line 29"/>
          <p:cNvSpPr>
            <a:spLocks noChangeShapeType="1"/>
          </p:cNvSpPr>
          <p:nvPr/>
        </p:nvSpPr>
        <p:spPr bwMode="auto">
          <a:xfrm rot="16200000" flipV="1">
            <a:off x="7746207" y="4114006"/>
            <a:ext cx="0" cy="725487"/>
          </a:xfrm>
          <a:prstGeom prst="line">
            <a:avLst/>
          </a:prstGeom>
          <a:noFill/>
          <a:ln w="15875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43070" name="Rectangle 30"/>
          <p:cNvSpPr>
            <a:spLocks noChangeArrowheads="1"/>
          </p:cNvSpPr>
          <p:nvPr/>
        </p:nvSpPr>
        <p:spPr bwMode="auto">
          <a:xfrm>
            <a:off x="8093075" y="3937000"/>
            <a:ext cx="4191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800" b="1" i="1">
                <a:solidFill>
                  <a:srgbClr val="000066"/>
                </a:solidFill>
                <a:latin typeface="Times New Roman" pitchFamily="18" charset="0"/>
              </a:rPr>
              <a:t>y</a:t>
            </a:r>
            <a:endParaRPr lang="en-US" sz="18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43071" name="Rectangle 31"/>
          <p:cNvSpPr>
            <a:spLocks noChangeArrowheads="1"/>
          </p:cNvSpPr>
          <p:nvPr/>
        </p:nvSpPr>
        <p:spPr bwMode="auto">
          <a:xfrm>
            <a:off x="7642225" y="4386263"/>
            <a:ext cx="4191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8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  <a:endParaRPr lang="en-US" sz="18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graphicFrame>
        <p:nvGraphicFramePr>
          <p:cNvPr id="343072" name="Object 22"/>
          <p:cNvGraphicFramePr>
            <a:graphicFrameLocks noChangeAspect="1"/>
          </p:cNvGraphicFramePr>
          <p:nvPr/>
        </p:nvGraphicFramePr>
        <p:xfrm>
          <a:off x="330200" y="4767263"/>
          <a:ext cx="27940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76" name="Equation" r:id="rId6" imgW="2793960" imgH="482400" progId="Equation.DSMT4">
                  <p:embed/>
                </p:oleObj>
              </mc:Choice>
              <mc:Fallback>
                <p:oleObj name="Equation" r:id="rId6" imgW="2793960" imgH="482400" progId="Equation.DSMT4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200" y="4767263"/>
                        <a:ext cx="279400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33"/>
          <p:cNvSpPr>
            <a:spLocks noChangeArrowheads="1"/>
          </p:cNvSpPr>
          <p:nvPr/>
        </p:nvSpPr>
        <p:spPr bwMode="auto">
          <a:xfrm>
            <a:off x="179388" y="5368925"/>
            <a:ext cx="88455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…and, before integration,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dm</a:t>
            </a:r>
            <a:r>
              <a:rPr lang="en-ZA">
                <a:solidFill>
                  <a:srgbClr val="000066"/>
                </a:solidFill>
              </a:rPr>
              <a:t> is replaced by an expression involving a coordinate differential such as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dx</a:t>
            </a:r>
            <a:r>
              <a:rPr lang="en-ZA">
                <a:solidFill>
                  <a:srgbClr val="000066"/>
                </a:solidFill>
              </a:rPr>
              <a:t> or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dy</a:t>
            </a:r>
            <a:r>
              <a:rPr lang="en-ZA">
                <a:solidFill>
                  <a:srgbClr val="000066"/>
                </a:solidFill>
                <a:sym typeface="Symbol" pitchFamily="18" charset="2"/>
              </a:rPr>
              <a:t>.</a:t>
            </a:r>
            <a:endParaRPr lang="en-US">
              <a:solidFill>
                <a:srgbClr val="000066"/>
              </a:solidFill>
              <a:sym typeface="Symbol" pitchFamily="18" charset="2"/>
            </a:endParaRPr>
          </a:p>
        </p:txBody>
      </p:sp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7996238" y="376237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07" name="Rectangle 167"/>
          <p:cNvSpPr>
            <a:spLocks noChangeArrowheads="1"/>
          </p:cNvSpPr>
          <p:nvPr/>
        </p:nvSpPr>
        <p:spPr bwMode="auto">
          <a:xfrm>
            <a:off x="8061325" y="3694113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08" name="Rectangle 168"/>
          <p:cNvSpPr>
            <a:spLocks noChangeArrowheads="1"/>
          </p:cNvSpPr>
          <p:nvPr/>
        </p:nvSpPr>
        <p:spPr bwMode="auto">
          <a:xfrm>
            <a:off x="8061325" y="356393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09" name="Rectangle 169"/>
          <p:cNvSpPr>
            <a:spLocks noChangeArrowheads="1"/>
          </p:cNvSpPr>
          <p:nvPr/>
        </p:nvSpPr>
        <p:spPr bwMode="auto">
          <a:xfrm>
            <a:off x="7931150" y="369728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10" name="Rectangle 170"/>
          <p:cNvSpPr>
            <a:spLocks noChangeArrowheads="1"/>
          </p:cNvSpPr>
          <p:nvPr/>
        </p:nvSpPr>
        <p:spPr bwMode="auto">
          <a:xfrm>
            <a:off x="7931150" y="356393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11" name="Rectangle 171"/>
          <p:cNvSpPr>
            <a:spLocks noChangeArrowheads="1"/>
          </p:cNvSpPr>
          <p:nvPr/>
        </p:nvSpPr>
        <p:spPr bwMode="auto">
          <a:xfrm>
            <a:off x="7800975" y="369728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12" name="Rectangle 172"/>
          <p:cNvSpPr>
            <a:spLocks noChangeArrowheads="1"/>
          </p:cNvSpPr>
          <p:nvPr/>
        </p:nvSpPr>
        <p:spPr bwMode="auto">
          <a:xfrm>
            <a:off x="7800975" y="356393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13" name="Rectangle 173"/>
          <p:cNvSpPr>
            <a:spLocks noChangeArrowheads="1"/>
          </p:cNvSpPr>
          <p:nvPr/>
        </p:nvSpPr>
        <p:spPr bwMode="auto">
          <a:xfrm>
            <a:off x="8061325" y="396557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14" name="Rectangle 174"/>
          <p:cNvSpPr>
            <a:spLocks noChangeArrowheads="1"/>
          </p:cNvSpPr>
          <p:nvPr/>
        </p:nvSpPr>
        <p:spPr bwMode="auto">
          <a:xfrm>
            <a:off x="8061325" y="383222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15" name="Rectangle 175"/>
          <p:cNvSpPr>
            <a:spLocks noChangeArrowheads="1"/>
          </p:cNvSpPr>
          <p:nvPr/>
        </p:nvSpPr>
        <p:spPr bwMode="auto">
          <a:xfrm>
            <a:off x="7931150" y="396557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16" name="Rectangle 176"/>
          <p:cNvSpPr>
            <a:spLocks noChangeArrowheads="1"/>
          </p:cNvSpPr>
          <p:nvPr/>
        </p:nvSpPr>
        <p:spPr bwMode="auto">
          <a:xfrm>
            <a:off x="7931150" y="383222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17" name="Rectangle 177"/>
          <p:cNvSpPr>
            <a:spLocks noChangeArrowheads="1"/>
          </p:cNvSpPr>
          <p:nvPr/>
        </p:nvSpPr>
        <p:spPr bwMode="auto">
          <a:xfrm>
            <a:off x="7800975" y="396557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18" name="Rectangle 178"/>
          <p:cNvSpPr>
            <a:spLocks noChangeArrowheads="1"/>
          </p:cNvSpPr>
          <p:nvPr/>
        </p:nvSpPr>
        <p:spPr bwMode="auto">
          <a:xfrm>
            <a:off x="7800975" y="383222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19" name="Rectangle 179"/>
          <p:cNvSpPr>
            <a:spLocks noChangeArrowheads="1"/>
          </p:cNvSpPr>
          <p:nvPr/>
        </p:nvSpPr>
        <p:spPr bwMode="auto">
          <a:xfrm>
            <a:off x="8061325" y="422910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20" name="Rectangle 180"/>
          <p:cNvSpPr>
            <a:spLocks noChangeArrowheads="1"/>
          </p:cNvSpPr>
          <p:nvPr/>
        </p:nvSpPr>
        <p:spPr bwMode="auto">
          <a:xfrm>
            <a:off x="8061325" y="409575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21" name="Rectangle 181"/>
          <p:cNvSpPr>
            <a:spLocks noChangeArrowheads="1"/>
          </p:cNvSpPr>
          <p:nvPr/>
        </p:nvSpPr>
        <p:spPr bwMode="auto">
          <a:xfrm>
            <a:off x="7931150" y="422910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22" name="Rectangle 182"/>
          <p:cNvSpPr>
            <a:spLocks noChangeArrowheads="1"/>
          </p:cNvSpPr>
          <p:nvPr/>
        </p:nvSpPr>
        <p:spPr bwMode="auto">
          <a:xfrm>
            <a:off x="7931150" y="409575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23" name="Rectangle 183"/>
          <p:cNvSpPr>
            <a:spLocks noChangeArrowheads="1"/>
          </p:cNvSpPr>
          <p:nvPr/>
        </p:nvSpPr>
        <p:spPr bwMode="auto">
          <a:xfrm>
            <a:off x="7800975" y="422910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24" name="Rectangle 184"/>
          <p:cNvSpPr>
            <a:spLocks noChangeArrowheads="1"/>
          </p:cNvSpPr>
          <p:nvPr/>
        </p:nvSpPr>
        <p:spPr bwMode="auto">
          <a:xfrm>
            <a:off x="7800975" y="409575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25" name="Rectangle 185"/>
          <p:cNvSpPr>
            <a:spLocks noChangeArrowheads="1"/>
          </p:cNvSpPr>
          <p:nvPr/>
        </p:nvSpPr>
        <p:spPr bwMode="auto">
          <a:xfrm>
            <a:off x="7670800" y="3827463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26" name="Rectangle 186"/>
          <p:cNvSpPr>
            <a:spLocks noChangeArrowheads="1"/>
          </p:cNvSpPr>
          <p:nvPr/>
        </p:nvSpPr>
        <p:spPr bwMode="auto">
          <a:xfrm>
            <a:off x="7670800" y="3694113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27" name="Rectangle 187"/>
          <p:cNvSpPr>
            <a:spLocks noChangeArrowheads="1"/>
          </p:cNvSpPr>
          <p:nvPr/>
        </p:nvSpPr>
        <p:spPr bwMode="auto">
          <a:xfrm>
            <a:off x="7540625" y="3827463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28" name="Rectangle 188"/>
          <p:cNvSpPr>
            <a:spLocks noChangeArrowheads="1"/>
          </p:cNvSpPr>
          <p:nvPr/>
        </p:nvSpPr>
        <p:spPr bwMode="auto">
          <a:xfrm>
            <a:off x="7540625" y="3694113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29" name="Rectangle 189"/>
          <p:cNvSpPr>
            <a:spLocks noChangeArrowheads="1"/>
          </p:cNvSpPr>
          <p:nvPr/>
        </p:nvSpPr>
        <p:spPr bwMode="auto">
          <a:xfrm>
            <a:off x="7410450" y="3827463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30" name="Rectangle 190"/>
          <p:cNvSpPr>
            <a:spLocks noChangeArrowheads="1"/>
          </p:cNvSpPr>
          <p:nvPr/>
        </p:nvSpPr>
        <p:spPr bwMode="auto">
          <a:xfrm>
            <a:off x="7410450" y="3694113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31" name="Rectangle 191"/>
          <p:cNvSpPr>
            <a:spLocks noChangeArrowheads="1"/>
          </p:cNvSpPr>
          <p:nvPr/>
        </p:nvSpPr>
        <p:spPr bwMode="auto">
          <a:xfrm>
            <a:off x="7670800" y="409575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32" name="Rectangle 192"/>
          <p:cNvSpPr>
            <a:spLocks noChangeArrowheads="1"/>
          </p:cNvSpPr>
          <p:nvPr/>
        </p:nvSpPr>
        <p:spPr bwMode="auto">
          <a:xfrm>
            <a:off x="7670800" y="396240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33" name="Rectangle 193"/>
          <p:cNvSpPr>
            <a:spLocks noChangeArrowheads="1"/>
          </p:cNvSpPr>
          <p:nvPr/>
        </p:nvSpPr>
        <p:spPr bwMode="auto">
          <a:xfrm>
            <a:off x="7540625" y="409575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34" name="Rectangle 194"/>
          <p:cNvSpPr>
            <a:spLocks noChangeArrowheads="1"/>
          </p:cNvSpPr>
          <p:nvPr/>
        </p:nvSpPr>
        <p:spPr bwMode="auto">
          <a:xfrm>
            <a:off x="7540625" y="396240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35" name="Rectangle 195"/>
          <p:cNvSpPr>
            <a:spLocks noChangeArrowheads="1"/>
          </p:cNvSpPr>
          <p:nvPr/>
        </p:nvSpPr>
        <p:spPr bwMode="auto">
          <a:xfrm>
            <a:off x="7410450" y="409575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36" name="Rectangle 196"/>
          <p:cNvSpPr>
            <a:spLocks noChangeArrowheads="1"/>
          </p:cNvSpPr>
          <p:nvPr/>
        </p:nvSpPr>
        <p:spPr bwMode="auto">
          <a:xfrm>
            <a:off x="7410450" y="396240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37" name="Rectangle 197"/>
          <p:cNvSpPr>
            <a:spLocks noChangeArrowheads="1"/>
          </p:cNvSpPr>
          <p:nvPr/>
        </p:nvSpPr>
        <p:spPr bwMode="auto">
          <a:xfrm>
            <a:off x="7670800" y="435927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38" name="Rectangle 198"/>
          <p:cNvSpPr>
            <a:spLocks noChangeArrowheads="1"/>
          </p:cNvSpPr>
          <p:nvPr/>
        </p:nvSpPr>
        <p:spPr bwMode="auto">
          <a:xfrm>
            <a:off x="7670800" y="422592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39" name="Rectangle 199"/>
          <p:cNvSpPr>
            <a:spLocks noChangeArrowheads="1"/>
          </p:cNvSpPr>
          <p:nvPr/>
        </p:nvSpPr>
        <p:spPr bwMode="auto">
          <a:xfrm>
            <a:off x="7540625" y="435927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40" name="Rectangle 200"/>
          <p:cNvSpPr>
            <a:spLocks noChangeArrowheads="1"/>
          </p:cNvSpPr>
          <p:nvPr/>
        </p:nvSpPr>
        <p:spPr bwMode="auto">
          <a:xfrm>
            <a:off x="7540625" y="422592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41" name="Rectangle 201"/>
          <p:cNvSpPr>
            <a:spLocks noChangeArrowheads="1"/>
          </p:cNvSpPr>
          <p:nvPr/>
        </p:nvSpPr>
        <p:spPr bwMode="auto">
          <a:xfrm>
            <a:off x="7410450" y="435927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42" name="Rectangle 202"/>
          <p:cNvSpPr>
            <a:spLocks noChangeArrowheads="1"/>
          </p:cNvSpPr>
          <p:nvPr/>
        </p:nvSpPr>
        <p:spPr bwMode="auto">
          <a:xfrm>
            <a:off x="7410450" y="422592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43" name="Rectangle 203"/>
          <p:cNvSpPr>
            <a:spLocks noChangeArrowheads="1"/>
          </p:cNvSpPr>
          <p:nvPr/>
        </p:nvSpPr>
        <p:spPr bwMode="auto">
          <a:xfrm>
            <a:off x="7280275" y="389255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44" name="Rectangle 204"/>
          <p:cNvSpPr>
            <a:spLocks noChangeArrowheads="1"/>
          </p:cNvSpPr>
          <p:nvPr/>
        </p:nvSpPr>
        <p:spPr bwMode="auto">
          <a:xfrm>
            <a:off x="7280275" y="375920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45" name="Rectangle 205"/>
          <p:cNvSpPr>
            <a:spLocks noChangeArrowheads="1"/>
          </p:cNvSpPr>
          <p:nvPr/>
        </p:nvSpPr>
        <p:spPr bwMode="auto">
          <a:xfrm>
            <a:off x="7150100" y="389255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46" name="Rectangle 206"/>
          <p:cNvSpPr>
            <a:spLocks noChangeArrowheads="1"/>
          </p:cNvSpPr>
          <p:nvPr/>
        </p:nvSpPr>
        <p:spPr bwMode="auto">
          <a:xfrm>
            <a:off x="7150100" y="375920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47" name="Rectangle 207"/>
          <p:cNvSpPr>
            <a:spLocks noChangeArrowheads="1"/>
          </p:cNvSpPr>
          <p:nvPr/>
        </p:nvSpPr>
        <p:spPr bwMode="auto">
          <a:xfrm>
            <a:off x="7019925" y="389255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48" name="Rectangle 208"/>
          <p:cNvSpPr>
            <a:spLocks noChangeArrowheads="1"/>
          </p:cNvSpPr>
          <p:nvPr/>
        </p:nvSpPr>
        <p:spPr bwMode="auto">
          <a:xfrm>
            <a:off x="7280275" y="416083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49" name="Rectangle 209"/>
          <p:cNvSpPr>
            <a:spLocks noChangeArrowheads="1"/>
          </p:cNvSpPr>
          <p:nvPr/>
        </p:nvSpPr>
        <p:spPr bwMode="auto">
          <a:xfrm>
            <a:off x="7280275" y="402748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50" name="Rectangle 210"/>
          <p:cNvSpPr>
            <a:spLocks noChangeArrowheads="1"/>
          </p:cNvSpPr>
          <p:nvPr/>
        </p:nvSpPr>
        <p:spPr bwMode="auto">
          <a:xfrm>
            <a:off x="7150100" y="416083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51" name="Rectangle 211"/>
          <p:cNvSpPr>
            <a:spLocks noChangeArrowheads="1"/>
          </p:cNvSpPr>
          <p:nvPr/>
        </p:nvSpPr>
        <p:spPr bwMode="auto">
          <a:xfrm>
            <a:off x="7150100" y="402748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52" name="Rectangle 212"/>
          <p:cNvSpPr>
            <a:spLocks noChangeArrowheads="1"/>
          </p:cNvSpPr>
          <p:nvPr/>
        </p:nvSpPr>
        <p:spPr bwMode="auto">
          <a:xfrm>
            <a:off x="7019925" y="416083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53" name="Rectangle 213"/>
          <p:cNvSpPr>
            <a:spLocks noChangeArrowheads="1"/>
          </p:cNvSpPr>
          <p:nvPr/>
        </p:nvSpPr>
        <p:spPr bwMode="auto">
          <a:xfrm>
            <a:off x="7019925" y="402748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54" name="Rectangle 214"/>
          <p:cNvSpPr>
            <a:spLocks noChangeArrowheads="1"/>
          </p:cNvSpPr>
          <p:nvPr/>
        </p:nvSpPr>
        <p:spPr bwMode="auto">
          <a:xfrm>
            <a:off x="7280275" y="4424363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55" name="Rectangle 215"/>
          <p:cNvSpPr>
            <a:spLocks noChangeArrowheads="1"/>
          </p:cNvSpPr>
          <p:nvPr/>
        </p:nvSpPr>
        <p:spPr bwMode="auto">
          <a:xfrm>
            <a:off x="7280275" y="4291013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56" name="Rectangle 216"/>
          <p:cNvSpPr>
            <a:spLocks noChangeArrowheads="1"/>
          </p:cNvSpPr>
          <p:nvPr/>
        </p:nvSpPr>
        <p:spPr bwMode="auto">
          <a:xfrm>
            <a:off x="7150100" y="4424363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57" name="Rectangle 217"/>
          <p:cNvSpPr>
            <a:spLocks noChangeArrowheads="1"/>
          </p:cNvSpPr>
          <p:nvPr/>
        </p:nvSpPr>
        <p:spPr bwMode="auto">
          <a:xfrm>
            <a:off x="7150100" y="4291013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58" name="Rectangle 218"/>
          <p:cNvSpPr>
            <a:spLocks noChangeArrowheads="1"/>
          </p:cNvSpPr>
          <p:nvPr/>
        </p:nvSpPr>
        <p:spPr bwMode="auto">
          <a:xfrm>
            <a:off x="7019925" y="4424363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59" name="Rectangle 219"/>
          <p:cNvSpPr>
            <a:spLocks noChangeArrowheads="1"/>
          </p:cNvSpPr>
          <p:nvPr/>
        </p:nvSpPr>
        <p:spPr bwMode="auto">
          <a:xfrm>
            <a:off x="7019925" y="4291013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60" name="Rectangle 220"/>
          <p:cNvSpPr>
            <a:spLocks noChangeArrowheads="1"/>
          </p:cNvSpPr>
          <p:nvPr/>
        </p:nvSpPr>
        <p:spPr bwMode="auto">
          <a:xfrm>
            <a:off x="7280275" y="468788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61" name="Rectangle 221"/>
          <p:cNvSpPr>
            <a:spLocks noChangeArrowheads="1"/>
          </p:cNvSpPr>
          <p:nvPr/>
        </p:nvSpPr>
        <p:spPr bwMode="auto">
          <a:xfrm>
            <a:off x="7280275" y="455453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62" name="Rectangle 222"/>
          <p:cNvSpPr>
            <a:spLocks noChangeArrowheads="1"/>
          </p:cNvSpPr>
          <p:nvPr/>
        </p:nvSpPr>
        <p:spPr bwMode="auto">
          <a:xfrm>
            <a:off x="7150100" y="468788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63" name="Rectangle 223"/>
          <p:cNvSpPr>
            <a:spLocks noChangeArrowheads="1"/>
          </p:cNvSpPr>
          <p:nvPr/>
        </p:nvSpPr>
        <p:spPr bwMode="auto">
          <a:xfrm>
            <a:off x="7150100" y="455453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64" name="Rectangle 224"/>
          <p:cNvSpPr>
            <a:spLocks noChangeArrowheads="1"/>
          </p:cNvSpPr>
          <p:nvPr/>
        </p:nvSpPr>
        <p:spPr bwMode="auto">
          <a:xfrm>
            <a:off x="7019925" y="468788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65" name="Rectangle 225"/>
          <p:cNvSpPr>
            <a:spLocks noChangeArrowheads="1"/>
          </p:cNvSpPr>
          <p:nvPr/>
        </p:nvSpPr>
        <p:spPr bwMode="auto">
          <a:xfrm>
            <a:off x="7019925" y="455453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66" name="Rectangle 226"/>
          <p:cNvSpPr>
            <a:spLocks noChangeArrowheads="1"/>
          </p:cNvSpPr>
          <p:nvPr/>
        </p:nvSpPr>
        <p:spPr bwMode="auto">
          <a:xfrm>
            <a:off x="7280275" y="482282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67" name="Rectangle 227"/>
          <p:cNvSpPr>
            <a:spLocks noChangeArrowheads="1"/>
          </p:cNvSpPr>
          <p:nvPr/>
        </p:nvSpPr>
        <p:spPr bwMode="auto">
          <a:xfrm>
            <a:off x="7150100" y="482282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68" name="Rectangle 228"/>
          <p:cNvSpPr>
            <a:spLocks noChangeArrowheads="1"/>
          </p:cNvSpPr>
          <p:nvPr/>
        </p:nvSpPr>
        <p:spPr bwMode="auto">
          <a:xfrm>
            <a:off x="7670800" y="461962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69" name="Rectangle 229"/>
          <p:cNvSpPr>
            <a:spLocks noChangeArrowheads="1"/>
          </p:cNvSpPr>
          <p:nvPr/>
        </p:nvSpPr>
        <p:spPr bwMode="auto">
          <a:xfrm>
            <a:off x="7670800" y="448627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70" name="Rectangle 230"/>
          <p:cNvSpPr>
            <a:spLocks noChangeArrowheads="1"/>
          </p:cNvSpPr>
          <p:nvPr/>
        </p:nvSpPr>
        <p:spPr bwMode="auto">
          <a:xfrm>
            <a:off x="7540625" y="461962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71" name="Rectangle 231"/>
          <p:cNvSpPr>
            <a:spLocks noChangeArrowheads="1"/>
          </p:cNvSpPr>
          <p:nvPr/>
        </p:nvSpPr>
        <p:spPr bwMode="auto">
          <a:xfrm>
            <a:off x="7540625" y="448627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72" name="Rectangle 232"/>
          <p:cNvSpPr>
            <a:spLocks noChangeArrowheads="1"/>
          </p:cNvSpPr>
          <p:nvPr/>
        </p:nvSpPr>
        <p:spPr bwMode="auto">
          <a:xfrm>
            <a:off x="7410450" y="461962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73" name="Rectangle 233"/>
          <p:cNvSpPr>
            <a:spLocks noChangeArrowheads="1"/>
          </p:cNvSpPr>
          <p:nvPr/>
        </p:nvSpPr>
        <p:spPr bwMode="auto">
          <a:xfrm>
            <a:off x="7410450" y="448627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74" name="Rectangle 234"/>
          <p:cNvSpPr>
            <a:spLocks noChangeArrowheads="1"/>
          </p:cNvSpPr>
          <p:nvPr/>
        </p:nvSpPr>
        <p:spPr bwMode="auto">
          <a:xfrm>
            <a:off x="7540625" y="4754563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75" name="Rectangle 235"/>
          <p:cNvSpPr>
            <a:spLocks noChangeArrowheads="1"/>
          </p:cNvSpPr>
          <p:nvPr/>
        </p:nvSpPr>
        <p:spPr bwMode="auto">
          <a:xfrm>
            <a:off x="7410450" y="4754563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76" name="Rectangle 236"/>
          <p:cNvSpPr>
            <a:spLocks noChangeArrowheads="1"/>
          </p:cNvSpPr>
          <p:nvPr/>
        </p:nvSpPr>
        <p:spPr bwMode="auto">
          <a:xfrm>
            <a:off x="7931150" y="435927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77" name="Rectangle 237"/>
          <p:cNvSpPr>
            <a:spLocks noChangeArrowheads="1"/>
          </p:cNvSpPr>
          <p:nvPr/>
        </p:nvSpPr>
        <p:spPr bwMode="auto">
          <a:xfrm>
            <a:off x="7800975" y="449262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78" name="Rectangle 238"/>
          <p:cNvSpPr>
            <a:spLocks noChangeArrowheads="1"/>
          </p:cNvSpPr>
          <p:nvPr/>
        </p:nvSpPr>
        <p:spPr bwMode="auto">
          <a:xfrm>
            <a:off x="7800975" y="435927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79" name="Rectangle 239"/>
          <p:cNvSpPr>
            <a:spLocks noChangeArrowheads="1"/>
          </p:cNvSpPr>
          <p:nvPr/>
        </p:nvSpPr>
        <p:spPr bwMode="auto">
          <a:xfrm>
            <a:off x="8451850" y="365125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80" name="Rectangle 240"/>
          <p:cNvSpPr>
            <a:spLocks noChangeArrowheads="1"/>
          </p:cNvSpPr>
          <p:nvPr/>
        </p:nvSpPr>
        <p:spPr bwMode="auto">
          <a:xfrm>
            <a:off x="8451850" y="351790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81" name="Rectangle 241"/>
          <p:cNvSpPr>
            <a:spLocks noChangeArrowheads="1"/>
          </p:cNvSpPr>
          <p:nvPr/>
        </p:nvSpPr>
        <p:spPr bwMode="auto">
          <a:xfrm>
            <a:off x="8321675" y="365125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82" name="Rectangle 242"/>
          <p:cNvSpPr>
            <a:spLocks noChangeArrowheads="1"/>
          </p:cNvSpPr>
          <p:nvPr/>
        </p:nvSpPr>
        <p:spPr bwMode="auto">
          <a:xfrm>
            <a:off x="8321675" y="351790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83" name="Rectangle 243"/>
          <p:cNvSpPr>
            <a:spLocks noChangeArrowheads="1"/>
          </p:cNvSpPr>
          <p:nvPr/>
        </p:nvSpPr>
        <p:spPr bwMode="auto">
          <a:xfrm>
            <a:off x="8191500" y="365125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84" name="Rectangle 244"/>
          <p:cNvSpPr>
            <a:spLocks noChangeArrowheads="1"/>
          </p:cNvSpPr>
          <p:nvPr/>
        </p:nvSpPr>
        <p:spPr bwMode="auto">
          <a:xfrm>
            <a:off x="8191500" y="351790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85" name="Rectangle 245"/>
          <p:cNvSpPr>
            <a:spLocks noChangeArrowheads="1"/>
          </p:cNvSpPr>
          <p:nvPr/>
        </p:nvSpPr>
        <p:spPr bwMode="auto">
          <a:xfrm>
            <a:off x="8451850" y="391953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86" name="Rectangle 246"/>
          <p:cNvSpPr>
            <a:spLocks noChangeArrowheads="1"/>
          </p:cNvSpPr>
          <p:nvPr/>
        </p:nvSpPr>
        <p:spPr bwMode="auto">
          <a:xfrm>
            <a:off x="8451850" y="378618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87" name="Rectangle 247"/>
          <p:cNvSpPr>
            <a:spLocks noChangeArrowheads="1"/>
          </p:cNvSpPr>
          <p:nvPr/>
        </p:nvSpPr>
        <p:spPr bwMode="auto">
          <a:xfrm>
            <a:off x="8321675" y="391953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88" name="Rectangle 248"/>
          <p:cNvSpPr>
            <a:spLocks noChangeArrowheads="1"/>
          </p:cNvSpPr>
          <p:nvPr/>
        </p:nvSpPr>
        <p:spPr bwMode="auto">
          <a:xfrm>
            <a:off x="8321675" y="378618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89" name="Rectangle 249"/>
          <p:cNvSpPr>
            <a:spLocks noChangeArrowheads="1"/>
          </p:cNvSpPr>
          <p:nvPr/>
        </p:nvSpPr>
        <p:spPr bwMode="auto">
          <a:xfrm>
            <a:off x="8191500" y="391953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90" name="Rectangle 250"/>
          <p:cNvSpPr>
            <a:spLocks noChangeArrowheads="1"/>
          </p:cNvSpPr>
          <p:nvPr/>
        </p:nvSpPr>
        <p:spPr bwMode="auto">
          <a:xfrm>
            <a:off x="8191500" y="378618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91" name="Rectangle 251"/>
          <p:cNvSpPr>
            <a:spLocks noChangeArrowheads="1"/>
          </p:cNvSpPr>
          <p:nvPr/>
        </p:nvSpPr>
        <p:spPr bwMode="auto">
          <a:xfrm>
            <a:off x="8321675" y="4049713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92" name="Rectangle 252"/>
          <p:cNvSpPr>
            <a:spLocks noChangeArrowheads="1"/>
          </p:cNvSpPr>
          <p:nvPr/>
        </p:nvSpPr>
        <p:spPr bwMode="auto">
          <a:xfrm>
            <a:off x="8191500" y="4183063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93" name="Rectangle 253"/>
          <p:cNvSpPr>
            <a:spLocks noChangeArrowheads="1"/>
          </p:cNvSpPr>
          <p:nvPr/>
        </p:nvSpPr>
        <p:spPr bwMode="auto">
          <a:xfrm>
            <a:off x="8191500" y="4049713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94" name="Rectangle 254"/>
          <p:cNvSpPr>
            <a:spLocks noChangeArrowheads="1"/>
          </p:cNvSpPr>
          <p:nvPr/>
        </p:nvSpPr>
        <p:spPr bwMode="auto">
          <a:xfrm>
            <a:off x="8582025" y="3384550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95" name="Rectangle 255"/>
          <p:cNvSpPr>
            <a:spLocks noChangeArrowheads="1"/>
          </p:cNvSpPr>
          <p:nvPr/>
        </p:nvSpPr>
        <p:spPr bwMode="auto">
          <a:xfrm>
            <a:off x="8712200" y="351948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96" name="Rectangle 256"/>
          <p:cNvSpPr>
            <a:spLocks noChangeArrowheads="1"/>
          </p:cNvSpPr>
          <p:nvPr/>
        </p:nvSpPr>
        <p:spPr bwMode="auto">
          <a:xfrm>
            <a:off x="8582025" y="365283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97" name="Rectangle 257"/>
          <p:cNvSpPr>
            <a:spLocks noChangeArrowheads="1"/>
          </p:cNvSpPr>
          <p:nvPr/>
        </p:nvSpPr>
        <p:spPr bwMode="auto">
          <a:xfrm>
            <a:off x="8582025" y="351948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98" name="Rectangle 258"/>
          <p:cNvSpPr>
            <a:spLocks noChangeArrowheads="1"/>
          </p:cNvSpPr>
          <p:nvPr/>
        </p:nvSpPr>
        <p:spPr bwMode="auto">
          <a:xfrm>
            <a:off x="8582025" y="3783013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299" name="Rectangle 259"/>
          <p:cNvSpPr>
            <a:spLocks noChangeArrowheads="1"/>
          </p:cNvSpPr>
          <p:nvPr/>
        </p:nvSpPr>
        <p:spPr bwMode="auto">
          <a:xfrm>
            <a:off x="6889750" y="409892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300" name="Rectangle 260"/>
          <p:cNvSpPr>
            <a:spLocks noChangeArrowheads="1"/>
          </p:cNvSpPr>
          <p:nvPr/>
        </p:nvSpPr>
        <p:spPr bwMode="auto">
          <a:xfrm>
            <a:off x="6889750" y="4367213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301" name="Rectangle 261"/>
          <p:cNvSpPr>
            <a:spLocks noChangeArrowheads="1"/>
          </p:cNvSpPr>
          <p:nvPr/>
        </p:nvSpPr>
        <p:spPr bwMode="auto">
          <a:xfrm>
            <a:off x="6889750" y="4233863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302" name="Rectangle 262"/>
          <p:cNvSpPr>
            <a:spLocks noChangeArrowheads="1"/>
          </p:cNvSpPr>
          <p:nvPr/>
        </p:nvSpPr>
        <p:spPr bwMode="auto">
          <a:xfrm>
            <a:off x="7670800" y="356393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303" name="Rectangle 263"/>
          <p:cNvSpPr>
            <a:spLocks noChangeArrowheads="1"/>
          </p:cNvSpPr>
          <p:nvPr/>
        </p:nvSpPr>
        <p:spPr bwMode="auto">
          <a:xfrm>
            <a:off x="6889750" y="4497388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304" name="Rectangle 264"/>
          <p:cNvSpPr>
            <a:spLocks noChangeArrowheads="1"/>
          </p:cNvSpPr>
          <p:nvPr/>
        </p:nvSpPr>
        <p:spPr bwMode="auto">
          <a:xfrm>
            <a:off x="8451850" y="3387725"/>
            <a:ext cx="130175" cy="130175"/>
          </a:xfrm>
          <a:prstGeom prst="rect">
            <a:avLst/>
          </a:prstGeom>
          <a:pattFill prst="wdUpDiag">
            <a:fgClr>
              <a:srgbClr val="DBB19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3305" name="Line 265"/>
          <p:cNvSpPr>
            <a:spLocks noChangeShapeType="1"/>
          </p:cNvSpPr>
          <p:nvPr/>
        </p:nvSpPr>
        <p:spPr bwMode="auto">
          <a:xfrm rot="10800000" flipV="1">
            <a:off x="8078788" y="3819525"/>
            <a:ext cx="0" cy="692150"/>
          </a:xfrm>
          <a:prstGeom prst="line">
            <a:avLst/>
          </a:prstGeom>
          <a:noFill/>
          <a:ln w="15875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5" name="Rectangle 33"/>
          <p:cNvSpPr>
            <a:spLocks noChangeArrowheads="1"/>
          </p:cNvSpPr>
          <p:nvPr/>
        </p:nvSpPr>
        <p:spPr bwMode="auto">
          <a:xfrm>
            <a:off x="179388" y="3751263"/>
            <a:ext cx="64262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For complex distributions of mass,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ZA">
                <a:solidFill>
                  <a:srgbClr val="000066"/>
                </a:solidFill>
              </a:rPr>
              <a:t> is usually replaced by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ZA">
                <a:solidFill>
                  <a:srgbClr val="000066"/>
                </a:solidFill>
              </a:rPr>
              <a:t> and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y</a:t>
            </a:r>
            <a:r>
              <a:rPr lang="en-ZA">
                <a:solidFill>
                  <a:srgbClr val="000066"/>
                </a:solidFill>
              </a:rPr>
              <a:t> components…</a:t>
            </a:r>
            <a:endParaRPr lang="en-US">
              <a:solidFill>
                <a:srgbClr val="000066"/>
              </a:solidFill>
              <a:sym typeface="Symbol" pitchFamily="18" charset="2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 flipV="1">
            <a:off x="7451725" y="3819525"/>
            <a:ext cx="623888" cy="6492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2000"/>
                                        <p:tgtEl>
                                          <p:spTgt spid="343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2000"/>
                                        <p:tgtEl>
                                          <p:spTgt spid="343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2000"/>
                                        <p:tgtEl>
                                          <p:spTgt spid="343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2000"/>
                                        <p:tgtEl>
                                          <p:spTgt spid="343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" dur="2000"/>
                                        <p:tgtEl>
                                          <p:spTgt spid="343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000"/>
                                        <p:tgtEl>
                                          <p:spTgt spid="343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2000"/>
                                        <p:tgtEl>
                                          <p:spTgt spid="343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" dur="2000"/>
                                        <p:tgtEl>
                                          <p:spTgt spid="343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2000"/>
                                        <p:tgtEl>
                                          <p:spTgt spid="343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2000"/>
                                        <p:tgtEl>
                                          <p:spTgt spid="343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4" dur="2000"/>
                                        <p:tgtEl>
                                          <p:spTgt spid="343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2000"/>
                                        <p:tgtEl>
                                          <p:spTgt spid="343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000"/>
                                        <p:tgtEl>
                                          <p:spTgt spid="343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000"/>
                                        <p:tgtEl>
                                          <p:spTgt spid="343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6" dur="2000"/>
                                        <p:tgtEl>
                                          <p:spTgt spid="343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9" dur="2000"/>
                                        <p:tgtEl>
                                          <p:spTgt spid="343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2" dur="2000"/>
                                        <p:tgtEl>
                                          <p:spTgt spid="343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5" dur="2000"/>
                                        <p:tgtEl>
                                          <p:spTgt spid="343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2000"/>
                                        <p:tgtEl>
                                          <p:spTgt spid="343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2000"/>
                                        <p:tgtEl>
                                          <p:spTgt spid="343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4" dur="2000"/>
                                        <p:tgtEl>
                                          <p:spTgt spid="343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000"/>
                                        <p:tgtEl>
                                          <p:spTgt spid="343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0" dur="2000"/>
                                        <p:tgtEl>
                                          <p:spTgt spid="343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3" dur="2000"/>
                                        <p:tgtEl>
                                          <p:spTgt spid="343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6" dur="2000"/>
                                        <p:tgtEl>
                                          <p:spTgt spid="343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9" dur="2000"/>
                                        <p:tgtEl>
                                          <p:spTgt spid="343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2" dur="2000"/>
                                        <p:tgtEl>
                                          <p:spTgt spid="343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2000"/>
                                        <p:tgtEl>
                                          <p:spTgt spid="343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000"/>
                                        <p:tgtEl>
                                          <p:spTgt spid="343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1" dur="2000"/>
                                        <p:tgtEl>
                                          <p:spTgt spid="343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4" dur="2000"/>
                                        <p:tgtEl>
                                          <p:spTgt spid="343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7" dur="2000"/>
                                        <p:tgtEl>
                                          <p:spTgt spid="343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0" dur="2000"/>
                                        <p:tgtEl>
                                          <p:spTgt spid="343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3" dur="2000"/>
                                        <p:tgtEl>
                                          <p:spTgt spid="343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6" dur="2000"/>
                                        <p:tgtEl>
                                          <p:spTgt spid="343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000"/>
                                        <p:tgtEl>
                                          <p:spTgt spid="343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" dur="2000"/>
                                        <p:tgtEl>
                                          <p:spTgt spid="343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5" dur="2000"/>
                                        <p:tgtEl>
                                          <p:spTgt spid="343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" dur="2000"/>
                                        <p:tgtEl>
                                          <p:spTgt spid="343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1" dur="2000"/>
                                        <p:tgtEl>
                                          <p:spTgt spid="3432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4" dur="2000"/>
                                        <p:tgtEl>
                                          <p:spTgt spid="343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7" dur="2000"/>
                                        <p:tgtEl>
                                          <p:spTgt spid="343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0" dur="2000"/>
                                        <p:tgtEl>
                                          <p:spTgt spid="343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" dur="2000"/>
                                        <p:tgtEl>
                                          <p:spTgt spid="3432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000"/>
                                        <p:tgtEl>
                                          <p:spTgt spid="343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9" dur="2000"/>
                                        <p:tgtEl>
                                          <p:spTgt spid="3432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2" dur="2000"/>
                                        <p:tgtEl>
                                          <p:spTgt spid="343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5" dur="2000"/>
                                        <p:tgtEl>
                                          <p:spTgt spid="343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8" dur="2000"/>
                                        <p:tgtEl>
                                          <p:spTgt spid="343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1" dur="2000"/>
                                        <p:tgtEl>
                                          <p:spTgt spid="343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4" dur="2000"/>
                                        <p:tgtEl>
                                          <p:spTgt spid="343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000"/>
                                        <p:tgtEl>
                                          <p:spTgt spid="343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0" dur="2000"/>
                                        <p:tgtEl>
                                          <p:spTgt spid="343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3" dur="2000"/>
                                        <p:tgtEl>
                                          <p:spTgt spid="343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6" dur="2000"/>
                                        <p:tgtEl>
                                          <p:spTgt spid="343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9" dur="2000"/>
                                        <p:tgtEl>
                                          <p:spTgt spid="343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2" dur="2000"/>
                                        <p:tgtEl>
                                          <p:spTgt spid="343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5" dur="2000"/>
                                        <p:tgtEl>
                                          <p:spTgt spid="343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000"/>
                                        <p:tgtEl>
                                          <p:spTgt spid="3432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1" dur="2000"/>
                                        <p:tgtEl>
                                          <p:spTgt spid="343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4" dur="2000"/>
                                        <p:tgtEl>
                                          <p:spTgt spid="3432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7" dur="2000"/>
                                        <p:tgtEl>
                                          <p:spTgt spid="343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0" dur="2000"/>
                                        <p:tgtEl>
                                          <p:spTgt spid="3432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3" dur="2000"/>
                                        <p:tgtEl>
                                          <p:spTgt spid="3432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6" dur="2000"/>
                                        <p:tgtEl>
                                          <p:spTgt spid="3432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9" dur="2000"/>
                                        <p:tgtEl>
                                          <p:spTgt spid="3432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2" dur="2000"/>
                                        <p:tgtEl>
                                          <p:spTgt spid="3432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000"/>
                                        <p:tgtEl>
                                          <p:spTgt spid="343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8" dur="2000"/>
                                        <p:tgtEl>
                                          <p:spTgt spid="3432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1" dur="2000"/>
                                        <p:tgtEl>
                                          <p:spTgt spid="343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4" dur="2000"/>
                                        <p:tgtEl>
                                          <p:spTgt spid="343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7" dur="2000"/>
                                        <p:tgtEl>
                                          <p:spTgt spid="3432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0" dur="2000"/>
                                        <p:tgtEl>
                                          <p:spTgt spid="3432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3" dur="2000"/>
                                        <p:tgtEl>
                                          <p:spTgt spid="3432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000"/>
                                        <p:tgtEl>
                                          <p:spTgt spid="343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9" dur="2000"/>
                                        <p:tgtEl>
                                          <p:spTgt spid="343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2" dur="2000"/>
                                        <p:tgtEl>
                                          <p:spTgt spid="3432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5" dur="2000"/>
                                        <p:tgtEl>
                                          <p:spTgt spid="3432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8" dur="2000"/>
                                        <p:tgtEl>
                                          <p:spTgt spid="3432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1" dur="2000"/>
                                        <p:tgtEl>
                                          <p:spTgt spid="343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4" dur="2000"/>
                                        <p:tgtEl>
                                          <p:spTgt spid="3432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000"/>
                                        <p:tgtEl>
                                          <p:spTgt spid="3432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0" dur="2000"/>
                                        <p:tgtEl>
                                          <p:spTgt spid="3432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3" dur="2000"/>
                                        <p:tgtEl>
                                          <p:spTgt spid="343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6" dur="2000"/>
                                        <p:tgtEl>
                                          <p:spTgt spid="343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9" dur="2000"/>
                                        <p:tgtEl>
                                          <p:spTgt spid="343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2" dur="2000"/>
                                        <p:tgtEl>
                                          <p:spTgt spid="343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5" dur="2000"/>
                                        <p:tgtEl>
                                          <p:spTgt spid="343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000"/>
                                        <p:tgtEl>
                                          <p:spTgt spid="343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000"/>
                                        <p:tgtEl>
                                          <p:spTgt spid="343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000"/>
                                        <p:tgtEl>
                                          <p:spTgt spid="343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7" dur="2000"/>
                                        <p:tgtEl>
                                          <p:spTgt spid="343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0" dur="2000"/>
                                        <p:tgtEl>
                                          <p:spTgt spid="3432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3" dur="2000"/>
                                        <p:tgtEl>
                                          <p:spTgt spid="3433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6" dur="2000"/>
                                        <p:tgtEl>
                                          <p:spTgt spid="3433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9" dur="2000"/>
                                        <p:tgtEl>
                                          <p:spTgt spid="3433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2" dur="2000"/>
                                        <p:tgtEl>
                                          <p:spTgt spid="3433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5" dur="2000"/>
                                        <p:tgtEl>
                                          <p:spTgt spid="3433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3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2" dur="500"/>
                                        <p:tgtEl>
                                          <p:spTgt spid="343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6" presetID="22" presetClass="entr" presetSubtype="4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8" dur="1000"/>
                                        <p:tgtEl>
                                          <p:spTgt spid="343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1" dur="500"/>
                                        <p:tgtEl>
                                          <p:spTgt spid="343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2" fill="hold">
                      <p:stCondLst>
                        <p:cond delay="indefinite"/>
                      </p:stCondLst>
                      <p:childTnLst>
                        <p:par>
                          <p:cTn id="513" fill="hold">
                            <p:stCondLst>
                              <p:cond delay="0"/>
                            </p:stCondLst>
                            <p:childTnLst>
                              <p:par>
                                <p:cTn id="5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7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8" fill="hold">
                      <p:stCondLst>
                        <p:cond delay="indefinite"/>
                      </p:stCondLst>
                      <p:childTnLst>
                        <p:par>
                          <p:cTn id="519" fill="hold">
                            <p:stCondLst>
                              <p:cond delay="0"/>
                            </p:stCondLst>
                            <p:childTnLst>
                              <p:par>
                                <p:cTn id="5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2" fill="hold">
                      <p:stCondLst>
                        <p:cond delay="indefinite"/>
                      </p:stCondLst>
                      <p:childTnLst>
                        <p:par>
                          <p:cTn id="523" fill="hold">
                            <p:stCondLst>
                              <p:cond delay="0"/>
                            </p:stCondLst>
                            <p:childTnLst>
                              <p:par>
                                <p:cTn id="5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6" fill="hold">
                      <p:stCondLst>
                        <p:cond delay="indefinite"/>
                      </p:stCondLst>
                      <p:childTnLst>
                        <p:par>
                          <p:cTn id="527" fill="hold">
                            <p:stCondLst>
                              <p:cond delay="0"/>
                            </p:stCondLst>
                            <p:childTnLst>
                              <p:par>
                                <p:cTn id="5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2" dur="700"/>
                                        <p:tgtEl>
                                          <p:spTgt spid="343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5" dur="500"/>
                                        <p:tgtEl>
                                          <p:spTgt spid="343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6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8" dur="700"/>
                                        <p:tgtEl>
                                          <p:spTgt spid="343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1" dur="500"/>
                                        <p:tgtEl>
                                          <p:spTgt spid="343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2" fill="hold">
                      <p:stCondLst>
                        <p:cond delay="indefinite"/>
                      </p:stCondLst>
                      <p:childTnLst>
                        <p:par>
                          <p:cTn id="543" fill="hold">
                            <p:stCondLst>
                              <p:cond delay="0"/>
                            </p:stCondLst>
                            <p:childTnLst>
                              <p:par>
                                <p:cTn id="5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55" grpId="0"/>
      <p:bldP spid="343061" grpId="0"/>
      <p:bldP spid="343069" grpId="0" animBg="1"/>
      <p:bldP spid="343070" grpId="0"/>
      <p:bldP spid="343071" grpId="0"/>
      <p:bldP spid="3" grpId="0"/>
      <p:bldP spid="4" grpId="0" animBg="1"/>
      <p:bldP spid="4" grpId="1" animBg="1"/>
      <p:bldP spid="343207" grpId="0" animBg="1"/>
      <p:bldP spid="343207" grpId="1" animBg="1"/>
      <p:bldP spid="343208" grpId="0" animBg="1"/>
      <p:bldP spid="343208" grpId="1" animBg="1"/>
      <p:bldP spid="343209" grpId="0" animBg="1"/>
      <p:bldP spid="343209" grpId="1" animBg="1"/>
      <p:bldP spid="343210" grpId="0" animBg="1"/>
      <p:bldP spid="343210" grpId="1" animBg="1"/>
      <p:bldP spid="343211" grpId="0" animBg="1"/>
      <p:bldP spid="343211" grpId="1" animBg="1"/>
      <p:bldP spid="343212" grpId="0" animBg="1"/>
      <p:bldP spid="343212" grpId="1" animBg="1"/>
      <p:bldP spid="343213" grpId="0" animBg="1"/>
      <p:bldP spid="343213" grpId="1" animBg="1"/>
      <p:bldP spid="343214" grpId="0" animBg="1"/>
      <p:bldP spid="343214" grpId="1" animBg="1"/>
      <p:bldP spid="343215" grpId="0" animBg="1"/>
      <p:bldP spid="343215" grpId="1" animBg="1"/>
      <p:bldP spid="343216" grpId="0" animBg="1"/>
      <p:bldP spid="343216" grpId="1" animBg="1"/>
      <p:bldP spid="343217" grpId="0" animBg="1"/>
      <p:bldP spid="343217" grpId="1" animBg="1"/>
      <p:bldP spid="343218" grpId="0" animBg="1"/>
      <p:bldP spid="343218" grpId="1" animBg="1"/>
      <p:bldP spid="343219" grpId="0" animBg="1"/>
      <p:bldP spid="343219" grpId="1" animBg="1"/>
      <p:bldP spid="343220" grpId="0" animBg="1"/>
      <p:bldP spid="343220" grpId="1" animBg="1"/>
      <p:bldP spid="343221" grpId="0" animBg="1"/>
      <p:bldP spid="343221" grpId="1" animBg="1"/>
      <p:bldP spid="343222" grpId="0" animBg="1"/>
      <p:bldP spid="343222" grpId="1" animBg="1"/>
      <p:bldP spid="343223" grpId="0" animBg="1"/>
      <p:bldP spid="343223" grpId="1" animBg="1"/>
      <p:bldP spid="343224" grpId="0" animBg="1"/>
      <p:bldP spid="343224" grpId="1" animBg="1"/>
      <p:bldP spid="343225" grpId="0" animBg="1"/>
      <p:bldP spid="343225" grpId="1" animBg="1"/>
      <p:bldP spid="343226" grpId="0" animBg="1"/>
      <p:bldP spid="343226" grpId="1" animBg="1"/>
      <p:bldP spid="343227" grpId="0" animBg="1"/>
      <p:bldP spid="343227" grpId="1" animBg="1"/>
      <p:bldP spid="343228" grpId="0" animBg="1"/>
      <p:bldP spid="343228" grpId="1" animBg="1"/>
      <p:bldP spid="343229" grpId="0" animBg="1"/>
      <p:bldP spid="343229" grpId="1" animBg="1"/>
      <p:bldP spid="343230" grpId="0" animBg="1"/>
      <p:bldP spid="343230" grpId="1" animBg="1"/>
      <p:bldP spid="343231" grpId="0" animBg="1"/>
      <p:bldP spid="343231" grpId="1" animBg="1"/>
      <p:bldP spid="343232" grpId="0" animBg="1"/>
      <p:bldP spid="343232" grpId="1" animBg="1"/>
      <p:bldP spid="343233" grpId="0" animBg="1"/>
      <p:bldP spid="343233" grpId="1" animBg="1"/>
      <p:bldP spid="343234" grpId="0" animBg="1"/>
      <p:bldP spid="343234" grpId="1" animBg="1"/>
      <p:bldP spid="343235" grpId="0" animBg="1"/>
      <p:bldP spid="343235" grpId="1" animBg="1"/>
      <p:bldP spid="343236" grpId="0" animBg="1"/>
      <p:bldP spid="343236" grpId="1" animBg="1"/>
      <p:bldP spid="343237" grpId="0" animBg="1"/>
      <p:bldP spid="343237" grpId="1" animBg="1"/>
      <p:bldP spid="343238" grpId="0" animBg="1"/>
      <p:bldP spid="343238" grpId="1" animBg="1"/>
      <p:bldP spid="343239" grpId="0" animBg="1"/>
      <p:bldP spid="343239" grpId="1" animBg="1"/>
      <p:bldP spid="343240" grpId="0" animBg="1"/>
      <p:bldP spid="343240" grpId="1" animBg="1"/>
      <p:bldP spid="343241" grpId="0" animBg="1"/>
      <p:bldP spid="343241" grpId="1" animBg="1"/>
      <p:bldP spid="343242" grpId="0" animBg="1"/>
      <p:bldP spid="343242" grpId="1" animBg="1"/>
      <p:bldP spid="343243" grpId="0" animBg="1"/>
      <p:bldP spid="343243" grpId="1" animBg="1"/>
      <p:bldP spid="343244" grpId="0" animBg="1"/>
      <p:bldP spid="343244" grpId="1" animBg="1"/>
      <p:bldP spid="343245" grpId="0" animBg="1"/>
      <p:bldP spid="343245" grpId="1" animBg="1"/>
      <p:bldP spid="343246" grpId="0" animBg="1"/>
      <p:bldP spid="343246" grpId="1" animBg="1"/>
      <p:bldP spid="343247" grpId="0" animBg="1"/>
      <p:bldP spid="343247" grpId="1" animBg="1"/>
      <p:bldP spid="343248" grpId="0" animBg="1"/>
      <p:bldP spid="343248" grpId="1" animBg="1"/>
      <p:bldP spid="343249" grpId="0" animBg="1"/>
      <p:bldP spid="343249" grpId="1" animBg="1"/>
      <p:bldP spid="343250" grpId="0" animBg="1"/>
      <p:bldP spid="343250" grpId="1" animBg="1"/>
      <p:bldP spid="343251" grpId="0" animBg="1"/>
      <p:bldP spid="343251" grpId="1" animBg="1"/>
      <p:bldP spid="343252" grpId="0" animBg="1"/>
      <p:bldP spid="343252" grpId="1" animBg="1"/>
      <p:bldP spid="343253" grpId="0" animBg="1"/>
      <p:bldP spid="343253" grpId="1" animBg="1"/>
      <p:bldP spid="343254" grpId="0" animBg="1"/>
      <p:bldP spid="343254" grpId="1" animBg="1"/>
      <p:bldP spid="343255" grpId="0" animBg="1"/>
      <p:bldP spid="343255" grpId="1" animBg="1"/>
      <p:bldP spid="343256" grpId="0" animBg="1"/>
      <p:bldP spid="343256" grpId="1" animBg="1"/>
      <p:bldP spid="343257" grpId="0" animBg="1"/>
      <p:bldP spid="343257" grpId="1" animBg="1"/>
      <p:bldP spid="343258" grpId="0" animBg="1"/>
      <p:bldP spid="343258" grpId="1" animBg="1"/>
      <p:bldP spid="343259" grpId="0" animBg="1"/>
      <p:bldP spid="343259" grpId="1" animBg="1"/>
      <p:bldP spid="343260" grpId="0" animBg="1"/>
      <p:bldP spid="343260" grpId="1" animBg="1"/>
      <p:bldP spid="343261" grpId="0" animBg="1"/>
      <p:bldP spid="343261" grpId="1" animBg="1"/>
      <p:bldP spid="343262" grpId="0" animBg="1"/>
      <p:bldP spid="343262" grpId="1" animBg="1"/>
      <p:bldP spid="343263" grpId="0" animBg="1"/>
      <p:bldP spid="343263" grpId="1" animBg="1"/>
      <p:bldP spid="343264" grpId="0" animBg="1"/>
      <p:bldP spid="343264" grpId="1" animBg="1"/>
      <p:bldP spid="343265" grpId="0" animBg="1"/>
      <p:bldP spid="343265" grpId="1" animBg="1"/>
      <p:bldP spid="343266" grpId="0" animBg="1"/>
      <p:bldP spid="343266" grpId="1" animBg="1"/>
      <p:bldP spid="343267" grpId="0" animBg="1"/>
      <p:bldP spid="343267" grpId="1" animBg="1"/>
      <p:bldP spid="343268" grpId="0" animBg="1"/>
      <p:bldP spid="343268" grpId="1" animBg="1"/>
      <p:bldP spid="343269" grpId="0" animBg="1"/>
      <p:bldP spid="343269" grpId="1" animBg="1"/>
      <p:bldP spid="343270" grpId="0" animBg="1"/>
      <p:bldP spid="343270" grpId="1" animBg="1"/>
      <p:bldP spid="343271" grpId="0" animBg="1"/>
      <p:bldP spid="343271" grpId="1" animBg="1"/>
      <p:bldP spid="343272" grpId="0" animBg="1"/>
      <p:bldP spid="343272" grpId="1" animBg="1"/>
      <p:bldP spid="343273" grpId="0" animBg="1"/>
      <p:bldP spid="343273" grpId="1" animBg="1"/>
      <p:bldP spid="343274" grpId="0" animBg="1"/>
      <p:bldP spid="343274" grpId="1" animBg="1"/>
      <p:bldP spid="343275" grpId="0" animBg="1"/>
      <p:bldP spid="343275" grpId="1" animBg="1"/>
      <p:bldP spid="343276" grpId="0" animBg="1"/>
      <p:bldP spid="343276" grpId="1" animBg="1"/>
      <p:bldP spid="343277" grpId="0" animBg="1"/>
      <p:bldP spid="343277" grpId="1" animBg="1"/>
      <p:bldP spid="343278" grpId="0" animBg="1"/>
      <p:bldP spid="343278" grpId="1" animBg="1"/>
      <p:bldP spid="343279" grpId="0" animBg="1"/>
      <p:bldP spid="343279" grpId="1" animBg="1"/>
      <p:bldP spid="343280" grpId="0" animBg="1"/>
      <p:bldP spid="343280" grpId="1" animBg="1"/>
      <p:bldP spid="343281" grpId="0" animBg="1"/>
      <p:bldP spid="343281" grpId="1" animBg="1"/>
      <p:bldP spid="343282" grpId="0" animBg="1"/>
      <p:bldP spid="343282" grpId="1" animBg="1"/>
      <p:bldP spid="343283" grpId="0" animBg="1"/>
      <p:bldP spid="343283" grpId="1" animBg="1"/>
      <p:bldP spid="343284" grpId="0" animBg="1"/>
      <p:bldP spid="343284" grpId="1" animBg="1"/>
      <p:bldP spid="343285" grpId="0" animBg="1"/>
      <p:bldP spid="343285" grpId="1" animBg="1"/>
      <p:bldP spid="343286" grpId="0" animBg="1"/>
      <p:bldP spid="343286" grpId="1" animBg="1"/>
      <p:bldP spid="343287" grpId="0" animBg="1"/>
      <p:bldP spid="343287" grpId="1" animBg="1"/>
      <p:bldP spid="343288" grpId="0" animBg="1"/>
      <p:bldP spid="343288" grpId="1" animBg="1"/>
      <p:bldP spid="343289" grpId="0" animBg="1"/>
      <p:bldP spid="343289" grpId="1" animBg="1"/>
      <p:bldP spid="343290" grpId="0" animBg="1"/>
      <p:bldP spid="343290" grpId="1" animBg="1"/>
      <p:bldP spid="343291" grpId="0" animBg="1"/>
      <p:bldP spid="343291" grpId="1" animBg="1"/>
      <p:bldP spid="343292" grpId="0" animBg="1"/>
      <p:bldP spid="343292" grpId="1" animBg="1"/>
      <p:bldP spid="343293" grpId="0" animBg="1"/>
      <p:bldP spid="343293" grpId="1" animBg="1"/>
      <p:bldP spid="343294" grpId="0" animBg="1"/>
      <p:bldP spid="343294" grpId="1" animBg="1"/>
      <p:bldP spid="343295" grpId="0" animBg="1"/>
      <p:bldP spid="343295" grpId="1" animBg="1"/>
      <p:bldP spid="343296" grpId="0" animBg="1"/>
      <p:bldP spid="343296" grpId="1" animBg="1"/>
      <p:bldP spid="343297" grpId="0" animBg="1"/>
      <p:bldP spid="343297" grpId="1" animBg="1"/>
      <p:bldP spid="343298" grpId="0" animBg="1"/>
      <p:bldP spid="343298" grpId="1" animBg="1"/>
      <p:bldP spid="343299" grpId="0" animBg="1"/>
      <p:bldP spid="343299" grpId="1" animBg="1"/>
      <p:bldP spid="343300" grpId="0" animBg="1"/>
      <p:bldP spid="343300" grpId="1" animBg="1"/>
      <p:bldP spid="343301" grpId="0" animBg="1"/>
      <p:bldP spid="343301" grpId="1" animBg="1"/>
      <p:bldP spid="343302" grpId="0" animBg="1"/>
      <p:bldP spid="343302" grpId="1" animBg="1"/>
      <p:bldP spid="343303" grpId="0" animBg="1"/>
      <p:bldP spid="343303" grpId="1" animBg="1"/>
      <p:bldP spid="343304" grpId="0" animBg="1"/>
      <p:bldP spid="343304" grpId="1" animBg="1"/>
      <p:bldP spid="343305" grpId="0" animBg="1"/>
      <p:bldP spid="5" grpId="0"/>
      <p:bldP spid="34305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9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ZA" smtClean="0"/>
              <a:t>MOMENTS OF INERTIA</a:t>
            </a:r>
            <a:endParaRPr lang="en-GB" smtClean="0"/>
          </a:p>
        </p:txBody>
      </p:sp>
      <p:sp>
        <p:nvSpPr>
          <p:cNvPr id="5099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6318250" cy="895350"/>
          </a:xfrm>
        </p:spPr>
        <p:txBody>
          <a:bodyPr/>
          <a:lstStyle/>
          <a:p>
            <a:pPr marL="0" indent="0"/>
            <a:r>
              <a:rPr lang="en-ZA" sz="2400" smtClean="0"/>
              <a:t>For simple, uniform distributions of mass, however, the integration can be trivial. </a:t>
            </a:r>
            <a:endParaRPr lang="en-GB" sz="2400" smtClean="0"/>
          </a:p>
        </p:txBody>
      </p:sp>
      <p:grpSp>
        <p:nvGrpSpPr>
          <p:cNvPr id="509985" name="Group 19"/>
          <p:cNvGrpSpPr>
            <a:grpSpLocks/>
          </p:cNvGrpSpPr>
          <p:nvPr/>
        </p:nvGrpSpPr>
        <p:grpSpPr bwMode="auto">
          <a:xfrm>
            <a:off x="6805613" y="1489075"/>
            <a:ext cx="1838325" cy="1873250"/>
            <a:chOff x="3914" y="986"/>
            <a:chExt cx="1158" cy="1180"/>
          </a:xfrm>
        </p:grpSpPr>
        <p:grpSp>
          <p:nvGrpSpPr>
            <p:cNvPr id="509991" name="Group 18"/>
            <p:cNvGrpSpPr>
              <a:grpSpLocks/>
            </p:cNvGrpSpPr>
            <p:nvPr/>
          </p:nvGrpSpPr>
          <p:grpSpPr bwMode="auto">
            <a:xfrm>
              <a:off x="3914" y="986"/>
              <a:ext cx="1158" cy="1180"/>
              <a:chOff x="3914" y="986"/>
              <a:chExt cx="1158" cy="1180"/>
            </a:xfrm>
          </p:grpSpPr>
          <p:grpSp>
            <p:nvGrpSpPr>
              <p:cNvPr id="509993" name="Group 13"/>
              <p:cNvGrpSpPr>
                <a:grpSpLocks/>
              </p:cNvGrpSpPr>
              <p:nvPr/>
            </p:nvGrpSpPr>
            <p:grpSpPr bwMode="auto">
              <a:xfrm>
                <a:off x="3914" y="986"/>
                <a:ext cx="1158" cy="1180"/>
                <a:chOff x="3914" y="986"/>
                <a:chExt cx="1158" cy="1180"/>
              </a:xfrm>
            </p:grpSpPr>
            <p:grpSp>
              <p:nvGrpSpPr>
                <p:cNvPr id="509997" name="Group 12"/>
                <p:cNvGrpSpPr>
                  <a:grpSpLocks/>
                </p:cNvGrpSpPr>
                <p:nvPr/>
              </p:nvGrpSpPr>
              <p:grpSpPr bwMode="auto">
                <a:xfrm>
                  <a:off x="3914" y="986"/>
                  <a:ext cx="1158" cy="1124"/>
                  <a:chOff x="3914" y="986"/>
                  <a:chExt cx="1158" cy="1124"/>
                </a:xfrm>
              </p:grpSpPr>
              <p:grpSp>
                <p:nvGrpSpPr>
                  <p:cNvPr id="509999" name="Group 10"/>
                  <p:cNvGrpSpPr>
                    <a:grpSpLocks/>
                  </p:cNvGrpSpPr>
                  <p:nvPr/>
                </p:nvGrpSpPr>
                <p:grpSpPr bwMode="auto">
                  <a:xfrm>
                    <a:off x="3914" y="1194"/>
                    <a:ext cx="916" cy="916"/>
                    <a:chOff x="3914" y="1194"/>
                    <a:chExt cx="916" cy="916"/>
                  </a:xfrm>
                </p:grpSpPr>
                <p:sp>
                  <p:nvSpPr>
                    <p:cNvPr id="510001" name="Oval 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14" y="1194"/>
                      <a:ext cx="916" cy="916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FF"/>
                        </a:gs>
                        <a:gs pos="100000">
                          <a:srgbClr val="DBB191"/>
                        </a:gs>
                      </a:gsLst>
                      <a:lin ang="2700000" scaled="1"/>
                    </a:gra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 useBgFill="1">
                  <p:nvSpPr>
                    <p:cNvPr id="510002" name="Oval 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2" y="1252"/>
                      <a:ext cx="800" cy="800"/>
                    </a:xfrm>
                    <a:prstGeom prst="ellipse">
                      <a:avLst/>
                    </a:prstGeom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</p:grpSp>
              <p:sp>
                <p:nvSpPr>
                  <p:cNvPr id="510000" name="Freeform 8"/>
                  <p:cNvSpPr>
                    <a:spLocks/>
                  </p:cNvSpPr>
                  <p:nvPr/>
                </p:nvSpPr>
                <p:spPr bwMode="auto">
                  <a:xfrm>
                    <a:off x="4112" y="986"/>
                    <a:ext cx="960" cy="1020"/>
                  </a:xfrm>
                  <a:custGeom>
                    <a:avLst/>
                    <a:gdLst>
                      <a:gd name="T0" fmla="*/ 0 w 960"/>
                      <a:gd name="T1" fmla="*/ 289 h 1020"/>
                      <a:gd name="T2" fmla="*/ 279 w 960"/>
                      <a:gd name="T3" fmla="*/ 100 h 1020"/>
                      <a:gd name="T4" fmla="*/ 837 w 960"/>
                      <a:gd name="T5" fmla="*/ 214 h 1020"/>
                      <a:gd name="T6" fmla="*/ 821 w 960"/>
                      <a:gd name="T7" fmla="*/ 779 h 1020"/>
                      <a:gd name="T8" fmla="*/ 549 w 960"/>
                      <a:gd name="T9" fmla="*/ 1020 h 1020"/>
                      <a:gd name="T10" fmla="*/ 613 w 960"/>
                      <a:gd name="T11" fmla="*/ 373 h 1020"/>
                      <a:gd name="T12" fmla="*/ 0 w 960"/>
                      <a:gd name="T13" fmla="*/ 289 h 1020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960"/>
                      <a:gd name="T22" fmla="*/ 0 h 1020"/>
                      <a:gd name="T23" fmla="*/ 960 w 960"/>
                      <a:gd name="T24" fmla="*/ 1020 h 1020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960" h="1020">
                        <a:moveTo>
                          <a:pt x="0" y="289"/>
                        </a:moveTo>
                        <a:cubicBezTo>
                          <a:pt x="0" y="289"/>
                          <a:pt x="139" y="194"/>
                          <a:pt x="279" y="100"/>
                        </a:cubicBezTo>
                        <a:cubicBezTo>
                          <a:pt x="471" y="0"/>
                          <a:pt x="714" y="56"/>
                          <a:pt x="837" y="214"/>
                        </a:cubicBezTo>
                        <a:cubicBezTo>
                          <a:pt x="960" y="372"/>
                          <a:pt x="925" y="678"/>
                          <a:pt x="821" y="779"/>
                        </a:cubicBezTo>
                        <a:cubicBezTo>
                          <a:pt x="685" y="899"/>
                          <a:pt x="549" y="1020"/>
                          <a:pt x="549" y="1020"/>
                        </a:cubicBezTo>
                        <a:cubicBezTo>
                          <a:pt x="816" y="786"/>
                          <a:pt x="706" y="497"/>
                          <a:pt x="613" y="373"/>
                        </a:cubicBezTo>
                        <a:cubicBezTo>
                          <a:pt x="520" y="249"/>
                          <a:pt x="249" y="118"/>
                          <a:pt x="0" y="289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FFFFF"/>
                      </a:gs>
                      <a:gs pos="100000">
                        <a:srgbClr val="DBB191"/>
                      </a:gs>
                    </a:gsLst>
                    <a:lin ang="2700000" scaled="1"/>
                  </a:gradFill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509998" name="Freeform 11"/>
                <p:cNvSpPr>
                  <a:spLocks/>
                </p:cNvSpPr>
                <p:nvPr/>
              </p:nvSpPr>
              <p:spPr bwMode="auto">
                <a:xfrm>
                  <a:off x="3918" y="1263"/>
                  <a:ext cx="813" cy="903"/>
                </a:xfrm>
                <a:custGeom>
                  <a:avLst/>
                  <a:gdLst>
                    <a:gd name="T0" fmla="*/ 813 w 813"/>
                    <a:gd name="T1" fmla="*/ 568 h 903"/>
                    <a:gd name="T2" fmla="*/ 135 w 813"/>
                    <a:gd name="T3" fmla="*/ 639 h 903"/>
                    <a:gd name="T4" fmla="*/ 359 w 813"/>
                    <a:gd name="T5" fmla="*/ 0 h 903"/>
                    <a:gd name="T6" fmla="*/ 383 w 813"/>
                    <a:gd name="T7" fmla="*/ 454 h 903"/>
                    <a:gd name="T8" fmla="*/ 813 w 813"/>
                    <a:gd name="T9" fmla="*/ 568 h 9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13"/>
                    <a:gd name="T16" fmla="*/ 0 h 903"/>
                    <a:gd name="T17" fmla="*/ 813 w 813"/>
                    <a:gd name="T18" fmla="*/ 903 h 9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13" h="903">
                      <a:moveTo>
                        <a:pt x="813" y="568"/>
                      </a:moveTo>
                      <a:cubicBezTo>
                        <a:pt x="624" y="903"/>
                        <a:pt x="270" y="803"/>
                        <a:pt x="135" y="639"/>
                      </a:cubicBezTo>
                      <a:cubicBezTo>
                        <a:pt x="0" y="475"/>
                        <a:pt x="12" y="90"/>
                        <a:pt x="359" y="0"/>
                      </a:cubicBezTo>
                      <a:cubicBezTo>
                        <a:pt x="280" y="107"/>
                        <a:pt x="290" y="343"/>
                        <a:pt x="383" y="454"/>
                      </a:cubicBezTo>
                      <a:cubicBezTo>
                        <a:pt x="476" y="565"/>
                        <a:pt x="644" y="631"/>
                        <a:pt x="813" y="568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rgbClr val="DBB191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509994" name="Line 14"/>
              <p:cNvSpPr>
                <a:spLocks noChangeShapeType="1"/>
              </p:cNvSpPr>
              <p:nvPr/>
            </p:nvSpPr>
            <p:spPr bwMode="auto">
              <a:xfrm flipV="1">
                <a:off x="4958" y="1128"/>
                <a:ext cx="90" cy="7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9995" name="Line 15"/>
              <p:cNvSpPr>
                <a:spLocks noChangeShapeType="1"/>
              </p:cNvSpPr>
              <p:nvPr/>
            </p:nvSpPr>
            <p:spPr bwMode="auto">
              <a:xfrm flipV="1">
                <a:off x="3924" y="1410"/>
                <a:ext cx="760" cy="588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9996" name="Line 16"/>
              <p:cNvSpPr>
                <a:spLocks noChangeShapeType="1"/>
              </p:cNvSpPr>
              <p:nvPr/>
            </p:nvSpPr>
            <p:spPr bwMode="auto">
              <a:xfrm>
                <a:off x="4362" y="1668"/>
                <a:ext cx="308" cy="3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lg" len="lg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09992" name="Rectangle 16"/>
            <p:cNvSpPr>
              <a:spLocks noChangeArrowheads="1"/>
            </p:cNvSpPr>
            <p:nvPr/>
          </p:nvSpPr>
          <p:spPr bwMode="auto">
            <a:xfrm flipH="1">
              <a:off x="4455" y="1586"/>
              <a:ext cx="22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ZA" sz="2000" b="1" i="1">
                  <a:solidFill>
                    <a:srgbClr val="000066"/>
                  </a:solidFill>
                  <a:latin typeface="Times New Roman" pitchFamily="18" charset="0"/>
                </a:rPr>
                <a:t>R</a:t>
              </a:r>
              <a:endParaRPr lang="en-US" sz="2000" b="1" baseline="30000">
                <a:solidFill>
                  <a:srgbClr val="000066"/>
                </a:solidFill>
                <a:latin typeface="Times New Roman" pitchFamily="18" charset="0"/>
              </a:endParaRPr>
            </a:p>
          </p:txBody>
        </p:sp>
      </p:grpSp>
      <p:sp>
        <p:nvSpPr>
          <p:cNvPr id="343045" name="Rectangle 5"/>
          <p:cNvSpPr>
            <a:spLocks noChangeArrowheads="1"/>
          </p:cNvSpPr>
          <p:nvPr/>
        </p:nvSpPr>
        <p:spPr bwMode="auto">
          <a:xfrm>
            <a:off x="179388" y="5400675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In practice, the rotational inertias of certain common shapes (of uniform density) are looked up in tables…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509973" name="Rectangle 21"/>
          <p:cNvSpPr>
            <a:spLocks noChangeArrowheads="1"/>
          </p:cNvSpPr>
          <p:nvPr/>
        </p:nvSpPr>
        <p:spPr bwMode="auto">
          <a:xfrm>
            <a:off x="179388" y="2324100"/>
            <a:ext cx="635317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E.g. in a wheel, or hoop, where all the mass lies at a distance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ZA">
                <a:solidFill>
                  <a:srgbClr val="000066"/>
                </a:solidFill>
              </a:rPr>
              <a:t> from the axis… </a:t>
            </a:r>
            <a:endParaRPr lang="en-GB">
              <a:solidFill>
                <a:srgbClr val="000066"/>
              </a:solidFill>
            </a:endParaRPr>
          </a:p>
        </p:txBody>
      </p:sp>
      <p:graphicFrame>
        <p:nvGraphicFramePr>
          <p:cNvPr id="509974" name="Object 22"/>
          <p:cNvGraphicFramePr>
            <a:graphicFrameLocks noChangeAspect="1"/>
          </p:cNvGraphicFramePr>
          <p:nvPr/>
        </p:nvGraphicFramePr>
        <p:xfrm>
          <a:off x="550863" y="3244850"/>
          <a:ext cx="1397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989" name="Equation" r:id="rId3" imgW="1396800" imgH="457200" progId="Equation.DSMT4">
                  <p:embed/>
                </p:oleObj>
              </mc:Choice>
              <mc:Fallback>
                <p:oleObj name="Equation" r:id="rId3" imgW="1396800" imgH="457200" progId="Equation.DSMT4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3" y="3244850"/>
                        <a:ext cx="13970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9977" name="Rectangle 25"/>
          <p:cNvSpPr>
            <a:spLocks noChangeArrowheads="1"/>
          </p:cNvSpPr>
          <p:nvPr/>
        </p:nvSpPr>
        <p:spPr bwMode="auto">
          <a:xfrm>
            <a:off x="2298700" y="3252788"/>
            <a:ext cx="3890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ZA">
                <a:solidFill>
                  <a:srgbClr val="000066"/>
                </a:solidFill>
              </a:rPr>
              <a:t>becomes                         ,</a:t>
            </a:r>
            <a:endParaRPr lang="en-GB">
              <a:solidFill>
                <a:srgbClr val="000066"/>
              </a:solidFill>
            </a:endParaRPr>
          </a:p>
        </p:txBody>
      </p:sp>
      <p:graphicFrame>
        <p:nvGraphicFramePr>
          <p:cNvPr id="509978" name="Object 26"/>
          <p:cNvGraphicFramePr>
            <a:graphicFrameLocks noChangeAspect="1"/>
          </p:cNvGraphicFramePr>
          <p:nvPr/>
        </p:nvGraphicFramePr>
        <p:xfrm>
          <a:off x="4137025" y="3244850"/>
          <a:ext cx="1447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990" name="Equation" r:id="rId5" imgW="1447560" imgH="457200" progId="Equation.DSMT4">
                  <p:embed/>
                </p:oleObj>
              </mc:Choice>
              <mc:Fallback>
                <p:oleObj name="Equation" r:id="rId5" imgW="1447560" imgH="457200" progId="Equation.DSMT4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7025" y="3244850"/>
                        <a:ext cx="14478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9979" name="Rectangle 27"/>
          <p:cNvSpPr>
            <a:spLocks noChangeArrowheads="1"/>
          </p:cNvSpPr>
          <p:nvPr/>
        </p:nvSpPr>
        <p:spPr bwMode="auto">
          <a:xfrm>
            <a:off x="179388" y="3797300"/>
            <a:ext cx="8605837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where the integral          is simply the sum of all the mass elements, i.e. the total mass,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ZA">
                <a:solidFill>
                  <a:srgbClr val="000066"/>
                </a:solidFill>
              </a:rPr>
              <a:t>, of the wheel. </a:t>
            </a:r>
            <a:endParaRPr lang="en-GB">
              <a:solidFill>
                <a:srgbClr val="000066"/>
              </a:solidFill>
            </a:endParaRPr>
          </a:p>
        </p:txBody>
      </p:sp>
      <p:sp>
        <p:nvSpPr>
          <p:cNvPr id="509980" name="Rectangle 28"/>
          <p:cNvSpPr>
            <a:spLocks noChangeArrowheads="1"/>
          </p:cNvSpPr>
          <p:nvPr/>
        </p:nvSpPr>
        <p:spPr bwMode="auto">
          <a:xfrm>
            <a:off x="236538" y="4795838"/>
            <a:ext cx="8162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ZA">
                <a:solidFill>
                  <a:srgbClr val="000066"/>
                </a:solidFill>
              </a:rPr>
              <a:t>So for open wheels (hoops)  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I = MR</a:t>
            </a:r>
            <a:r>
              <a:rPr lang="en-ZA" b="1" baseline="30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</a:rPr>
              <a:t>.</a:t>
            </a:r>
            <a:endParaRPr lang="en-GB" b="1">
              <a:solidFill>
                <a:srgbClr val="000066"/>
              </a:solidFill>
              <a:latin typeface="Times New Roman" pitchFamily="18" charset="0"/>
            </a:endParaRPr>
          </a:p>
        </p:txBody>
      </p:sp>
      <p:graphicFrame>
        <p:nvGraphicFramePr>
          <p:cNvPr id="509982" name="Object 30"/>
          <p:cNvGraphicFramePr>
            <a:graphicFrameLocks noChangeAspect="1"/>
          </p:cNvGraphicFramePr>
          <p:nvPr/>
        </p:nvGraphicFramePr>
        <p:xfrm>
          <a:off x="3028950" y="3851275"/>
          <a:ext cx="5969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991" name="Equation" r:id="rId7" imgW="596880" imgH="419040" progId="Equation.DSMT4">
                  <p:embed/>
                </p:oleObj>
              </mc:Choice>
              <mc:Fallback>
                <p:oleObj name="Equation" r:id="rId7" imgW="596880" imgH="419040" progId="Equation.DSMT4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8950" y="3851275"/>
                        <a:ext cx="59690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5" grpId="0"/>
      <p:bldP spid="509973" grpId="0"/>
      <p:bldP spid="509977" grpId="0"/>
      <p:bldP spid="509979" grpId="0"/>
      <p:bldP spid="50998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69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519170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519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AA5CFC7-3A10-4AD4-82A5-8D859DD773BC}" type="slidenum">
              <a:rPr lang="en-US" smtClean="0">
                <a:latin typeface="Koala"/>
                <a:cs typeface="Arial" charset="0"/>
              </a:rPr>
              <a:pPr/>
              <a:t>22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519172" name="Line 20"/>
          <p:cNvSpPr>
            <a:spLocks noChangeShapeType="1"/>
          </p:cNvSpPr>
          <p:nvPr/>
        </p:nvSpPr>
        <p:spPr bwMode="auto">
          <a:xfrm flipH="1">
            <a:off x="6731000" y="2786063"/>
            <a:ext cx="1017588" cy="7508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07219" name="Line 19"/>
          <p:cNvSpPr>
            <a:spLocks noChangeShapeType="1"/>
          </p:cNvSpPr>
          <p:nvPr/>
        </p:nvSpPr>
        <p:spPr bwMode="auto">
          <a:xfrm flipH="1">
            <a:off x="7996238" y="3505200"/>
            <a:ext cx="763587" cy="5635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519174" name="Freeform 6"/>
          <p:cNvSpPr>
            <a:spLocks/>
          </p:cNvSpPr>
          <p:nvPr/>
        </p:nvSpPr>
        <p:spPr bwMode="auto">
          <a:xfrm rot="3399190">
            <a:off x="5845969" y="2529681"/>
            <a:ext cx="2365375" cy="2347913"/>
          </a:xfrm>
          <a:custGeom>
            <a:avLst/>
            <a:gdLst>
              <a:gd name="T0" fmla="*/ 2147483647 w 1302"/>
              <a:gd name="T1" fmla="*/ 2147483647 h 1103"/>
              <a:gd name="T2" fmla="*/ 2147483647 w 1302"/>
              <a:gd name="T3" fmla="*/ 2147483647 h 1103"/>
              <a:gd name="T4" fmla="*/ 2147483647 w 1302"/>
              <a:gd name="T5" fmla="*/ 2147483647 h 1103"/>
              <a:gd name="T6" fmla="*/ 2147483647 w 1302"/>
              <a:gd name="T7" fmla="*/ 2147483647 h 1103"/>
              <a:gd name="T8" fmla="*/ 2147483647 w 1302"/>
              <a:gd name="T9" fmla="*/ 2147483647 h 1103"/>
              <a:gd name="T10" fmla="*/ 2147483647 w 1302"/>
              <a:gd name="T11" fmla="*/ 2147483647 h 110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302"/>
              <a:gd name="T19" fmla="*/ 0 h 1103"/>
              <a:gd name="T20" fmla="*/ 1302 w 1302"/>
              <a:gd name="T21" fmla="*/ 1103 h 110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302" h="1103">
                <a:moveTo>
                  <a:pt x="235" y="348"/>
                </a:moveTo>
                <a:cubicBezTo>
                  <a:pt x="27" y="544"/>
                  <a:pt x="0" y="1042"/>
                  <a:pt x="311" y="1072"/>
                </a:cubicBezTo>
                <a:cubicBezTo>
                  <a:pt x="621" y="1103"/>
                  <a:pt x="739" y="824"/>
                  <a:pt x="912" y="700"/>
                </a:cubicBezTo>
                <a:cubicBezTo>
                  <a:pt x="1085" y="575"/>
                  <a:pt x="1276" y="381"/>
                  <a:pt x="1289" y="284"/>
                </a:cubicBezTo>
                <a:cubicBezTo>
                  <a:pt x="1302" y="187"/>
                  <a:pt x="1293" y="0"/>
                  <a:pt x="1084" y="109"/>
                </a:cubicBezTo>
                <a:cubicBezTo>
                  <a:pt x="874" y="219"/>
                  <a:pt x="443" y="152"/>
                  <a:pt x="235" y="348"/>
                </a:cubicBezTo>
                <a:close/>
              </a:path>
            </a:pathLst>
          </a:custGeom>
          <a:gradFill rotWithShape="1">
            <a:gsLst>
              <a:gs pos="0">
                <a:srgbClr val="F4E6DC"/>
              </a:gs>
              <a:gs pos="100000">
                <a:srgbClr val="DBB191"/>
              </a:gs>
            </a:gsLst>
            <a:lin ang="2700000" scaled="1"/>
          </a:gradFill>
          <a:ln w="9525">
            <a:round/>
            <a:headEnd/>
            <a:tailEnd/>
          </a:ln>
          <a:scene3d>
            <a:camera prst="legacyObliqueTopRigh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DBB191"/>
            </a:extrusionClr>
          </a:sp3d>
        </p:spPr>
        <p:txBody>
          <a:bodyPr lIns="90000" tIns="46800" rIns="90000" bIns="46800">
            <a:flatTx/>
          </a:bodyPr>
          <a:lstStyle/>
          <a:p>
            <a:endParaRPr lang="en-US"/>
          </a:p>
        </p:txBody>
      </p:sp>
      <p:sp>
        <p:nvSpPr>
          <p:cNvPr id="307214" name="Line 14"/>
          <p:cNvSpPr>
            <a:spLocks noChangeShapeType="1"/>
          </p:cNvSpPr>
          <p:nvPr/>
        </p:nvSpPr>
        <p:spPr bwMode="auto">
          <a:xfrm flipH="1">
            <a:off x="7316788" y="4078288"/>
            <a:ext cx="676275" cy="4968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07215" name="Line 15"/>
          <p:cNvSpPr>
            <a:spLocks noChangeShapeType="1"/>
          </p:cNvSpPr>
          <p:nvPr/>
        </p:nvSpPr>
        <p:spPr bwMode="auto">
          <a:xfrm>
            <a:off x="6729413" y="3541713"/>
            <a:ext cx="1249362" cy="536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lg" len="lg"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519177" name="Line 21"/>
          <p:cNvSpPr>
            <a:spLocks noChangeShapeType="1"/>
          </p:cNvSpPr>
          <p:nvPr/>
        </p:nvSpPr>
        <p:spPr bwMode="auto">
          <a:xfrm flipH="1">
            <a:off x="5810250" y="3546475"/>
            <a:ext cx="919163" cy="6762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519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PARALLEL AXIS THEOREM</a:t>
            </a:r>
            <a:endParaRPr lang="en-US" smtClean="0"/>
          </a:p>
        </p:txBody>
      </p:sp>
      <p:sp>
        <p:nvSpPr>
          <p:cNvPr id="519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895350"/>
          </a:xfrm>
        </p:spPr>
        <p:txBody>
          <a:bodyPr/>
          <a:lstStyle/>
          <a:p>
            <a:pPr lvl="1" indent="0" eaLnBrk="1" hangingPunct="1"/>
            <a:r>
              <a:rPr lang="en-ZA" smtClean="0"/>
              <a:t>Moments of inertia are always calculated/stated with respect to a </a:t>
            </a:r>
            <a:r>
              <a:rPr lang="en-ZA" i="1" smtClean="0"/>
              <a:t>specific</a:t>
            </a:r>
            <a:r>
              <a:rPr lang="en-ZA" i="1" baseline="30000" smtClean="0"/>
              <a:t> </a:t>
            </a:r>
            <a:r>
              <a:rPr lang="en-ZA" smtClean="0"/>
              <a:t> axis of rotation.</a:t>
            </a:r>
            <a:endParaRPr lang="en-US" smtClean="0"/>
          </a:p>
        </p:txBody>
      </p:sp>
      <p:sp>
        <p:nvSpPr>
          <p:cNvPr id="307204" name="Rectangle 4"/>
          <p:cNvSpPr>
            <a:spLocks noChangeArrowheads="1"/>
          </p:cNvSpPr>
          <p:nvPr/>
        </p:nvSpPr>
        <p:spPr bwMode="auto">
          <a:xfrm>
            <a:off x="179388" y="2317750"/>
            <a:ext cx="5013325" cy="370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However (assuming the moment of inertia for rotation around the centre of mass is known), the moment of inertia around any off-centre </a:t>
            </a:r>
            <a:br>
              <a:rPr lang="en-ZA">
                <a:solidFill>
                  <a:srgbClr val="000066"/>
                </a:solidFill>
              </a:rPr>
            </a:br>
            <a:r>
              <a:rPr lang="en-ZA">
                <a:solidFill>
                  <a:srgbClr val="000066"/>
                </a:solidFill>
              </a:rPr>
              <a:t>rotation axis lying parallel to the axis through the centre </a:t>
            </a:r>
            <a:br>
              <a:rPr lang="en-ZA">
                <a:solidFill>
                  <a:srgbClr val="000066"/>
                </a:solidFill>
              </a:rPr>
            </a:br>
            <a:r>
              <a:rPr lang="en-ZA">
                <a:solidFill>
                  <a:srgbClr val="000066"/>
                </a:solidFill>
              </a:rPr>
              <a:t>of mass can be found </a:t>
            </a:r>
            <a:br>
              <a:rPr lang="en-ZA">
                <a:solidFill>
                  <a:srgbClr val="000066"/>
                </a:solidFill>
              </a:rPr>
            </a:br>
            <a:r>
              <a:rPr lang="en-ZA">
                <a:solidFill>
                  <a:srgbClr val="000066"/>
                </a:solidFill>
              </a:rPr>
              <a:t>using the </a:t>
            </a:r>
            <a:r>
              <a:rPr lang="en-ZA">
                <a:solidFill>
                  <a:srgbClr val="FF0000"/>
                </a:solidFill>
              </a:rPr>
              <a:t>parallel-axis theorem</a:t>
            </a:r>
            <a:r>
              <a:rPr lang="en-ZA">
                <a:solidFill>
                  <a:srgbClr val="000066"/>
                </a:solidFill>
              </a:rPr>
              <a:t>: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07205" name="Rectangle 5"/>
          <p:cNvSpPr>
            <a:spLocks noChangeArrowheads="1"/>
          </p:cNvSpPr>
          <p:nvPr/>
        </p:nvSpPr>
        <p:spPr bwMode="auto">
          <a:xfrm>
            <a:off x="5292725" y="5537200"/>
            <a:ext cx="227806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CM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</a:rPr>
              <a:t> +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Md</a:t>
            </a:r>
            <a:r>
              <a:rPr lang="en-ZA" b="1" baseline="30000">
                <a:solidFill>
                  <a:srgbClr val="000066"/>
                </a:solidFill>
                <a:latin typeface="Times New Roman" pitchFamily="18" charset="0"/>
              </a:rPr>
              <a:t>2</a:t>
            </a:r>
            <a:endParaRPr lang="en-US" b="1" baseline="30000">
              <a:solidFill>
                <a:srgbClr val="000066"/>
              </a:solidFill>
              <a:latin typeface="Times New Roman" pitchFamily="18" charset="0"/>
            </a:endParaRPr>
          </a:p>
        </p:txBody>
      </p:sp>
      <p:grpSp>
        <p:nvGrpSpPr>
          <p:cNvPr id="519182" name="Group 7"/>
          <p:cNvGrpSpPr>
            <a:grpSpLocks/>
          </p:cNvGrpSpPr>
          <p:nvPr/>
        </p:nvGrpSpPr>
        <p:grpSpPr bwMode="auto">
          <a:xfrm>
            <a:off x="6643688" y="3475038"/>
            <a:ext cx="146050" cy="152400"/>
            <a:chOff x="4551" y="1196"/>
            <a:chExt cx="96" cy="96"/>
          </a:xfrm>
        </p:grpSpPr>
        <p:sp>
          <p:nvSpPr>
            <p:cNvPr id="519187" name="Oval 8"/>
            <p:cNvSpPr>
              <a:spLocks noChangeArrowheads="1"/>
            </p:cNvSpPr>
            <p:nvPr/>
          </p:nvSpPr>
          <p:spPr bwMode="auto">
            <a:xfrm>
              <a:off x="4551" y="1196"/>
              <a:ext cx="96" cy="96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19188" name="Line 9"/>
            <p:cNvSpPr>
              <a:spLocks noChangeShapeType="1"/>
            </p:cNvSpPr>
            <p:nvPr/>
          </p:nvSpPr>
          <p:spPr bwMode="auto">
            <a:xfrm flipV="1">
              <a:off x="4565" y="1210"/>
              <a:ext cx="68" cy="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19189" name="Line 10"/>
            <p:cNvSpPr>
              <a:spLocks noChangeShapeType="1"/>
            </p:cNvSpPr>
            <p:nvPr/>
          </p:nvSpPr>
          <p:spPr bwMode="auto">
            <a:xfrm rot="16200000" flipV="1">
              <a:off x="4565" y="1210"/>
              <a:ext cx="68" cy="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307216" name="Rectangle 16"/>
          <p:cNvSpPr>
            <a:spLocks noChangeArrowheads="1"/>
          </p:cNvSpPr>
          <p:nvPr/>
        </p:nvSpPr>
        <p:spPr bwMode="auto">
          <a:xfrm flipH="1">
            <a:off x="7202488" y="3397250"/>
            <a:ext cx="3571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d</a:t>
            </a:r>
            <a:endParaRPr lang="en-US" sz="2000" b="1" baseline="30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519184" name="Rectangle 18"/>
          <p:cNvSpPr>
            <a:spLocks noChangeArrowheads="1"/>
          </p:cNvSpPr>
          <p:nvPr/>
        </p:nvSpPr>
        <p:spPr bwMode="auto">
          <a:xfrm>
            <a:off x="6396038" y="3140075"/>
            <a:ext cx="546100" cy="3159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80000"/>
              </a:lnSpc>
            </a:pPr>
            <a:r>
              <a:rPr lang="en-ZA" sz="1800">
                <a:solidFill>
                  <a:srgbClr val="000066"/>
                </a:solidFill>
              </a:rPr>
              <a:t>CM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519185" name="Rectangle 22"/>
          <p:cNvSpPr>
            <a:spLocks noChangeArrowheads="1"/>
          </p:cNvSpPr>
          <p:nvPr/>
        </p:nvSpPr>
        <p:spPr bwMode="auto">
          <a:xfrm flipH="1">
            <a:off x="6375400" y="3849688"/>
            <a:ext cx="12795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M </a:t>
            </a:r>
            <a:r>
              <a:rPr lang="en-ZA" sz="1800">
                <a:solidFill>
                  <a:srgbClr val="000066"/>
                </a:solidFill>
              </a:rPr>
              <a:t>(mass)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307225" name="Rectangle 25"/>
          <p:cNvSpPr>
            <a:spLocks noChangeArrowheads="1"/>
          </p:cNvSpPr>
          <p:nvPr/>
        </p:nvSpPr>
        <p:spPr bwMode="auto">
          <a:xfrm>
            <a:off x="5422900" y="5502275"/>
            <a:ext cx="2057400" cy="58896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07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9" grpId="0" animBg="1"/>
      <p:bldP spid="307214" grpId="0" animBg="1"/>
      <p:bldP spid="307215" grpId="0" animBg="1"/>
      <p:bldP spid="307204" grpId="0"/>
      <p:bldP spid="307205" grpId="0"/>
      <p:bldP spid="307216" grpId="0"/>
      <p:bldP spid="30722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523266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523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50343B0-ED2F-4FED-924A-9D643801FD6E}" type="slidenum">
              <a:rPr lang="en-US" smtClean="0">
                <a:latin typeface="Koala"/>
                <a:cs typeface="Arial" charset="0"/>
              </a:rPr>
              <a:pPr/>
              <a:t>23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523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ROTATION ABOUT A FIXED AXIS</a:t>
            </a:r>
            <a:endParaRPr lang="en-US" smtClean="0"/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949450"/>
            <a:ext cx="8774112" cy="4445000"/>
          </a:xfrm>
        </p:spPr>
        <p:txBody>
          <a:bodyPr/>
          <a:lstStyle/>
          <a:p>
            <a:pPr marL="712788" lvl="1" indent="-533400" eaLnBrk="1" hangingPunct="1">
              <a:buFontTx/>
              <a:buAutoNum type="arabicPeriod"/>
            </a:pPr>
            <a:r>
              <a:rPr lang="en-ZA" sz="2200" smtClean="0"/>
              <a:t>Model the object as a simple shape.</a:t>
            </a:r>
          </a:p>
          <a:p>
            <a:pPr marL="712788" lvl="1" indent="-533400" eaLnBrk="1" hangingPunct="1">
              <a:buFontTx/>
              <a:buAutoNum type="arabicPeriod"/>
            </a:pPr>
            <a:endParaRPr lang="en-ZA" sz="300" smtClean="0"/>
          </a:p>
          <a:p>
            <a:pPr marL="712788" lvl="1" indent="-533400" eaLnBrk="1" hangingPunct="1">
              <a:buFontTx/>
              <a:buAutoNum type="arabicPeriod"/>
            </a:pPr>
            <a:r>
              <a:rPr lang="en-ZA" sz="2200" smtClean="0"/>
              <a:t>Identify the axis around which the object rotates.</a:t>
            </a:r>
          </a:p>
          <a:p>
            <a:pPr marL="712788" lvl="1" indent="-533400" eaLnBrk="1" hangingPunct="1">
              <a:buFontTx/>
              <a:buAutoNum type="arabicPeriod"/>
            </a:pPr>
            <a:endParaRPr lang="en-ZA" sz="300" smtClean="0"/>
          </a:p>
          <a:p>
            <a:pPr marL="712788" lvl="1" indent="-533400" eaLnBrk="1" hangingPunct="1">
              <a:buFontTx/>
              <a:buAutoNum type="arabicPeriod"/>
            </a:pPr>
            <a:r>
              <a:rPr lang="en-ZA" sz="2200" smtClean="0"/>
              <a:t>Draw a picture of the situation, including coordinate axes, symbols and known information.</a:t>
            </a:r>
          </a:p>
          <a:p>
            <a:pPr marL="712788" lvl="1" indent="-533400" eaLnBrk="1" hangingPunct="1">
              <a:buFontTx/>
              <a:buAutoNum type="arabicPeriod"/>
            </a:pPr>
            <a:endParaRPr lang="en-ZA" sz="300" smtClean="0"/>
          </a:p>
          <a:p>
            <a:pPr marL="712788" lvl="1" indent="-533400" eaLnBrk="1" hangingPunct="1">
              <a:buFontTx/>
              <a:buAutoNum type="arabicPeriod"/>
            </a:pPr>
            <a:r>
              <a:rPr lang="en-ZA" sz="2200" smtClean="0"/>
              <a:t>Identify all the significant forces acting on the object and determine the distance of each force from the axis.</a:t>
            </a:r>
          </a:p>
          <a:p>
            <a:pPr marL="712788" lvl="1" indent="-533400" eaLnBrk="1" hangingPunct="1">
              <a:buFontTx/>
              <a:buAutoNum type="arabicPeriod"/>
            </a:pPr>
            <a:r>
              <a:rPr lang="en-ZA" sz="2200" smtClean="0"/>
              <a:t>Determine all torques, including their signs.</a:t>
            </a:r>
          </a:p>
          <a:p>
            <a:pPr marL="712788" lvl="1" indent="-533400" eaLnBrk="1" hangingPunct="1">
              <a:buFontTx/>
              <a:buAutoNum type="arabicPeriod"/>
            </a:pPr>
            <a:endParaRPr lang="en-ZA" sz="300" smtClean="0"/>
          </a:p>
          <a:p>
            <a:pPr marL="712788" lvl="1" indent="-533400" eaLnBrk="1" hangingPunct="1">
              <a:buFontTx/>
              <a:buAutoNum type="arabicPeriod"/>
            </a:pPr>
            <a:r>
              <a:rPr lang="en-ZA" sz="2200" smtClean="0"/>
              <a:t>Apply Newton II:  </a:t>
            </a:r>
            <a:r>
              <a:rPr lang="en-ZA" sz="2200" b="1" i="1" smtClean="0">
                <a:latin typeface="Times New Roman" pitchFamily="18" charset="0"/>
                <a:sym typeface="Symbol" pitchFamily="18" charset="2"/>
              </a:rPr>
              <a:t></a:t>
            </a:r>
            <a:r>
              <a:rPr lang="en-ZA" sz="2200" b="1" baseline="-25000" smtClean="0">
                <a:latin typeface="Times New Roman" pitchFamily="18" charset="0"/>
              </a:rPr>
              <a:t>net</a:t>
            </a:r>
            <a:r>
              <a:rPr lang="en-ZA" sz="2200" b="1" smtClean="0">
                <a:latin typeface="Times New Roman" pitchFamily="18" charset="0"/>
              </a:rPr>
              <a:t> = </a:t>
            </a:r>
            <a:r>
              <a:rPr lang="en-ZA" sz="2200" b="1" i="1" smtClean="0">
                <a:latin typeface="Times New Roman" pitchFamily="18" charset="0"/>
              </a:rPr>
              <a:t>I</a:t>
            </a:r>
            <a:r>
              <a:rPr lang="en-ZA" sz="2200" b="1" i="1" smtClean="0">
                <a:latin typeface="Times New Roman" pitchFamily="18" charset="0"/>
                <a:sym typeface="Symbol" pitchFamily="18" charset="2"/>
              </a:rPr>
              <a:t></a:t>
            </a:r>
            <a:r>
              <a:rPr lang="en-ZA" sz="2200" smtClean="0"/>
              <a:t>.  </a:t>
            </a:r>
            <a:br>
              <a:rPr lang="en-ZA" sz="2200" smtClean="0"/>
            </a:br>
            <a:r>
              <a:rPr lang="en-ZA" sz="2200" smtClean="0"/>
              <a:t>(</a:t>
            </a:r>
            <a:r>
              <a:rPr lang="en-ZA" sz="2200" b="1" i="1" smtClean="0">
                <a:latin typeface="Times New Roman" pitchFamily="18" charset="0"/>
              </a:rPr>
              <a:t>I-</a:t>
            </a:r>
            <a:r>
              <a:rPr lang="en-ZA" sz="2200" smtClean="0"/>
              <a:t>values from tables and the parallel-axis theorem.)</a:t>
            </a:r>
          </a:p>
          <a:p>
            <a:pPr marL="712788" lvl="1" indent="-533400" eaLnBrk="1" hangingPunct="1">
              <a:buFontTx/>
              <a:buAutoNum type="arabicPeriod"/>
            </a:pPr>
            <a:endParaRPr lang="en-ZA" sz="300" smtClean="0"/>
          </a:p>
          <a:p>
            <a:pPr marL="712788" lvl="1" indent="-533400" eaLnBrk="1" hangingPunct="1">
              <a:buFontTx/>
              <a:buAutoNum type="arabicPeriod"/>
            </a:pPr>
            <a:r>
              <a:rPr lang="en-ZA" sz="2200" smtClean="0"/>
              <a:t>Use rotational kinematics to find angular positions and velocities.</a:t>
            </a:r>
          </a:p>
        </p:txBody>
      </p:sp>
      <p:sp>
        <p:nvSpPr>
          <p:cNvPr id="523270" name="Rectangle 4"/>
          <p:cNvSpPr>
            <a:spLocks noChangeArrowheads="1"/>
          </p:cNvSpPr>
          <p:nvPr/>
        </p:nvSpPr>
        <p:spPr bwMode="auto">
          <a:xfrm>
            <a:off x="179388" y="1343025"/>
            <a:ext cx="87741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Problem-solving strategy:</a:t>
            </a:r>
            <a:endParaRPr lang="en-US" sz="230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525314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525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639CD7B-CBE8-4724-A193-DB9B87DF0FF0}" type="slidenum">
              <a:rPr lang="en-US" smtClean="0">
                <a:latin typeface="Koala"/>
                <a:cs typeface="Arial" charset="0"/>
              </a:rPr>
              <a:pPr/>
              <a:t>24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525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ROTATION ABOUT A FIXED AXIS</a:t>
            </a:r>
            <a:endParaRPr lang="en-US" smtClean="0"/>
          </a:p>
        </p:txBody>
      </p:sp>
      <p:sp>
        <p:nvSpPr>
          <p:cNvPr id="525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71588"/>
            <a:ext cx="8774112" cy="1196975"/>
          </a:xfrm>
        </p:spPr>
        <p:txBody>
          <a:bodyPr/>
          <a:lstStyle/>
          <a:p>
            <a:pPr lvl="1" indent="1588" eaLnBrk="1" hangingPunct="1">
              <a:buFontTx/>
              <a:buNone/>
            </a:pPr>
            <a:r>
              <a:rPr lang="en-US" sz="2200" smtClean="0"/>
              <a:t>A 70 g metre stick pivoted freely at one end is released from a horizontal position.  At what speed does the far end swing through its lowest position?</a:t>
            </a:r>
          </a:p>
        </p:txBody>
      </p:sp>
      <p:sp>
        <p:nvSpPr>
          <p:cNvPr id="347140" name="Rectangle 4"/>
          <p:cNvSpPr>
            <a:spLocks noChangeArrowheads="1"/>
          </p:cNvSpPr>
          <p:nvPr/>
        </p:nvSpPr>
        <p:spPr bwMode="auto">
          <a:xfrm>
            <a:off x="179388" y="5381625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5963" indent="-715963">
              <a:lnSpc>
                <a:spcPct val="110000"/>
              </a:lnSpc>
            </a:pPr>
            <a:r>
              <a:rPr lang="en-US">
                <a:solidFill>
                  <a:srgbClr val="0000CC"/>
                </a:solidFill>
              </a:rPr>
              <a:t>1-3.	Model the stick as a uniform rod rotating around one end, and draw a picture with pivot, </a:t>
            </a:r>
            <a:r>
              <a:rPr lang="en-US" b="1" i="1">
                <a:solidFill>
                  <a:srgbClr val="0000CC"/>
                </a:solidFill>
                <a:latin typeface="Times New Roman" pitchFamily="18" charset="0"/>
              </a:rPr>
              <a:t>x-</a:t>
            </a:r>
            <a:r>
              <a:rPr lang="en-US">
                <a:solidFill>
                  <a:srgbClr val="0000CC"/>
                </a:solidFill>
              </a:rPr>
              <a:t>axis and data.</a:t>
            </a:r>
          </a:p>
        </p:txBody>
      </p:sp>
      <p:sp>
        <p:nvSpPr>
          <p:cNvPr id="347141" name="Line 5"/>
          <p:cNvSpPr>
            <a:spLocks noChangeShapeType="1"/>
          </p:cNvSpPr>
          <p:nvPr/>
        </p:nvSpPr>
        <p:spPr bwMode="auto">
          <a:xfrm>
            <a:off x="187325" y="5310188"/>
            <a:ext cx="8764588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347320" name="Group 184"/>
          <p:cNvGrpSpPr>
            <a:grpSpLocks/>
          </p:cNvGrpSpPr>
          <p:nvPr/>
        </p:nvGrpSpPr>
        <p:grpSpPr bwMode="auto">
          <a:xfrm>
            <a:off x="2009775" y="3270250"/>
            <a:ext cx="4000500" cy="155575"/>
            <a:chOff x="1266" y="1913"/>
            <a:chExt cx="2520" cy="98"/>
          </a:xfrm>
        </p:grpSpPr>
        <p:sp>
          <p:nvSpPr>
            <p:cNvPr id="525329" name="Rectangle 42" descr="Papyrus"/>
            <p:cNvSpPr>
              <a:spLocks noChangeArrowheads="1"/>
            </p:cNvSpPr>
            <p:nvPr/>
          </p:nvSpPr>
          <p:spPr bwMode="auto">
            <a:xfrm>
              <a:off x="1266" y="1913"/>
              <a:ext cx="2520" cy="98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12700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25330" name="Line 43"/>
            <p:cNvSpPr>
              <a:spLocks noChangeShapeType="1"/>
            </p:cNvSpPr>
            <p:nvPr/>
          </p:nvSpPr>
          <p:spPr bwMode="auto">
            <a:xfrm>
              <a:off x="128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31" name="Line 44"/>
            <p:cNvSpPr>
              <a:spLocks noChangeShapeType="1"/>
            </p:cNvSpPr>
            <p:nvPr/>
          </p:nvSpPr>
          <p:spPr bwMode="auto">
            <a:xfrm>
              <a:off x="130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32" name="Line 45"/>
            <p:cNvSpPr>
              <a:spLocks noChangeShapeType="1"/>
            </p:cNvSpPr>
            <p:nvPr/>
          </p:nvSpPr>
          <p:spPr bwMode="auto">
            <a:xfrm>
              <a:off x="132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33" name="Line 46"/>
            <p:cNvSpPr>
              <a:spLocks noChangeShapeType="1"/>
            </p:cNvSpPr>
            <p:nvPr/>
          </p:nvSpPr>
          <p:spPr bwMode="auto">
            <a:xfrm>
              <a:off x="133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34" name="Line 47"/>
            <p:cNvSpPr>
              <a:spLocks noChangeShapeType="1"/>
            </p:cNvSpPr>
            <p:nvPr/>
          </p:nvSpPr>
          <p:spPr bwMode="auto">
            <a:xfrm>
              <a:off x="135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35" name="Line 48"/>
            <p:cNvSpPr>
              <a:spLocks noChangeShapeType="1"/>
            </p:cNvSpPr>
            <p:nvPr/>
          </p:nvSpPr>
          <p:spPr bwMode="auto">
            <a:xfrm>
              <a:off x="137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36" name="Line 50"/>
            <p:cNvSpPr>
              <a:spLocks noChangeShapeType="1"/>
            </p:cNvSpPr>
            <p:nvPr/>
          </p:nvSpPr>
          <p:spPr bwMode="auto">
            <a:xfrm>
              <a:off x="139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37" name="Line 51"/>
            <p:cNvSpPr>
              <a:spLocks noChangeShapeType="1"/>
            </p:cNvSpPr>
            <p:nvPr/>
          </p:nvSpPr>
          <p:spPr bwMode="auto">
            <a:xfrm>
              <a:off x="141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38" name="Line 52"/>
            <p:cNvSpPr>
              <a:spLocks noChangeShapeType="1"/>
            </p:cNvSpPr>
            <p:nvPr/>
          </p:nvSpPr>
          <p:spPr bwMode="auto">
            <a:xfrm>
              <a:off x="142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39" name="Line 53"/>
            <p:cNvSpPr>
              <a:spLocks noChangeShapeType="1"/>
            </p:cNvSpPr>
            <p:nvPr/>
          </p:nvSpPr>
          <p:spPr bwMode="auto">
            <a:xfrm>
              <a:off x="144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40" name="Line 54"/>
            <p:cNvSpPr>
              <a:spLocks noChangeShapeType="1"/>
            </p:cNvSpPr>
            <p:nvPr/>
          </p:nvSpPr>
          <p:spPr bwMode="auto">
            <a:xfrm>
              <a:off x="146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41" name="Line 55"/>
            <p:cNvSpPr>
              <a:spLocks noChangeShapeType="1"/>
            </p:cNvSpPr>
            <p:nvPr/>
          </p:nvSpPr>
          <p:spPr bwMode="auto">
            <a:xfrm>
              <a:off x="148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42" name="Line 56"/>
            <p:cNvSpPr>
              <a:spLocks noChangeShapeType="1"/>
            </p:cNvSpPr>
            <p:nvPr/>
          </p:nvSpPr>
          <p:spPr bwMode="auto">
            <a:xfrm>
              <a:off x="150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43" name="Line 57"/>
            <p:cNvSpPr>
              <a:spLocks noChangeShapeType="1"/>
            </p:cNvSpPr>
            <p:nvPr/>
          </p:nvSpPr>
          <p:spPr bwMode="auto">
            <a:xfrm>
              <a:off x="151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44" name="Line 58"/>
            <p:cNvSpPr>
              <a:spLocks noChangeShapeType="1"/>
            </p:cNvSpPr>
            <p:nvPr/>
          </p:nvSpPr>
          <p:spPr bwMode="auto">
            <a:xfrm>
              <a:off x="153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45" name="Line 59"/>
            <p:cNvSpPr>
              <a:spLocks noChangeShapeType="1"/>
            </p:cNvSpPr>
            <p:nvPr/>
          </p:nvSpPr>
          <p:spPr bwMode="auto">
            <a:xfrm>
              <a:off x="155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46" name="Line 60"/>
            <p:cNvSpPr>
              <a:spLocks noChangeShapeType="1"/>
            </p:cNvSpPr>
            <p:nvPr/>
          </p:nvSpPr>
          <p:spPr bwMode="auto">
            <a:xfrm>
              <a:off x="157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47" name="Line 61"/>
            <p:cNvSpPr>
              <a:spLocks noChangeShapeType="1"/>
            </p:cNvSpPr>
            <p:nvPr/>
          </p:nvSpPr>
          <p:spPr bwMode="auto">
            <a:xfrm>
              <a:off x="159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48" name="Line 62"/>
            <p:cNvSpPr>
              <a:spLocks noChangeShapeType="1"/>
            </p:cNvSpPr>
            <p:nvPr/>
          </p:nvSpPr>
          <p:spPr bwMode="auto">
            <a:xfrm>
              <a:off x="160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49" name="Line 63"/>
            <p:cNvSpPr>
              <a:spLocks noChangeShapeType="1"/>
            </p:cNvSpPr>
            <p:nvPr/>
          </p:nvSpPr>
          <p:spPr bwMode="auto">
            <a:xfrm>
              <a:off x="162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50" name="Line 64"/>
            <p:cNvSpPr>
              <a:spLocks noChangeShapeType="1"/>
            </p:cNvSpPr>
            <p:nvPr/>
          </p:nvSpPr>
          <p:spPr bwMode="auto">
            <a:xfrm>
              <a:off x="164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51" name="Line 65"/>
            <p:cNvSpPr>
              <a:spLocks noChangeShapeType="1"/>
            </p:cNvSpPr>
            <p:nvPr/>
          </p:nvSpPr>
          <p:spPr bwMode="auto">
            <a:xfrm>
              <a:off x="166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52" name="Line 66"/>
            <p:cNvSpPr>
              <a:spLocks noChangeShapeType="1"/>
            </p:cNvSpPr>
            <p:nvPr/>
          </p:nvSpPr>
          <p:spPr bwMode="auto">
            <a:xfrm>
              <a:off x="168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53" name="Line 67"/>
            <p:cNvSpPr>
              <a:spLocks noChangeShapeType="1"/>
            </p:cNvSpPr>
            <p:nvPr/>
          </p:nvSpPr>
          <p:spPr bwMode="auto">
            <a:xfrm>
              <a:off x="169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54" name="Line 68"/>
            <p:cNvSpPr>
              <a:spLocks noChangeShapeType="1"/>
            </p:cNvSpPr>
            <p:nvPr/>
          </p:nvSpPr>
          <p:spPr bwMode="auto">
            <a:xfrm>
              <a:off x="171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55" name="Line 69"/>
            <p:cNvSpPr>
              <a:spLocks noChangeShapeType="1"/>
            </p:cNvSpPr>
            <p:nvPr/>
          </p:nvSpPr>
          <p:spPr bwMode="auto">
            <a:xfrm>
              <a:off x="173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56" name="Line 70"/>
            <p:cNvSpPr>
              <a:spLocks noChangeShapeType="1"/>
            </p:cNvSpPr>
            <p:nvPr/>
          </p:nvSpPr>
          <p:spPr bwMode="auto">
            <a:xfrm>
              <a:off x="175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57" name="Line 71"/>
            <p:cNvSpPr>
              <a:spLocks noChangeShapeType="1"/>
            </p:cNvSpPr>
            <p:nvPr/>
          </p:nvSpPr>
          <p:spPr bwMode="auto">
            <a:xfrm>
              <a:off x="177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58" name="Line 72"/>
            <p:cNvSpPr>
              <a:spLocks noChangeShapeType="1"/>
            </p:cNvSpPr>
            <p:nvPr/>
          </p:nvSpPr>
          <p:spPr bwMode="auto">
            <a:xfrm>
              <a:off x="178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59" name="Line 73"/>
            <p:cNvSpPr>
              <a:spLocks noChangeShapeType="1"/>
            </p:cNvSpPr>
            <p:nvPr/>
          </p:nvSpPr>
          <p:spPr bwMode="auto">
            <a:xfrm>
              <a:off x="180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60" name="Line 74"/>
            <p:cNvSpPr>
              <a:spLocks noChangeShapeType="1"/>
            </p:cNvSpPr>
            <p:nvPr/>
          </p:nvSpPr>
          <p:spPr bwMode="auto">
            <a:xfrm>
              <a:off x="182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61" name="Line 75"/>
            <p:cNvSpPr>
              <a:spLocks noChangeShapeType="1"/>
            </p:cNvSpPr>
            <p:nvPr/>
          </p:nvSpPr>
          <p:spPr bwMode="auto">
            <a:xfrm>
              <a:off x="184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62" name="Line 76"/>
            <p:cNvSpPr>
              <a:spLocks noChangeShapeType="1"/>
            </p:cNvSpPr>
            <p:nvPr/>
          </p:nvSpPr>
          <p:spPr bwMode="auto">
            <a:xfrm>
              <a:off x="186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63" name="Line 77"/>
            <p:cNvSpPr>
              <a:spLocks noChangeShapeType="1"/>
            </p:cNvSpPr>
            <p:nvPr/>
          </p:nvSpPr>
          <p:spPr bwMode="auto">
            <a:xfrm>
              <a:off x="187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64" name="Line 78"/>
            <p:cNvSpPr>
              <a:spLocks noChangeShapeType="1"/>
            </p:cNvSpPr>
            <p:nvPr/>
          </p:nvSpPr>
          <p:spPr bwMode="auto">
            <a:xfrm>
              <a:off x="189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65" name="Line 79"/>
            <p:cNvSpPr>
              <a:spLocks noChangeShapeType="1"/>
            </p:cNvSpPr>
            <p:nvPr/>
          </p:nvSpPr>
          <p:spPr bwMode="auto">
            <a:xfrm>
              <a:off x="191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66" name="Line 80"/>
            <p:cNvSpPr>
              <a:spLocks noChangeShapeType="1"/>
            </p:cNvSpPr>
            <p:nvPr/>
          </p:nvSpPr>
          <p:spPr bwMode="auto">
            <a:xfrm>
              <a:off x="193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67" name="Line 81"/>
            <p:cNvSpPr>
              <a:spLocks noChangeShapeType="1"/>
            </p:cNvSpPr>
            <p:nvPr/>
          </p:nvSpPr>
          <p:spPr bwMode="auto">
            <a:xfrm>
              <a:off x="195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68" name="Line 82"/>
            <p:cNvSpPr>
              <a:spLocks noChangeShapeType="1"/>
            </p:cNvSpPr>
            <p:nvPr/>
          </p:nvSpPr>
          <p:spPr bwMode="auto">
            <a:xfrm>
              <a:off x="196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69" name="Line 83"/>
            <p:cNvSpPr>
              <a:spLocks noChangeShapeType="1"/>
            </p:cNvSpPr>
            <p:nvPr/>
          </p:nvSpPr>
          <p:spPr bwMode="auto">
            <a:xfrm>
              <a:off x="198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70" name="Line 84"/>
            <p:cNvSpPr>
              <a:spLocks noChangeShapeType="1"/>
            </p:cNvSpPr>
            <p:nvPr/>
          </p:nvSpPr>
          <p:spPr bwMode="auto">
            <a:xfrm>
              <a:off x="200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71" name="Line 85"/>
            <p:cNvSpPr>
              <a:spLocks noChangeShapeType="1"/>
            </p:cNvSpPr>
            <p:nvPr/>
          </p:nvSpPr>
          <p:spPr bwMode="auto">
            <a:xfrm>
              <a:off x="202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72" name="Line 86"/>
            <p:cNvSpPr>
              <a:spLocks noChangeShapeType="1"/>
            </p:cNvSpPr>
            <p:nvPr/>
          </p:nvSpPr>
          <p:spPr bwMode="auto">
            <a:xfrm>
              <a:off x="204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73" name="Line 87"/>
            <p:cNvSpPr>
              <a:spLocks noChangeShapeType="1"/>
            </p:cNvSpPr>
            <p:nvPr/>
          </p:nvSpPr>
          <p:spPr bwMode="auto">
            <a:xfrm>
              <a:off x="205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74" name="Line 88"/>
            <p:cNvSpPr>
              <a:spLocks noChangeShapeType="1"/>
            </p:cNvSpPr>
            <p:nvPr/>
          </p:nvSpPr>
          <p:spPr bwMode="auto">
            <a:xfrm>
              <a:off x="207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75" name="Line 89"/>
            <p:cNvSpPr>
              <a:spLocks noChangeShapeType="1"/>
            </p:cNvSpPr>
            <p:nvPr/>
          </p:nvSpPr>
          <p:spPr bwMode="auto">
            <a:xfrm>
              <a:off x="209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76" name="Line 90"/>
            <p:cNvSpPr>
              <a:spLocks noChangeShapeType="1"/>
            </p:cNvSpPr>
            <p:nvPr/>
          </p:nvSpPr>
          <p:spPr bwMode="auto">
            <a:xfrm>
              <a:off x="211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77" name="Line 91"/>
            <p:cNvSpPr>
              <a:spLocks noChangeShapeType="1"/>
            </p:cNvSpPr>
            <p:nvPr/>
          </p:nvSpPr>
          <p:spPr bwMode="auto">
            <a:xfrm>
              <a:off x="213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78" name="Line 92"/>
            <p:cNvSpPr>
              <a:spLocks noChangeShapeType="1"/>
            </p:cNvSpPr>
            <p:nvPr/>
          </p:nvSpPr>
          <p:spPr bwMode="auto">
            <a:xfrm>
              <a:off x="214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79" name="Line 93"/>
            <p:cNvSpPr>
              <a:spLocks noChangeShapeType="1"/>
            </p:cNvSpPr>
            <p:nvPr/>
          </p:nvSpPr>
          <p:spPr bwMode="auto">
            <a:xfrm>
              <a:off x="216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80" name="Line 94"/>
            <p:cNvSpPr>
              <a:spLocks noChangeShapeType="1"/>
            </p:cNvSpPr>
            <p:nvPr/>
          </p:nvSpPr>
          <p:spPr bwMode="auto">
            <a:xfrm>
              <a:off x="218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81" name="Line 95"/>
            <p:cNvSpPr>
              <a:spLocks noChangeShapeType="1"/>
            </p:cNvSpPr>
            <p:nvPr/>
          </p:nvSpPr>
          <p:spPr bwMode="auto">
            <a:xfrm>
              <a:off x="220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82" name="Line 96"/>
            <p:cNvSpPr>
              <a:spLocks noChangeShapeType="1"/>
            </p:cNvSpPr>
            <p:nvPr/>
          </p:nvSpPr>
          <p:spPr bwMode="auto">
            <a:xfrm>
              <a:off x="222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83" name="Line 97"/>
            <p:cNvSpPr>
              <a:spLocks noChangeShapeType="1"/>
            </p:cNvSpPr>
            <p:nvPr/>
          </p:nvSpPr>
          <p:spPr bwMode="auto">
            <a:xfrm>
              <a:off x="223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84" name="Line 98"/>
            <p:cNvSpPr>
              <a:spLocks noChangeShapeType="1"/>
            </p:cNvSpPr>
            <p:nvPr/>
          </p:nvSpPr>
          <p:spPr bwMode="auto">
            <a:xfrm>
              <a:off x="225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85" name="Line 99"/>
            <p:cNvSpPr>
              <a:spLocks noChangeShapeType="1"/>
            </p:cNvSpPr>
            <p:nvPr/>
          </p:nvSpPr>
          <p:spPr bwMode="auto">
            <a:xfrm>
              <a:off x="227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86" name="Line 100"/>
            <p:cNvSpPr>
              <a:spLocks noChangeShapeType="1"/>
            </p:cNvSpPr>
            <p:nvPr/>
          </p:nvSpPr>
          <p:spPr bwMode="auto">
            <a:xfrm>
              <a:off x="229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87" name="Line 101"/>
            <p:cNvSpPr>
              <a:spLocks noChangeShapeType="1"/>
            </p:cNvSpPr>
            <p:nvPr/>
          </p:nvSpPr>
          <p:spPr bwMode="auto">
            <a:xfrm>
              <a:off x="231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88" name="Line 102"/>
            <p:cNvSpPr>
              <a:spLocks noChangeShapeType="1"/>
            </p:cNvSpPr>
            <p:nvPr/>
          </p:nvSpPr>
          <p:spPr bwMode="auto">
            <a:xfrm>
              <a:off x="232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89" name="Line 103"/>
            <p:cNvSpPr>
              <a:spLocks noChangeShapeType="1"/>
            </p:cNvSpPr>
            <p:nvPr/>
          </p:nvSpPr>
          <p:spPr bwMode="auto">
            <a:xfrm>
              <a:off x="234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90" name="Line 104"/>
            <p:cNvSpPr>
              <a:spLocks noChangeShapeType="1"/>
            </p:cNvSpPr>
            <p:nvPr/>
          </p:nvSpPr>
          <p:spPr bwMode="auto">
            <a:xfrm>
              <a:off x="236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91" name="Line 105"/>
            <p:cNvSpPr>
              <a:spLocks noChangeShapeType="1"/>
            </p:cNvSpPr>
            <p:nvPr/>
          </p:nvSpPr>
          <p:spPr bwMode="auto">
            <a:xfrm>
              <a:off x="238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92" name="Line 106"/>
            <p:cNvSpPr>
              <a:spLocks noChangeShapeType="1"/>
            </p:cNvSpPr>
            <p:nvPr/>
          </p:nvSpPr>
          <p:spPr bwMode="auto">
            <a:xfrm>
              <a:off x="240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93" name="Line 107"/>
            <p:cNvSpPr>
              <a:spLocks noChangeShapeType="1"/>
            </p:cNvSpPr>
            <p:nvPr/>
          </p:nvSpPr>
          <p:spPr bwMode="auto">
            <a:xfrm>
              <a:off x="241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94" name="Line 108"/>
            <p:cNvSpPr>
              <a:spLocks noChangeShapeType="1"/>
            </p:cNvSpPr>
            <p:nvPr/>
          </p:nvSpPr>
          <p:spPr bwMode="auto">
            <a:xfrm>
              <a:off x="243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95" name="Line 109"/>
            <p:cNvSpPr>
              <a:spLocks noChangeShapeType="1"/>
            </p:cNvSpPr>
            <p:nvPr/>
          </p:nvSpPr>
          <p:spPr bwMode="auto">
            <a:xfrm>
              <a:off x="245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96" name="Line 110"/>
            <p:cNvSpPr>
              <a:spLocks noChangeShapeType="1"/>
            </p:cNvSpPr>
            <p:nvPr/>
          </p:nvSpPr>
          <p:spPr bwMode="auto">
            <a:xfrm>
              <a:off x="247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97" name="Line 111"/>
            <p:cNvSpPr>
              <a:spLocks noChangeShapeType="1"/>
            </p:cNvSpPr>
            <p:nvPr/>
          </p:nvSpPr>
          <p:spPr bwMode="auto">
            <a:xfrm>
              <a:off x="249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98" name="Line 112"/>
            <p:cNvSpPr>
              <a:spLocks noChangeShapeType="1"/>
            </p:cNvSpPr>
            <p:nvPr/>
          </p:nvSpPr>
          <p:spPr bwMode="auto">
            <a:xfrm>
              <a:off x="250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99" name="Line 113"/>
            <p:cNvSpPr>
              <a:spLocks noChangeShapeType="1"/>
            </p:cNvSpPr>
            <p:nvPr/>
          </p:nvSpPr>
          <p:spPr bwMode="auto">
            <a:xfrm>
              <a:off x="252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00" name="Line 114"/>
            <p:cNvSpPr>
              <a:spLocks noChangeShapeType="1"/>
            </p:cNvSpPr>
            <p:nvPr/>
          </p:nvSpPr>
          <p:spPr bwMode="auto">
            <a:xfrm>
              <a:off x="254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01" name="Line 115"/>
            <p:cNvSpPr>
              <a:spLocks noChangeShapeType="1"/>
            </p:cNvSpPr>
            <p:nvPr/>
          </p:nvSpPr>
          <p:spPr bwMode="auto">
            <a:xfrm>
              <a:off x="256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02" name="Line 116"/>
            <p:cNvSpPr>
              <a:spLocks noChangeShapeType="1"/>
            </p:cNvSpPr>
            <p:nvPr/>
          </p:nvSpPr>
          <p:spPr bwMode="auto">
            <a:xfrm>
              <a:off x="257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03" name="Line 117"/>
            <p:cNvSpPr>
              <a:spLocks noChangeShapeType="1"/>
            </p:cNvSpPr>
            <p:nvPr/>
          </p:nvSpPr>
          <p:spPr bwMode="auto">
            <a:xfrm>
              <a:off x="259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04" name="Line 118"/>
            <p:cNvSpPr>
              <a:spLocks noChangeShapeType="1"/>
            </p:cNvSpPr>
            <p:nvPr/>
          </p:nvSpPr>
          <p:spPr bwMode="auto">
            <a:xfrm>
              <a:off x="261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05" name="Line 119"/>
            <p:cNvSpPr>
              <a:spLocks noChangeShapeType="1"/>
            </p:cNvSpPr>
            <p:nvPr/>
          </p:nvSpPr>
          <p:spPr bwMode="auto">
            <a:xfrm>
              <a:off x="263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06" name="Line 120"/>
            <p:cNvSpPr>
              <a:spLocks noChangeShapeType="1"/>
            </p:cNvSpPr>
            <p:nvPr/>
          </p:nvSpPr>
          <p:spPr bwMode="auto">
            <a:xfrm>
              <a:off x="265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07" name="Line 121"/>
            <p:cNvSpPr>
              <a:spLocks noChangeShapeType="1"/>
            </p:cNvSpPr>
            <p:nvPr/>
          </p:nvSpPr>
          <p:spPr bwMode="auto">
            <a:xfrm>
              <a:off x="266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08" name="Line 122"/>
            <p:cNvSpPr>
              <a:spLocks noChangeShapeType="1"/>
            </p:cNvSpPr>
            <p:nvPr/>
          </p:nvSpPr>
          <p:spPr bwMode="auto">
            <a:xfrm>
              <a:off x="268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09" name="Line 123"/>
            <p:cNvSpPr>
              <a:spLocks noChangeShapeType="1"/>
            </p:cNvSpPr>
            <p:nvPr/>
          </p:nvSpPr>
          <p:spPr bwMode="auto">
            <a:xfrm>
              <a:off x="270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10" name="Line 124"/>
            <p:cNvSpPr>
              <a:spLocks noChangeShapeType="1"/>
            </p:cNvSpPr>
            <p:nvPr/>
          </p:nvSpPr>
          <p:spPr bwMode="auto">
            <a:xfrm>
              <a:off x="272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11" name="Line 125"/>
            <p:cNvSpPr>
              <a:spLocks noChangeShapeType="1"/>
            </p:cNvSpPr>
            <p:nvPr/>
          </p:nvSpPr>
          <p:spPr bwMode="auto">
            <a:xfrm>
              <a:off x="274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12" name="Line 126"/>
            <p:cNvSpPr>
              <a:spLocks noChangeShapeType="1"/>
            </p:cNvSpPr>
            <p:nvPr/>
          </p:nvSpPr>
          <p:spPr bwMode="auto">
            <a:xfrm>
              <a:off x="275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13" name="Line 127"/>
            <p:cNvSpPr>
              <a:spLocks noChangeShapeType="1"/>
            </p:cNvSpPr>
            <p:nvPr/>
          </p:nvSpPr>
          <p:spPr bwMode="auto">
            <a:xfrm>
              <a:off x="277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14" name="Line 128"/>
            <p:cNvSpPr>
              <a:spLocks noChangeShapeType="1"/>
            </p:cNvSpPr>
            <p:nvPr/>
          </p:nvSpPr>
          <p:spPr bwMode="auto">
            <a:xfrm>
              <a:off x="279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15" name="Line 129"/>
            <p:cNvSpPr>
              <a:spLocks noChangeShapeType="1"/>
            </p:cNvSpPr>
            <p:nvPr/>
          </p:nvSpPr>
          <p:spPr bwMode="auto">
            <a:xfrm>
              <a:off x="281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16" name="Line 130"/>
            <p:cNvSpPr>
              <a:spLocks noChangeShapeType="1"/>
            </p:cNvSpPr>
            <p:nvPr/>
          </p:nvSpPr>
          <p:spPr bwMode="auto">
            <a:xfrm>
              <a:off x="283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17" name="Line 131"/>
            <p:cNvSpPr>
              <a:spLocks noChangeShapeType="1"/>
            </p:cNvSpPr>
            <p:nvPr/>
          </p:nvSpPr>
          <p:spPr bwMode="auto">
            <a:xfrm>
              <a:off x="284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18" name="Line 132"/>
            <p:cNvSpPr>
              <a:spLocks noChangeShapeType="1"/>
            </p:cNvSpPr>
            <p:nvPr/>
          </p:nvSpPr>
          <p:spPr bwMode="auto">
            <a:xfrm>
              <a:off x="286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19" name="Line 133"/>
            <p:cNvSpPr>
              <a:spLocks noChangeShapeType="1"/>
            </p:cNvSpPr>
            <p:nvPr/>
          </p:nvSpPr>
          <p:spPr bwMode="auto">
            <a:xfrm>
              <a:off x="288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20" name="Line 134"/>
            <p:cNvSpPr>
              <a:spLocks noChangeShapeType="1"/>
            </p:cNvSpPr>
            <p:nvPr/>
          </p:nvSpPr>
          <p:spPr bwMode="auto">
            <a:xfrm>
              <a:off x="290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21" name="Line 135"/>
            <p:cNvSpPr>
              <a:spLocks noChangeShapeType="1"/>
            </p:cNvSpPr>
            <p:nvPr/>
          </p:nvSpPr>
          <p:spPr bwMode="auto">
            <a:xfrm>
              <a:off x="292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22" name="Line 136"/>
            <p:cNvSpPr>
              <a:spLocks noChangeShapeType="1"/>
            </p:cNvSpPr>
            <p:nvPr/>
          </p:nvSpPr>
          <p:spPr bwMode="auto">
            <a:xfrm>
              <a:off x="293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23" name="Line 137"/>
            <p:cNvSpPr>
              <a:spLocks noChangeShapeType="1"/>
            </p:cNvSpPr>
            <p:nvPr/>
          </p:nvSpPr>
          <p:spPr bwMode="auto">
            <a:xfrm>
              <a:off x="295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24" name="Line 138"/>
            <p:cNvSpPr>
              <a:spLocks noChangeShapeType="1"/>
            </p:cNvSpPr>
            <p:nvPr/>
          </p:nvSpPr>
          <p:spPr bwMode="auto">
            <a:xfrm>
              <a:off x="297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25" name="Line 139"/>
            <p:cNvSpPr>
              <a:spLocks noChangeShapeType="1"/>
            </p:cNvSpPr>
            <p:nvPr/>
          </p:nvSpPr>
          <p:spPr bwMode="auto">
            <a:xfrm>
              <a:off x="299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26" name="Line 140"/>
            <p:cNvSpPr>
              <a:spLocks noChangeShapeType="1"/>
            </p:cNvSpPr>
            <p:nvPr/>
          </p:nvSpPr>
          <p:spPr bwMode="auto">
            <a:xfrm>
              <a:off x="301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27" name="Line 141"/>
            <p:cNvSpPr>
              <a:spLocks noChangeShapeType="1"/>
            </p:cNvSpPr>
            <p:nvPr/>
          </p:nvSpPr>
          <p:spPr bwMode="auto">
            <a:xfrm>
              <a:off x="302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28" name="Line 142"/>
            <p:cNvSpPr>
              <a:spLocks noChangeShapeType="1"/>
            </p:cNvSpPr>
            <p:nvPr/>
          </p:nvSpPr>
          <p:spPr bwMode="auto">
            <a:xfrm>
              <a:off x="304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29" name="Line 143"/>
            <p:cNvSpPr>
              <a:spLocks noChangeShapeType="1"/>
            </p:cNvSpPr>
            <p:nvPr/>
          </p:nvSpPr>
          <p:spPr bwMode="auto">
            <a:xfrm>
              <a:off x="306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30" name="Line 144"/>
            <p:cNvSpPr>
              <a:spLocks noChangeShapeType="1"/>
            </p:cNvSpPr>
            <p:nvPr/>
          </p:nvSpPr>
          <p:spPr bwMode="auto">
            <a:xfrm>
              <a:off x="308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31" name="Line 145"/>
            <p:cNvSpPr>
              <a:spLocks noChangeShapeType="1"/>
            </p:cNvSpPr>
            <p:nvPr/>
          </p:nvSpPr>
          <p:spPr bwMode="auto">
            <a:xfrm>
              <a:off x="310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32" name="Line 146"/>
            <p:cNvSpPr>
              <a:spLocks noChangeShapeType="1"/>
            </p:cNvSpPr>
            <p:nvPr/>
          </p:nvSpPr>
          <p:spPr bwMode="auto">
            <a:xfrm>
              <a:off x="311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33" name="Line 147"/>
            <p:cNvSpPr>
              <a:spLocks noChangeShapeType="1"/>
            </p:cNvSpPr>
            <p:nvPr/>
          </p:nvSpPr>
          <p:spPr bwMode="auto">
            <a:xfrm>
              <a:off x="313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34" name="Line 148"/>
            <p:cNvSpPr>
              <a:spLocks noChangeShapeType="1"/>
            </p:cNvSpPr>
            <p:nvPr/>
          </p:nvSpPr>
          <p:spPr bwMode="auto">
            <a:xfrm>
              <a:off x="315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35" name="Line 149"/>
            <p:cNvSpPr>
              <a:spLocks noChangeShapeType="1"/>
            </p:cNvSpPr>
            <p:nvPr/>
          </p:nvSpPr>
          <p:spPr bwMode="auto">
            <a:xfrm>
              <a:off x="317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36" name="Line 150"/>
            <p:cNvSpPr>
              <a:spLocks noChangeShapeType="1"/>
            </p:cNvSpPr>
            <p:nvPr/>
          </p:nvSpPr>
          <p:spPr bwMode="auto">
            <a:xfrm>
              <a:off x="319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37" name="Line 151"/>
            <p:cNvSpPr>
              <a:spLocks noChangeShapeType="1"/>
            </p:cNvSpPr>
            <p:nvPr/>
          </p:nvSpPr>
          <p:spPr bwMode="auto">
            <a:xfrm>
              <a:off x="320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38" name="Line 152"/>
            <p:cNvSpPr>
              <a:spLocks noChangeShapeType="1"/>
            </p:cNvSpPr>
            <p:nvPr/>
          </p:nvSpPr>
          <p:spPr bwMode="auto">
            <a:xfrm>
              <a:off x="322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39" name="Line 153"/>
            <p:cNvSpPr>
              <a:spLocks noChangeShapeType="1"/>
            </p:cNvSpPr>
            <p:nvPr/>
          </p:nvSpPr>
          <p:spPr bwMode="auto">
            <a:xfrm>
              <a:off x="324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40" name="Line 154"/>
            <p:cNvSpPr>
              <a:spLocks noChangeShapeType="1"/>
            </p:cNvSpPr>
            <p:nvPr/>
          </p:nvSpPr>
          <p:spPr bwMode="auto">
            <a:xfrm>
              <a:off x="326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41" name="Line 155"/>
            <p:cNvSpPr>
              <a:spLocks noChangeShapeType="1"/>
            </p:cNvSpPr>
            <p:nvPr/>
          </p:nvSpPr>
          <p:spPr bwMode="auto">
            <a:xfrm>
              <a:off x="328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42" name="Line 156"/>
            <p:cNvSpPr>
              <a:spLocks noChangeShapeType="1"/>
            </p:cNvSpPr>
            <p:nvPr/>
          </p:nvSpPr>
          <p:spPr bwMode="auto">
            <a:xfrm>
              <a:off x="329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43" name="Line 157"/>
            <p:cNvSpPr>
              <a:spLocks noChangeShapeType="1"/>
            </p:cNvSpPr>
            <p:nvPr/>
          </p:nvSpPr>
          <p:spPr bwMode="auto">
            <a:xfrm>
              <a:off x="331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44" name="Line 158"/>
            <p:cNvSpPr>
              <a:spLocks noChangeShapeType="1"/>
            </p:cNvSpPr>
            <p:nvPr/>
          </p:nvSpPr>
          <p:spPr bwMode="auto">
            <a:xfrm>
              <a:off x="333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45" name="Line 159"/>
            <p:cNvSpPr>
              <a:spLocks noChangeShapeType="1"/>
            </p:cNvSpPr>
            <p:nvPr/>
          </p:nvSpPr>
          <p:spPr bwMode="auto">
            <a:xfrm>
              <a:off x="335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46" name="Line 160"/>
            <p:cNvSpPr>
              <a:spLocks noChangeShapeType="1"/>
            </p:cNvSpPr>
            <p:nvPr/>
          </p:nvSpPr>
          <p:spPr bwMode="auto">
            <a:xfrm>
              <a:off x="337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47" name="Line 161"/>
            <p:cNvSpPr>
              <a:spLocks noChangeShapeType="1"/>
            </p:cNvSpPr>
            <p:nvPr/>
          </p:nvSpPr>
          <p:spPr bwMode="auto">
            <a:xfrm>
              <a:off x="338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48" name="Line 162"/>
            <p:cNvSpPr>
              <a:spLocks noChangeShapeType="1"/>
            </p:cNvSpPr>
            <p:nvPr/>
          </p:nvSpPr>
          <p:spPr bwMode="auto">
            <a:xfrm>
              <a:off x="340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49" name="Line 163"/>
            <p:cNvSpPr>
              <a:spLocks noChangeShapeType="1"/>
            </p:cNvSpPr>
            <p:nvPr/>
          </p:nvSpPr>
          <p:spPr bwMode="auto">
            <a:xfrm>
              <a:off x="342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50" name="Line 164"/>
            <p:cNvSpPr>
              <a:spLocks noChangeShapeType="1"/>
            </p:cNvSpPr>
            <p:nvPr/>
          </p:nvSpPr>
          <p:spPr bwMode="auto">
            <a:xfrm>
              <a:off x="344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51" name="Line 165"/>
            <p:cNvSpPr>
              <a:spLocks noChangeShapeType="1"/>
            </p:cNvSpPr>
            <p:nvPr/>
          </p:nvSpPr>
          <p:spPr bwMode="auto">
            <a:xfrm>
              <a:off x="346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52" name="Line 166"/>
            <p:cNvSpPr>
              <a:spLocks noChangeShapeType="1"/>
            </p:cNvSpPr>
            <p:nvPr/>
          </p:nvSpPr>
          <p:spPr bwMode="auto">
            <a:xfrm>
              <a:off x="347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53" name="Line 167"/>
            <p:cNvSpPr>
              <a:spLocks noChangeShapeType="1"/>
            </p:cNvSpPr>
            <p:nvPr/>
          </p:nvSpPr>
          <p:spPr bwMode="auto">
            <a:xfrm>
              <a:off x="349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54" name="Line 168"/>
            <p:cNvSpPr>
              <a:spLocks noChangeShapeType="1"/>
            </p:cNvSpPr>
            <p:nvPr/>
          </p:nvSpPr>
          <p:spPr bwMode="auto">
            <a:xfrm>
              <a:off x="351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55" name="Line 169"/>
            <p:cNvSpPr>
              <a:spLocks noChangeShapeType="1"/>
            </p:cNvSpPr>
            <p:nvPr/>
          </p:nvSpPr>
          <p:spPr bwMode="auto">
            <a:xfrm>
              <a:off x="353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56" name="Line 170"/>
            <p:cNvSpPr>
              <a:spLocks noChangeShapeType="1"/>
            </p:cNvSpPr>
            <p:nvPr/>
          </p:nvSpPr>
          <p:spPr bwMode="auto">
            <a:xfrm>
              <a:off x="355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57" name="Line 171"/>
            <p:cNvSpPr>
              <a:spLocks noChangeShapeType="1"/>
            </p:cNvSpPr>
            <p:nvPr/>
          </p:nvSpPr>
          <p:spPr bwMode="auto">
            <a:xfrm>
              <a:off x="356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58" name="Line 172"/>
            <p:cNvSpPr>
              <a:spLocks noChangeShapeType="1"/>
            </p:cNvSpPr>
            <p:nvPr/>
          </p:nvSpPr>
          <p:spPr bwMode="auto">
            <a:xfrm>
              <a:off x="358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59" name="Line 173"/>
            <p:cNvSpPr>
              <a:spLocks noChangeShapeType="1"/>
            </p:cNvSpPr>
            <p:nvPr/>
          </p:nvSpPr>
          <p:spPr bwMode="auto">
            <a:xfrm>
              <a:off x="360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60" name="Line 174"/>
            <p:cNvSpPr>
              <a:spLocks noChangeShapeType="1"/>
            </p:cNvSpPr>
            <p:nvPr/>
          </p:nvSpPr>
          <p:spPr bwMode="auto">
            <a:xfrm>
              <a:off x="362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61" name="Line 175"/>
            <p:cNvSpPr>
              <a:spLocks noChangeShapeType="1"/>
            </p:cNvSpPr>
            <p:nvPr/>
          </p:nvSpPr>
          <p:spPr bwMode="auto">
            <a:xfrm>
              <a:off x="364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62" name="Line 176"/>
            <p:cNvSpPr>
              <a:spLocks noChangeShapeType="1"/>
            </p:cNvSpPr>
            <p:nvPr/>
          </p:nvSpPr>
          <p:spPr bwMode="auto">
            <a:xfrm>
              <a:off x="365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63" name="Line 177"/>
            <p:cNvSpPr>
              <a:spLocks noChangeShapeType="1"/>
            </p:cNvSpPr>
            <p:nvPr/>
          </p:nvSpPr>
          <p:spPr bwMode="auto">
            <a:xfrm>
              <a:off x="367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64" name="Line 178"/>
            <p:cNvSpPr>
              <a:spLocks noChangeShapeType="1"/>
            </p:cNvSpPr>
            <p:nvPr/>
          </p:nvSpPr>
          <p:spPr bwMode="auto">
            <a:xfrm>
              <a:off x="369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65" name="Line 179"/>
            <p:cNvSpPr>
              <a:spLocks noChangeShapeType="1"/>
            </p:cNvSpPr>
            <p:nvPr/>
          </p:nvSpPr>
          <p:spPr bwMode="auto">
            <a:xfrm>
              <a:off x="371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66" name="Line 180"/>
            <p:cNvSpPr>
              <a:spLocks noChangeShapeType="1"/>
            </p:cNvSpPr>
            <p:nvPr/>
          </p:nvSpPr>
          <p:spPr bwMode="auto">
            <a:xfrm>
              <a:off x="373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67" name="Line 181"/>
            <p:cNvSpPr>
              <a:spLocks noChangeShapeType="1"/>
            </p:cNvSpPr>
            <p:nvPr/>
          </p:nvSpPr>
          <p:spPr bwMode="auto">
            <a:xfrm>
              <a:off x="374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468" name="Line 182"/>
            <p:cNvSpPr>
              <a:spLocks noChangeShapeType="1"/>
            </p:cNvSpPr>
            <p:nvPr/>
          </p:nvSpPr>
          <p:spPr bwMode="auto">
            <a:xfrm>
              <a:off x="376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347321" name="Oval 185"/>
          <p:cNvSpPr>
            <a:spLocks noChangeAspect="1" noChangeArrowheads="1"/>
          </p:cNvSpPr>
          <p:nvPr/>
        </p:nvSpPr>
        <p:spPr bwMode="auto">
          <a:xfrm flipH="1">
            <a:off x="1958975" y="3306763"/>
            <a:ext cx="85725" cy="85725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pSp>
        <p:nvGrpSpPr>
          <p:cNvPr id="347344" name="Group 208"/>
          <p:cNvGrpSpPr>
            <a:grpSpLocks/>
          </p:cNvGrpSpPr>
          <p:nvPr/>
        </p:nvGrpSpPr>
        <p:grpSpPr bwMode="auto">
          <a:xfrm>
            <a:off x="1663700" y="2747963"/>
            <a:ext cx="4999038" cy="485775"/>
            <a:chOff x="1048" y="1731"/>
            <a:chExt cx="3149" cy="306"/>
          </a:xfrm>
        </p:grpSpPr>
        <p:sp>
          <p:nvSpPr>
            <p:cNvPr id="525325" name="Rectangle 194"/>
            <p:cNvSpPr>
              <a:spLocks noChangeArrowheads="1"/>
            </p:cNvSpPr>
            <p:nvPr/>
          </p:nvSpPr>
          <p:spPr bwMode="auto">
            <a:xfrm>
              <a:off x="1048" y="1768"/>
              <a:ext cx="32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US" sz="2000" b="1">
                  <a:solidFill>
                    <a:srgbClr val="000066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525326" name="Rectangle 196"/>
            <p:cNvSpPr>
              <a:spLocks noChangeArrowheads="1"/>
            </p:cNvSpPr>
            <p:nvPr/>
          </p:nvSpPr>
          <p:spPr bwMode="auto">
            <a:xfrm>
              <a:off x="3830" y="1731"/>
              <a:ext cx="33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US" sz="2000" b="1" i="1">
                  <a:solidFill>
                    <a:srgbClr val="000066"/>
                  </a:solidFill>
                  <a:latin typeface="Times New Roman" pitchFamily="18" charset="0"/>
                </a:rPr>
                <a:t>x</a:t>
              </a:r>
            </a:p>
          </p:txBody>
        </p:sp>
        <p:sp>
          <p:nvSpPr>
            <p:cNvPr id="525327" name="Line 197"/>
            <p:cNvSpPr>
              <a:spLocks noChangeShapeType="1"/>
            </p:cNvSpPr>
            <p:nvPr/>
          </p:nvSpPr>
          <p:spPr bwMode="auto">
            <a:xfrm>
              <a:off x="1153" y="1783"/>
              <a:ext cx="3044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5328" name="Line 198"/>
            <p:cNvSpPr>
              <a:spLocks noChangeShapeType="1"/>
            </p:cNvSpPr>
            <p:nvPr/>
          </p:nvSpPr>
          <p:spPr bwMode="auto">
            <a:xfrm>
              <a:off x="1262" y="1732"/>
              <a:ext cx="0" cy="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347337" name="Rectangle 201"/>
          <p:cNvSpPr>
            <a:spLocks noChangeArrowheads="1"/>
          </p:cNvSpPr>
          <p:nvPr/>
        </p:nvSpPr>
        <p:spPr bwMode="auto">
          <a:xfrm>
            <a:off x="1171575" y="3200400"/>
            <a:ext cx="728663" cy="311150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80000"/>
              </a:lnSpc>
            </a:pPr>
            <a:r>
              <a:rPr lang="en-ZA" sz="1800">
                <a:solidFill>
                  <a:srgbClr val="000066"/>
                </a:solidFill>
              </a:rPr>
              <a:t>pivot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347342" name="Rectangle 206"/>
          <p:cNvSpPr>
            <a:spLocks noChangeArrowheads="1"/>
          </p:cNvSpPr>
          <p:nvPr/>
        </p:nvSpPr>
        <p:spPr bwMode="auto">
          <a:xfrm>
            <a:off x="5534025" y="3495675"/>
            <a:ext cx="17875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US" sz="2000" b="1">
                <a:solidFill>
                  <a:srgbClr val="000066"/>
                </a:solidFill>
                <a:latin typeface="Times New Roman" pitchFamily="18" charset="0"/>
              </a:rPr>
              <a:t> = 0.07 kg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47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7140" grpId="0"/>
      <p:bldP spid="347141" grpId="0" animBg="1"/>
      <p:bldP spid="347321" grpId="0" animBg="1"/>
      <p:bldP spid="347337" grpId="0"/>
      <p:bldP spid="34734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527362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527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0863943-BF6C-4220-9FA5-A8505325F251}" type="slidenum">
              <a:rPr lang="en-US" smtClean="0">
                <a:latin typeface="Koala"/>
                <a:cs typeface="Arial" charset="0"/>
              </a:rPr>
              <a:pPr/>
              <a:t>25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527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ROTATION ABOUT A FIXED AXIS</a:t>
            </a:r>
            <a:endParaRPr lang="en-US" smtClean="0"/>
          </a:p>
        </p:txBody>
      </p:sp>
      <p:sp>
        <p:nvSpPr>
          <p:cNvPr id="527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71588"/>
            <a:ext cx="8774112" cy="1196975"/>
          </a:xfrm>
        </p:spPr>
        <p:txBody>
          <a:bodyPr/>
          <a:lstStyle/>
          <a:p>
            <a:pPr lvl="1" indent="1588" eaLnBrk="1" hangingPunct="1">
              <a:buFontTx/>
              <a:buNone/>
            </a:pPr>
            <a:r>
              <a:rPr lang="en-US" sz="2200" smtClean="0"/>
              <a:t>A 70 g metre stick pivoted freely at one end is released from a horizontal position.  At what speed does the far end swing through its lowest position?</a:t>
            </a:r>
          </a:p>
        </p:txBody>
      </p:sp>
      <p:sp>
        <p:nvSpPr>
          <p:cNvPr id="527366" name="Rectangle 4"/>
          <p:cNvSpPr>
            <a:spLocks noChangeArrowheads="1"/>
          </p:cNvSpPr>
          <p:nvPr/>
        </p:nvSpPr>
        <p:spPr bwMode="auto">
          <a:xfrm>
            <a:off x="179388" y="5381625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2788" lvl="1" indent="-533400">
              <a:lnSpc>
                <a:spcPct val="110000"/>
              </a:lnSpc>
              <a:buFontTx/>
              <a:buAutoNum type="arabicPeriod" startAt="4"/>
            </a:pPr>
            <a:r>
              <a:rPr lang="en-US">
                <a:solidFill>
                  <a:srgbClr val="0000CC"/>
                </a:solidFill>
              </a:rPr>
              <a:t>Identify all significant forces acting on the object and determine the distance of each force from the axis.</a:t>
            </a:r>
          </a:p>
        </p:txBody>
      </p:sp>
      <p:sp>
        <p:nvSpPr>
          <p:cNvPr id="527367" name="Line 5"/>
          <p:cNvSpPr>
            <a:spLocks noChangeShapeType="1"/>
          </p:cNvSpPr>
          <p:nvPr/>
        </p:nvSpPr>
        <p:spPr bwMode="auto">
          <a:xfrm>
            <a:off x="187325" y="5310188"/>
            <a:ext cx="8764588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527368" name="Group 6"/>
          <p:cNvGrpSpPr>
            <a:grpSpLocks/>
          </p:cNvGrpSpPr>
          <p:nvPr/>
        </p:nvGrpSpPr>
        <p:grpSpPr bwMode="auto">
          <a:xfrm>
            <a:off x="2009775" y="3270250"/>
            <a:ext cx="4000500" cy="155575"/>
            <a:chOff x="1266" y="1913"/>
            <a:chExt cx="2520" cy="98"/>
          </a:xfrm>
        </p:grpSpPr>
        <p:sp>
          <p:nvSpPr>
            <p:cNvPr id="527384" name="Rectangle 7" descr="Papyrus"/>
            <p:cNvSpPr>
              <a:spLocks noChangeArrowheads="1"/>
            </p:cNvSpPr>
            <p:nvPr/>
          </p:nvSpPr>
          <p:spPr bwMode="auto">
            <a:xfrm>
              <a:off x="1266" y="1913"/>
              <a:ext cx="2520" cy="98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12700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27385" name="Line 8"/>
            <p:cNvSpPr>
              <a:spLocks noChangeShapeType="1"/>
            </p:cNvSpPr>
            <p:nvPr/>
          </p:nvSpPr>
          <p:spPr bwMode="auto">
            <a:xfrm>
              <a:off x="128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386" name="Line 9"/>
            <p:cNvSpPr>
              <a:spLocks noChangeShapeType="1"/>
            </p:cNvSpPr>
            <p:nvPr/>
          </p:nvSpPr>
          <p:spPr bwMode="auto">
            <a:xfrm>
              <a:off x="130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387" name="Line 10"/>
            <p:cNvSpPr>
              <a:spLocks noChangeShapeType="1"/>
            </p:cNvSpPr>
            <p:nvPr/>
          </p:nvSpPr>
          <p:spPr bwMode="auto">
            <a:xfrm>
              <a:off x="132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388" name="Line 11"/>
            <p:cNvSpPr>
              <a:spLocks noChangeShapeType="1"/>
            </p:cNvSpPr>
            <p:nvPr/>
          </p:nvSpPr>
          <p:spPr bwMode="auto">
            <a:xfrm>
              <a:off x="133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389" name="Line 12"/>
            <p:cNvSpPr>
              <a:spLocks noChangeShapeType="1"/>
            </p:cNvSpPr>
            <p:nvPr/>
          </p:nvSpPr>
          <p:spPr bwMode="auto">
            <a:xfrm>
              <a:off x="135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390" name="Line 13"/>
            <p:cNvSpPr>
              <a:spLocks noChangeShapeType="1"/>
            </p:cNvSpPr>
            <p:nvPr/>
          </p:nvSpPr>
          <p:spPr bwMode="auto">
            <a:xfrm>
              <a:off x="137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391" name="Line 14"/>
            <p:cNvSpPr>
              <a:spLocks noChangeShapeType="1"/>
            </p:cNvSpPr>
            <p:nvPr/>
          </p:nvSpPr>
          <p:spPr bwMode="auto">
            <a:xfrm>
              <a:off x="139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392" name="Line 15"/>
            <p:cNvSpPr>
              <a:spLocks noChangeShapeType="1"/>
            </p:cNvSpPr>
            <p:nvPr/>
          </p:nvSpPr>
          <p:spPr bwMode="auto">
            <a:xfrm>
              <a:off x="141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393" name="Line 16"/>
            <p:cNvSpPr>
              <a:spLocks noChangeShapeType="1"/>
            </p:cNvSpPr>
            <p:nvPr/>
          </p:nvSpPr>
          <p:spPr bwMode="auto">
            <a:xfrm>
              <a:off x="142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394" name="Line 17"/>
            <p:cNvSpPr>
              <a:spLocks noChangeShapeType="1"/>
            </p:cNvSpPr>
            <p:nvPr/>
          </p:nvSpPr>
          <p:spPr bwMode="auto">
            <a:xfrm>
              <a:off x="144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395" name="Line 18"/>
            <p:cNvSpPr>
              <a:spLocks noChangeShapeType="1"/>
            </p:cNvSpPr>
            <p:nvPr/>
          </p:nvSpPr>
          <p:spPr bwMode="auto">
            <a:xfrm>
              <a:off x="146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396" name="Line 19"/>
            <p:cNvSpPr>
              <a:spLocks noChangeShapeType="1"/>
            </p:cNvSpPr>
            <p:nvPr/>
          </p:nvSpPr>
          <p:spPr bwMode="auto">
            <a:xfrm>
              <a:off x="148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397" name="Line 20"/>
            <p:cNvSpPr>
              <a:spLocks noChangeShapeType="1"/>
            </p:cNvSpPr>
            <p:nvPr/>
          </p:nvSpPr>
          <p:spPr bwMode="auto">
            <a:xfrm>
              <a:off x="150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398" name="Line 21"/>
            <p:cNvSpPr>
              <a:spLocks noChangeShapeType="1"/>
            </p:cNvSpPr>
            <p:nvPr/>
          </p:nvSpPr>
          <p:spPr bwMode="auto">
            <a:xfrm>
              <a:off x="151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399" name="Line 22"/>
            <p:cNvSpPr>
              <a:spLocks noChangeShapeType="1"/>
            </p:cNvSpPr>
            <p:nvPr/>
          </p:nvSpPr>
          <p:spPr bwMode="auto">
            <a:xfrm>
              <a:off x="153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00" name="Line 23"/>
            <p:cNvSpPr>
              <a:spLocks noChangeShapeType="1"/>
            </p:cNvSpPr>
            <p:nvPr/>
          </p:nvSpPr>
          <p:spPr bwMode="auto">
            <a:xfrm>
              <a:off x="155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01" name="Line 24"/>
            <p:cNvSpPr>
              <a:spLocks noChangeShapeType="1"/>
            </p:cNvSpPr>
            <p:nvPr/>
          </p:nvSpPr>
          <p:spPr bwMode="auto">
            <a:xfrm>
              <a:off x="157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02" name="Line 25"/>
            <p:cNvSpPr>
              <a:spLocks noChangeShapeType="1"/>
            </p:cNvSpPr>
            <p:nvPr/>
          </p:nvSpPr>
          <p:spPr bwMode="auto">
            <a:xfrm>
              <a:off x="159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03" name="Line 26"/>
            <p:cNvSpPr>
              <a:spLocks noChangeShapeType="1"/>
            </p:cNvSpPr>
            <p:nvPr/>
          </p:nvSpPr>
          <p:spPr bwMode="auto">
            <a:xfrm>
              <a:off x="160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04" name="Line 27"/>
            <p:cNvSpPr>
              <a:spLocks noChangeShapeType="1"/>
            </p:cNvSpPr>
            <p:nvPr/>
          </p:nvSpPr>
          <p:spPr bwMode="auto">
            <a:xfrm>
              <a:off x="162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05" name="Line 28"/>
            <p:cNvSpPr>
              <a:spLocks noChangeShapeType="1"/>
            </p:cNvSpPr>
            <p:nvPr/>
          </p:nvSpPr>
          <p:spPr bwMode="auto">
            <a:xfrm>
              <a:off x="164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06" name="Line 29"/>
            <p:cNvSpPr>
              <a:spLocks noChangeShapeType="1"/>
            </p:cNvSpPr>
            <p:nvPr/>
          </p:nvSpPr>
          <p:spPr bwMode="auto">
            <a:xfrm>
              <a:off x="166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07" name="Line 30"/>
            <p:cNvSpPr>
              <a:spLocks noChangeShapeType="1"/>
            </p:cNvSpPr>
            <p:nvPr/>
          </p:nvSpPr>
          <p:spPr bwMode="auto">
            <a:xfrm>
              <a:off x="168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08" name="Line 31"/>
            <p:cNvSpPr>
              <a:spLocks noChangeShapeType="1"/>
            </p:cNvSpPr>
            <p:nvPr/>
          </p:nvSpPr>
          <p:spPr bwMode="auto">
            <a:xfrm>
              <a:off x="169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09" name="Line 32"/>
            <p:cNvSpPr>
              <a:spLocks noChangeShapeType="1"/>
            </p:cNvSpPr>
            <p:nvPr/>
          </p:nvSpPr>
          <p:spPr bwMode="auto">
            <a:xfrm>
              <a:off x="171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10" name="Line 33"/>
            <p:cNvSpPr>
              <a:spLocks noChangeShapeType="1"/>
            </p:cNvSpPr>
            <p:nvPr/>
          </p:nvSpPr>
          <p:spPr bwMode="auto">
            <a:xfrm>
              <a:off x="173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11" name="Line 34"/>
            <p:cNvSpPr>
              <a:spLocks noChangeShapeType="1"/>
            </p:cNvSpPr>
            <p:nvPr/>
          </p:nvSpPr>
          <p:spPr bwMode="auto">
            <a:xfrm>
              <a:off x="175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12" name="Line 35"/>
            <p:cNvSpPr>
              <a:spLocks noChangeShapeType="1"/>
            </p:cNvSpPr>
            <p:nvPr/>
          </p:nvSpPr>
          <p:spPr bwMode="auto">
            <a:xfrm>
              <a:off x="177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13" name="Line 36"/>
            <p:cNvSpPr>
              <a:spLocks noChangeShapeType="1"/>
            </p:cNvSpPr>
            <p:nvPr/>
          </p:nvSpPr>
          <p:spPr bwMode="auto">
            <a:xfrm>
              <a:off x="178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14" name="Line 37"/>
            <p:cNvSpPr>
              <a:spLocks noChangeShapeType="1"/>
            </p:cNvSpPr>
            <p:nvPr/>
          </p:nvSpPr>
          <p:spPr bwMode="auto">
            <a:xfrm>
              <a:off x="180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15" name="Line 38"/>
            <p:cNvSpPr>
              <a:spLocks noChangeShapeType="1"/>
            </p:cNvSpPr>
            <p:nvPr/>
          </p:nvSpPr>
          <p:spPr bwMode="auto">
            <a:xfrm>
              <a:off x="182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16" name="Line 39"/>
            <p:cNvSpPr>
              <a:spLocks noChangeShapeType="1"/>
            </p:cNvSpPr>
            <p:nvPr/>
          </p:nvSpPr>
          <p:spPr bwMode="auto">
            <a:xfrm>
              <a:off x="184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17" name="Line 40"/>
            <p:cNvSpPr>
              <a:spLocks noChangeShapeType="1"/>
            </p:cNvSpPr>
            <p:nvPr/>
          </p:nvSpPr>
          <p:spPr bwMode="auto">
            <a:xfrm>
              <a:off x="186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18" name="Line 41"/>
            <p:cNvSpPr>
              <a:spLocks noChangeShapeType="1"/>
            </p:cNvSpPr>
            <p:nvPr/>
          </p:nvSpPr>
          <p:spPr bwMode="auto">
            <a:xfrm>
              <a:off x="187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19" name="Line 42"/>
            <p:cNvSpPr>
              <a:spLocks noChangeShapeType="1"/>
            </p:cNvSpPr>
            <p:nvPr/>
          </p:nvSpPr>
          <p:spPr bwMode="auto">
            <a:xfrm>
              <a:off x="189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20" name="Line 43"/>
            <p:cNvSpPr>
              <a:spLocks noChangeShapeType="1"/>
            </p:cNvSpPr>
            <p:nvPr/>
          </p:nvSpPr>
          <p:spPr bwMode="auto">
            <a:xfrm>
              <a:off x="191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21" name="Line 44"/>
            <p:cNvSpPr>
              <a:spLocks noChangeShapeType="1"/>
            </p:cNvSpPr>
            <p:nvPr/>
          </p:nvSpPr>
          <p:spPr bwMode="auto">
            <a:xfrm>
              <a:off x="193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22" name="Line 45"/>
            <p:cNvSpPr>
              <a:spLocks noChangeShapeType="1"/>
            </p:cNvSpPr>
            <p:nvPr/>
          </p:nvSpPr>
          <p:spPr bwMode="auto">
            <a:xfrm>
              <a:off x="195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23" name="Line 46"/>
            <p:cNvSpPr>
              <a:spLocks noChangeShapeType="1"/>
            </p:cNvSpPr>
            <p:nvPr/>
          </p:nvSpPr>
          <p:spPr bwMode="auto">
            <a:xfrm>
              <a:off x="196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24" name="Line 47"/>
            <p:cNvSpPr>
              <a:spLocks noChangeShapeType="1"/>
            </p:cNvSpPr>
            <p:nvPr/>
          </p:nvSpPr>
          <p:spPr bwMode="auto">
            <a:xfrm>
              <a:off x="198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25" name="Line 48"/>
            <p:cNvSpPr>
              <a:spLocks noChangeShapeType="1"/>
            </p:cNvSpPr>
            <p:nvPr/>
          </p:nvSpPr>
          <p:spPr bwMode="auto">
            <a:xfrm>
              <a:off x="200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26" name="Line 49"/>
            <p:cNvSpPr>
              <a:spLocks noChangeShapeType="1"/>
            </p:cNvSpPr>
            <p:nvPr/>
          </p:nvSpPr>
          <p:spPr bwMode="auto">
            <a:xfrm>
              <a:off x="202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27" name="Line 50"/>
            <p:cNvSpPr>
              <a:spLocks noChangeShapeType="1"/>
            </p:cNvSpPr>
            <p:nvPr/>
          </p:nvSpPr>
          <p:spPr bwMode="auto">
            <a:xfrm>
              <a:off x="204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28" name="Line 51"/>
            <p:cNvSpPr>
              <a:spLocks noChangeShapeType="1"/>
            </p:cNvSpPr>
            <p:nvPr/>
          </p:nvSpPr>
          <p:spPr bwMode="auto">
            <a:xfrm>
              <a:off x="205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29" name="Line 52"/>
            <p:cNvSpPr>
              <a:spLocks noChangeShapeType="1"/>
            </p:cNvSpPr>
            <p:nvPr/>
          </p:nvSpPr>
          <p:spPr bwMode="auto">
            <a:xfrm>
              <a:off x="207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30" name="Line 53"/>
            <p:cNvSpPr>
              <a:spLocks noChangeShapeType="1"/>
            </p:cNvSpPr>
            <p:nvPr/>
          </p:nvSpPr>
          <p:spPr bwMode="auto">
            <a:xfrm>
              <a:off x="209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31" name="Line 54"/>
            <p:cNvSpPr>
              <a:spLocks noChangeShapeType="1"/>
            </p:cNvSpPr>
            <p:nvPr/>
          </p:nvSpPr>
          <p:spPr bwMode="auto">
            <a:xfrm>
              <a:off x="211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32" name="Line 55"/>
            <p:cNvSpPr>
              <a:spLocks noChangeShapeType="1"/>
            </p:cNvSpPr>
            <p:nvPr/>
          </p:nvSpPr>
          <p:spPr bwMode="auto">
            <a:xfrm>
              <a:off x="213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33" name="Line 56"/>
            <p:cNvSpPr>
              <a:spLocks noChangeShapeType="1"/>
            </p:cNvSpPr>
            <p:nvPr/>
          </p:nvSpPr>
          <p:spPr bwMode="auto">
            <a:xfrm>
              <a:off x="214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34" name="Line 57"/>
            <p:cNvSpPr>
              <a:spLocks noChangeShapeType="1"/>
            </p:cNvSpPr>
            <p:nvPr/>
          </p:nvSpPr>
          <p:spPr bwMode="auto">
            <a:xfrm>
              <a:off x="216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35" name="Line 58"/>
            <p:cNvSpPr>
              <a:spLocks noChangeShapeType="1"/>
            </p:cNvSpPr>
            <p:nvPr/>
          </p:nvSpPr>
          <p:spPr bwMode="auto">
            <a:xfrm>
              <a:off x="218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36" name="Line 59"/>
            <p:cNvSpPr>
              <a:spLocks noChangeShapeType="1"/>
            </p:cNvSpPr>
            <p:nvPr/>
          </p:nvSpPr>
          <p:spPr bwMode="auto">
            <a:xfrm>
              <a:off x="220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37" name="Line 60"/>
            <p:cNvSpPr>
              <a:spLocks noChangeShapeType="1"/>
            </p:cNvSpPr>
            <p:nvPr/>
          </p:nvSpPr>
          <p:spPr bwMode="auto">
            <a:xfrm>
              <a:off x="222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38" name="Line 61"/>
            <p:cNvSpPr>
              <a:spLocks noChangeShapeType="1"/>
            </p:cNvSpPr>
            <p:nvPr/>
          </p:nvSpPr>
          <p:spPr bwMode="auto">
            <a:xfrm>
              <a:off x="223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39" name="Line 62"/>
            <p:cNvSpPr>
              <a:spLocks noChangeShapeType="1"/>
            </p:cNvSpPr>
            <p:nvPr/>
          </p:nvSpPr>
          <p:spPr bwMode="auto">
            <a:xfrm>
              <a:off x="225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40" name="Line 63"/>
            <p:cNvSpPr>
              <a:spLocks noChangeShapeType="1"/>
            </p:cNvSpPr>
            <p:nvPr/>
          </p:nvSpPr>
          <p:spPr bwMode="auto">
            <a:xfrm>
              <a:off x="227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41" name="Line 64"/>
            <p:cNvSpPr>
              <a:spLocks noChangeShapeType="1"/>
            </p:cNvSpPr>
            <p:nvPr/>
          </p:nvSpPr>
          <p:spPr bwMode="auto">
            <a:xfrm>
              <a:off x="229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42" name="Line 65"/>
            <p:cNvSpPr>
              <a:spLocks noChangeShapeType="1"/>
            </p:cNvSpPr>
            <p:nvPr/>
          </p:nvSpPr>
          <p:spPr bwMode="auto">
            <a:xfrm>
              <a:off x="231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43" name="Line 66"/>
            <p:cNvSpPr>
              <a:spLocks noChangeShapeType="1"/>
            </p:cNvSpPr>
            <p:nvPr/>
          </p:nvSpPr>
          <p:spPr bwMode="auto">
            <a:xfrm>
              <a:off x="232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44" name="Line 67"/>
            <p:cNvSpPr>
              <a:spLocks noChangeShapeType="1"/>
            </p:cNvSpPr>
            <p:nvPr/>
          </p:nvSpPr>
          <p:spPr bwMode="auto">
            <a:xfrm>
              <a:off x="234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45" name="Line 68"/>
            <p:cNvSpPr>
              <a:spLocks noChangeShapeType="1"/>
            </p:cNvSpPr>
            <p:nvPr/>
          </p:nvSpPr>
          <p:spPr bwMode="auto">
            <a:xfrm>
              <a:off x="236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46" name="Line 69"/>
            <p:cNvSpPr>
              <a:spLocks noChangeShapeType="1"/>
            </p:cNvSpPr>
            <p:nvPr/>
          </p:nvSpPr>
          <p:spPr bwMode="auto">
            <a:xfrm>
              <a:off x="238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47" name="Line 70"/>
            <p:cNvSpPr>
              <a:spLocks noChangeShapeType="1"/>
            </p:cNvSpPr>
            <p:nvPr/>
          </p:nvSpPr>
          <p:spPr bwMode="auto">
            <a:xfrm>
              <a:off x="240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48" name="Line 71"/>
            <p:cNvSpPr>
              <a:spLocks noChangeShapeType="1"/>
            </p:cNvSpPr>
            <p:nvPr/>
          </p:nvSpPr>
          <p:spPr bwMode="auto">
            <a:xfrm>
              <a:off x="241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49" name="Line 72"/>
            <p:cNvSpPr>
              <a:spLocks noChangeShapeType="1"/>
            </p:cNvSpPr>
            <p:nvPr/>
          </p:nvSpPr>
          <p:spPr bwMode="auto">
            <a:xfrm>
              <a:off x="243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50" name="Line 73"/>
            <p:cNvSpPr>
              <a:spLocks noChangeShapeType="1"/>
            </p:cNvSpPr>
            <p:nvPr/>
          </p:nvSpPr>
          <p:spPr bwMode="auto">
            <a:xfrm>
              <a:off x="245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51" name="Line 74"/>
            <p:cNvSpPr>
              <a:spLocks noChangeShapeType="1"/>
            </p:cNvSpPr>
            <p:nvPr/>
          </p:nvSpPr>
          <p:spPr bwMode="auto">
            <a:xfrm>
              <a:off x="247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52" name="Line 75"/>
            <p:cNvSpPr>
              <a:spLocks noChangeShapeType="1"/>
            </p:cNvSpPr>
            <p:nvPr/>
          </p:nvSpPr>
          <p:spPr bwMode="auto">
            <a:xfrm>
              <a:off x="249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53" name="Line 76"/>
            <p:cNvSpPr>
              <a:spLocks noChangeShapeType="1"/>
            </p:cNvSpPr>
            <p:nvPr/>
          </p:nvSpPr>
          <p:spPr bwMode="auto">
            <a:xfrm>
              <a:off x="250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54" name="Line 77"/>
            <p:cNvSpPr>
              <a:spLocks noChangeShapeType="1"/>
            </p:cNvSpPr>
            <p:nvPr/>
          </p:nvSpPr>
          <p:spPr bwMode="auto">
            <a:xfrm>
              <a:off x="252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55" name="Line 78"/>
            <p:cNvSpPr>
              <a:spLocks noChangeShapeType="1"/>
            </p:cNvSpPr>
            <p:nvPr/>
          </p:nvSpPr>
          <p:spPr bwMode="auto">
            <a:xfrm>
              <a:off x="254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56" name="Line 79"/>
            <p:cNvSpPr>
              <a:spLocks noChangeShapeType="1"/>
            </p:cNvSpPr>
            <p:nvPr/>
          </p:nvSpPr>
          <p:spPr bwMode="auto">
            <a:xfrm>
              <a:off x="256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57" name="Line 80"/>
            <p:cNvSpPr>
              <a:spLocks noChangeShapeType="1"/>
            </p:cNvSpPr>
            <p:nvPr/>
          </p:nvSpPr>
          <p:spPr bwMode="auto">
            <a:xfrm>
              <a:off x="257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58" name="Line 81"/>
            <p:cNvSpPr>
              <a:spLocks noChangeShapeType="1"/>
            </p:cNvSpPr>
            <p:nvPr/>
          </p:nvSpPr>
          <p:spPr bwMode="auto">
            <a:xfrm>
              <a:off x="259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59" name="Line 82"/>
            <p:cNvSpPr>
              <a:spLocks noChangeShapeType="1"/>
            </p:cNvSpPr>
            <p:nvPr/>
          </p:nvSpPr>
          <p:spPr bwMode="auto">
            <a:xfrm>
              <a:off x="261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60" name="Line 83"/>
            <p:cNvSpPr>
              <a:spLocks noChangeShapeType="1"/>
            </p:cNvSpPr>
            <p:nvPr/>
          </p:nvSpPr>
          <p:spPr bwMode="auto">
            <a:xfrm>
              <a:off x="263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61" name="Line 84"/>
            <p:cNvSpPr>
              <a:spLocks noChangeShapeType="1"/>
            </p:cNvSpPr>
            <p:nvPr/>
          </p:nvSpPr>
          <p:spPr bwMode="auto">
            <a:xfrm>
              <a:off x="265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62" name="Line 85"/>
            <p:cNvSpPr>
              <a:spLocks noChangeShapeType="1"/>
            </p:cNvSpPr>
            <p:nvPr/>
          </p:nvSpPr>
          <p:spPr bwMode="auto">
            <a:xfrm>
              <a:off x="266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63" name="Line 86"/>
            <p:cNvSpPr>
              <a:spLocks noChangeShapeType="1"/>
            </p:cNvSpPr>
            <p:nvPr/>
          </p:nvSpPr>
          <p:spPr bwMode="auto">
            <a:xfrm>
              <a:off x="268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64" name="Line 87"/>
            <p:cNvSpPr>
              <a:spLocks noChangeShapeType="1"/>
            </p:cNvSpPr>
            <p:nvPr/>
          </p:nvSpPr>
          <p:spPr bwMode="auto">
            <a:xfrm>
              <a:off x="270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65" name="Line 88"/>
            <p:cNvSpPr>
              <a:spLocks noChangeShapeType="1"/>
            </p:cNvSpPr>
            <p:nvPr/>
          </p:nvSpPr>
          <p:spPr bwMode="auto">
            <a:xfrm>
              <a:off x="272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66" name="Line 89"/>
            <p:cNvSpPr>
              <a:spLocks noChangeShapeType="1"/>
            </p:cNvSpPr>
            <p:nvPr/>
          </p:nvSpPr>
          <p:spPr bwMode="auto">
            <a:xfrm>
              <a:off x="274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67" name="Line 90"/>
            <p:cNvSpPr>
              <a:spLocks noChangeShapeType="1"/>
            </p:cNvSpPr>
            <p:nvPr/>
          </p:nvSpPr>
          <p:spPr bwMode="auto">
            <a:xfrm>
              <a:off x="275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68" name="Line 91"/>
            <p:cNvSpPr>
              <a:spLocks noChangeShapeType="1"/>
            </p:cNvSpPr>
            <p:nvPr/>
          </p:nvSpPr>
          <p:spPr bwMode="auto">
            <a:xfrm>
              <a:off x="277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69" name="Line 92"/>
            <p:cNvSpPr>
              <a:spLocks noChangeShapeType="1"/>
            </p:cNvSpPr>
            <p:nvPr/>
          </p:nvSpPr>
          <p:spPr bwMode="auto">
            <a:xfrm>
              <a:off x="279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70" name="Line 93"/>
            <p:cNvSpPr>
              <a:spLocks noChangeShapeType="1"/>
            </p:cNvSpPr>
            <p:nvPr/>
          </p:nvSpPr>
          <p:spPr bwMode="auto">
            <a:xfrm>
              <a:off x="281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71" name="Line 94"/>
            <p:cNvSpPr>
              <a:spLocks noChangeShapeType="1"/>
            </p:cNvSpPr>
            <p:nvPr/>
          </p:nvSpPr>
          <p:spPr bwMode="auto">
            <a:xfrm>
              <a:off x="283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72" name="Line 95"/>
            <p:cNvSpPr>
              <a:spLocks noChangeShapeType="1"/>
            </p:cNvSpPr>
            <p:nvPr/>
          </p:nvSpPr>
          <p:spPr bwMode="auto">
            <a:xfrm>
              <a:off x="284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73" name="Line 96"/>
            <p:cNvSpPr>
              <a:spLocks noChangeShapeType="1"/>
            </p:cNvSpPr>
            <p:nvPr/>
          </p:nvSpPr>
          <p:spPr bwMode="auto">
            <a:xfrm>
              <a:off x="286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74" name="Line 97"/>
            <p:cNvSpPr>
              <a:spLocks noChangeShapeType="1"/>
            </p:cNvSpPr>
            <p:nvPr/>
          </p:nvSpPr>
          <p:spPr bwMode="auto">
            <a:xfrm>
              <a:off x="288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75" name="Line 98"/>
            <p:cNvSpPr>
              <a:spLocks noChangeShapeType="1"/>
            </p:cNvSpPr>
            <p:nvPr/>
          </p:nvSpPr>
          <p:spPr bwMode="auto">
            <a:xfrm>
              <a:off x="290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76" name="Line 99"/>
            <p:cNvSpPr>
              <a:spLocks noChangeShapeType="1"/>
            </p:cNvSpPr>
            <p:nvPr/>
          </p:nvSpPr>
          <p:spPr bwMode="auto">
            <a:xfrm>
              <a:off x="292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77" name="Line 100"/>
            <p:cNvSpPr>
              <a:spLocks noChangeShapeType="1"/>
            </p:cNvSpPr>
            <p:nvPr/>
          </p:nvSpPr>
          <p:spPr bwMode="auto">
            <a:xfrm>
              <a:off x="293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78" name="Line 101"/>
            <p:cNvSpPr>
              <a:spLocks noChangeShapeType="1"/>
            </p:cNvSpPr>
            <p:nvPr/>
          </p:nvSpPr>
          <p:spPr bwMode="auto">
            <a:xfrm>
              <a:off x="295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79" name="Line 102"/>
            <p:cNvSpPr>
              <a:spLocks noChangeShapeType="1"/>
            </p:cNvSpPr>
            <p:nvPr/>
          </p:nvSpPr>
          <p:spPr bwMode="auto">
            <a:xfrm>
              <a:off x="297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80" name="Line 103"/>
            <p:cNvSpPr>
              <a:spLocks noChangeShapeType="1"/>
            </p:cNvSpPr>
            <p:nvPr/>
          </p:nvSpPr>
          <p:spPr bwMode="auto">
            <a:xfrm>
              <a:off x="299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81" name="Line 104"/>
            <p:cNvSpPr>
              <a:spLocks noChangeShapeType="1"/>
            </p:cNvSpPr>
            <p:nvPr/>
          </p:nvSpPr>
          <p:spPr bwMode="auto">
            <a:xfrm>
              <a:off x="301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82" name="Line 105"/>
            <p:cNvSpPr>
              <a:spLocks noChangeShapeType="1"/>
            </p:cNvSpPr>
            <p:nvPr/>
          </p:nvSpPr>
          <p:spPr bwMode="auto">
            <a:xfrm>
              <a:off x="302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83" name="Line 106"/>
            <p:cNvSpPr>
              <a:spLocks noChangeShapeType="1"/>
            </p:cNvSpPr>
            <p:nvPr/>
          </p:nvSpPr>
          <p:spPr bwMode="auto">
            <a:xfrm>
              <a:off x="304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84" name="Line 107"/>
            <p:cNvSpPr>
              <a:spLocks noChangeShapeType="1"/>
            </p:cNvSpPr>
            <p:nvPr/>
          </p:nvSpPr>
          <p:spPr bwMode="auto">
            <a:xfrm>
              <a:off x="306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85" name="Line 108"/>
            <p:cNvSpPr>
              <a:spLocks noChangeShapeType="1"/>
            </p:cNvSpPr>
            <p:nvPr/>
          </p:nvSpPr>
          <p:spPr bwMode="auto">
            <a:xfrm>
              <a:off x="308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86" name="Line 109"/>
            <p:cNvSpPr>
              <a:spLocks noChangeShapeType="1"/>
            </p:cNvSpPr>
            <p:nvPr/>
          </p:nvSpPr>
          <p:spPr bwMode="auto">
            <a:xfrm>
              <a:off x="310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87" name="Line 110"/>
            <p:cNvSpPr>
              <a:spLocks noChangeShapeType="1"/>
            </p:cNvSpPr>
            <p:nvPr/>
          </p:nvSpPr>
          <p:spPr bwMode="auto">
            <a:xfrm>
              <a:off x="311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88" name="Line 111"/>
            <p:cNvSpPr>
              <a:spLocks noChangeShapeType="1"/>
            </p:cNvSpPr>
            <p:nvPr/>
          </p:nvSpPr>
          <p:spPr bwMode="auto">
            <a:xfrm>
              <a:off x="313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89" name="Line 112"/>
            <p:cNvSpPr>
              <a:spLocks noChangeShapeType="1"/>
            </p:cNvSpPr>
            <p:nvPr/>
          </p:nvSpPr>
          <p:spPr bwMode="auto">
            <a:xfrm>
              <a:off x="315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90" name="Line 113"/>
            <p:cNvSpPr>
              <a:spLocks noChangeShapeType="1"/>
            </p:cNvSpPr>
            <p:nvPr/>
          </p:nvSpPr>
          <p:spPr bwMode="auto">
            <a:xfrm>
              <a:off x="317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91" name="Line 114"/>
            <p:cNvSpPr>
              <a:spLocks noChangeShapeType="1"/>
            </p:cNvSpPr>
            <p:nvPr/>
          </p:nvSpPr>
          <p:spPr bwMode="auto">
            <a:xfrm>
              <a:off x="319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92" name="Line 115"/>
            <p:cNvSpPr>
              <a:spLocks noChangeShapeType="1"/>
            </p:cNvSpPr>
            <p:nvPr/>
          </p:nvSpPr>
          <p:spPr bwMode="auto">
            <a:xfrm>
              <a:off x="320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93" name="Line 116"/>
            <p:cNvSpPr>
              <a:spLocks noChangeShapeType="1"/>
            </p:cNvSpPr>
            <p:nvPr/>
          </p:nvSpPr>
          <p:spPr bwMode="auto">
            <a:xfrm>
              <a:off x="322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94" name="Line 117"/>
            <p:cNvSpPr>
              <a:spLocks noChangeShapeType="1"/>
            </p:cNvSpPr>
            <p:nvPr/>
          </p:nvSpPr>
          <p:spPr bwMode="auto">
            <a:xfrm>
              <a:off x="324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95" name="Line 118"/>
            <p:cNvSpPr>
              <a:spLocks noChangeShapeType="1"/>
            </p:cNvSpPr>
            <p:nvPr/>
          </p:nvSpPr>
          <p:spPr bwMode="auto">
            <a:xfrm>
              <a:off x="326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96" name="Line 119"/>
            <p:cNvSpPr>
              <a:spLocks noChangeShapeType="1"/>
            </p:cNvSpPr>
            <p:nvPr/>
          </p:nvSpPr>
          <p:spPr bwMode="auto">
            <a:xfrm>
              <a:off x="328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97" name="Line 120"/>
            <p:cNvSpPr>
              <a:spLocks noChangeShapeType="1"/>
            </p:cNvSpPr>
            <p:nvPr/>
          </p:nvSpPr>
          <p:spPr bwMode="auto">
            <a:xfrm>
              <a:off x="329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98" name="Line 121"/>
            <p:cNvSpPr>
              <a:spLocks noChangeShapeType="1"/>
            </p:cNvSpPr>
            <p:nvPr/>
          </p:nvSpPr>
          <p:spPr bwMode="auto">
            <a:xfrm>
              <a:off x="331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499" name="Line 122"/>
            <p:cNvSpPr>
              <a:spLocks noChangeShapeType="1"/>
            </p:cNvSpPr>
            <p:nvPr/>
          </p:nvSpPr>
          <p:spPr bwMode="auto">
            <a:xfrm>
              <a:off x="333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00" name="Line 123"/>
            <p:cNvSpPr>
              <a:spLocks noChangeShapeType="1"/>
            </p:cNvSpPr>
            <p:nvPr/>
          </p:nvSpPr>
          <p:spPr bwMode="auto">
            <a:xfrm>
              <a:off x="335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01" name="Line 124"/>
            <p:cNvSpPr>
              <a:spLocks noChangeShapeType="1"/>
            </p:cNvSpPr>
            <p:nvPr/>
          </p:nvSpPr>
          <p:spPr bwMode="auto">
            <a:xfrm>
              <a:off x="337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02" name="Line 125"/>
            <p:cNvSpPr>
              <a:spLocks noChangeShapeType="1"/>
            </p:cNvSpPr>
            <p:nvPr/>
          </p:nvSpPr>
          <p:spPr bwMode="auto">
            <a:xfrm>
              <a:off x="338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03" name="Line 126"/>
            <p:cNvSpPr>
              <a:spLocks noChangeShapeType="1"/>
            </p:cNvSpPr>
            <p:nvPr/>
          </p:nvSpPr>
          <p:spPr bwMode="auto">
            <a:xfrm>
              <a:off x="340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04" name="Line 127"/>
            <p:cNvSpPr>
              <a:spLocks noChangeShapeType="1"/>
            </p:cNvSpPr>
            <p:nvPr/>
          </p:nvSpPr>
          <p:spPr bwMode="auto">
            <a:xfrm>
              <a:off x="342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05" name="Line 128"/>
            <p:cNvSpPr>
              <a:spLocks noChangeShapeType="1"/>
            </p:cNvSpPr>
            <p:nvPr/>
          </p:nvSpPr>
          <p:spPr bwMode="auto">
            <a:xfrm>
              <a:off x="344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06" name="Line 129"/>
            <p:cNvSpPr>
              <a:spLocks noChangeShapeType="1"/>
            </p:cNvSpPr>
            <p:nvPr/>
          </p:nvSpPr>
          <p:spPr bwMode="auto">
            <a:xfrm>
              <a:off x="346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07" name="Line 130"/>
            <p:cNvSpPr>
              <a:spLocks noChangeShapeType="1"/>
            </p:cNvSpPr>
            <p:nvPr/>
          </p:nvSpPr>
          <p:spPr bwMode="auto">
            <a:xfrm>
              <a:off x="347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08" name="Line 131"/>
            <p:cNvSpPr>
              <a:spLocks noChangeShapeType="1"/>
            </p:cNvSpPr>
            <p:nvPr/>
          </p:nvSpPr>
          <p:spPr bwMode="auto">
            <a:xfrm>
              <a:off x="349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09" name="Line 132"/>
            <p:cNvSpPr>
              <a:spLocks noChangeShapeType="1"/>
            </p:cNvSpPr>
            <p:nvPr/>
          </p:nvSpPr>
          <p:spPr bwMode="auto">
            <a:xfrm>
              <a:off x="351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10" name="Line 133"/>
            <p:cNvSpPr>
              <a:spLocks noChangeShapeType="1"/>
            </p:cNvSpPr>
            <p:nvPr/>
          </p:nvSpPr>
          <p:spPr bwMode="auto">
            <a:xfrm>
              <a:off x="353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11" name="Line 134"/>
            <p:cNvSpPr>
              <a:spLocks noChangeShapeType="1"/>
            </p:cNvSpPr>
            <p:nvPr/>
          </p:nvSpPr>
          <p:spPr bwMode="auto">
            <a:xfrm>
              <a:off x="355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12" name="Line 135"/>
            <p:cNvSpPr>
              <a:spLocks noChangeShapeType="1"/>
            </p:cNvSpPr>
            <p:nvPr/>
          </p:nvSpPr>
          <p:spPr bwMode="auto">
            <a:xfrm>
              <a:off x="356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13" name="Line 136"/>
            <p:cNvSpPr>
              <a:spLocks noChangeShapeType="1"/>
            </p:cNvSpPr>
            <p:nvPr/>
          </p:nvSpPr>
          <p:spPr bwMode="auto">
            <a:xfrm>
              <a:off x="358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14" name="Line 137"/>
            <p:cNvSpPr>
              <a:spLocks noChangeShapeType="1"/>
            </p:cNvSpPr>
            <p:nvPr/>
          </p:nvSpPr>
          <p:spPr bwMode="auto">
            <a:xfrm>
              <a:off x="360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15" name="Line 138"/>
            <p:cNvSpPr>
              <a:spLocks noChangeShapeType="1"/>
            </p:cNvSpPr>
            <p:nvPr/>
          </p:nvSpPr>
          <p:spPr bwMode="auto">
            <a:xfrm>
              <a:off x="362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16" name="Line 139"/>
            <p:cNvSpPr>
              <a:spLocks noChangeShapeType="1"/>
            </p:cNvSpPr>
            <p:nvPr/>
          </p:nvSpPr>
          <p:spPr bwMode="auto">
            <a:xfrm>
              <a:off x="364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17" name="Line 140"/>
            <p:cNvSpPr>
              <a:spLocks noChangeShapeType="1"/>
            </p:cNvSpPr>
            <p:nvPr/>
          </p:nvSpPr>
          <p:spPr bwMode="auto">
            <a:xfrm>
              <a:off x="365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18" name="Line 141"/>
            <p:cNvSpPr>
              <a:spLocks noChangeShapeType="1"/>
            </p:cNvSpPr>
            <p:nvPr/>
          </p:nvSpPr>
          <p:spPr bwMode="auto">
            <a:xfrm>
              <a:off x="367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19" name="Line 142"/>
            <p:cNvSpPr>
              <a:spLocks noChangeShapeType="1"/>
            </p:cNvSpPr>
            <p:nvPr/>
          </p:nvSpPr>
          <p:spPr bwMode="auto">
            <a:xfrm>
              <a:off x="369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20" name="Line 143"/>
            <p:cNvSpPr>
              <a:spLocks noChangeShapeType="1"/>
            </p:cNvSpPr>
            <p:nvPr/>
          </p:nvSpPr>
          <p:spPr bwMode="auto">
            <a:xfrm>
              <a:off x="371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21" name="Line 144"/>
            <p:cNvSpPr>
              <a:spLocks noChangeShapeType="1"/>
            </p:cNvSpPr>
            <p:nvPr/>
          </p:nvSpPr>
          <p:spPr bwMode="auto">
            <a:xfrm>
              <a:off x="373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22" name="Line 145"/>
            <p:cNvSpPr>
              <a:spLocks noChangeShapeType="1"/>
            </p:cNvSpPr>
            <p:nvPr/>
          </p:nvSpPr>
          <p:spPr bwMode="auto">
            <a:xfrm>
              <a:off x="374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523" name="Line 146"/>
            <p:cNvSpPr>
              <a:spLocks noChangeShapeType="1"/>
            </p:cNvSpPr>
            <p:nvPr/>
          </p:nvSpPr>
          <p:spPr bwMode="auto">
            <a:xfrm>
              <a:off x="376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527369" name="Oval 147"/>
          <p:cNvSpPr>
            <a:spLocks noChangeAspect="1" noChangeArrowheads="1"/>
          </p:cNvSpPr>
          <p:nvPr/>
        </p:nvSpPr>
        <p:spPr bwMode="auto">
          <a:xfrm flipH="1">
            <a:off x="1958975" y="3306763"/>
            <a:ext cx="85725" cy="85725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53428" name="Rectangle 148"/>
          <p:cNvSpPr>
            <a:spLocks noChangeArrowheads="1"/>
          </p:cNvSpPr>
          <p:nvPr/>
        </p:nvSpPr>
        <p:spPr bwMode="auto">
          <a:xfrm>
            <a:off x="3921125" y="3544888"/>
            <a:ext cx="7143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Mg</a:t>
            </a:r>
            <a:endParaRPr lang="en-US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53429" name="Line 149"/>
          <p:cNvSpPr>
            <a:spLocks noChangeShapeType="1"/>
          </p:cNvSpPr>
          <p:nvPr/>
        </p:nvSpPr>
        <p:spPr bwMode="auto">
          <a:xfrm>
            <a:off x="4011613" y="3435350"/>
            <a:ext cx="0" cy="47783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527372" name="Rectangle 150"/>
          <p:cNvSpPr>
            <a:spLocks noChangeArrowheads="1"/>
          </p:cNvSpPr>
          <p:nvPr/>
        </p:nvSpPr>
        <p:spPr bwMode="auto">
          <a:xfrm>
            <a:off x="1663700" y="2806700"/>
            <a:ext cx="5159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>
                <a:solidFill>
                  <a:srgbClr val="000066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353431" name="Rectangle 151"/>
          <p:cNvSpPr>
            <a:spLocks noChangeArrowheads="1"/>
          </p:cNvSpPr>
          <p:nvPr/>
        </p:nvSpPr>
        <p:spPr bwMode="auto">
          <a:xfrm>
            <a:off x="3152775" y="2795588"/>
            <a:ext cx="178752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US" sz="2000" b="1" baseline="-25000">
                <a:solidFill>
                  <a:srgbClr val="000066"/>
                </a:solidFill>
                <a:latin typeface="Times New Roman" pitchFamily="18" charset="0"/>
              </a:rPr>
              <a:t>CM</a:t>
            </a:r>
            <a:r>
              <a:rPr lang="en-US" sz="2000" b="1">
                <a:solidFill>
                  <a:srgbClr val="000066"/>
                </a:solidFill>
                <a:latin typeface="Times New Roman" pitchFamily="18" charset="0"/>
              </a:rPr>
              <a:t> = 0.5 m</a:t>
            </a:r>
          </a:p>
        </p:txBody>
      </p:sp>
      <p:sp>
        <p:nvSpPr>
          <p:cNvPr id="527374" name="Rectangle 152"/>
          <p:cNvSpPr>
            <a:spLocks noChangeArrowheads="1"/>
          </p:cNvSpPr>
          <p:nvPr/>
        </p:nvSpPr>
        <p:spPr bwMode="auto">
          <a:xfrm>
            <a:off x="6080125" y="2747963"/>
            <a:ext cx="533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</a:p>
        </p:txBody>
      </p:sp>
      <p:sp>
        <p:nvSpPr>
          <p:cNvPr id="527375" name="Line 153"/>
          <p:cNvSpPr>
            <a:spLocks noChangeShapeType="1"/>
          </p:cNvSpPr>
          <p:nvPr/>
        </p:nvSpPr>
        <p:spPr bwMode="auto">
          <a:xfrm>
            <a:off x="1830388" y="2830513"/>
            <a:ext cx="483235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527376" name="Line 154"/>
          <p:cNvSpPr>
            <a:spLocks noChangeShapeType="1"/>
          </p:cNvSpPr>
          <p:nvPr/>
        </p:nvSpPr>
        <p:spPr bwMode="auto">
          <a:xfrm>
            <a:off x="2003425" y="2749550"/>
            <a:ext cx="0" cy="1397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53435" name="Line 155"/>
          <p:cNvSpPr>
            <a:spLocks noChangeShapeType="1"/>
          </p:cNvSpPr>
          <p:nvPr/>
        </p:nvSpPr>
        <p:spPr bwMode="auto">
          <a:xfrm>
            <a:off x="4011613" y="2749550"/>
            <a:ext cx="0" cy="1397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527378" name="Rectangle 157"/>
          <p:cNvSpPr>
            <a:spLocks noChangeArrowheads="1"/>
          </p:cNvSpPr>
          <p:nvPr/>
        </p:nvSpPr>
        <p:spPr bwMode="auto">
          <a:xfrm>
            <a:off x="1174750" y="3200400"/>
            <a:ext cx="728663" cy="311150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80000"/>
              </a:lnSpc>
            </a:pPr>
            <a:r>
              <a:rPr lang="en-ZA" sz="1800">
                <a:solidFill>
                  <a:srgbClr val="000066"/>
                </a:solidFill>
              </a:rPr>
              <a:t>pivot</a:t>
            </a:r>
            <a:endParaRPr lang="en-US" sz="1800">
              <a:solidFill>
                <a:srgbClr val="000066"/>
              </a:solidFill>
            </a:endParaRPr>
          </a:p>
        </p:txBody>
      </p:sp>
      <p:grpSp>
        <p:nvGrpSpPr>
          <p:cNvPr id="353438" name="Group 158"/>
          <p:cNvGrpSpPr>
            <a:grpSpLocks/>
          </p:cNvGrpSpPr>
          <p:nvPr/>
        </p:nvGrpSpPr>
        <p:grpSpPr bwMode="auto">
          <a:xfrm>
            <a:off x="3933825" y="3271838"/>
            <a:ext cx="152400" cy="152400"/>
            <a:chOff x="4551" y="1196"/>
            <a:chExt cx="96" cy="96"/>
          </a:xfrm>
        </p:grpSpPr>
        <p:sp>
          <p:nvSpPr>
            <p:cNvPr id="527381" name="Oval 159"/>
            <p:cNvSpPr>
              <a:spLocks noChangeArrowheads="1"/>
            </p:cNvSpPr>
            <p:nvPr/>
          </p:nvSpPr>
          <p:spPr bwMode="auto">
            <a:xfrm>
              <a:off x="4551" y="1196"/>
              <a:ext cx="96" cy="96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27382" name="Line 160"/>
            <p:cNvSpPr>
              <a:spLocks noChangeShapeType="1"/>
            </p:cNvSpPr>
            <p:nvPr/>
          </p:nvSpPr>
          <p:spPr bwMode="auto">
            <a:xfrm flipV="1">
              <a:off x="4565" y="1210"/>
              <a:ext cx="68" cy="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7383" name="Line 161"/>
            <p:cNvSpPr>
              <a:spLocks noChangeShapeType="1"/>
            </p:cNvSpPr>
            <p:nvPr/>
          </p:nvSpPr>
          <p:spPr bwMode="auto">
            <a:xfrm rot="16200000" flipV="1">
              <a:off x="4565" y="1210"/>
              <a:ext cx="68" cy="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527380" name="Rectangle 165"/>
          <p:cNvSpPr>
            <a:spLocks noChangeArrowheads="1"/>
          </p:cNvSpPr>
          <p:nvPr/>
        </p:nvSpPr>
        <p:spPr bwMode="auto">
          <a:xfrm>
            <a:off x="5534025" y="3495675"/>
            <a:ext cx="17875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US" sz="2000" b="1">
                <a:solidFill>
                  <a:srgbClr val="000066"/>
                </a:solidFill>
                <a:latin typeface="Times New Roman" pitchFamily="18" charset="0"/>
              </a:rPr>
              <a:t> = 0.07 kg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5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3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3428" grpId="0"/>
      <p:bldP spid="353429" grpId="0" animBg="1"/>
      <p:bldP spid="353431" grpId="0"/>
      <p:bldP spid="35343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09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529410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529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9F923F-247A-4E06-8DFA-CAC01428E195}" type="slidenum">
              <a:rPr lang="en-US" smtClean="0">
                <a:latin typeface="Koala"/>
                <a:cs typeface="Arial" charset="0"/>
              </a:rPr>
              <a:pPr/>
              <a:t>26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529412" name="Rectangle 171"/>
          <p:cNvSpPr>
            <a:spLocks noChangeArrowheads="1"/>
          </p:cNvSpPr>
          <p:nvPr/>
        </p:nvSpPr>
        <p:spPr bwMode="auto">
          <a:xfrm>
            <a:off x="5534025" y="3495675"/>
            <a:ext cx="17875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US" sz="2000" b="1">
                <a:solidFill>
                  <a:srgbClr val="000066"/>
                </a:solidFill>
                <a:latin typeface="Times New Roman" pitchFamily="18" charset="0"/>
              </a:rPr>
              <a:t> = 0.07 kg</a:t>
            </a:r>
          </a:p>
        </p:txBody>
      </p:sp>
      <p:sp>
        <p:nvSpPr>
          <p:cNvPr id="529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ROTATION ABOUT A FIXED AXIS</a:t>
            </a:r>
            <a:endParaRPr lang="en-US" smtClean="0"/>
          </a:p>
        </p:txBody>
      </p:sp>
      <p:sp>
        <p:nvSpPr>
          <p:cNvPr id="529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71588"/>
            <a:ext cx="8774112" cy="1196975"/>
          </a:xfrm>
        </p:spPr>
        <p:txBody>
          <a:bodyPr/>
          <a:lstStyle/>
          <a:p>
            <a:pPr lvl="1" indent="1588" eaLnBrk="1" hangingPunct="1">
              <a:buFontTx/>
              <a:buNone/>
            </a:pPr>
            <a:r>
              <a:rPr lang="en-US" sz="2200" smtClean="0"/>
              <a:t>A 70 g metre stick pivoted freely at one end is released from a horizontal position.  At what speed does the far end swing through its lowest position?</a:t>
            </a:r>
          </a:p>
        </p:txBody>
      </p:sp>
      <p:sp>
        <p:nvSpPr>
          <p:cNvPr id="529415" name="Rectangle 4"/>
          <p:cNvSpPr>
            <a:spLocks noChangeArrowheads="1"/>
          </p:cNvSpPr>
          <p:nvPr/>
        </p:nvSpPr>
        <p:spPr bwMode="auto">
          <a:xfrm>
            <a:off x="179388" y="5381625"/>
            <a:ext cx="87741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2788" lvl="1" indent="-533400">
              <a:lnSpc>
                <a:spcPct val="110000"/>
              </a:lnSpc>
              <a:buFontTx/>
              <a:buAutoNum type="arabicPeriod" startAt="5"/>
            </a:pPr>
            <a:r>
              <a:rPr lang="en-US">
                <a:solidFill>
                  <a:srgbClr val="0000CC"/>
                </a:solidFill>
              </a:rPr>
              <a:t>Determine all torques, including their signs.</a:t>
            </a:r>
          </a:p>
        </p:txBody>
      </p:sp>
      <p:sp>
        <p:nvSpPr>
          <p:cNvPr id="529416" name="Line 5"/>
          <p:cNvSpPr>
            <a:spLocks noChangeShapeType="1"/>
          </p:cNvSpPr>
          <p:nvPr/>
        </p:nvSpPr>
        <p:spPr bwMode="auto">
          <a:xfrm>
            <a:off x="187325" y="5310188"/>
            <a:ext cx="8764588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529417" name="Group 6"/>
          <p:cNvGrpSpPr>
            <a:grpSpLocks/>
          </p:cNvGrpSpPr>
          <p:nvPr/>
        </p:nvGrpSpPr>
        <p:grpSpPr bwMode="auto">
          <a:xfrm>
            <a:off x="2009775" y="3270250"/>
            <a:ext cx="4000500" cy="155575"/>
            <a:chOff x="1266" y="1913"/>
            <a:chExt cx="2520" cy="98"/>
          </a:xfrm>
        </p:grpSpPr>
        <p:sp>
          <p:nvSpPr>
            <p:cNvPr id="529435" name="Rectangle 7" descr="Papyrus"/>
            <p:cNvSpPr>
              <a:spLocks noChangeArrowheads="1"/>
            </p:cNvSpPr>
            <p:nvPr/>
          </p:nvSpPr>
          <p:spPr bwMode="auto">
            <a:xfrm>
              <a:off x="1266" y="1913"/>
              <a:ext cx="2520" cy="98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12700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29436" name="Line 8"/>
            <p:cNvSpPr>
              <a:spLocks noChangeShapeType="1"/>
            </p:cNvSpPr>
            <p:nvPr/>
          </p:nvSpPr>
          <p:spPr bwMode="auto">
            <a:xfrm>
              <a:off x="128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37" name="Line 9"/>
            <p:cNvSpPr>
              <a:spLocks noChangeShapeType="1"/>
            </p:cNvSpPr>
            <p:nvPr/>
          </p:nvSpPr>
          <p:spPr bwMode="auto">
            <a:xfrm>
              <a:off x="130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38" name="Line 10"/>
            <p:cNvSpPr>
              <a:spLocks noChangeShapeType="1"/>
            </p:cNvSpPr>
            <p:nvPr/>
          </p:nvSpPr>
          <p:spPr bwMode="auto">
            <a:xfrm>
              <a:off x="132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39" name="Line 11"/>
            <p:cNvSpPr>
              <a:spLocks noChangeShapeType="1"/>
            </p:cNvSpPr>
            <p:nvPr/>
          </p:nvSpPr>
          <p:spPr bwMode="auto">
            <a:xfrm>
              <a:off x="133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40" name="Line 12"/>
            <p:cNvSpPr>
              <a:spLocks noChangeShapeType="1"/>
            </p:cNvSpPr>
            <p:nvPr/>
          </p:nvSpPr>
          <p:spPr bwMode="auto">
            <a:xfrm>
              <a:off x="135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41" name="Line 13"/>
            <p:cNvSpPr>
              <a:spLocks noChangeShapeType="1"/>
            </p:cNvSpPr>
            <p:nvPr/>
          </p:nvSpPr>
          <p:spPr bwMode="auto">
            <a:xfrm>
              <a:off x="137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42" name="Line 14"/>
            <p:cNvSpPr>
              <a:spLocks noChangeShapeType="1"/>
            </p:cNvSpPr>
            <p:nvPr/>
          </p:nvSpPr>
          <p:spPr bwMode="auto">
            <a:xfrm>
              <a:off x="139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43" name="Line 15"/>
            <p:cNvSpPr>
              <a:spLocks noChangeShapeType="1"/>
            </p:cNvSpPr>
            <p:nvPr/>
          </p:nvSpPr>
          <p:spPr bwMode="auto">
            <a:xfrm>
              <a:off x="141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44" name="Line 16"/>
            <p:cNvSpPr>
              <a:spLocks noChangeShapeType="1"/>
            </p:cNvSpPr>
            <p:nvPr/>
          </p:nvSpPr>
          <p:spPr bwMode="auto">
            <a:xfrm>
              <a:off x="142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45" name="Line 17"/>
            <p:cNvSpPr>
              <a:spLocks noChangeShapeType="1"/>
            </p:cNvSpPr>
            <p:nvPr/>
          </p:nvSpPr>
          <p:spPr bwMode="auto">
            <a:xfrm>
              <a:off x="144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46" name="Line 18"/>
            <p:cNvSpPr>
              <a:spLocks noChangeShapeType="1"/>
            </p:cNvSpPr>
            <p:nvPr/>
          </p:nvSpPr>
          <p:spPr bwMode="auto">
            <a:xfrm>
              <a:off x="146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47" name="Line 19"/>
            <p:cNvSpPr>
              <a:spLocks noChangeShapeType="1"/>
            </p:cNvSpPr>
            <p:nvPr/>
          </p:nvSpPr>
          <p:spPr bwMode="auto">
            <a:xfrm>
              <a:off x="148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48" name="Line 20"/>
            <p:cNvSpPr>
              <a:spLocks noChangeShapeType="1"/>
            </p:cNvSpPr>
            <p:nvPr/>
          </p:nvSpPr>
          <p:spPr bwMode="auto">
            <a:xfrm>
              <a:off x="150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49" name="Line 21"/>
            <p:cNvSpPr>
              <a:spLocks noChangeShapeType="1"/>
            </p:cNvSpPr>
            <p:nvPr/>
          </p:nvSpPr>
          <p:spPr bwMode="auto">
            <a:xfrm>
              <a:off x="151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50" name="Line 22"/>
            <p:cNvSpPr>
              <a:spLocks noChangeShapeType="1"/>
            </p:cNvSpPr>
            <p:nvPr/>
          </p:nvSpPr>
          <p:spPr bwMode="auto">
            <a:xfrm>
              <a:off x="153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51" name="Line 23"/>
            <p:cNvSpPr>
              <a:spLocks noChangeShapeType="1"/>
            </p:cNvSpPr>
            <p:nvPr/>
          </p:nvSpPr>
          <p:spPr bwMode="auto">
            <a:xfrm>
              <a:off x="155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52" name="Line 24"/>
            <p:cNvSpPr>
              <a:spLocks noChangeShapeType="1"/>
            </p:cNvSpPr>
            <p:nvPr/>
          </p:nvSpPr>
          <p:spPr bwMode="auto">
            <a:xfrm>
              <a:off x="157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53" name="Line 25"/>
            <p:cNvSpPr>
              <a:spLocks noChangeShapeType="1"/>
            </p:cNvSpPr>
            <p:nvPr/>
          </p:nvSpPr>
          <p:spPr bwMode="auto">
            <a:xfrm>
              <a:off x="159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54" name="Line 26"/>
            <p:cNvSpPr>
              <a:spLocks noChangeShapeType="1"/>
            </p:cNvSpPr>
            <p:nvPr/>
          </p:nvSpPr>
          <p:spPr bwMode="auto">
            <a:xfrm>
              <a:off x="160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55" name="Line 27"/>
            <p:cNvSpPr>
              <a:spLocks noChangeShapeType="1"/>
            </p:cNvSpPr>
            <p:nvPr/>
          </p:nvSpPr>
          <p:spPr bwMode="auto">
            <a:xfrm>
              <a:off x="162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56" name="Line 28"/>
            <p:cNvSpPr>
              <a:spLocks noChangeShapeType="1"/>
            </p:cNvSpPr>
            <p:nvPr/>
          </p:nvSpPr>
          <p:spPr bwMode="auto">
            <a:xfrm>
              <a:off x="164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57" name="Line 29"/>
            <p:cNvSpPr>
              <a:spLocks noChangeShapeType="1"/>
            </p:cNvSpPr>
            <p:nvPr/>
          </p:nvSpPr>
          <p:spPr bwMode="auto">
            <a:xfrm>
              <a:off x="166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58" name="Line 30"/>
            <p:cNvSpPr>
              <a:spLocks noChangeShapeType="1"/>
            </p:cNvSpPr>
            <p:nvPr/>
          </p:nvSpPr>
          <p:spPr bwMode="auto">
            <a:xfrm>
              <a:off x="168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59" name="Line 31"/>
            <p:cNvSpPr>
              <a:spLocks noChangeShapeType="1"/>
            </p:cNvSpPr>
            <p:nvPr/>
          </p:nvSpPr>
          <p:spPr bwMode="auto">
            <a:xfrm>
              <a:off x="169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60" name="Line 32"/>
            <p:cNvSpPr>
              <a:spLocks noChangeShapeType="1"/>
            </p:cNvSpPr>
            <p:nvPr/>
          </p:nvSpPr>
          <p:spPr bwMode="auto">
            <a:xfrm>
              <a:off x="171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61" name="Line 33"/>
            <p:cNvSpPr>
              <a:spLocks noChangeShapeType="1"/>
            </p:cNvSpPr>
            <p:nvPr/>
          </p:nvSpPr>
          <p:spPr bwMode="auto">
            <a:xfrm>
              <a:off x="173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62" name="Line 34"/>
            <p:cNvSpPr>
              <a:spLocks noChangeShapeType="1"/>
            </p:cNvSpPr>
            <p:nvPr/>
          </p:nvSpPr>
          <p:spPr bwMode="auto">
            <a:xfrm>
              <a:off x="175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63" name="Line 35"/>
            <p:cNvSpPr>
              <a:spLocks noChangeShapeType="1"/>
            </p:cNvSpPr>
            <p:nvPr/>
          </p:nvSpPr>
          <p:spPr bwMode="auto">
            <a:xfrm>
              <a:off x="177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64" name="Line 36"/>
            <p:cNvSpPr>
              <a:spLocks noChangeShapeType="1"/>
            </p:cNvSpPr>
            <p:nvPr/>
          </p:nvSpPr>
          <p:spPr bwMode="auto">
            <a:xfrm>
              <a:off x="178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65" name="Line 37"/>
            <p:cNvSpPr>
              <a:spLocks noChangeShapeType="1"/>
            </p:cNvSpPr>
            <p:nvPr/>
          </p:nvSpPr>
          <p:spPr bwMode="auto">
            <a:xfrm>
              <a:off x="180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66" name="Line 38"/>
            <p:cNvSpPr>
              <a:spLocks noChangeShapeType="1"/>
            </p:cNvSpPr>
            <p:nvPr/>
          </p:nvSpPr>
          <p:spPr bwMode="auto">
            <a:xfrm>
              <a:off x="182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67" name="Line 39"/>
            <p:cNvSpPr>
              <a:spLocks noChangeShapeType="1"/>
            </p:cNvSpPr>
            <p:nvPr/>
          </p:nvSpPr>
          <p:spPr bwMode="auto">
            <a:xfrm>
              <a:off x="184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68" name="Line 40"/>
            <p:cNvSpPr>
              <a:spLocks noChangeShapeType="1"/>
            </p:cNvSpPr>
            <p:nvPr/>
          </p:nvSpPr>
          <p:spPr bwMode="auto">
            <a:xfrm>
              <a:off x="186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69" name="Line 41"/>
            <p:cNvSpPr>
              <a:spLocks noChangeShapeType="1"/>
            </p:cNvSpPr>
            <p:nvPr/>
          </p:nvSpPr>
          <p:spPr bwMode="auto">
            <a:xfrm>
              <a:off x="187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70" name="Line 42"/>
            <p:cNvSpPr>
              <a:spLocks noChangeShapeType="1"/>
            </p:cNvSpPr>
            <p:nvPr/>
          </p:nvSpPr>
          <p:spPr bwMode="auto">
            <a:xfrm>
              <a:off x="189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71" name="Line 43"/>
            <p:cNvSpPr>
              <a:spLocks noChangeShapeType="1"/>
            </p:cNvSpPr>
            <p:nvPr/>
          </p:nvSpPr>
          <p:spPr bwMode="auto">
            <a:xfrm>
              <a:off x="191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72" name="Line 44"/>
            <p:cNvSpPr>
              <a:spLocks noChangeShapeType="1"/>
            </p:cNvSpPr>
            <p:nvPr/>
          </p:nvSpPr>
          <p:spPr bwMode="auto">
            <a:xfrm>
              <a:off x="193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73" name="Line 45"/>
            <p:cNvSpPr>
              <a:spLocks noChangeShapeType="1"/>
            </p:cNvSpPr>
            <p:nvPr/>
          </p:nvSpPr>
          <p:spPr bwMode="auto">
            <a:xfrm>
              <a:off x="195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74" name="Line 46"/>
            <p:cNvSpPr>
              <a:spLocks noChangeShapeType="1"/>
            </p:cNvSpPr>
            <p:nvPr/>
          </p:nvSpPr>
          <p:spPr bwMode="auto">
            <a:xfrm>
              <a:off x="196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75" name="Line 47"/>
            <p:cNvSpPr>
              <a:spLocks noChangeShapeType="1"/>
            </p:cNvSpPr>
            <p:nvPr/>
          </p:nvSpPr>
          <p:spPr bwMode="auto">
            <a:xfrm>
              <a:off x="198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76" name="Line 48"/>
            <p:cNvSpPr>
              <a:spLocks noChangeShapeType="1"/>
            </p:cNvSpPr>
            <p:nvPr/>
          </p:nvSpPr>
          <p:spPr bwMode="auto">
            <a:xfrm>
              <a:off x="200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77" name="Line 49"/>
            <p:cNvSpPr>
              <a:spLocks noChangeShapeType="1"/>
            </p:cNvSpPr>
            <p:nvPr/>
          </p:nvSpPr>
          <p:spPr bwMode="auto">
            <a:xfrm>
              <a:off x="202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78" name="Line 50"/>
            <p:cNvSpPr>
              <a:spLocks noChangeShapeType="1"/>
            </p:cNvSpPr>
            <p:nvPr/>
          </p:nvSpPr>
          <p:spPr bwMode="auto">
            <a:xfrm>
              <a:off x="204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79" name="Line 51"/>
            <p:cNvSpPr>
              <a:spLocks noChangeShapeType="1"/>
            </p:cNvSpPr>
            <p:nvPr/>
          </p:nvSpPr>
          <p:spPr bwMode="auto">
            <a:xfrm>
              <a:off x="205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80" name="Line 52"/>
            <p:cNvSpPr>
              <a:spLocks noChangeShapeType="1"/>
            </p:cNvSpPr>
            <p:nvPr/>
          </p:nvSpPr>
          <p:spPr bwMode="auto">
            <a:xfrm>
              <a:off x="207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81" name="Line 53"/>
            <p:cNvSpPr>
              <a:spLocks noChangeShapeType="1"/>
            </p:cNvSpPr>
            <p:nvPr/>
          </p:nvSpPr>
          <p:spPr bwMode="auto">
            <a:xfrm>
              <a:off x="209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82" name="Line 54"/>
            <p:cNvSpPr>
              <a:spLocks noChangeShapeType="1"/>
            </p:cNvSpPr>
            <p:nvPr/>
          </p:nvSpPr>
          <p:spPr bwMode="auto">
            <a:xfrm>
              <a:off x="211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83" name="Line 55"/>
            <p:cNvSpPr>
              <a:spLocks noChangeShapeType="1"/>
            </p:cNvSpPr>
            <p:nvPr/>
          </p:nvSpPr>
          <p:spPr bwMode="auto">
            <a:xfrm>
              <a:off x="213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84" name="Line 56"/>
            <p:cNvSpPr>
              <a:spLocks noChangeShapeType="1"/>
            </p:cNvSpPr>
            <p:nvPr/>
          </p:nvSpPr>
          <p:spPr bwMode="auto">
            <a:xfrm>
              <a:off x="214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85" name="Line 57"/>
            <p:cNvSpPr>
              <a:spLocks noChangeShapeType="1"/>
            </p:cNvSpPr>
            <p:nvPr/>
          </p:nvSpPr>
          <p:spPr bwMode="auto">
            <a:xfrm>
              <a:off x="216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86" name="Line 58"/>
            <p:cNvSpPr>
              <a:spLocks noChangeShapeType="1"/>
            </p:cNvSpPr>
            <p:nvPr/>
          </p:nvSpPr>
          <p:spPr bwMode="auto">
            <a:xfrm>
              <a:off x="218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87" name="Line 59"/>
            <p:cNvSpPr>
              <a:spLocks noChangeShapeType="1"/>
            </p:cNvSpPr>
            <p:nvPr/>
          </p:nvSpPr>
          <p:spPr bwMode="auto">
            <a:xfrm>
              <a:off x="220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88" name="Line 60"/>
            <p:cNvSpPr>
              <a:spLocks noChangeShapeType="1"/>
            </p:cNvSpPr>
            <p:nvPr/>
          </p:nvSpPr>
          <p:spPr bwMode="auto">
            <a:xfrm>
              <a:off x="222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89" name="Line 61"/>
            <p:cNvSpPr>
              <a:spLocks noChangeShapeType="1"/>
            </p:cNvSpPr>
            <p:nvPr/>
          </p:nvSpPr>
          <p:spPr bwMode="auto">
            <a:xfrm>
              <a:off x="223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90" name="Line 62"/>
            <p:cNvSpPr>
              <a:spLocks noChangeShapeType="1"/>
            </p:cNvSpPr>
            <p:nvPr/>
          </p:nvSpPr>
          <p:spPr bwMode="auto">
            <a:xfrm>
              <a:off x="225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91" name="Line 63"/>
            <p:cNvSpPr>
              <a:spLocks noChangeShapeType="1"/>
            </p:cNvSpPr>
            <p:nvPr/>
          </p:nvSpPr>
          <p:spPr bwMode="auto">
            <a:xfrm>
              <a:off x="227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92" name="Line 64"/>
            <p:cNvSpPr>
              <a:spLocks noChangeShapeType="1"/>
            </p:cNvSpPr>
            <p:nvPr/>
          </p:nvSpPr>
          <p:spPr bwMode="auto">
            <a:xfrm>
              <a:off x="229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93" name="Line 65"/>
            <p:cNvSpPr>
              <a:spLocks noChangeShapeType="1"/>
            </p:cNvSpPr>
            <p:nvPr/>
          </p:nvSpPr>
          <p:spPr bwMode="auto">
            <a:xfrm>
              <a:off x="231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94" name="Line 66"/>
            <p:cNvSpPr>
              <a:spLocks noChangeShapeType="1"/>
            </p:cNvSpPr>
            <p:nvPr/>
          </p:nvSpPr>
          <p:spPr bwMode="auto">
            <a:xfrm>
              <a:off x="232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95" name="Line 67"/>
            <p:cNvSpPr>
              <a:spLocks noChangeShapeType="1"/>
            </p:cNvSpPr>
            <p:nvPr/>
          </p:nvSpPr>
          <p:spPr bwMode="auto">
            <a:xfrm>
              <a:off x="234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96" name="Line 68"/>
            <p:cNvSpPr>
              <a:spLocks noChangeShapeType="1"/>
            </p:cNvSpPr>
            <p:nvPr/>
          </p:nvSpPr>
          <p:spPr bwMode="auto">
            <a:xfrm>
              <a:off x="236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97" name="Line 69"/>
            <p:cNvSpPr>
              <a:spLocks noChangeShapeType="1"/>
            </p:cNvSpPr>
            <p:nvPr/>
          </p:nvSpPr>
          <p:spPr bwMode="auto">
            <a:xfrm>
              <a:off x="238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98" name="Line 70"/>
            <p:cNvSpPr>
              <a:spLocks noChangeShapeType="1"/>
            </p:cNvSpPr>
            <p:nvPr/>
          </p:nvSpPr>
          <p:spPr bwMode="auto">
            <a:xfrm>
              <a:off x="240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99" name="Line 71"/>
            <p:cNvSpPr>
              <a:spLocks noChangeShapeType="1"/>
            </p:cNvSpPr>
            <p:nvPr/>
          </p:nvSpPr>
          <p:spPr bwMode="auto">
            <a:xfrm>
              <a:off x="241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00" name="Line 72"/>
            <p:cNvSpPr>
              <a:spLocks noChangeShapeType="1"/>
            </p:cNvSpPr>
            <p:nvPr/>
          </p:nvSpPr>
          <p:spPr bwMode="auto">
            <a:xfrm>
              <a:off x="243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01" name="Line 73"/>
            <p:cNvSpPr>
              <a:spLocks noChangeShapeType="1"/>
            </p:cNvSpPr>
            <p:nvPr/>
          </p:nvSpPr>
          <p:spPr bwMode="auto">
            <a:xfrm>
              <a:off x="245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02" name="Line 74"/>
            <p:cNvSpPr>
              <a:spLocks noChangeShapeType="1"/>
            </p:cNvSpPr>
            <p:nvPr/>
          </p:nvSpPr>
          <p:spPr bwMode="auto">
            <a:xfrm>
              <a:off x="247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03" name="Line 75"/>
            <p:cNvSpPr>
              <a:spLocks noChangeShapeType="1"/>
            </p:cNvSpPr>
            <p:nvPr/>
          </p:nvSpPr>
          <p:spPr bwMode="auto">
            <a:xfrm>
              <a:off x="249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04" name="Line 76"/>
            <p:cNvSpPr>
              <a:spLocks noChangeShapeType="1"/>
            </p:cNvSpPr>
            <p:nvPr/>
          </p:nvSpPr>
          <p:spPr bwMode="auto">
            <a:xfrm>
              <a:off x="250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05" name="Line 77"/>
            <p:cNvSpPr>
              <a:spLocks noChangeShapeType="1"/>
            </p:cNvSpPr>
            <p:nvPr/>
          </p:nvSpPr>
          <p:spPr bwMode="auto">
            <a:xfrm>
              <a:off x="252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06" name="Line 78"/>
            <p:cNvSpPr>
              <a:spLocks noChangeShapeType="1"/>
            </p:cNvSpPr>
            <p:nvPr/>
          </p:nvSpPr>
          <p:spPr bwMode="auto">
            <a:xfrm>
              <a:off x="254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07" name="Line 79"/>
            <p:cNvSpPr>
              <a:spLocks noChangeShapeType="1"/>
            </p:cNvSpPr>
            <p:nvPr/>
          </p:nvSpPr>
          <p:spPr bwMode="auto">
            <a:xfrm>
              <a:off x="256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08" name="Line 80"/>
            <p:cNvSpPr>
              <a:spLocks noChangeShapeType="1"/>
            </p:cNvSpPr>
            <p:nvPr/>
          </p:nvSpPr>
          <p:spPr bwMode="auto">
            <a:xfrm>
              <a:off x="257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09" name="Line 81"/>
            <p:cNvSpPr>
              <a:spLocks noChangeShapeType="1"/>
            </p:cNvSpPr>
            <p:nvPr/>
          </p:nvSpPr>
          <p:spPr bwMode="auto">
            <a:xfrm>
              <a:off x="259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10" name="Line 82"/>
            <p:cNvSpPr>
              <a:spLocks noChangeShapeType="1"/>
            </p:cNvSpPr>
            <p:nvPr/>
          </p:nvSpPr>
          <p:spPr bwMode="auto">
            <a:xfrm>
              <a:off x="261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11" name="Line 83"/>
            <p:cNvSpPr>
              <a:spLocks noChangeShapeType="1"/>
            </p:cNvSpPr>
            <p:nvPr/>
          </p:nvSpPr>
          <p:spPr bwMode="auto">
            <a:xfrm>
              <a:off x="263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12" name="Line 84"/>
            <p:cNvSpPr>
              <a:spLocks noChangeShapeType="1"/>
            </p:cNvSpPr>
            <p:nvPr/>
          </p:nvSpPr>
          <p:spPr bwMode="auto">
            <a:xfrm>
              <a:off x="265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13" name="Line 85"/>
            <p:cNvSpPr>
              <a:spLocks noChangeShapeType="1"/>
            </p:cNvSpPr>
            <p:nvPr/>
          </p:nvSpPr>
          <p:spPr bwMode="auto">
            <a:xfrm>
              <a:off x="266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14" name="Line 86"/>
            <p:cNvSpPr>
              <a:spLocks noChangeShapeType="1"/>
            </p:cNvSpPr>
            <p:nvPr/>
          </p:nvSpPr>
          <p:spPr bwMode="auto">
            <a:xfrm>
              <a:off x="268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15" name="Line 87"/>
            <p:cNvSpPr>
              <a:spLocks noChangeShapeType="1"/>
            </p:cNvSpPr>
            <p:nvPr/>
          </p:nvSpPr>
          <p:spPr bwMode="auto">
            <a:xfrm>
              <a:off x="270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16" name="Line 88"/>
            <p:cNvSpPr>
              <a:spLocks noChangeShapeType="1"/>
            </p:cNvSpPr>
            <p:nvPr/>
          </p:nvSpPr>
          <p:spPr bwMode="auto">
            <a:xfrm>
              <a:off x="272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17" name="Line 89"/>
            <p:cNvSpPr>
              <a:spLocks noChangeShapeType="1"/>
            </p:cNvSpPr>
            <p:nvPr/>
          </p:nvSpPr>
          <p:spPr bwMode="auto">
            <a:xfrm>
              <a:off x="274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18" name="Line 90"/>
            <p:cNvSpPr>
              <a:spLocks noChangeShapeType="1"/>
            </p:cNvSpPr>
            <p:nvPr/>
          </p:nvSpPr>
          <p:spPr bwMode="auto">
            <a:xfrm>
              <a:off x="275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19" name="Line 91"/>
            <p:cNvSpPr>
              <a:spLocks noChangeShapeType="1"/>
            </p:cNvSpPr>
            <p:nvPr/>
          </p:nvSpPr>
          <p:spPr bwMode="auto">
            <a:xfrm>
              <a:off x="277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20" name="Line 92"/>
            <p:cNvSpPr>
              <a:spLocks noChangeShapeType="1"/>
            </p:cNvSpPr>
            <p:nvPr/>
          </p:nvSpPr>
          <p:spPr bwMode="auto">
            <a:xfrm>
              <a:off x="279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21" name="Line 93"/>
            <p:cNvSpPr>
              <a:spLocks noChangeShapeType="1"/>
            </p:cNvSpPr>
            <p:nvPr/>
          </p:nvSpPr>
          <p:spPr bwMode="auto">
            <a:xfrm>
              <a:off x="281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22" name="Line 94"/>
            <p:cNvSpPr>
              <a:spLocks noChangeShapeType="1"/>
            </p:cNvSpPr>
            <p:nvPr/>
          </p:nvSpPr>
          <p:spPr bwMode="auto">
            <a:xfrm>
              <a:off x="283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23" name="Line 95"/>
            <p:cNvSpPr>
              <a:spLocks noChangeShapeType="1"/>
            </p:cNvSpPr>
            <p:nvPr/>
          </p:nvSpPr>
          <p:spPr bwMode="auto">
            <a:xfrm>
              <a:off x="284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24" name="Line 96"/>
            <p:cNvSpPr>
              <a:spLocks noChangeShapeType="1"/>
            </p:cNvSpPr>
            <p:nvPr/>
          </p:nvSpPr>
          <p:spPr bwMode="auto">
            <a:xfrm>
              <a:off x="286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25" name="Line 97"/>
            <p:cNvSpPr>
              <a:spLocks noChangeShapeType="1"/>
            </p:cNvSpPr>
            <p:nvPr/>
          </p:nvSpPr>
          <p:spPr bwMode="auto">
            <a:xfrm>
              <a:off x="288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26" name="Line 98"/>
            <p:cNvSpPr>
              <a:spLocks noChangeShapeType="1"/>
            </p:cNvSpPr>
            <p:nvPr/>
          </p:nvSpPr>
          <p:spPr bwMode="auto">
            <a:xfrm>
              <a:off x="290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27" name="Line 99"/>
            <p:cNvSpPr>
              <a:spLocks noChangeShapeType="1"/>
            </p:cNvSpPr>
            <p:nvPr/>
          </p:nvSpPr>
          <p:spPr bwMode="auto">
            <a:xfrm>
              <a:off x="292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28" name="Line 100"/>
            <p:cNvSpPr>
              <a:spLocks noChangeShapeType="1"/>
            </p:cNvSpPr>
            <p:nvPr/>
          </p:nvSpPr>
          <p:spPr bwMode="auto">
            <a:xfrm>
              <a:off x="293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29" name="Line 101"/>
            <p:cNvSpPr>
              <a:spLocks noChangeShapeType="1"/>
            </p:cNvSpPr>
            <p:nvPr/>
          </p:nvSpPr>
          <p:spPr bwMode="auto">
            <a:xfrm>
              <a:off x="295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30" name="Line 102"/>
            <p:cNvSpPr>
              <a:spLocks noChangeShapeType="1"/>
            </p:cNvSpPr>
            <p:nvPr/>
          </p:nvSpPr>
          <p:spPr bwMode="auto">
            <a:xfrm>
              <a:off x="297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31" name="Line 103"/>
            <p:cNvSpPr>
              <a:spLocks noChangeShapeType="1"/>
            </p:cNvSpPr>
            <p:nvPr/>
          </p:nvSpPr>
          <p:spPr bwMode="auto">
            <a:xfrm>
              <a:off x="299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32" name="Line 104"/>
            <p:cNvSpPr>
              <a:spLocks noChangeShapeType="1"/>
            </p:cNvSpPr>
            <p:nvPr/>
          </p:nvSpPr>
          <p:spPr bwMode="auto">
            <a:xfrm>
              <a:off x="301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33" name="Line 105"/>
            <p:cNvSpPr>
              <a:spLocks noChangeShapeType="1"/>
            </p:cNvSpPr>
            <p:nvPr/>
          </p:nvSpPr>
          <p:spPr bwMode="auto">
            <a:xfrm>
              <a:off x="302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34" name="Line 106"/>
            <p:cNvSpPr>
              <a:spLocks noChangeShapeType="1"/>
            </p:cNvSpPr>
            <p:nvPr/>
          </p:nvSpPr>
          <p:spPr bwMode="auto">
            <a:xfrm>
              <a:off x="304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35" name="Line 107"/>
            <p:cNvSpPr>
              <a:spLocks noChangeShapeType="1"/>
            </p:cNvSpPr>
            <p:nvPr/>
          </p:nvSpPr>
          <p:spPr bwMode="auto">
            <a:xfrm>
              <a:off x="306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36" name="Line 108"/>
            <p:cNvSpPr>
              <a:spLocks noChangeShapeType="1"/>
            </p:cNvSpPr>
            <p:nvPr/>
          </p:nvSpPr>
          <p:spPr bwMode="auto">
            <a:xfrm>
              <a:off x="308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37" name="Line 109"/>
            <p:cNvSpPr>
              <a:spLocks noChangeShapeType="1"/>
            </p:cNvSpPr>
            <p:nvPr/>
          </p:nvSpPr>
          <p:spPr bwMode="auto">
            <a:xfrm>
              <a:off x="310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38" name="Line 110"/>
            <p:cNvSpPr>
              <a:spLocks noChangeShapeType="1"/>
            </p:cNvSpPr>
            <p:nvPr/>
          </p:nvSpPr>
          <p:spPr bwMode="auto">
            <a:xfrm>
              <a:off x="311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39" name="Line 111"/>
            <p:cNvSpPr>
              <a:spLocks noChangeShapeType="1"/>
            </p:cNvSpPr>
            <p:nvPr/>
          </p:nvSpPr>
          <p:spPr bwMode="auto">
            <a:xfrm>
              <a:off x="313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40" name="Line 112"/>
            <p:cNvSpPr>
              <a:spLocks noChangeShapeType="1"/>
            </p:cNvSpPr>
            <p:nvPr/>
          </p:nvSpPr>
          <p:spPr bwMode="auto">
            <a:xfrm>
              <a:off x="315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41" name="Line 113"/>
            <p:cNvSpPr>
              <a:spLocks noChangeShapeType="1"/>
            </p:cNvSpPr>
            <p:nvPr/>
          </p:nvSpPr>
          <p:spPr bwMode="auto">
            <a:xfrm>
              <a:off x="317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42" name="Line 114"/>
            <p:cNvSpPr>
              <a:spLocks noChangeShapeType="1"/>
            </p:cNvSpPr>
            <p:nvPr/>
          </p:nvSpPr>
          <p:spPr bwMode="auto">
            <a:xfrm>
              <a:off x="319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43" name="Line 115"/>
            <p:cNvSpPr>
              <a:spLocks noChangeShapeType="1"/>
            </p:cNvSpPr>
            <p:nvPr/>
          </p:nvSpPr>
          <p:spPr bwMode="auto">
            <a:xfrm>
              <a:off x="320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44" name="Line 116"/>
            <p:cNvSpPr>
              <a:spLocks noChangeShapeType="1"/>
            </p:cNvSpPr>
            <p:nvPr/>
          </p:nvSpPr>
          <p:spPr bwMode="auto">
            <a:xfrm>
              <a:off x="322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45" name="Line 117"/>
            <p:cNvSpPr>
              <a:spLocks noChangeShapeType="1"/>
            </p:cNvSpPr>
            <p:nvPr/>
          </p:nvSpPr>
          <p:spPr bwMode="auto">
            <a:xfrm>
              <a:off x="324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46" name="Line 118"/>
            <p:cNvSpPr>
              <a:spLocks noChangeShapeType="1"/>
            </p:cNvSpPr>
            <p:nvPr/>
          </p:nvSpPr>
          <p:spPr bwMode="auto">
            <a:xfrm>
              <a:off x="326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47" name="Line 119"/>
            <p:cNvSpPr>
              <a:spLocks noChangeShapeType="1"/>
            </p:cNvSpPr>
            <p:nvPr/>
          </p:nvSpPr>
          <p:spPr bwMode="auto">
            <a:xfrm>
              <a:off x="328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48" name="Line 120"/>
            <p:cNvSpPr>
              <a:spLocks noChangeShapeType="1"/>
            </p:cNvSpPr>
            <p:nvPr/>
          </p:nvSpPr>
          <p:spPr bwMode="auto">
            <a:xfrm>
              <a:off x="329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49" name="Line 121"/>
            <p:cNvSpPr>
              <a:spLocks noChangeShapeType="1"/>
            </p:cNvSpPr>
            <p:nvPr/>
          </p:nvSpPr>
          <p:spPr bwMode="auto">
            <a:xfrm>
              <a:off x="331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50" name="Line 122"/>
            <p:cNvSpPr>
              <a:spLocks noChangeShapeType="1"/>
            </p:cNvSpPr>
            <p:nvPr/>
          </p:nvSpPr>
          <p:spPr bwMode="auto">
            <a:xfrm>
              <a:off x="333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51" name="Line 123"/>
            <p:cNvSpPr>
              <a:spLocks noChangeShapeType="1"/>
            </p:cNvSpPr>
            <p:nvPr/>
          </p:nvSpPr>
          <p:spPr bwMode="auto">
            <a:xfrm>
              <a:off x="335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52" name="Line 124"/>
            <p:cNvSpPr>
              <a:spLocks noChangeShapeType="1"/>
            </p:cNvSpPr>
            <p:nvPr/>
          </p:nvSpPr>
          <p:spPr bwMode="auto">
            <a:xfrm>
              <a:off x="337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53" name="Line 125"/>
            <p:cNvSpPr>
              <a:spLocks noChangeShapeType="1"/>
            </p:cNvSpPr>
            <p:nvPr/>
          </p:nvSpPr>
          <p:spPr bwMode="auto">
            <a:xfrm>
              <a:off x="338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54" name="Line 126"/>
            <p:cNvSpPr>
              <a:spLocks noChangeShapeType="1"/>
            </p:cNvSpPr>
            <p:nvPr/>
          </p:nvSpPr>
          <p:spPr bwMode="auto">
            <a:xfrm>
              <a:off x="340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55" name="Line 127"/>
            <p:cNvSpPr>
              <a:spLocks noChangeShapeType="1"/>
            </p:cNvSpPr>
            <p:nvPr/>
          </p:nvSpPr>
          <p:spPr bwMode="auto">
            <a:xfrm>
              <a:off x="342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56" name="Line 128"/>
            <p:cNvSpPr>
              <a:spLocks noChangeShapeType="1"/>
            </p:cNvSpPr>
            <p:nvPr/>
          </p:nvSpPr>
          <p:spPr bwMode="auto">
            <a:xfrm>
              <a:off x="344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57" name="Line 129"/>
            <p:cNvSpPr>
              <a:spLocks noChangeShapeType="1"/>
            </p:cNvSpPr>
            <p:nvPr/>
          </p:nvSpPr>
          <p:spPr bwMode="auto">
            <a:xfrm>
              <a:off x="346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58" name="Line 130"/>
            <p:cNvSpPr>
              <a:spLocks noChangeShapeType="1"/>
            </p:cNvSpPr>
            <p:nvPr/>
          </p:nvSpPr>
          <p:spPr bwMode="auto">
            <a:xfrm>
              <a:off x="347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59" name="Line 131"/>
            <p:cNvSpPr>
              <a:spLocks noChangeShapeType="1"/>
            </p:cNvSpPr>
            <p:nvPr/>
          </p:nvSpPr>
          <p:spPr bwMode="auto">
            <a:xfrm>
              <a:off x="349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60" name="Line 132"/>
            <p:cNvSpPr>
              <a:spLocks noChangeShapeType="1"/>
            </p:cNvSpPr>
            <p:nvPr/>
          </p:nvSpPr>
          <p:spPr bwMode="auto">
            <a:xfrm>
              <a:off x="351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61" name="Line 133"/>
            <p:cNvSpPr>
              <a:spLocks noChangeShapeType="1"/>
            </p:cNvSpPr>
            <p:nvPr/>
          </p:nvSpPr>
          <p:spPr bwMode="auto">
            <a:xfrm>
              <a:off x="353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62" name="Line 134"/>
            <p:cNvSpPr>
              <a:spLocks noChangeShapeType="1"/>
            </p:cNvSpPr>
            <p:nvPr/>
          </p:nvSpPr>
          <p:spPr bwMode="auto">
            <a:xfrm>
              <a:off x="355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63" name="Line 135"/>
            <p:cNvSpPr>
              <a:spLocks noChangeShapeType="1"/>
            </p:cNvSpPr>
            <p:nvPr/>
          </p:nvSpPr>
          <p:spPr bwMode="auto">
            <a:xfrm>
              <a:off x="356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64" name="Line 136"/>
            <p:cNvSpPr>
              <a:spLocks noChangeShapeType="1"/>
            </p:cNvSpPr>
            <p:nvPr/>
          </p:nvSpPr>
          <p:spPr bwMode="auto">
            <a:xfrm>
              <a:off x="358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65" name="Line 137"/>
            <p:cNvSpPr>
              <a:spLocks noChangeShapeType="1"/>
            </p:cNvSpPr>
            <p:nvPr/>
          </p:nvSpPr>
          <p:spPr bwMode="auto">
            <a:xfrm>
              <a:off x="360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66" name="Line 138"/>
            <p:cNvSpPr>
              <a:spLocks noChangeShapeType="1"/>
            </p:cNvSpPr>
            <p:nvPr/>
          </p:nvSpPr>
          <p:spPr bwMode="auto">
            <a:xfrm>
              <a:off x="362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67" name="Line 139"/>
            <p:cNvSpPr>
              <a:spLocks noChangeShapeType="1"/>
            </p:cNvSpPr>
            <p:nvPr/>
          </p:nvSpPr>
          <p:spPr bwMode="auto">
            <a:xfrm>
              <a:off x="364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68" name="Line 140"/>
            <p:cNvSpPr>
              <a:spLocks noChangeShapeType="1"/>
            </p:cNvSpPr>
            <p:nvPr/>
          </p:nvSpPr>
          <p:spPr bwMode="auto">
            <a:xfrm>
              <a:off x="365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69" name="Line 141"/>
            <p:cNvSpPr>
              <a:spLocks noChangeShapeType="1"/>
            </p:cNvSpPr>
            <p:nvPr/>
          </p:nvSpPr>
          <p:spPr bwMode="auto">
            <a:xfrm>
              <a:off x="367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70" name="Line 142"/>
            <p:cNvSpPr>
              <a:spLocks noChangeShapeType="1"/>
            </p:cNvSpPr>
            <p:nvPr/>
          </p:nvSpPr>
          <p:spPr bwMode="auto">
            <a:xfrm>
              <a:off x="369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71" name="Line 143"/>
            <p:cNvSpPr>
              <a:spLocks noChangeShapeType="1"/>
            </p:cNvSpPr>
            <p:nvPr/>
          </p:nvSpPr>
          <p:spPr bwMode="auto">
            <a:xfrm>
              <a:off x="371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72" name="Line 144"/>
            <p:cNvSpPr>
              <a:spLocks noChangeShapeType="1"/>
            </p:cNvSpPr>
            <p:nvPr/>
          </p:nvSpPr>
          <p:spPr bwMode="auto">
            <a:xfrm>
              <a:off x="373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73" name="Line 145"/>
            <p:cNvSpPr>
              <a:spLocks noChangeShapeType="1"/>
            </p:cNvSpPr>
            <p:nvPr/>
          </p:nvSpPr>
          <p:spPr bwMode="auto">
            <a:xfrm>
              <a:off x="374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574" name="Line 146"/>
            <p:cNvSpPr>
              <a:spLocks noChangeShapeType="1"/>
            </p:cNvSpPr>
            <p:nvPr/>
          </p:nvSpPr>
          <p:spPr bwMode="auto">
            <a:xfrm>
              <a:off x="376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529418" name="Oval 147"/>
          <p:cNvSpPr>
            <a:spLocks noChangeAspect="1" noChangeArrowheads="1"/>
          </p:cNvSpPr>
          <p:nvPr/>
        </p:nvSpPr>
        <p:spPr bwMode="auto">
          <a:xfrm flipH="1">
            <a:off x="1958975" y="3306763"/>
            <a:ext cx="85725" cy="85725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529419" name="Rectangle 148"/>
          <p:cNvSpPr>
            <a:spLocks noChangeArrowheads="1"/>
          </p:cNvSpPr>
          <p:nvPr/>
        </p:nvSpPr>
        <p:spPr bwMode="auto">
          <a:xfrm>
            <a:off x="3921125" y="3544888"/>
            <a:ext cx="7143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Mg</a:t>
            </a:r>
            <a:endParaRPr lang="en-US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529420" name="Line 149"/>
          <p:cNvSpPr>
            <a:spLocks noChangeShapeType="1"/>
          </p:cNvSpPr>
          <p:nvPr/>
        </p:nvSpPr>
        <p:spPr bwMode="auto">
          <a:xfrm>
            <a:off x="4011613" y="3435350"/>
            <a:ext cx="0" cy="47783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529421" name="Rectangle 150"/>
          <p:cNvSpPr>
            <a:spLocks noChangeArrowheads="1"/>
          </p:cNvSpPr>
          <p:nvPr/>
        </p:nvSpPr>
        <p:spPr bwMode="auto">
          <a:xfrm>
            <a:off x="1663700" y="2806700"/>
            <a:ext cx="5159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>
                <a:solidFill>
                  <a:srgbClr val="000066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529422" name="Rectangle 151"/>
          <p:cNvSpPr>
            <a:spLocks noChangeArrowheads="1"/>
          </p:cNvSpPr>
          <p:nvPr/>
        </p:nvSpPr>
        <p:spPr bwMode="auto">
          <a:xfrm>
            <a:off x="3152775" y="2795588"/>
            <a:ext cx="178752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US" sz="2000" b="1" baseline="-25000">
                <a:solidFill>
                  <a:srgbClr val="000066"/>
                </a:solidFill>
                <a:latin typeface="Times New Roman" pitchFamily="18" charset="0"/>
              </a:rPr>
              <a:t>CM</a:t>
            </a:r>
            <a:r>
              <a:rPr lang="en-US" sz="2000" b="1">
                <a:solidFill>
                  <a:srgbClr val="000066"/>
                </a:solidFill>
                <a:latin typeface="Times New Roman" pitchFamily="18" charset="0"/>
              </a:rPr>
              <a:t> = 0.5 m</a:t>
            </a:r>
          </a:p>
        </p:txBody>
      </p:sp>
      <p:sp>
        <p:nvSpPr>
          <p:cNvPr id="529423" name="Rectangle 152"/>
          <p:cNvSpPr>
            <a:spLocks noChangeArrowheads="1"/>
          </p:cNvSpPr>
          <p:nvPr/>
        </p:nvSpPr>
        <p:spPr bwMode="auto">
          <a:xfrm>
            <a:off x="6080125" y="2747963"/>
            <a:ext cx="533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</a:p>
        </p:txBody>
      </p:sp>
      <p:sp>
        <p:nvSpPr>
          <p:cNvPr id="529424" name="Line 153"/>
          <p:cNvSpPr>
            <a:spLocks noChangeShapeType="1"/>
          </p:cNvSpPr>
          <p:nvPr/>
        </p:nvSpPr>
        <p:spPr bwMode="auto">
          <a:xfrm>
            <a:off x="1830388" y="2830513"/>
            <a:ext cx="483235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529425" name="Line 154"/>
          <p:cNvSpPr>
            <a:spLocks noChangeShapeType="1"/>
          </p:cNvSpPr>
          <p:nvPr/>
        </p:nvSpPr>
        <p:spPr bwMode="auto">
          <a:xfrm>
            <a:off x="2003425" y="2749550"/>
            <a:ext cx="0" cy="1397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529426" name="Line 155"/>
          <p:cNvSpPr>
            <a:spLocks noChangeShapeType="1"/>
          </p:cNvSpPr>
          <p:nvPr/>
        </p:nvSpPr>
        <p:spPr bwMode="auto">
          <a:xfrm>
            <a:off x="4011613" y="2749550"/>
            <a:ext cx="0" cy="1397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529427" name="Rectangle 157"/>
          <p:cNvSpPr>
            <a:spLocks noChangeArrowheads="1"/>
          </p:cNvSpPr>
          <p:nvPr/>
        </p:nvSpPr>
        <p:spPr bwMode="auto">
          <a:xfrm>
            <a:off x="1171575" y="3200400"/>
            <a:ext cx="728663" cy="311150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80000"/>
              </a:lnSpc>
            </a:pPr>
            <a:r>
              <a:rPr lang="en-ZA" sz="1800">
                <a:solidFill>
                  <a:srgbClr val="000066"/>
                </a:solidFill>
              </a:rPr>
              <a:t>pivot</a:t>
            </a:r>
            <a:endParaRPr lang="en-US" sz="1800">
              <a:solidFill>
                <a:srgbClr val="000066"/>
              </a:solidFill>
            </a:endParaRPr>
          </a:p>
        </p:txBody>
      </p:sp>
      <p:grpSp>
        <p:nvGrpSpPr>
          <p:cNvPr id="529428" name="Group 158"/>
          <p:cNvGrpSpPr>
            <a:grpSpLocks/>
          </p:cNvGrpSpPr>
          <p:nvPr/>
        </p:nvGrpSpPr>
        <p:grpSpPr bwMode="auto">
          <a:xfrm>
            <a:off x="3933825" y="3271838"/>
            <a:ext cx="152400" cy="152400"/>
            <a:chOff x="4551" y="1196"/>
            <a:chExt cx="96" cy="96"/>
          </a:xfrm>
        </p:grpSpPr>
        <p:sp>
          <p:nvSpPr>
            <p:cNvPr id="529432" name="Oval 159"/>
            <p:cNvSpPr>
              <a:spLocks noChangeArrowheads="1"/>
            </p:cNvSpPr>
            <p:nvPr/>
          </p:nvSpPr>
          <p:spPr bwMode="auto">
            <a:xfrm>
              <a:off x="4551" y="1196"/>
              <a:ext cx="96" cy="96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29433" name="Line 160"/>
            <p:cNvSpPr>
              <a:spLocks noChangeShapeType="1"/>
            </p:cNvSpPr>
            <p:nvPr/>
          </p:nvSpPr>
          <p:spPr bwMode="auto">
            <a:xfrm flipV="1">
              <a:off x="4565" y="1210"/>
              <a:ext cx="68" cy="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29434" name="Line 161"/>
            <p:cNvSpPr>
              <a:spLocks noChangeShapeType="1"/>
            </p:cNvSpPr>
            <p:nvPr/>
          </p:nvSpPr>
          <p:spPr bwMode="auto">
            <a:xfrm rot="16200000" flipV="1">
              <a:off x="4565" y="1210"/>
              <a:ext cx="68" cy="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355491" name="Freeform 163"/>
          <p:cNvSpPr>
            <a:spLocks/>
          </p:cNvSpPr>
          <p:nvPr/>
        </p:nvSpPr>
        <p:spPr bwMode="auto">
          <a:xfrm>
            <a:off x="4268788" y="3657600"/>
            <a:ext cx="542925" cy="552450"/>
          </a:xfrm>
          <a:custGeom>
            <a:avLst/>
            <a:gdLst>
              <a:gd name="T0" fmla="*/ 2147483647 w 342"/>
              <a:gd name="T1" fmla="*/ 0 h 348"/>
              <a:gd name="T2" fmla="*/ 0 w 342"/>
              <a:gd name="T3" fmla="*/ 2147483647 h 348"/>
              <a:gd name="T4" fmla="*/ 0 60000 65536"/>
              <a:gd name="T5" fmla="*/ 0 60000 65536"/>
              <a:gd name="T6" fmla="*/ 0 w 342"/>
              <a:gd name="T7" fmla="*/ 0 h 348"/>
              <a:gd name="T8" fmla="*/ 342 w 342"/>
              <a:gd name="T9" fmla="*/ 348 h 34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42" h="348">
                <a:moveTo>
                  <a:pt x="342" y="0"/>
                </a:moveTo>
                <a:cubicBezTo>
                  <a:pt x="342" y="185"/>
                  <a:pt x="147" y="348"/>
                  <a:pt x="0" y="342"/>
                </a:cubicBezTo>
              </a:path>
            </a:pathLst>
          </a:custGeom>
          <a:noFill/>
          <a:ln w="101600">
            <a:solidFill>
              <a:srgbClr val="969696"/>
            </a:solidFill>
            <a:round/>
            <a:headEnd/>
            <a:tailEnd type="stealth" w="med" len="med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55492" name="Rectangle 164"/>
          <p:cNvSpPr>
            <a:spLocks noChangeArrowheads="1"/>
          </p:cNvSpPr>
          <p:nvPr/>
        </p:nvSpPr>
        <p:spPr bwMode="auto">
          <a:xfrm>
            <a:off x="4557713" y="3822700"/>
            <a:ext cx="735012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–ve</a:t>
            </a:r>
            <a:endParaRPr lang="en-US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55498" name="Rectangle 170"/>
          <p:cNvSpPr>
            <a:spLocks noChangeArrowheads="1"/>
          </p:cNvSpPr>
          <p:nvPr/>
        </p:nvSpPr>
        <p:spPr bwMode="auto">
          <a:xfrm>
            <a:off x="3062288" y="4371975"/>
            <a:ext cx="5641975" cy="46672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grav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Mgx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CM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–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0.07  9.8  0.5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–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0.34 Nm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55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5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491" grpId="0" animBg="1"/>
      <p:bldP spid="355492" grpId="0"/>
      <p:bldP spid="35549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54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357548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35754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885A59-72C7-4BBB-9338-A8632B128476}" type="slidenum">
              <a:rPr lang="en-US" smtClean="0">
                <a:latin typeface="Koala"/>
                <a:cs typeface="Arial" charset="0"/>
              </a:rPr>
              <a:pPr/>
              <a:t>27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3575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ROTATION ABOUT A FIXED AXIS</a:t>
            </a:r>
            <a:endParaRPr lang="en-US" smtClean="0"/>
          </a:p>
        </p:txBody>
      </p:sp>
      <p:sp>
        <p:nvSpPr>
          <p:cNvPr id="3575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71588"/>
            <a:ext cx="8774112" cy="1196975"/>
          </a:xfrm>
        </p:spPr>
        <p:txBody>
          <a:bodyPr/>
          <a:lstStyle/>
          <a:p>
            <a:pPr lvl="1" indent="1588" eaLnBrk="1" hangingPunct="1">
              <a:buFontTx/>
              <a:buNone/>
            </a:pPr>
            <a:r>
              <a:rPr lang="en-US" sz="2200" smtClean="0"/>
              <a:t>A 70 g metre stick pivoted freely at one end is released from a horizontal position.  At what speed does the far end swing through its lowest position?</a:t>
            </a:r>
          </a:p>
        </p:txBody>
      </p:sp>
      <p:sp>
        <p:nvSpPr>
          <p:cNvPr id="357552" name="Rectangle 4"/>
          <p:cNvSpPr>
            <a:spLocks noChangeArrowheads="1"/>
          </p:cNvSpPr>
          <p:nvPr/>
        </p:nvSpPr>
        <p:spPr bwMode="auto">
          <a:xfrm>
            <a:off x="179388" y="5381625"/>
            <a:ext cx="87741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2788" lvl="1" indent="-533400">
              <a:lnSpc>
                <a:spcPct val="110000"/>
              </a:lnSpc>
              <a:buFontTx/>
              <a:buAutoNum type="arabicPeriod" startAt="6"/>
            </a:pPr>
            <a:r>
              <a:rPr lang="en-US">
                <a:solidFill>
                  <a:srgbClr val="0000CC"/>
                </a:solidFill>
              </a:rPr>
              <a:t>Apply Newton II:  </a:t>
            </a:r>
            <a:r>
              <a:rPr lang="en-US" b="1" i="1">
                <a:solidFill>
                  <a:srgbClr val="0000CC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US" b="1" baseline="-25000">
                <a:solidFill>
                  <a:srgbClr val="0000CC"/>
                </a:solidFill>
                <a:latin typeface="Times New Roman" pitchFamily="18" charset="0"/>
              </a:rPr>
              <a:t>net</a:t>
            </a:r>
            <a:r>
              <a:rPr lang="en-US">
                <a:solidFill>
                  <a:srgbClr val="0000CC"/>
                </a:solidFill>
              </a:rPr>
              <a:t> = </a:t>
            </a:r>
            <a:r>
              <a:rPr lang="en-US" b="1" i="1">
                <a:solidFill>
                  <a:srgbClr val="0000CC"/>
                </a:solidFill>
                <a:latin typeface="Times New Roman" pitchFamily="18" charset="0"/>
              </a:rPr>
              <a:t>I</a:t>
            </a:r>
            <a:r>
              <a:rPr lang="en-US" b="1" i="1">
                <a:solidFill>
                  <a:srgbClr val="0000CC"/>
                </a:solidFill>
                <a:latin typeface="Times New Roman" pitchFamily="18" charset="0"/>
                <a:sym typeface="Symbol" pitchFamily="18" charset="2"/>
              </a:rPr>
              <a:t></a:t>
            </a:r>
            <a:r>
              <a:rPr lang="en-US">
                <a:solidFill>
                  <a:srgbClr val="0000CC"/>
                </a:solidFill>
              </a:rPr>
              <a:t>. </a:t>
            </a:r>
          </a:p>
        </p:txBody>
      </p:sp>
      <p:sp>
        <p:nvSpPr>
          <p:cNvPr id="357553" name="Line 5"/>
          <p:cNvSpPr>
            <a:spLocks noChangeShapeType="1"/>
          </p:cNvSpPr>
          <p:nvPr/>
        </p:nvSpPr>
        <p:spPr bwMode="auto">
          <a:xfrm>
            <a:off x="187325" y="5310188"/>
            <a:ext cx="8764588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357554" name="Group 6"/>
          <p:cNvGrpSpPr>
            <a:grpSpLocks/>
          </p:cNvGrpSpPr>
          <p:nvPr/>
        </p:nvGrpSpPr>
        <p:grpSpPr bwMode="auto">
          <a:xfrm>
            <a:off x="666750" y="2995613"/>
            <a:ext cx="2959100" cy="115887"/>
            <a:chOff x="1266" y="1913"/>
            <a:chExt cx="2520" cy="98"/>
          </a:xfrm>
        </p:grpSpPr>
        <p:sp>
          <p:nvSpPr>
            <p:cNvPr id="357572" name="Rectangle 7" descr="Papyrus"/>
            <p:cNvSpPr>
              <a:spLocks noChangeArrowheads="1"/>
            </p:cNvSpPr>
            <p:nvPr/>
          </p:nvSpPr>
          <p:spPr bwMode="auto">
            <a:xfrm>
              <a:off x="1266" y="1913"/>
              <a:ext cx="2520" cy="98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12700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57573" name="Line 8"/>
            <p:cNvSpPr>
              <a:spLocks noChangeShapeType="1"/>
            </p:cNvSpPr>
            <p:nvPr/>
          </p:nvSpPr>
          <p:spPr bwMode="auto">
            <a:xfrm>
              <a:off x="128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74" name="Line 9"/>
            <p:cNvSpPr>
              <a:spLocks noChangeShapeType="1"/>
            </p:cNvSpPr>
            <p:nvPr/>
          </p:nvSpPr>
          <p:spPr bwMode="auto">
            <a:xfrm>
              <a:off x="130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75" name="Line 10"/>
            <p:cNvSpPr>
              <a:spLocks noChangeShapeType="1"/>
            </p:cNvSpPr>
            <p:nvPr/>
          </p:nvSpPr>
          <p:spPr bwMode="auto">
            <a:xfrm>
              <a:off x="132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76" name="Line 11"/>
            <p:cNvSpPr>
              <a:spLocks noChangeShapeType="1"/>
            </p:cNvSpPr>
            <p:nvPr/>
          </p:nvSpPr>
          <p:spPr bwMode="auto">
            <a:xfrm>
              <a:off x="133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77" name="Line 12"/>
            <p:cNvSpPr>
              <a:spLocks noChangeShapeType="1"/>
            </p:cNvSpPr>
            <p:nvPr/>
          </p:nvSpPr>
          <p:spPr bwMode="auto">
            <a:xfrm>
              <a:off x="135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78" name="Line 13"/>
            <p:cNvSpPr>
              <a:spLocks noChangeShapeType="1"/>
            </p:cNvSpPr>
            <p:nvPr/>
          </p:nvSpPr>
          <p:spPr bwMode="auto">
            <a:xfrm>
              <a:off x="137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79" name="Line 14"/>
            <p:cNvSpPr>
              <a:spLocks noChangeShapeType="1"/>
            </p:cNvSpPr>
            <p:nvPr/>
          </p:nvSpPr>
          <p:spPr bwMode="auto">
            <a:xfrm>
              <a:off x="139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80" name="Line 15"/>
            <p:cNvSpPr>
              <a:spLocks noChangeShapeType="1"/>
            </p:cNvSpPr>
            <p:nvPr/>
          </p:nvSpPr>
          <p:spPr bwMode="auto">
            <a:xfrm>
              <a:off x="141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81" name="Line 16"/>
            <p:cNvSpPr>
              <a:spLocks noChangeShapeType="1"/>
            </p:cNvSpPr>
            <p:nvPr/>
          </p:nvSpPr>
          <p:spPr bwMode="auto">
            <a:xfrm>
              <a:off x="142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82" name="Line 17"/>
            <p:cNvSpPr>
              <a:spLocks noChangeShapeType="1"/>
            </p:cNvSpPr>
            <p:nvPr/>
          </p:nvSpPr>
          <p:spPr bwMode="auto">
            <a:xfrm>
              <a:off x="144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83" name="Line 18"/>
            <p:cNvSpPr>
              <a:spLocks noChangeShapeType="1"/>
            </p:cNvSpPr>
            <p:nvPr/>
          </p:nvSpPr>
          <p:spPr bwMode="auto">
            <a:xfrm>
              <a:off x="146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84" name="Line 19"/>
            <p:cNvSpPr>
              <a:spLocks noChangeShapeType="1"/>
            </p:cNvSpPr>
            <p:nvPr/>
          </p:nvSpPr>
          <p:spPr bwMode="auto">
            <a:xfrm>
              <a:off x="148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85" name="Line 20"/>
            <p:cNvSpPr>
              <a:spLocks noChangeShapeType="1"/>
            </p:cNvSpPr>
            <p:nvPr/>
          </p:nvSpPr>
          <p:spPr bwMode="auto">
            <a:xfrm>
              <a:off x="150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86" name="Line 21"/>
            <p:cNvSpPr>
              <a:spLocks noChangeShapeType="1"/>
            </p:cNvSpPr>
            <p:nvPr/>
          </p:nvSpPr>
          <p:spPr bwMode="auto">
            <a:xfrm>
              <a:off x="151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87" name="Line 22"/>
            <p:cNvSpPr>
              <a:spLocks noChangeShapeType="1"/>
            </p:cNvSpPr>
            <p:nvPr/>
          </p:nvSpPr>
          <p:spPr bwMode="auto">
            <a:xfrm>
              <a:off x="153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88" name="Line 23"/>
            <p:cNvSpPr>
              <a:spLocks noChangeShapeType="1"/>
            </p:cNvSpPr>
            <p:nvPr/>
          </p:nvSpPr>
          <p:spPr bwMode="auto">
            <a:xfrm>
              <a:off x="155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89" name="Line 24"/>
            <p:cNvSpPr>
              <a:spLocks noChangeShapeType="1"/>
            </p:cNvSpPr>
            <p:nvPr/>
          </p:nvSpPr>
          <p:spPr bwMode="auto">
            <a:xfrm>
              <a:off x="157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90" name="Line 25"/>
            <p:cNvSpPr>
              <a:spLocks noChangeShapeType="1"/>
            </p:cNvSpPr>
            <p:nvPr/>
          </p:nvSpPr>
          <p:spPr bwMode="auto">
            <a:xfrm>
              <a:off x="159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91" name="Line 26"/>
            <p:cNvSpPr>
              <a:spLocks noChangeShapeType="1"/>
            </p:cNvSpPr>
            <p:nvPr/>
          </p:nvSpPr>
          <p:spPr bwMode="auto">
            <a:xfrm>
              <a:off x="160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92" name="Line 27"/>
            <p:cNvSpPr>
              <a:spLocks noChangeShapeType="1"/>
            </p:cNvSpPr>
            <p:nvPr/>
          </p:nvSpPr>
          <p:spPr bwMode="auto">
            <a:xfrm>
              <a:off x="162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93" name="Line 28"/>
            <p:cNvSpPr>
              <a:spLocks noChangeShapeType="1"/>
            </p:cNvSpPr>
            <p:nvPr/>
          </p:nvSpPr>
          <p:spPr bwMode="auto">
            <a:xfrm>
              <a:off x="164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94" name="Line 29"/>
            <p:cNvSpPr>
              <a:spLocks noChangeShapeType="1"/>
            </p:cNvSpPr>
            <p:nvPr/>
          </p:nvSpPr>
          <p:spPr bwMode="auto">
            <a:xfrm>
              <a:off x="166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95" name="Line 30"/>
            <p:cNvSpPr>
              <a:spLocks noChangeShapeType="1"/>
            </p:cNvSpPr>
            <p:nvPr/>
          </p:nvSpPr>
          <p:spPr bwMode="auto">
            <a:xfrm>
              <a:off x="168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96" name="Line 31"/>
            <p:cNvSpPr>
              <a:spLocks noChangeShapeType="1"/>
            </p:cNvSpPr>
            <p:nvPr/>
          </p:nvSpPr>
          <p:spPr bwMode="auto">
            <a:xfrm>
              <a:off x="169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97" name="Line 32"/>
            <p:cNvSpPr>
              <a:spLocks noChangeShapeType="1"/>
            </p:cNvSpPr>
            <p:nvPr/>
          </p:nvSpPr>
          <p:spPr bwMode="auto">
            <a:xfrm>
              <a:off x="171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98" name="Line 33"/>
            <p:cNvSpPr>
              <a:spLocks noChangeShapeType="1"/>
            </p:cNvSpPr>
            <p:nvPr/>
          </p:nvSpPr>
          <p:spPr bwMode="auto">
            <a:xfrm>
              <a:off x="173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99" name="Line 34"/>
            <p:cNvSpPr>
              <a:spLocks noChangeShapeType="1"/>
            </p:cNvSpPr>
            <p:nvPr/>
          </p:nvSpPr>
          <p:spPr bwMode="auto">
            <a:xfrm>
              <a:off x="175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00" name="Line 35"/>
            <p:cNvSpPr>
              <a:spLocks noChangeShapeType="1"/>
            </p:cNvSpPr>
            <p:nvPr/>
          </p:nvSpPr>
          <p:spPr bwMode="auto">
            <a:xfrm>
              <a:off x="177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01" name="Line 36"/>
            <p:cNvSpPr>
              <a:spLocks noChangeShapeType="1"/>
            </p:cNvSpPr>
            <p:nvPr/>
          </p:nvSpPr>
          <p:spPr bwMode="auto">
            <a:xfrm>
              <a:off x="178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02" name="Line 37"/>
            <p:cNvSpPr>
              <a:spLocks noChangeShapeType="1"/>
            </p:cNvSpPr>
            <p:nvPr/>
          </p:nvSpPr>
          <p:spPr bwMode="auto">
            <a:xfrm>
              <a:off x="180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03" name="Line 38"/>
            <p:cNvSpPr>
              <a:spLocks noChangeShapeType="1"/>
            </p:cNvSpPr>
            <p:nvPr/>
          </p:nvSpPr>
          <p:spPr bwMode="auto">
            <a:xfrm>
              <a:off x="182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04" name="Line 39"/>
            <p:cNvSpPr>
              <a:spLocks noChangeShapeType="1"/>
            </p:cNvSpPr>
            <p:nvPr/>
          </p:nvSpPr>
          <p:spPr bwMode="auto">
            <a:xfrm>
              <a:off x="184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05" name="Line 40"/>
            <p:cNvSpPr>
              <a:spLocks noChangeShapeType="1"/>
            </p:cNvSpPr>
            <p:nvPr/>
          </p:nvSpPr>
          <p:spPr bwMode="auto">
            <a:xfrm>
              <a:off x="186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06" name="Line 41"/>
            <p:cNvSpPr>
              <a:spLocks noChangeShapeType="1"/>
            </p:cNvSpPr>
            <p:nvPr/>
          </p:nvSpPr>
          <p:spPr bwMode="auto">
            <a:xfrm>
              <a:off x="187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07" name="Line 42"/>
            <p:cNvSpPr>
              <a:spLocks noChangeShapeType="1"/>
            </p:cNvSpPr>
            <p:nvPr/>
          </p:nvSpPr>
          <p:spPr bwMode="auto">
            <a:xfrm>
              <a:off x="189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08" name="Line 43"/>
            <p:cNvSpPr>
              <a:spLocks noChangeShapeType="1"/>
            </p:cNvSpPr>
            <p:nvPr/>
          </p:nvSpPr>
          <p:spPr bwMode="auto">
            <a:xfrm>
              <a:off x="191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09" name="Line 44"/>
            <p:cNvSpPr>
              <a:spLocks noChangeShapeType="1"/>
            </p:cNvSpPr>
            <p:nvPr/>
          </p:nvSpPr>
          <p:spPr bwMode="auto">
            <a:xfrm>
              <a:off x="193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10" name="Line 45"/>
            <p:cNvSpPr>
              <a:spLocks noChangeShapeType="1"/>
            </p:cNvSpPr>
            <p:nvPr/>
          </p:nvSpPr>
          <p:spPr bwMode="auto">
            <a:xfrm>
              <a:off x="195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11" name="Line 46"/>
            <p:cNvSpPr>
              <a:spLocks noChangeShapeType="1"/>
            </p:cNvSpPr>
            <p:nvPr/>
          </p:nvSpPr>
          <p:spPr bwMode="auto">
            <a:xfrm>
              <a:off x="196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12" name="Line 47"/>
            <p:cNvSpPr>
              <a:spLocks noChangeShapeType="1"/>
            </p:cNvSpPr>
            <p:nvPr/>
          </p:nvSpPr>
          <p:spPr bwMode="auto">
            <a:xfrm>
              <a:off x="198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13" name="Line 48"/>
            <p:cNvSpPr>
              <a:spLocks noChangeShapeType="1"/>
            </p:cNvSpPr>
            <p:nvPr/>
          </p:nvSpPr>
          <p:spPr bwMode="auto">
            <a:xfrm>
              <a:off x="200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14" name="Line 49"/>
            <p:cNvSpPr>
              <a:spLocks noChangeShapeType="1"/>
            </p:cNvSpPr>
            <p:nvPr/>
          </p:nvSpPr>
          <p:spPr bwMode="auto">
            <a:xfrm>
              <a:off x="202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15" name="Line 50"/>
            <p:cNvSpPr>
              <a:spLocks noChangeShapeType="1"/>
            </p:cNvSpPr>
            <p:nvPr/>
          </p:nvSpPr>
          <p:spPr bwMode="auto">
            <a:xfrm>
              <a:off x="204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16" name="Line 51"/>
            <p:cNvSpPr>
              <a:spLocks noChangeShapeType="1"/>
            </p:cNvSpPr>
            <p:nvPr/>
          </p:nvSpPr>
          <p:spPr bwMode="auto">
            <a:xfrm>
              <a:off x="205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17" name="Line 52"/>
            <p:cNvSpPr>
              <a:spLocks noChangeShapeType="1"/>
            </p:cNvSpPr>
            <p:nvPr/>
          </p:nvSpPr>
          <p:spPr bwMode="auto">
            <a:xfrm>
              <a:off x="207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18" name="Line 53"/>
            <p:cNvSpPr>
              <a:spLocks noChangeShapeType="1"/>
            </p:cNvSpPr>
            <p:nvPr/>
          </p:nvSpPr>
          <p:spPr bwMode="auto">
            <a:xfrm>
              <a:off x="209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19" name="Line 54"/>
            <p:cNvSpPr>
              <a:spLocks noChangeShapeType="1"/>
            </p:cNvSpPr>
            <p:nvPr/>
          </p:nvSpPr>
          <p:spPr bwMode="auto">
            <a:xfrm>
              <a:off x="211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20" name="Line 55"/>
            <p:cNvSpPr>
              <a:spLocks noChangeShapeType="1"/>
            </p:cNvSpPr>
            <p:nvPr/>
          </p:nvSpPr>
          <p:spPr bwMode="auto">
            <a:xfrm>
              <a:off x="213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21" name="Line 56"/>
            <p:cNvSpPr>
              <a:spLocks noChangeShapeType="1"/>
            </p:cNvSpPr>
            <p:nvPr/>
          </p:nvSpPr>
          <p:spPr bwMode="auto">
            <a:xfrm>
              <a:off x="214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22" name="Line 57"/>
            <p:cNvSpPr>
              <a:spLocks noChangeShapeType="1"/>
            </p:cNvSpPr>
            <p:nvPr/>
          </p:nvSpPr>
          <p:spPr bwMode="auto">
            <a:xfrm>
              <a:off x="216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23" name="Line 58"/>
            <p:cNvSpPr>
              <a:spLocks noChangeShapeType="1"/>
            </p:cNvSpPr>
            <p:nvPr/>
          </p:nvSpPr>
          <p:spPr bwMode="auto">
            <a:xfrm>
              <a:off x="218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24" name="Line 59"/>
            <p:cNvSpPr>
              <a:spLocks noChangeShapeType="1"/>
            </p:cNvSpPr>
            <p:nvPr/>
          </p:nvSpPr>
          <p:spPr bwMode="auto">
            <a:xfrm>
              <a:off x="220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25" name="Line 60"/>
            <p:cNvSpPr>
              <a:spLocks noChangeShapeType="1"/>
            </p:cNvSpPr>
            <p:nvPr/>
          </p:nvSpPr>
          <p:spPr bwMode="auto">
            <a:xfrm>
              <a:off x="222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26" name="Line 61"/>
            <p:cNvSpPr>
              <a:spLocks noChangeShapeType="1"/>
            </p:cNvSpPr>
            <p:nvPr/>
          </p:nvSpPr>
          <p:spPr bwMode="auto">
            <a:xfrm>
              <a:off x="223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27" name="Line 62"/>
            <p:cNvSpPr>
              <a:spLocks noChangeShapeType="1"/>
            </p:cNvSpPr>
            <p:nvPr/>
          </p:nvSpPr>
          <p:spPr bwMode="auto">
            <a:xfrm>
              <a:off x="225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28" name="Line 63"/>
            <p:cNvSpPr>
              <a:spLocks noChangeShapeType="1"/>
            </p:cNvSpPr>
            <p:nvPr/>
          </p:nvSpPr>
          <p:spPr bwMode="auto">
            <a:xfrm>
              <a:off x="227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29" name="Line 64"/>
            <p:cNvSpPr>
              <a:spLocks noChangeShapeType="1"/>
            </p:cNvSpPr>
            <p:nvPr/>
          </p:nvSpPr>
          <p:spPr bwMode="auto">
            <a:xfrm>
              <a:off x="229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30" name="Line 65"/>
            <p:cNvSpPr>
              <a:spLocks noChangeShapeType="1"/>
            </p:cNvSpPr>
            <p:nvPr/>
          </p:nvSpPr>
          <p:spPr bwMode="auto">
            <a:xfrm>
              <a:off x="231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31" name="Line 66"/>
            <p:cNvSpPr>
              <a:spLocks noChangeShapeType="1"/>
            </p:cNvSpPr>
            <p:nvPr/>
          </p:nvSpPr>
          <p:spPr bwMode="auto">
            <a:xfrm>
              <a:off x="232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32" name="Line 67"/>
            <p:cNvSpPr>
              <a:spLocks noChangeShapeType="1"/>
            </p:cNvSpPr>
            <p:nvPr/>
          </p:nvSpPr>
          <p:spPr bwMode="auto">
            <a:xfrm>
              <a:off x="234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33" name="Line 68"/>
            <p:cNvSpPr>
              <a:spLocks noChangeShapeType="1"/>
            </p:cNvSpPr>
            <p:nvPr/>
          </p:nvSpPr>
          <p:spPr bwMode="auto">
            <a:xfrm>
              <a:off x="236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34" name="Line 69"/>
            <p:cNvSpPr>
              <a:spLocks noChangeShapeType="1"/>
            </p:cNvSpPr>
            <p:nvPr/>
          </p:nvSpPr>
          <p:spPr bwMode="auto">
            <a:xfrm>
              <a:off x="238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35" name="Line 70"/>
            <p:cNvSpPr>
              <a:spLocks noChangeShapeType="1"/>
            </p:cNvSpPr>
            <p:nvPr/>
          </p:nvSpPr>
          <p:spPr bwMode="auto">
            <a:xfrm>
              <a:off x="240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36" name="Line 71"/>
            <p:cNvSpPr>
              <a:spLocks noChangeShapeType="1"/>
            </p:cNvSpPr>
            <p:nvPr/>
          </p:nvSpPr>
          <p:spPr bwMode="auto">
            <a:xfrm>
              <a:off x="241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37" name="Line 72"/>
            <p:cNvSpPr>
              <a:spLocks noChangeShapeType="1"/>
            </p:cNvSpPr>
            <p:nvPr/>
          </p:nvSpPr>
          <p:spPr bwMode="auto">
            <a:xfrm>
              <a:off x="243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38" name="Line 73"/>
            <p:cNvSpPr>
              <a:spLocks noChangeShapeType="1"/>
            </p:cNvSpPr>
            <p:nvPr/>
          </p:nvSpPr>
          <p:spPr bwMode="auto">
            <a:xfrm>
              <a:off x="2454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39" name="Line 74"/>
            <p:cNvSpPr>
              <a:spLocks noChangeShapeType="1"/>
            </p:cNvSpPr>
            <p:nvPr/>
          </p:nvSpPr>
          <p:spPr bwMode="auto">
            <a:xfrm>
              <a:off x="247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40" name="Line 75"/>
            <p:cNvSpPr>
              <a:spLocks noChangeShapeType="1"/>
            </p:cNvSpPr>
            <p:nvPr/>
          </p:nvSpPr>
          <p:spPr bwMode="auto">
            <a:xfrm>
              <a:off x="249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41" name="Line 76"/>
            <p:cNvSpPr>
              <a:spLocks noChangeShapeType="1"/>
            </p:cNvSpPr>
            <p:nvPr/>
          </p:nvSpPr>
          <p:spPr bwMode="auto">
            <a:xfrm>
              <a:off x="250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42" name="Line 77"/>
            <p:cNvSpPr>
              <a:spLocks noChangeShapeType="1"/>
            </p:cNvSpPr>
            <p:nvPr/>
          </p:nvSpPr>
          <p:spPr bwMode="auto">
            <a:xfrm>
              <a:off x="2526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43" name="Line 78"/>
            <p:cNvSpPr>
              <a:spLocks noChangeShapeType="1"/>
            </p:cNvSpPr>
            <p:nvPr/>
          </p:nvSpPr>
          <p:spPr bwMode="auto">
            <a:xfrm>
              <a:off x="254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44" name="Line 79"/>
            <p:cNvSpPr>
              <a:spLocks noChangeShapeType="1"/>
            </p:cNvSpPr>
            <p:nvPr/>
          </p:nvSpPr>
          <p:spPr bwMode="auto">
            <a:xfrm>
              <a:off x="256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45" name="Line 80"/>
            <p:cNvSpPr>
              <a:spLocks noChangeShapeType="1"/>
            </p:cNvSpPr>
            <p:nvPr/>
          </p:nvSpPr>
          <p:spPr bwMode="auto">
            <a:xfrm>
              <a:off x="257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46" name="Line 81"/>
            <p:cNvSpPr>
              <a:spLocks noChangeShapeType="1"/>
            </p:cNvSpPr>
            <p:nvPr/>
          </p:nvSpPr>
          <p:spPr bwMode="auto">
            <a:xfrm>
              <a:off x="259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47" name="Line 82"/>
            <p:cNvSpPr>
              <a:spLocks noChangeShapeType="1"/>
            </p:cNvSpPr>
            <p:nvPr/>
          </p:nvSpPr>
          <p:spPr bwMode="auto">
            <a:xfrm>
              <a:off x="261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48" name="Line 83"/>
            <p:cNvSpPr>
              <a:spLocks noChangeShapeType="1"/>
            </p:cNvSpPr>
            <p:nvPr/>
          </p:nvSpPr>
          <p:spPr bwMode="auto">
            <a:xfrm>
              <a:off x="263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49" name="Line 84"/>
            <p:cNvSpPr>
              <a:spLocks noChangeShapeType="1"/>
            </p:cNvSpPr>
            <p:nvPr/>
          </p:nvSpPr>
          <p:spPr bwMode="auto">
            <a:xfrm>
              <a:off x="265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50" name="Line 85"/>
            <p:cNvSpPr>
              <a:spLocks noChangeShapeType="1"/>
            </p:cNvSpPr>
            <p:nvPr/>
          </p:nvSpPr>
          <p:spPr bwMode="auto">
            <a:xfrm>
              <a:off x="266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51" name="Line 86"/>
            <p:cNvSpPr>
              <a:spLocks noChangeShapeType="1"/>
            </p:cNvSpPr>
            <p:nvPr/>
          </p:nvSpPr>
          <p:spPr bwMode="auto">
            <a:xfrm>
              <a:off x="268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52" name="Line 87"/>
            <p:cNvSpPr>
              <a:spLocks noChangeShapeType="1"/>
            </p:cNvSpPr>
            <p:nvPr/>
          </p:nvSpPr>
          <p:spPr bwMode="auto">
            <a:xfrm>
              <a:off x="270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53" name="Line 88"/>
            <p:cNvSpPr>
              <a:spLocks noChangeShapeType="1"/>
            </p:cNvSpPr>
            <p:nvPr/>
          </p:nvSpPr>
          <p:spPr bwMode="auto">
            <a:xfrm>
              <a:off x="272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54" name="Line 89"/>
            <p:cNvSpPr>
              <a:spLocks noChangeShapeType="1"/>
            </p:cNvSpPr>
            <p:nvPr/>
          </p:nvSpPr>
          <p:spPr bwMode="auto">
            <a:xfrm>
              <a:off x="274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55" name="Line 90"/>
            <p:cNvSpPr>
              <a:spLocks noChangeShapeType="1"/>
            </p:cNvSpPr>
            <p:nvPr/>
          </p:nvSpPr>
          <p:spPr bwMode="auto">
            <a:xfrm>
              <a:off x="275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56" name="Line 91"/>
            <p:cNvSpPr>
              <a:spLocks noChangeShapeType="1"/>
            </p:cNvSpPr>
            <p:nvPr/>
          </p:nvSpPr>
          <p:spPr bwMode="auto">
            <a:xfrm>
              <a:off x="277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57" name="Line 92"/>
            <p:cNvSpPr>
              <a:spLocks noChangeShapeType="1"/>
            </p:cNvSpPr>
            <p:nvPr/>
          </p:nvSpPr>
          <p:spPr bwMode="auto">
            <a:xfrm>
              <a:off x="279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58" name="Line 93"/>
            <p:cNvSpPr>
              <a:spLocks noChangeShapeType="1"/>
            </p:cNvSpPr>
            <p:nvPr/>
          </p:nvSpPr>
          <p:spPr bwMode="auto">
            <a:xfrm>
              <a:off x="281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59" name="Line 94"/>
            <p:cNvSpPr>
              <a:spLocks noChangeShapeType="1"/>
            </p:cNvSpPr>
            <p:nvPr/>
          </p:nvSpPr>
          <p:spPr bwMode="auto">
            <a:xfrm>
              <a:off x="283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60" name="Line 95"/>
            <p:cNvSpPr>
              <a:spLocks noChangeShapeType="1"/>
            </p:cNvSpPr>
            <p:nvPr/>
          </p:nvSpPr>
          <p:spPr bwMode="auto">
            <a:xfrm>
              <a:off x="284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61" name="Line 96"/>
            <p:cNvSpPr>
              <a:spLocks noChangeShapeType="1"/>
            </p:cNvSpPr>
            <p:nvPr/>
          </p:nvSpPr>
          <p:spPr bwMode="auto">
            <a:xfrm>
              <a:off x="286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62" name="Line 97"/>
            <p:cNvSpPr>
              <a:spLocks noChangeShapeType="1"/>
            </p:cNvSpPr>
            <p:nvPr/>
          </p:nvSpPr>
          <p:spPr bwMode="auto">
            <a:xfrm>
              <a:off x="288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63" name="Line 98"/>
            <p:cNvSpPr>
              <a:spLocks noChangeShapeType="1"/>
            </p:cNvSpPr>
            <p:nvPr/>
          </p:nvSpPr>
          <p:spPr bwMode="auto">
            <a:xfrm>
              <a:off x="290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64" name="Line 99"/>
            <p:cNvSpPr>
              <a:spLocks noChangeShapeType="1"/>
            </p:cNvSpPr>
            <p:nvPr/>
          </p:nvSpPr>
          <p:spPr bwMode="auto">
            <a:xfrm>
              <a:off x="292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65" name="Line 100"/>
            <p:cNvSpPr>
              <a:spLocks noChangeShapeType="1"/>
            </p:cNvSpPr>
            <p:nvPr/>
          </p:nvSpPr>
          <p:spPr bwMode="auto">
            <a:xfrm>
              <a:off x="293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66" name="Line 101"/>
            <p:cNvSpPr>
              <a:spLocks noChangeShapeType="1"/>
            </p:cNvSpPr>
            <p:nvPr/>
          </p:nvSpPr>
          <p:spPr bwMode="auto">
            <a:xfrm>
              <a:off x="295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67" name="Line 102"/>
            <p:cNvSpPr>
              <a:spLocks noChangeShapeType="1"/>
            </p:cNvSpPr>
            <p:nvPr/>
          </p:nvSpPr>
          <p:spPr bwMode="auto">
            <a:xfrm>
              <a:off x="297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68" name="Line 103"/>
            <p:cNvSpPr>
              <a:spLocks noChangeShapeType="1"/>
            </p:cNvSpPr>
            <p:nvPr/>
          </p:nvSpPr>
          <p:spPr bwMode="auto">
            <a:xfrm>
              <a:off x="299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69" name="Line 104"/>
            <p:cNvSpPr>
              <a:spLocks noChangeShapeType="1"/>
            </p:cNvSpPr>
            <p:nvPr/>
          </p:nvSpPr>
          <p:spPr bwMode="auto">
            <a:xfrm>
              <a:off x="301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70" name="Line 105"/>
            <p:cNvSpPr>
              <a:spLocks noChangeShapeType="1"/>
            </p:cNvSpPr>
            <p:nvPr/>
          </p:nvSpPr>
          <p:spPr bwMode="auto">
            <a:xfrm>
              <a:off x="302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71" name="Line 106"/>
            <p:cNvSpPr>
              <a:spLocks noChangeShapeType="1"/>
            </p:cNvSpPr>
            <p:nvPr/>
          </p:nvSpPr>
          <p:spPr bwMode="auto">
            <a:xfrm>
              <a:off x="304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72" name="Line 107"/>
            <p:cNvSpPr>
              <a:spLocks noChangeShapeType="1"/>
            </p:cNvSpPr>
            <p:nvPr/>
          </p:nvSpPr>
          <p:spPr bwMode="auto">
            <a:xfrm>
              <a:off x="306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73" name="Line 108"/>
            <p:cNvSpPr>
              <a:spLocks noChangeShapeType="1"/>
            </p:cNvSpPr>
            <p:nvPr/>
          </p:nvSpPr>
          <p:spPr bwMode="auto">
            <a:xfrm>
              <a:off x="308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74" name="Line 109"/>
            <p:cNvSpPr>
              <a:spLocks noChangeShapeType="1"/>
            </p:cNvSpPr>
            <p:nvPr/>
          </p:nvSpPr>
          <p:spPr bwMode="auto">
            <a:xfrm>
              <a:off x="310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75" name="Line 110"/>
            <p:cNvSpPr>
              <a:spLocks noChangeShapeType="1"/>
            </p:cNvSpPr>
            <p:nvPr/>
          </p:nvSpPr>
          <p:spPr bwMode="auto">
            <a:xfrm>
              <a:off x="311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76" name="Line 111"/>
            <p:cNvSpPr>
              <a:spLocks noChangeShapeType="1"/>
            </p:cNvSpPr>
            <p:nvPr/>
          </p:nvSpPr>
          <p:spPr bwMode="auto">
            <a:xfrm>
              <a:off x="313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77" name="Line 112"/>
            <p:cNvSpPr>
              <a:spLocks noChangeShapeType="1"/>
            </p:cNvSpPr>
            <p:nvPr/>
          </p:nvSpPr>
          <p:spPr bwMode="auto">
            <a:xfrm>
              <a:off x="315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78" name="Line 113"/>
            <p:cNvSpPr>
              <a:spLocks noChangeShapeType="1"/>
            </p:cNvSpPr>
            <p:nvPr/>
          </p:nvSpPr>
          <p:spPr bwMode="auto">
            <a:xfrm>
              <a:off x="317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79" name="Line 114"/>
            <p:cNvSpPr>
              <a:spLocks noChangeShapeType="1"/>
            </p:cNvSpPr>
            <p:nvPr/>
          </p:nvSpPr>
          <p:spPr bwMode="auto">
            <a:xfrm>
              <a:off x="319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80" name="Line 115"/>
            <p:cNvSpPr>
              <a:spLocks noChangeShapeType="1"/>
            </p:cNvSpPr>
            <p:nvPr/>
          </p:nvSpPr>
          <p:spPr bwMode="auto">
            <a:xfrm>
              <a:off x="320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81" name="Line 116"/>
            <p:cNvSpPr>
              <a:spLocks noChangeShapeType="1"/>
            </p:cNvSpPr>
            <p:nvPr/>
          </p:nvSpPr>
          <p:spPr bwMode="auto">
            <a:xfrm>
              <a:off x="322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82" name="Line 117"/>
            <p:cNvSpPr>
              <a:spLocks noChangeShapeType="1"/>
            </p:cNvSpPr>
            <p:nvPr/>
          </p:nvSpPr>
          <p:spPr bwMode="auto">
            <a:xfrm>
              <a:off x="324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83" name="Line 118"/>
            <p:cNvSpPr>
              <a:spLocks noChangeShapeType="1"/>
            </p:cNvSpPr>
            <p:nvPr/>
          </p:nvSpPr>
          <p:spPr bwMode="auto">
            <a:xfrm>
              <a:off x="326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84" name="Line 119"/>
            <p:cNvSpPr>
              <a:spLocks noChangeShapeType="1"/>
            </p:cNvSpPr>
            <p:nvPr/>
          </p:nvSpPr>
          <p:spPr bwMode="auto">
            <a:xfrm>
              <a:off x="328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85" name="Line 120"/>
            <p:cNvSpPr>
              <a:spLocks noChangeShapeType="1"/>
            </p:cNvSpPr>
            <p:nvPr/>
          </p:nvSpPr>
          <p:spPr bwMode="auto">
            <a:xfrm>
              <a:off x="329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86" name="Line 121"/>
            <p:cNvSpPr>
              <a:spLocks noChangeShapeType="1"/>
            </p:cNvSpPr>
            <p:nvPr/>
          </p:nvSpPr>
          <p:spPr bwMode="auto">
            <a:xfrm>
              <a:off x="331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87" name="Line 122"/>
            <p:cNvSpPr>
              <a:spLocks noChangeShapeType="1"/>
            </p:cNvSpPr>
            <p:nvPr/>
          </p:nvSpPr>
          <p:spPr bwMode="auto">
            <a:xfrm>
              <a:off x="333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88" name="Line 123"/>
            <p:cNvSpPr>
              <a:spLocks noChangeShapeType="1"/>
            </p:cNvSpPr>
            <p:nvPr/>
          </p:nvSpPr>
          <p:spPr bwMode="auto">
            <a:xfrm>
              <a:off x="335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89" name="Line 124"/>
            <p:cNvSpPr>
              <a:spLocks noChangeShapeType="1"/>
            </p:cNvSpPr>
            <p:nvPr/>
          </p:nvSpPr>
          <p:spPr bwMode="auto">
            <a:xfrm>
              <a:off x="337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90" name="Line 125"/>
            <p:cNvSpPr>
              <a:spLocks noChangeShapeType="1"/>
            </p:cNvSpPr>
            <p:nvPr/>
          </p:nvSpPr>
          <p:spPr bwMode="auto">
            <a:xfrm>
              <a:off x="338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91" name="Line 126"/>
            <p:cNvSpPr>
              <a:spLocks noChangeShapeType="1"/>
            </p:cNvSpPr>
            <p:nvPr/>
          </p:nvSpPr>
          <p:spPr bwMode="auto">
            <a:xfrm>
              <a:off x="340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92" name="Line 127"/>
            <p:cNvSpPr>
              <a:spLocks noChangeShapeType="1"/>
            </p:cNvSpPr>
            <p:nvPr/>
          </p:nvSpPr>
          <p:spPr bwMode="auto">
            <a:xfrm>
              <a:off x="342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93" name="Line 128"/>
            <p:cNvSpPr>
              <a:spLocks noChangeShapeType="1"/>
            </p:cNvSpPr>
            <p:nvPr/>
          </p:nvSpPr>
          <p:spPr bwMode="auto">
            <a:xfrm>
              <a:off x="344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94" name="Line 129"/>
            <p:cNvSpPr>
              <a:spLocks noChangeShapeType="1"/>
            </p:cNvSpPr>
            <p:nvPr/>
          </p:nvSpPr>
          <p:spPr bwMode="auto">
            <a:xfrm>
              <a:off x="346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95" name="Line 130"/>
            <p:cNvSpPr>
              <a:spLocks noChangeShapeType="1"/>
            </p:cNvSpPr>
            <p:nvPr/>
          </p:nvSpPr>
          <p:spPr bwMode="auto">
            <a:xfrm>
              <a:off x="347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96" name="Line 131"/>
            <p:cNvSpPr>
              <a:spLocks noChangeShapeType="1"/>
            </p:cNvSpPr>
            <p:nvPr/>
          </p:nvSpPr>
          <p:spPr bwMode="auto">
            <a:xfrm>
              <a:off x="349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97" name="Line 132"/>
            <p:cNvSpPr>
              <a:spLocks noChangeShapeType="1"/>
            </p:cNvSpPr>
            <p:nvPr/>
          </p:nvSpPr>
          <p:spPr bwMode="auto">
            <a:xfrm>
              <a:off x="351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98" name="Line 133"/>
            <p:cNvSpPr>
              <a:spLocks noChangeShapeType="1"/>
            </p:cNvSpPr>
            <p:nvPr/>
          </p:nvSpPr>
          <p:spPr bwMode="auto">
            <a:xfrm>
              <a:off x="353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699" name="Line 134"/>
            <p:cNvSpPr>
              <a:spLocks noChangeShapeType="1"/>
            </p:cNvSpPr>
            <p:nvPr/>
          </p:nvSpPr>
          <p:spPr bwMode="auto">
            <a:xfrm>
              <a:off x="355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700" name="Line 135"/>
            <p:cNvSpPr>
              <a:spLocks noChangeShapeType="1"/>
            </p:cNvSpPr>
            <p:nvPr/>
          </p:nvSpPr>
          <p:spPr bwMode="auto">
            <a:xfrm>
              <a:off x="356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701" name="Line 136"/>
            <p:cNvSpPr>
              <a:spLocks noChangeShapeType="1"/>
            </p:cNvSpPr>
            <p:nvPr/>
          </p:nvSpPr>
          <p:spPr bwMode="auto">
            <a:xfrm>
              <a:off x="358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702" name="Line 137"/>
            <p:cNvSpPr>
              <a:spLocks noChangeShapeType="1"/>
            </p:cNvSpPr>
            <p:nvPr/>
          </p:nvSpPr>
          <p:spPr bwMode="auto">
            <a:xfrm>
              <a:off x="360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703" name="Line 138"/>
            <p:cNvSpPr>
              <a:spLocks noChangeShapeType="1"/>
            </p:cNvSpPr>
            <p:nvPr/>
          </p:nvSpPr>
          <p:spPr bwMode="auto">
            <a:xfrm>
              <a:off x="362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704" name="Line 139"/>
            <p:cNvSpPr>
              <a:spLocks noChangeShapeType="1"/>
            </p:cNvSpPr>
            <p:nvPr/>
          </p:nvSpPr>
          <p:spPr bwMode="auto">
            <a:xfrm>
              <a:off x="364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705" name="Line 140"/>
            <p:cNvSpPr>
              <a:spLocks noChangeShapeType="1"/>
            </p:cNvSpPr>
            <p:nvPr/>
          </p:nvSpPr>
          <p:spPr bwMode="auto">
            <a:xfrm>
              <a:off x="365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706" name="Line 141"/>
            <p:cNvSpPr>
              <a:spLocks noChangeShapeType="1"/>
            </p:cNvSpPr>
            <p:nvPr/>
          </p:nvSpPr>
          <p:spPr bwMode="auto">
            <a:xfrm>
              <a:off x="367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707" name="Line 142"/>
            <p:cNvSpPr>
              <a:spLocks noChangeShapeType="1"/>
            </p:cNvSpPr>
            <p:nvPr/>
          </p:nvSpPr>
          <p:spPr bwMode="auto">
            <a:xfrm>
              <a:off x="3694" y="1913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708" name="Line 143"/>
            <p:cNvSpPr>
              <a:spLocks noChangeShapeType="1"/>
            </p:cNvSpPr>
            <p:nvPr/>
          </p:nvSpPr>
          <p:spPr bwMode="auto">
            <a:xfrm>
              <a:off x="3712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709" name="Line 144"/>
            <p:cNvSpPr>
              <a:spLocks noChangeShapeType="1"/>
            </p:cNvSpPr>
            <p:nvPr/>
          </p:nvSpPr>
          <p:spPr bwMode="auto">
            <a:xfrm>
              <a:off x="3730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710" name="Line 145"/>
            <p:cNvSpPr>
              <a:spLocks noChangeShapeType="1"/>
            </p:cNvSpPr>
            <p:nvPr/>
          </p:nvSpPr>
          <p:spPr bwMode="auto">
            <a:xfrm>
              <a:off x="3748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711" name="Line 146"/>
            <p:cNvSpPr>
              <a:spLocks noChangeShapeType="1"/>
            </p:cNvSpPr>
            <p:nvPr/>
          </p:nvSpPr>
          <p:spPr bwMode="auto">
            <a:xfrm>
              <a:off x="3766" y="1913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357555" name="Oval 147"/>
          <p:cNvSpPr>
            <a:spLocks noChangeAspect="1" noChangeArrowheads="1"/>
          </p:cNvSpPr>
          <p:nvPr/>
        </p:nvSpPr>
        <p:spPr bwMode="auto">
          <a:xfrm flipH="1">
            <a:off x="630238" y="3022600"/>
            <a:ext cx="61912" cy="63500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57556" name="Rectangle 148"/>
          <p:cNvSpPr>
            <a:spLocks noChangeArrowheads="1"/>
          </p:cNvSpPr>
          <p:nvPr/>
        </p:nvSpPr>
        <p:spPr bwMode="auto">
          <a:xfrm>
            <a:off x="2063750" y="3121025"/>
            <a:ext cx="7842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Mg</a:t>
            </a:r>
            <a:endParaRPr lang="en-US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57557" name="Line 149"/>
          <p:cNvSpPr>
            <a:spLocks noChangeShapeType="1"/>
          </p:cNvSpPr>
          <p:nvPr/>
        </p:nvSpPr>
        <p:spPr bwMode="auto">
          <a:xfrm>
            <a:off x="2147888" y="3117850"/>
            <a:ext cx="0" cy="354013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57558" name="Rectangle 152"/>
          <p:cNvSpPr>
            <a:spLocks noChangeArrowheads="1"/>
          </p:cNvSpPr>
          <p:nvPr/>
        </p:nvSpPr>
        <p:spPr bwMode="auto">
          <a:xfrm>
            <a:off x="3678238" y="2747963"/>
            <a:ext cx="39528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</a:p>
        </p:txBody>
      </p:sp>
      <p:sp>
        <p:nvSpPr>
          <p:cNvPr id="357559" name="Line 153"/>
          <p:cNvSpPr>
            <a:spLocks noChangeShapeType="1"/>
          </p:cNvSpPr>
          <p:nvPr/>
        </p:nvSpPr>
        <p:spPr bwMode="auto">
          <a:xfrm>
            <a:off x="534988" y="2808288"/>
            <a:ext cx="3573462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57560" name="Line 154"/>
          <p:cNvSpPr>
            <a:spLocks noChangeShapeType="1"/>
          </p:cNvSpPr>
          <p:nvPr/>
        </p:nvSpPr>
        <p:spPr bwMode="auto">
          <a:xfrm>
            <a:off x="661988" y="2749550"/>
            <a:ext cx="0" cy="1031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57561" name="Line 155"/>
          <p:cNvSpPr>
            <a:spLocks noChangeShapeType="1"/>
          </p:cNvSpPr>
          <p:nvPr/>
        </p:nvSpPr>
        <p:spPr bwMode="auto">
          <a:xfrm>
            <a:off x="2147888" y="2749550"/>
            <a:ext cx="0" cy="1031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57562" name="Rectangle 157"/>
          <p:cNvSpPr>
            <a:spLocks noChangeArrowheads="1"/>
          </p:cNvSpPr>
          <p:nvPr/>
        </p:nvSpPr>
        <p:spPr bwMode="auto">
          <a:xfrm>
            <a:off x="406400" y="3201988"/>
            <a:ext cx="728663" cy="311150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80000"/>
              </a:lnSpc>
            </a:pPr>
            <a:r>
              <a:rPr lang="en-ZA" sz="1800">
                <a:solidFill>
                  <a:srgbClr val="000066"/>
                </a:solidFill>
              </a:rPr>
              <a:t>pivot</a:t>
            </a:r>
            <a:endParaRPr lang="en-US" sz="1800">
              <a:solidFill>
                <a:srgbClr val="000066"/>
              </a:solidFill>
            </a:endParaRPr>
          </a:p>
        </p:txBody>
      </p:sp>
      <p:grpSp>
        <p:nvGrpSpPr>
          <p:cNvPr id="357563" name="Group 158"/>
          <p:cNvGrpSpPr>
            <a:grpSpLocks/>
          </p:cNvGrpSpPr>
          <p:nvPr/>
        </p:nvGrpSpPr>
        <p:grpSpPr bwMode="auto">
          <a:xfrm>
            <a:off x="2090738" y="2997200"/>
            <a:ext cx="112712" cy="112713"/>
            <a:chOff x="4551" y="1196"/>
            <a:chExt cx="96" cy="96"/>
          </a:xfrm>
        </p:grpSpPr>
        <p:sp>
          <p:nvSpPr>
            <p:cNvPr id="357569" name="Oval 159"/>
            <p:cNvSpPr>
              <a:spLocks noChangeArrowheads="1"/>
            </p:cNvSpPr>
            <p:nvPr/>
          </p:nvSpPr>
          <p:spPr bwMode="auto">
            <a:xfrm>
              <a:off x="4551" y="1196"/>
              <a:ext cx="96" cy="96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57570" name="Line 160"/>
            <p:cNvSpPr>
              <a:spLocks noChangeShapeType="1"/>
            </p:cNvSpPr>
            <p:nvPr/>
          </p:nvSpPr>
          <p:spPr bwMode="auto">
            <a:xfrm flipV="1">
              <a:off x="4565" y="1210"/>
              <a:ext cx="68" cy="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57571" name="Line 161"/>
            <p:cNvSpPr>
              <a:spLocks noChangeShapeType="1"/>
            </p:cNvSpPr>
            <p:nvPr/>
          </p:nvSpPr>
          <p:spPr bwMode="auto">
            <a:xfrm rot="16200000" flipV="1">
              <a:off x="4565" y="1210"/>
              <a:ext cx="68" cy="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357564" name="Rectangle 164"/>
          <p:cNvSpPr>
            <a:spLocks noChangeArrowheads="1"/>
          </p:cNvSpPr>
          <p:nvPr/>
        </p:nvSpPr>
        <p:spPr bwMode="auto">
          <a:xfrm>
            <a:off x="1409700" y="3471863"/>
            <a:ext cx="2260600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grav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–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0.34 Nm</a:t>
            </a:r>
          </a:p>
        </p:txBody>
      </p:sp>
      <p:sp>
        <p:nvSpPr>
          <p:cNvPr id="357542" name="Rectangle 166"/>
          <p:cNvSpPr>
            <a:spLocks noChangeArrowheads="1"/>
          </p:cNvSpPr>
          <p:nvPr/>
        </p:nvSpPr>
        <p:spPr bwMode="auto">
          <a:xfrm>
            <a:off x="5605463" y="2638425"/>
            <a:ext cx="1139825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net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</a:t>
            </a:r>
            <a:endParaRPr lang="en-ZA" sz="22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57543" name="Rectangle 167"/>
          <p:cNvSpPr>
            <a:spLocks noChangeArrowheads="1"/>
          </p:cNvSpPr>
          <p:nvPr/>
        </p:nvSpPr>
        <p:spPr bwMode="auto">
          <a:xfrm>
            <a:off x="5484813" y="4635500"/>
            <a:ext cx="2155825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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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=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15 rad/s</a:t>
            </a:r>
            <a:r>
              <a:rPr lang="en-ZA" sz="2200" b="1" baseline="30000">
                <a:solidFill>
                  <a:srgbClr val="000066"/>
                </a:solidFill>
                <a:latin typeface="Times New Roman" pitchFamily="18" charset="0"/>
              </a:rPr>
              <a:t>2</a:t>
            </a:r>
            <a:endParaRPr lang="en-ZA" sz="2200" b="1">
              <a:solidFill>
                <a:srgbClr val="000066"/>
              </a:solidFill>
              <a:latin typeface="Times New Roman" pitchFamily="18" charset="0"/>
            </a:endParaRPr>
          </a:p>
        </p:txBody>
      </p:sp>
      <p:graphicFrame>
        <p:nvGraphicFramePr>
          <p:cNvPr id="357544" name="Object 168"/>
          <p:cNvGraphicFramePr>
            <a:graphicFrameLocks noChangeAspect="1"/>
          </p:cNvGraphicFramePr>
          <p:nvPr/>
        </p:nvGraphicFramePr>
        <p:xfrm>
          <a:off x="5186363" y="3198813"/>
          <a:ext cx="23876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551" name="Equation" r:id="rId5" imgW="2387520" imgH="609480" progId="Equation.DSMT4">
                  <p:embed/>
                </p:oleObj>
              </mc:Choice>
              <mc:Fallback>
                <p:oleObj name="Equation" r:id="rId5" imgW="2387520" imgH="609480" progId="Equation.DSMT4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6363" y="3198813"/>
                        <a:ext cx="23876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7567" name="Rectangle 169"/>
          <p:cNvSpPr>
            <a:spLocks noChangeArrowheads="1"/>
          </p:cNvSpPr>
          <p:nvPr/>
        </p:nvSpPr>
        <p:spPr bwMode="auto">
          <a:xfrm>
            <a:off x="2789238" y="3122613"/>
            <a:ext cx="17875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US" sz="2000" b="1">
                <a:solidFill>
                  <a:srgbClr val="000066"/>
                </a:solidFill>
                <a:latin typeface="Times New Roman" pitchFamily="18" charset="0"/>
              </a:rPr>
              <a:t> = 0.07 kg</a:t>
            </a:r>
          </a:p>
        </p:txBody>
      </p:sp>
      <p:graphicFrame>
        <p:nvGraphicFramePr>
          <p:cNvPr id="357546" name="Object 170"/>
          <p:cNvGraphicFramePr>
            <a:graphicFrameLocks noChangeAspect="1"/>
          </p:cNvGraphicFramePr>
          <p:nvPr/>
        </p:nvGraphicFramePr>
        <p:xfrm>
          <a:off x="5172075" y="3922713"/>
          <a:ext cx="30226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552" name="Equation" r:id="rId7" imgW="3022560" imgH="609480" progId="Equation.DSMT4">
                  <p:embed/>
                </p:oleObj>
              </mc:Choice>
              <mc:Fallback>
                <p:oleObj name="Equation" r:id="rId7" imgW="3022560" imgH="609480" progId="Equation.DSMT4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2075" y="3922713"/>
                        <a:ext cx="30226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7568" name="Freeform 171"/>
          <p:cNvSpPr>
            <a:spLocks/>
          </p:cNvSpPr>
          <p:nvPr/>
        </p:nvSpPr>
        <p:spPr bwMode="auto">
          <a:xfrm>
            <a:off x="1585913" y="4054475"/>
            <a:ext cx="542925" cy="552450"/>
          </a:xfrm>
          <a:custGeom>
            <a:avLst/>
            <a:gdLst>
              <a:gd name="T0" fmla="*/ 2147483647 w 342"/>
              <a:gd name="T1" fmla="*/ 0 h 348"/>
              <a:gd name="T2" fmla="*/ 0 w 342"/>
              <a:gd name="T3" fmla="*/ 2147483647 h 348"/>
              <a:gd name="T4" fmla="*/ 0 60000 65536"/>
              <a:gd name="T5" fmla="*/ 0 60000 65536"/>
              <a:gd name="T6" fmla="*/ 0 w 342"/>
              <a:gd name="T7" fmla="*/ 0 h 348"/>
              <a:gd name="T8" fmla="*/ 342 w 342"/>
              <a:gd name="T9" fmla="*/ 348 h 34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42" h="348">
                <a:moveTo>
                  <a:pt x="342" y="0"/>
                </a:moveTo>
                <a:cubicBezTo>
                  <a:pt x="342" y="185"/>
                  <a:pt x="147" y="348"/>
                  <a:pt x="0" y="342"/>
                </a:cubicBezTo>
              </a:path>
            </a:pathLst>
          </a:custGeom>
          <a:noFill/>
          <a:ln w="101600">
            <a:solidFill>
              <a:srgbClr val="969696"/>
            </a:solidFill>
            <a:round/>
            <a:headEnd/>
            <a:tailEnd type="stealth" w="med" len="med"/>
          </a:ln>
        </p:spPr>
        <p:txBody>
          <a:bodyPr lIns="90000" tIns="46800" rIns="90000" bIns="4680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542" grpId="0"/>
      <p:bldP spid="35754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61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439613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4396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534AFE1-4466-456B-887A-40CDB5786BD0}" type="slidenum">
              <a:rPr lang="en-US" smtClean="0">
                <a:latin typeface="Koala"/>
                <a:cs typeface="Arial" charset="0"/>
              </a:rPr>
              <a:pPr/>
              <a:t>28</a:t>
            </a:fld>
            <a:endParaRPr lang="en-US" smtClean="0">
              <a:latin typeface="Koala"/>
              <a:cs typeface="Arial" charset="0"/>
            </a:endParaRPr>
          </a:p>
        </p:txBody>
      </p:sp>
      <p:grpSp>
        <p:nvGrpSpPr>
          <p:cNvPr id="439615" name="Group 2"/>
          <p:cNvGrpSpPr>
            <a:grpSpLocks/>
          </p:cNvGrpSpPr>
          <p:nvPr/>
        </p:nvGrpSpPr>
        <p:grpSpPr bwMode="auto">
          <a:xfrm>
            <a:off x="676275" y="2825750"/>
            <a:ext cx="2192338" cy="85725"/>
            <a:chOff x="420" y="1892"/>
            <a:chExt cx="1864" cy="73"/>
          </a:xfrm>
        </p:grpSpPr>
        <p:grpSp>
          <p:nvGrpSpPr>
            <p:cNvPr id="439782" name="Group 3"/>
            <p:cNvGrpSpPr>
              <a:grpSpLocks/>
            </p:cNvGrpSpPr>
            <p:nvPr/>
          </p:nvGrpSpPr>
          <p:grpSpPr bwMode="auto">
            <a:xfrm>
              <a:off x="420" y="1892"/>
              <a:ext cx="1864" cy="73"/>
              <a:chOff x="1266" y="1913"/>
              <a:chExt cx="2520" cy="98"/>
            </a:xfrm>
          </p:grpSpPr>
          <p:sp>
            <p:nvSpPr>
              <p:cNvPr id="439787" name="Rectangle 4" descr="Papyrus"/>
              <p:cNvSpPr>
                <a:spLocks noChangeArrowheads="1"/>
              </p:cNvSpPr>
              <p:nvPr/>
            </p:nvSpPr>
            <p:spPr bwMode="auto">
              <a:xfrm>
                <a:off x="1266" y="1913"/>
                <a:ext cx="2520" cy="98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12700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439788" name="Line 5"/>
              <p:cNvSpPr>
                <a:spLocks noChangeShapeType="1"/>
              </p:cNvSpPr>
              <p:nvPr/>
            </p:nvSpPr>
            <p:spPr bwMode="auto">
              <a:xfrm>
                <a:off x="128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89" name="Line 6"/>
              <p:cNvSpPr>
                <a:spLocks noChangeShapeType="1"/>
              </p:cNvSpPr>
              <p:nvPr/>
            </p:nvSpPr>
            <p:spPr bwMode="auto">
              <a:xfrm>
                <a:off x="130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90" name="Line 7"/>
              <p:cNvSpPr>
                <a:spLocks noChangeShapeType="1"/>
              </p:cNvSpPr>
              <p:nvPr/>
            </p:nvSpPr>
            <p:spPr bwMode="auto">
              <a:xfrm>
                <a:off x="132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91" name="Line 8"/>
              <p:cNvSpPr>
                <a:spLocks noChangeShapeType="1"/>
              </p:cNvSpPr>
              <p:nvPr/>
            </p:nvSpPr>
            <p:spPr bwMode="auto">
              <a:xfrm>
                <a:off x="133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92" name="Line 9"/>
              <p:cNvSpPr>
                <a:spLocks noChangeShapeType="1"/>
              </p:cNvSpPr>
              <p:nvPr/>
            </p:nvSpPr>
            <p:spPr bwMode="auto">
              <a:xfrm>
                <a:off x="135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93" name="Line 10"/>
              <p:cNvSpPr>
                <a:spLocks noChangeShapeType="1"/>
              </p:cNvSpPr>
              <p:nvPr/>
            </p:nvSpPr>
            <p:spPr bwMode="auto">
              <a:xfrm>
                <a:off x="137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94" name="Line 11"/>
              <p:cNvSpPr>
                <a:spLocks noChangeShapeType="1"/>
              </p:cNvSpPr>
              <p:nvPr/>
            </p:nvSpPr>
            <p:spPr bwMode="auto">
              <a:xfrm>
                <a:off x="139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95" name="Line 12"/>
              <p:cNvSpPr>
                <a:spLocks noChangeShapeType="1"/>
              </p:cNvSpPr>
              <p:nvPr/>
            </p:nvSpPr>
            <p:spPr bwMode="auto">
              <a:xfrm>
                <a:off x="141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96" name="Line 13"/>
              <p:cNvSpPr>
                <a:spLocks noChangeShapeType="1"/>
              </p:cNvSpPr>
              <p:nvPr/>
            </p:nvSpPr>
            <p:spPr bwMode="auto">
              <a:xfrm>
                <a:off x="142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97" name="Line 14"/>
              <p:cNvSpPr>
                <a:spLocks noChangeShapeType="1"/>
              </p:cNvSpPr>
              <p:nvPr/>
            </p:nvSpPr>
            <p:spPr bwMode="auto">
              <a:xfrm>
                <a:off x="144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98" name="Line 15"/>
              <p:cNvSpPr>
                <a:spLocks noChangeShapeType="1"/>
              </p:cNvSpPr>
              <p:nvPr/>
            </p:nvSpPr>
            <p:spPr bwMode="auto">
              <a:xfrm>
                <a:off x="146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99" name="Line 16"/>
              <p:cNvSpPr>
                <a:spLocks noChangeShapeType="1"/>
              </p:cNvSpPr>
              <p:nvPr/>
            </p:nvSpPr>
            <p:spPr bwMode="auto">
              <a:xfrm>
                <a:off x="148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00" name="Line 17"/>
              <p:cNvSpPr>
                <a:spLocks noChangeShapeType="1"/>
              </p:cNvSpPr>
              <p:nvPr/>
            </p:nvSpPr>
            <p:spPr bwMode="auto">
              <a:xfrm>
                <a:off x="150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01" name="Line 18"/>
              <p:cNvSpPr>
                <a:spLocks noChangeShapeType="1"/>
              </p:cNvSpPr>
              <p:nvPr/>
            </p:nvSpPr>
            <p:spPr bwMode="auto">
              <a:xfrm>
                <a:off x="151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02" name="Line 19"/>
              <p:cNvSpPr>
                <a:spLocks noChangeShapeType="1"/>
              </p:cNvSpPr>
              <p:nvPr/>
            </p:nvSpPr>
            <p:spPr bwMode="auto">
              <a:xfrm>
                <a:off x="153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03" name="Line 20"/>
              <p:cNvSpPr>
                <a:spLocks noChangeShapeType="1"/>
              </p:cNvSpPr>
              <p:nvPr/>
            </p:nvSpPr>
            <p:spPr bwMode="auto">
              <a:xfrm>
                <a:off x="155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04" name="Line 21"/>
              <p:cNvSpPr>
                <a:spLocks noChangeShapeType="1"/>
              </p:cNvSpPr>
              <p:nvPr/>
            </p:nvSpPr>
            <p:spPr bwMode="auto">
              <a:xfrm>
                <a:off x="157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05" name="Line 22"/>
              <p:cNvSpPr>
                <a:spLocks noChangeShapeType="1"/>
              </p:cNvSpPr>
              <p:nvPr/>
            </p:nvSpPr>
            <p:spPr bwMode="auto">
              <a:xfrm>
                <a:off x="159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06" name="Line 23"/>
              <p:cNvSpPr>
                <a:spLocks noChangeShapeType="1"/>
              </p:cNvSpPr>
              <p:nvPr/>
            </p:nvSpPr>
            <p:spPr bwMode="auto">
              <a:xfrm>
                <a:off x="160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07" name="Line 24"/>
              <p:cNvSpPr>
                <a:spLocks noChangeShapeType="1"/>
              </p:cNvSpPr>
              <p:nvPr/>
            </p:nvSpPr>
            <p:spPr bwMode="auto">
              <a:xfrm>
                <a:off x="162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08" name="Line 25"/>
              <p:cNvSpPr>
                <a:spLocks noChangeShapeType="1"/>
              </p:cNvSpPr>
              <p:nvPr/>
            </p:nvSpPr>
            <p:spPr bwMode="auto">
              <a:xfrm>
                <a:off x="164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09" name="Line 26"/>
              <p:cNvSpPr>
                <a:spLocks noChangeShapeType="1"/>
              </p:cNvSpPr>
              <p:nvPr/>
            </p:nvSpPr>
            <p:spPr bwMode="auto">
              <a:xfrm>
                <a:off x="166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10" name="Line 27"/>
              <p:cNvSpPr>
                <a:spLocks noChangeShapeType="1"/>
              </p:cNvSpPr>
              <p:nvPr/>
            </p:nvSpPr>
            <p:spPr bwMode="auto">
              <a:xfrm>
                <a:off x="168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11" name="Line 28"/>
              <p:cNvSpPr>
                <a:spLocks noChangeShapeType="1"/>
              </p:cNvSpPr>
              <p:nvPr/>
            </p:nvSpPr>
            <p:spPr bwMode="auto">
              <a:xfrm>
                <a:off x="169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12" name="Line 29"/>
              <p:cNvSpPr>
                <a:spLocks noChangeShapeType="1"/>
              </p:cNvSpPr>
              <p:nvPr/>
            </p:nvSpPr>
            <p:spPr bwMode="auto">
              <a:xfrm>
                <a:off x="171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13" name="Line 30"/>
              <p:cNvSpPr>
                <a:spLocks noChangeShapeType="1"/>
              </p:cNvSpPr>
              <p:nvPr/>
            </p:nvSpPr>
            <p:spPr bwMode="auto">
              <a:xfrm>
                <a:off x="173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14" name="Line 31"/>
              <p:cNvSpPr>
                <a:spLocks noChangeShapeType="1"/>
              </p:cNvSpPr>
              <p:nvPr/>
            </p:nvSpPr>
            <p:spPr bwMode="auto">
              <a:xfrm>
                <a:off x="175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15" name="Line 32"/>
              <p:cNvSpPr>
                <a:spLocks noChangeShapeType="1"/>
              </p:cNvSpPr>
              <p:nvPr/>
            </p:nvSpPr>
            <p:spPr bwMode="auto">
              <a:xfrm>
                <a:off x="177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16" name="Line 33"/>
              <p:cNvSpPr>
                <a:spLocks noChangeShapeType="1"/>
              </p:cNvSpPr>
              <p:nvPr/>
            </p:nvSpPr>
            <p:spPr bwMode="auto">
              <a:xfrm>
                <a:off x="178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17" name="Line 34"/>
              <p:cNvSpPr>
                <a:spLocks noChangeShapeType="1"/>
              </p:cNvSpPr>
              <p:nvPr/>
            </p:nvSpPr>
            <p:spPr bwMode="auto">
              <a:xfrm>
                <a:off x="180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18" name="Line 35"/>
              <p:cNvSpPr>
                <a:spLocks noChangeShapeType="1"/>
              </p:cNvSpPr>
              <p:nvPr/>
            </p:nvSpPr>
            <p:spPr bwMode="auto">
              <a:xfrm>
                <a:off x="182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19" name="Line 36"/>
              <p:cNvSpPr>
                <a:spLocks noChangeShapeType="1"/>
              </p:cNvSpPr>
              <p:nvPr/>
            </p:nvSpPr>
            <p:spPr bwMode="auto">
              <a:xfrm>
                <a:off x="184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20" name="Line 37"/>
              <p:cNvSpPr>
                <a:spLocks noChangeShapeType="1"/>
              </p:cNvSpPr>
              <p:nvPr/>
            </p:nvSpPr>
            <p:spPr bwMode="auto">
              <a:xfrm>
                <a:off x="186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21" name="Line 38"/>
              <p:cNvSpPr>
                <a:spLocks noChangeShapeType="1"/>
              </p:cNvSpPr>
              <p:nvPr/>
            </p:nvSpPr>
            <p:spPr bwMode="auto">
              <a:xfrm>
                <a:off x="187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22" name="Line 39"/>
              <p:cNvSpPr>
                <a:spLocks noChangeShapeType="1"/>
              </p:cNvSpPr>
              <p:nvPr/>
            </p:nvSpPr>
            <p:spPr bwMode="auto">
              <a:xfrm>
                <a:off x="189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23" name="Line 40"/>
              <p:cNvSpPr>
                <a:spLocks noChangeShapeType="1"/>
              </p:cNvSpPr>
              <p:nvPr/>
            </p:nvSpPr>
            <p:spPr bwMode="auto">
              <a:xfrm>
                <a:off x="191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24" name="Line 41"/>
              <p:cNvSpPr>
                <a:spLocks noChangeShapeType="1"/>
              </p:cNvSpPr>
              <p:nvPr/>
            </p:nvSpPr>
            <p:spPr bwMode="auto">
              <a:xfrm>
                <a:off x="193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25" name="Line 42"/>
              <p:cNvSpPr>
                <a:spLocks noChangeShapeType="1"/>
              </p:cNvSpPr>
              <p:nvPr/>
            </p:nvSpPr>
            <p:spPr bwMode="auto">
              <a:xfrm>
                <a:off x="195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26" name="Line 43"/>
              <p:cNvSpPr>
                <a:spLocks noChangeShapeType="1"/>
              </p:cNvSpPr>
              <p:nvPr/>
            </p:nvSpPr>
            <p:spPr bwMode="auto">
              <a:xfrm>
                <a:off x="196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27" name="Line 44"/>
              <p:cNvSpPr>
                <a:spLocks noChangeShapeType="1"/>
              </p:cNvSpPr>
              <p:nvPr/>
            </p:nvSpPr>
            <p:spPr bwMode="auto">
              <a:xfrm>
                <a:off x="198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28" name="Line 45"/>
              <p:cNvSpPr>
                <a:spLocks noChangeShapeType="1"/>
              </p:cNvSpPr>
              <p:nvPr/>
            </p:nvSpPr>
            <p:spPr bwMode="auto">
              <a:xfrm>
                <a:off x="200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29" name="Line 46"/>
              <p:cNvSpPr>
                <a:spLocks noChangeShapeType="1"/>
              </p:cNvSpPr>
              <p:nvPr/>
            </p:nvSpPr>
            <p:spPr bwMode="auto">
              <a:xfrm>
                <a:off x="202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30" name="Line 47"/>
              <p:cNvSpPr>
                <a:spLocks noChangeShapeType="1"/>
              </p:cNvSpPr>
              <p:nvPr/>
            </p:nvSpPr>
            <p:spPr bwMode="auto">
              <a:xfrm>
                <a:off x="204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31" name="Line 48"/>
              <p:cNvSpPr>
                <a:spLocks noChangeShapeType="1"/>
              </p:cNvSpPr>
              <p:nvPr/>
            </p:nvSpPr>
            <p:spPr bwMode="auto">
              <a:xfrm>
                <a:off x="205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32" name="Line 49"/>
              <p:cNvSpPr>
                <a:spLocks noChangeShapeType="1"/>
              </p:cNvSpPr>
              <p:nvPr/>
            </p:nvSpPr>
            <p:spPr bwMode="auto">
              <a:xfrm>
                <a:off x="207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33" name="Line 50"/>
              <p:cNvSpPr>
                <a:spLocks noChangeShapeType="1"/>
              </p:cNvSpPr>
              <p:nvPr/>
            </p:nvSpPr>
            <p:spPr bwMode="auto">
              <a:xfrm>
                <a:off x="209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34" name="Line 51"/>
              <p:cNvSpPr>
                <a:spLocks noChangeShapeType="1"/>
              </p:cNvSpPr>
              <p:nvPr/>
            </p:nvSpPr>
            <p:spPr bwMode="auto">
              <a:xfrm>
                <a:off x="211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35" name="Line 52"/>
              <p:cNvSpPr>
                <a:spLocks noChangeShapeType="1"/>
              </p:cNvSpPr>
              <p:nvPr/>
            </p:nvSpPr>
            <p:spPr bwMode="auto">
              <a:xfrm>
                <a:off x="213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36" name="Line 53"/>
              <p:cNvSpPr>
                <a:spLocks noChangeShapeType="1"/>
              </p:cNvSpPr>
              <p:nvPr/>
            </p:nvSpPr>
            <p:spPr bwMode="auto">
              <a:xfrm>
                <a:off x="214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37" name="Line 54"/>
              <p:cNvSpPr>
                <a:spLocks noChangeShapeType="1"/>
              </p:cNvSpPr>
              <p:nvPr/>
            </p:nvSpPr>
            <p:spPr bwMode="auto">
              <a:xfrm>
                <a:off x="216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38" name="Line 55"/>
              <p:cNvSpPr>
                <a:spLocks noChangeShapeType="1"/>
              </p:cNvSpPr>
              <p:nvPr/>
            </p:nvSpPr>
            <p:spPr bwMode="auto">
              <a:xfrm>
                <a:off x="218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39" name="Line 56"/>
              <p:cNvSpPr>
                <a:spLocks noChangeShapeType="1"/>
              </p:cNvSpPr>
              <p:nvPr/>
            </p:nvSpPr>
            <p:spPr bwMode="auto">
              <a:xfrm>
                <a:off x="220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40" name="Line 57"/>
              <p:cNvSpPr>
                <a:spLocks noChangeShapeType="1"/>
              </p:cNvSpPr>
              <p:nvPr/>
            </p:nvSpPr>
            <p:spPr bwMode="auto">
              <a:xfrm>
                <a:off x="222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41" name="Line 58"/>
              <p:cNvSpPr>
                <a:spLocks noChangeShapeType="1"/>
              </p:cNvSpPr>
              <p:nvPr/>
            </p:nvSpPr>
            <p:spPr bwMode="auto">
              <a:xfrm>
                <a:off x="223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42" name="Line 59"/>
              <p:cNvSpPr>
                <a:spLocks noChangeShapeType="1"/>
              </p:cNvSpPr>
              <p:nvPr/>
            </p:nvSpPr>
            <p:spPr bwMode="auto">
              <a:xfrm>
                <a:off x="225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43" name="Line 60"/>
              <p:cNvSpPr>
                <a:spLocks noChangeShapeType="1"/>
              </p:cNvSpPr>
              <p:nvPr/>
            </p:nvSpPr>
            <p:spPr bwMode="auto">
              <a:xfrm>
                <a:off x="227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44" name="Line 61"/>
              <p:cNvSpPr>
                <a:spLocks noChangeShapeType="1"/>
              </p:cNvSpPr>
              <p:nvPr/>
            </p:nvSpPr>
            <p:spPr bwMode="auto">
              <a:xfrm>
                <a:off x="229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45" name="Line 62"/>
              <p:cNvSpPr>
                <a:spLocks noChangeShapeType="1"/>
              </p:cNvSpPr>
              <p:nvPr/>
            </p:nvSpPr>
            <p:spPr bwMode="auto">
              <a:xfrm>
                <a:off x="231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46" name="Line 63"/>
              <p:cNvSpPr>
                <a:spLocks noChangeShapeType="1"/>
              </p:cNvSpPr>
              <p:nvPr/>
            </p:nvSpPr>
            <p:spPr bwMode="auto">
              <a:xfrm>
                <a:off x="232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47" name="Line 64"/>
              <p:cNvSpPr>
                <a:spLocks noChangeShapeType="1"/>
              </p:cNvSpPr>
              <p:nvPr/>
            </p:nvSpPr>
            <p:spPr bwMode="auto">
              <a:xfrm>
                <a:off x="234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48" name="Line 65"/>
              <p:cNvSpPr>
                <a:spLocks noChangeShapeType="1"/>
              </p:cNvSpPr>
              <p:nvPr/>
            </p:nvSpPr>
            <p:spPr bwMode="auto">
              <a:xfrm>
                <a:off x="236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49" name="Line 66"/>
              <p:cNvSpPr>
                <a:spLocks noChangeShapeType="1"/>
              </p:cNvSpPr>
              <p:nvPr/>
            </p:nvSpPr>
            <p:spPr bwMode="auto">
              <a:xfrm>
                <a:off x="238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50" name="Line 67"/>
              <p:cNvSpPr>
                <a:spLocks noChangeShapeType="1"/>
              </p:cNvSpPr>
              <p:nvPr/>
            </p:nvSpPr>
            <p:spPr bwMode="auto">
              <a:xfrm>
                <a:off x="240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51" name="Line 68"/>
              <p:cNvSpPr>
                <a:spLocks noChangeShapeType="1"/>
              </p:cNvSpPr>
              <p:nvPr/>
            </p:nvSpPr>
            <p:spPr bwMode="auto">
              <a:xfrm>
                <a:off x="241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52" name="Line 69"/>
              <p:cNvSpPr>
                <a:spLocks noChangeShapeType="1"/>
              </p:cNvSpPr>
              <p:nvPr/>
            </p:nvSpPr>
            <p:spPr bwMode="auto">
              <a:xfrm>
                <a:off x="243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53" name="Line 70"/>
              <p:cNvSpPr>
                <a:spLocks noChangeShapeType="1"/>
              </p:cNvSpPr>
              <p:nvPr/>
            </p:nvSpPr>
            <p:spPr bwMode="auto">
              <a:xfrm>
                <a:off x="245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54" name="Line 71"/>
              <p:cNvSpPr>
                <a:spLocks noChangeShapeType="1"/>
              </p:cNvSpPr>
              <p:nvPr/>
            </p:nvSpPr>
            <p:spPr bwMode="auto">
              <a:xfrm>
                <a:off x="247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55" name="Line 72"/>
              <p:cNvSpPr>
                <a:spLocks noChangeShapeType="1"/>
              </p:cNvSpPr>
              <p:nvPr/>
            </p:nvSpPr>
            <p:spPr bwMode="auto">
              <a:xfrm>
                <a:off x="249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56" name="Line 73"/>
              <p:cNvSpPr>
                <a:spLocks noChangeShapeType="1"/>
              </p:cNvSpPr>
              <p:nvPr/>
            </p:nvSpPr>
            <p:spPr bwMode="auto">
              <a:xfrm>
                <a:off x="250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57" name="Line 74"/>
              <p:cNvSpPr>
                <a:spLocks noChangeShapeType="1"/>
              </p:cNvSpPr>
              <p:nvPr/>
            </p:nvSpPr>
            <p:spPr bwMode="auto">
              <a:xfrm>
                <a:off x="252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58" name="Line 75"/>
              <p:cNvSpPr>
                <a:spLocks noChangeShapeType="1"/>
              </p:cNvSpPr>
              <p:nvPr/>
            </p:nvSpPr>
            <p:spPr bwMode="auto">
              <a:xfrm>
                <a:off x="254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59" name="Line 76"/>
              <p:cNvSpPr>
                <a:spLocks noChangeShapeType="1"/>
              </p:cNvSpPr>
              <p:nvPr/>
            </p:nvSpPr>
            <p:spPr bwMode="auto">
              <a:xfrm>
                <a:off x="256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60" name="Line 77"/>
              <p:cNvSpPr>
                <a:spLocks noChangeShapeType="1"/>
              </p:cNvSpPr>
              <p:nvPr/>
            </p:nvSpPr>
            <p:spPr bwMode="auto">
              <a:xfrm>
                <a:off x="257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61" name="Line 78"/>
              <p:cNvSpPr>
                <a:spLocks noChangeShapeType="1"/>
              </p:cNvSpPr>
              <p:nvPr/>
            </p:nvSpPr>
            <p:spPr bwMode="auto">
              <a:xfrm>
                <a:off x="259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62" name="Line 79"/>
              <p:cNvSpPr>
                <a:spLocks noChangeShapeType="1"/>
              </p:cNvSpPr>
              <p:nvPr/>
            </p:nvSpPr>
            <p:spPr bwMode="auto">
              <a:xfrm>
                <a:off x="261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63" name="Line 80"/>
              <p:cNvSpPr>
                <a:spLocks noChangeShapeType="1"/>
              </p:cNvSpPr>
              <p:nvPr/>
            </p:nvSpPr>
            <p:spPr bwMode="auto">
              <a:xfrm>
                <a:off x="263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64" name="Line 81"/>
              <p:cNvSpPr>
                <a:spLocks noChangeShapeType="1"/>
              </p:cNvSpPr>
              <p:nvPr/>
            </p:nvSpPr>
            <p:spPr bwMode="auto">
              <a:xfrm>
                <a:off x="265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65" name="Line 82"/>
              <p:cNvSpPr>
                <a:spLocks noChangeShapeType="1"/>
              </p:cNvSpPr>
              <p:nvPr/>
            </p:nvSpPr>
            <p:spPr bwMode="auto">
              <a:xfrm>
                <a:off x="266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66" name="Line 83"/>
              <p:cNvSpPr>
                <a:spLocks noChangeShapeType="1"/>
              </p:cNvSpPr>
              <p:nvPr/>
            </p:nvSpPr>
            <p:spPr bwMode="auto">
              <a:xfrm>
                <a:off x="268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67" name="Line 84"/>
              <p:cNvSpPr>
                <a:spLocks noChangeShapeType="1"/>
              </p:cNvSpPr>
              <p:nvPr/>
            </p:nvSpPr>
            <p:spPr bwMode="auto">
              <a:xfrm>
                <a:off x="270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68" name="Line 85"/>
              <p:cNvSpPr>
                <a:spLocks noChangeShapeType="1"/>
              </p:cNvSpPr>
              <p:nvPr/>
            </p:nvSpPr>
            <p:spPr bwMode="auto">
              <a:xfrm>
                <a:off x="272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69" name="Line 86"/>
              <p:cNvSpPr>
                <a:spLocks noChangeShapeType="1"/>
              </p:cNvSpPr>
              <p:nvPr/>
            </p:nvSpPr>
            <p:spPr bwMode="auto">
              <a:xfrm>
                <a:off x="274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70" name="Line 87"/>
              <p:cNvSpPr>
                <a:spLocks noChangeShapeType="1"/>
              </p:cNvSpPr>
              <p:nvPr/>
            </p:nvSpPr>
            <p:spPr bwMode="auto">
              <a:xfrm>
                <a:off x="275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71" name="Line 88"/>
              <p:cNvSpPr>
                <a:spLocks noChangeShapeType="1"/>
              </p:cNvSpPr>
              <p:nvPr/>
            </p:nvSpPr>
            <p:spPr bwMode="auto">
              <a:xfrm>
                <a:off x="277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72" name="Line 89"/>
              <p:cNvSpPr>
                <a:spLocks noChangeShapeType="1"/>
              </p:cNvSpPr>
              <p:nvPr/>
            </p:nvSpPr>
            <p:spPr bwMode="auto">
              <a:xfrm>
                <a:off x="279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73" name="Line 90"/>
              <p:cNvSpPr>
                <a:spLocks noChangeShapeType="1"/>
              </p:cNvSpPr>
              <p:nvPr/>
            </p:nvSpPr>
            <p:spPr bwMode="auto">
              <a:xfrm>
                <a:off x="281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74" name="Line 91"/>
              <p:cNvSpPr>
                <a:spLocks noChangeShapeType="1"/>
              </p:cNvSpPr>
              <p:nvPr/>
            </p:nvSpPr>
            <p:spPr bwMode="auto">
              <a:xfrm>
                <a:off x="283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75" name="Line 92"/>
              <p:cNvSpPr>
                <a:spLocks noChangeShapeType="1"/>
              </p:cNvSpPr>
              <p:nvPr/>
            </p:nvSpPr>
            <p:spPr bwMode="auto">
              <a:xfrm>
                <a:off x="284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76" name="Line 93"/>
              <p:cNvSpPr>
                <a:spLocks noChangeShapeType="1"/>
              </p:cNvSpPr>
              <p:nvPr/>
            </p:nvSpPr>
            <p:spPr bwMode="auto">
              <a:xfrm>
                <a:off x="286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77" name="Line 94"/>
              <p:cNvSpPr>
                <a:spLocks noChangeShapeType="1"/>
              </p:cNvSpPr>
              <p:nvPr/>
            </p:nvSpPr>
            <p:spPr bwMode="auto">
              <a:xfrm>
                <a:off x="288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78" name="Line 95"/>
              <p:cNvSpPr>
                <a:spLocks noChangeShapeType="1"/>
              </p:cNvSpPr>
              <p:nvPr/>
            </p:nvSpPr>
            <p:spPr bwMode="auto">
              <a:xfrm>
                <a:off x="290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79" name="Line 96"/>
              <p:cNvSpPr>
                <a:spLocks noChangeShapeType="1"/>
              </p:cNvSpPr>
              <p:nvPr/>
            </p:nvSpPr>
            <p:spPr bwMode="auto">
              <a:xfrm>
                <a:off x="292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80" name="Line 97"/>
              <p:cNvSpPr>
                <a:spLocks noChangeShapeType="1"/>
              </p:cNvSpPr>
              <p:nvPr/>
            </p:nvSpPr>
            <p:spPr bwMode="auto">
              <a:xfrm>
                <a:off x="293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81" name="Line 98"/>
              <p:cNvSpPr>
                <a:spLocks noChangeShapeType="1"/>
              </p:cNvSpPr>
              <p:nvPr/>
            </p:nvSpPr>
            <p:spPr bwMode="auto">
              <a:xfrm>
                <a:off x="295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82" name="Line 99"/>
              <p:cNvSpPr>
                <a:spLocks noChangeShapeType="1"/>
              </p:cNvSpPr>
              <p:nvPr/>
            </p:nvSpPr>
            <p:spPr bwMode="auto">
              <a:xfrm>
                <a:off x="297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83" name="Line 100"/>
              <p:cNvSpPr>
                <a:spLocks noChangeShapeType="1"/>
              </p:cNvSpPr>
              <p:nvPr/>
            </p:nvSpPr>
            <p:spPr bwMode="auto">
              <a:xfrm>
                <a:off x="299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84" name="Line 101"/>
              <p:cNvSpPr>
                <a:spLocks noChangeShapeType="1"/>
              </p:cNvSpPr>
              <p:nvPr/>
            </p:nvSpPr>
            <p:spPr bwMode="auto">
              <a:xfrm>
                <a:off x="301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85" name="Line 102"/>
              <p:cNvSpPr>
                <a:spLocks noChangeShapeType="1"/>
              </p:cNvSpPr>
              <p:nvPr/>
            </p:nvSpPr>
            <p:spPr bwMode="auto">
              <a:xfrm>
                <a:off x="302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86" name="Line 103"/>
              <p:cNvSpPr>
                <a:spLocks noChangeShapeType="1"/>
              </p:cNvSpPr>
              <p:nvPr/>
            </p:nvSpPr>
            <p:spPr bwMode="auto">
              <a:xfrm>
                <a:off x="304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87" name="Line 104"/>
              <p:cNvSpPr>
                <a:spLocks noChangeShapeType="1"/>
              </p:cNvSpPr>
              <p:nvPr/>
            </p:nvSpPr>
            <p:spPr bwMode="auto">
              <a:xfrm>
                <a:off x="306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88" name="Line 105"/>
              <p:cNvSpPr>
                <a:spLocks noChangeShapeType="1"/>
              </p:cNvSpPr>
              <p:nvPr/>
            </p:nvSpPr>
            <p:spPr bwMode="auto">
              <a:xfrm>
                <a:off x="308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89" name="Line 106"/>
              <p:cNvSpPr>
                <a:spLocks noChangeShapeType="1"/>
              </p:cNvSpPr>
              <p:nvPr/>
            </p:nvSpPr>
            <p:spPr bwMode="auto">
              <a:xfrm>
                <a:off x="310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90" name="Line 107"/>
              <p:cNvSpPr>
                <a:spLocks noChangeShapeType="1"/>
              </p:cNvSpPr>
              <p:nvPr/>
            </p:nvSpPr>
            <p:spPr bwMode="auto">
              <a:xfrm>
                <a:off x="311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91" name="Line 108"/>
              <p:cNvSpPr>
                <a:spLocks noChangeShapeType="1"/>
              </p:cNvSpPr>
              <p:nvPr/>
            </p:nvSpPr>
            <p:spPr bwMode="auto">
              <a:xfrm>
                <a:off x="313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92" name="Line 109"/>
              <p:cNvSpPr>
                <a:spLocks noChangeShapeType="1"/>
              </p:cNvSpPr>
              <p:nvPr/>
            </p:nvSpPr>
            <p:spPr bwMode="auto">
              <a:xfrm>
                <a:off x="315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93" name="Line 110"/>
              <p:cNvSpPr>
                <a:spLocks noChangeShapeType="1"/>
              </p:cNvSpPr>
              <p:nvPr/>
            </p:nvSpPr>
            <p:spPr bwMode="auto">
              <a:xfrm>
                <a:off x="317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94" name="Line 111"/>
              <p:cNvSpPr>
                <a:spLocks noChangeShapeType="1"/>
              </p:cNvSpPr>
              <p:nvPr/>
            </p:nvSpPr>
            <p:spPr bwMode="auto">
              <a:xfrm>
                <a:off x="319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95" name="Line 112"/>
              <p:cNvSpPr>
                <a:spLocks noChangeShapeType="1"/>
              </p:cNvSpPr>
              <p:nvPr/>
            </p:nvSpPr>
            <p:spPr bwMode="auto">
              <a:xfrm>
                <a:off x="320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96" name="Line 113"/>
              <p:cNvSpPr>
                <a:spLocks noChangeShapeType="1"/>
              </p:cNvSpPr>
              <p:nvPr/>
            </p:nvSpPr>
            <p:spPr bwMode="auto">
              <a:xfrm>
                <a:off x="322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97" name="Line 114"/>
              <p:cNvSpPr>
                <a:spLocks noChangeShapeType="1"/>
              </p:cNvSpPr>
              <p:nvPr/>
            </p:nvSpPr>
            <p:spPr bwMode="auto">
              <a:xfrm>
                <a:off x="324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98" name="Line 115"/>
              <p:cNvSpPr>
                <a:spLocks noChangeShapeType="1"/>
              </p:cNvSpPr>
              <p:nvPr/>
            </p:nvSpPr>
            <p:spPr bwMode="auto">
              <a:xfrm>
                <a:off x="326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899" name="Line 116"/>
              <p:cNvSpPr>
                <a:spLocks noChangeShapeType="1"/>
              </p:cNvSpPr>
              <p:nvPr/>
            </p:nvSpPr>
            <p:spPr bwMode="auto">
              <a:xfrm>
                <a:off x="328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00" name="Line 117"/>
              <p:cNvSpPr>
                <a:spLocks noChangeShapeType="1"/>
              </p:cNvSpPr>
              <p:nvPr/>
            </p:nvSpPr>
            <p:spPr bwMode="auto">
              <a:xfrm>
                <a:off x="329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01" name="Line 118"/>
              <p:cNvSpPr>
                <a:spLocks noChangeShapeType="1"/>
              </p:cNvSpPr>
              <p:nvPr/>
            </p:nvSpPr>
            <p:spPr bwMode="auto">
              <a:xfrm>
                <a:off x="331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02" name="Line 119"/>
              <p:cNvSpPr>
                <a:spLocks noChangeShapeType="1"/>
              </p:cNvSpPr>
              <p:nvPr/>
            </p:nvSpPr>
            <p:spPr bwMode="auto">
              <a:xfrm>
                <a:off x="333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03" name="Line 120"/>
              <p:cNvSpPr>
                <a:spLocks noChangeShapeType="1"/>
              </p:cNvSpPr>
              <p:nvPr/>
            </p:nvSpPr>
            <p:spPr bwMode="auto">
              <a:xfrm>
                <a:off x="335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04" name="Line 121"/>
              <p:cNvSpPr>
                <a:spLocks noChangeShapeType="1"/>
              </p:cNvSpPr>
              <p:nvPr/>
            </p:nvSpPr>
            <p:spPr bwMode="auto">
              <a:xfrm>
                <a:off x="337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05" name="Line 122"/>
              <p:cNvSpPr>
                <a:spLocks noChangeShapeType="1"/>
              </p:cNvSpPr>
              <p:nvPr/>
            </p:nvSpPr>
            <p:spPr bwMode="auto">
              <a:xfrm>
                <a:off x="338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06" name="Line 123"/>
              <p:cNvSpPr>
                <a:spLocks noChangeShapeType="1"/>
              </p:cNvSpPr>
              <p:nvPr/>
            </p:nvSpPr>
            <p:spPr bwMode="auto">
              <a:xfrm>
                <a:off x="340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07" name="Line 124"/>
              <p:cNvSpPr>
                <a:spLocks noChangeShapeType="1"/>
              </p:cNvSpPr>
              <p:nvPr/>
            </p:nvSpPr>
            <p:spPr bwMode="auto">
              <a:xfrm>
                <a:off x="342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08" name="Line 125"/>
              <p:cNvSpPr>
                <a:spLocks noChangeShapeType="1"/>
              </p:cNvSpPr>
              <p:nvPr/>
            </p:nvSpPr>
            <p:spPr bwMode="auto">
              <a:xfrm>
                <a:off x="344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09" name="Line 126"/>
              <p:cNvSpPr>
                <a:spLocks noChangeShapeType="1"/>
              </p:cNvSpPr>
              <p:nvPr/>
            </p:nvSpPr>
            <p:spPr bwMode="auto">
              <a:xfrm>
                <a:off x="346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10" name="Line 127"/>
              <p:cNvSpPr>
                <a:spLocks noChangeShapeType="1"/>
              </p:cNvSpPr>
              <p:nvPr/>
            </p:nvSpPr>
            <p:spPr bwMode="auto">
              <a:xfrm>
                <a:off x="347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11" name="Line 128"/>
              <p:cNvSpPr>
                <a:spLocks noChangeShapeType="1"/>
              </p:cNvSpPr>
              <p:nvPr/>
            </p:nvSpPr>
            <p:spPr bwMode="auto">
              <a:xfrm>
                <a:off x="349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12" name="Line 129"/>
              <p:cNvSpPr>
                <a:spLocks noChangeShapeType="1"/>
              </p:cNvSpPr>
              <p:nvPr/>
            </p:nvSpPr>
            <p:spPr bwMode="auto">
              <a:xfrm>
                <a:off x="351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13" name="Line 130"/>
              <p:cNvSpPr>
                <a:spLocks noChangeShapeType="1"/>
              </p:cNvSpPr>
              <p:nvPr/>
            </p:nvSpPr>
            <p:spPr bwMode="auto">
              <a:xfrm>
                <a:off x="353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14" name="Line 131"/>
              <p:cNvSpPr>
                <a:spLocks noChangeShapeType="1"/>
              </p:cNvSpPr>
              <p:nvPr/>
            </p:nvSpPr>
            <p:spPr bwMode="auto">
              <a:xfrm>
                <a:off x="355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15" name="Line 132"/>
              <p:cNvSpPr>
                <a:spLocks noChangeShapeType="1"/>
              </p:cNvSpPr>
              <p:nvPr/>
            </p:nvSpPr>
            <p:spPr bwMode="auto">
              <a:xfrm>
                <a:off x="356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16" name="Line 133"/>
              <p:cNvSpPr>
                <a:spLocks noChangeShapeType="1"/>
              </p:cNvSpPr>
              <p:nvPr/>
            </p:nvSpPr>
            <p:spPr bwMode="auto">
              <a:xfrm>
                <a:off x="358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17" name="Line 134"/>
              <p:cNvSpPr>
                <a:spLocks noChangeShapeType="1"/>
              </p:cNvSpPr>
              <p:nvPr/>
            </p:nvSpPr>
            <p:spPr bwMode="auto">
              <a:xfrm>
                <a:off x="360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18" name="Line 135"/>
              <p:cNvSpPr>
                <a:spLocks noChangeShapeType="1"/>
              </p:cNvSpPr>
              <p:nvPr/>
            </p:nvSpPr>
            <p:spPr bwMode="auto">
              <a:xfrm>
                <a:off x="362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19" name="Line 136"/>
              <p:cNvSpPr>
                <a:spLocks noChangeShapeType="1"/>
              </p:cNvSpPr>
              <p:nvPr/>
            </p:nvSpPr>
            <p:spPr bwMode="auto">
              <a:xfrm>
                <a:off x="364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20" name="Line 137"/>
              <p:cNvSpPr>
                <a:spLocks noChangeShapeType="1"/>
              </p:cNvSpPr>
              <p:nvPr/>
            </p:nvSpPr>
            <p:spPr bwMode="auto">
              <a:xfrm>
                <a:off x="365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21" name="Line 138"/>
              <p:cNvSpPr>
                <a:spLocks noChangeShapeType="1"/>
              </p:cNvSpPr>
              <p:nvPr/>
            </p:nvSpPr>
            <p:spPr bwMode="auto">
              <a:xfrm>
                <a:off x="367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22" name="Line 139"/>
              <p:cNvSpPr>
                <a:spLocks noChangeShapeType="1"/>
              </p:cNvSpPr>
              <p:nvPr/>
            </p:nvSpPr>
            <p:spPr bwMode="auto">
              <a:xfrm>
                <a:off x="369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23" name="Line 140"/>
              <p:cNvSpPr>
                <a:spLocks noChangeShapeType="1"/>
              </p:cNvSpPr>
              <p:nvPr/>
            </p:nvSpPr>
            <p:spPr bwMode="auto">
              <a:xfrm>
                <a:off x="371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24" name="Line 141"/>
              <p:cNvSpPr>
                <a:spLocks noChangeShapeType="1"/>
              </p:cNvSpPr>
              <p:nvPr/>
            </p:nvSpPr>
            <p:spPr bwMode="auto">
              <a:xfrm>
                <a:off x="373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25" name="Line 142"/>
              <p:cNvSpPr>
                <a:spLocks noChangeShapeType="1"/>
              </p:cNvSpPr>
              <p:nvPr/>
            </p:nvSpPr>
            <p:spPr bwMode="auto">
              <a:xfrm>
                <a:off x="374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926" name="Line 143"/>
              <p:cNvSpPr>
                <a:spLocks noChangeShapeType="1"/>
              </p:cNvSpPr>
              <p:nvPr/>
            </p:nvSpPr>
            <p:spPr bwMode="auto">
              <a:xfrm>
                <a:off x="376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  <p:grpSp>
          <p:nvGrpSpPr>
            <p:cNvPr id="439783" name="Group 144"/>
            <p:cNvGrpSpPr>
              <a:grpSpLocks/>
            </p:cNvGrpSpPr>
            <p:nvPr/>
          </p:nvGrpSpPr>
          <p:grpSpPr bwMode="auto">
            <a:xfrm>
              <a:off x="1317" y="1893"/>
              <a:ext cx="71" cy="71"/>
              <a:chOff x="4551" y="1196"/>
              <a:chExt cx="96" cy="96"/>
            </a:xfrm>
          </p:grpSpPr>
          <p:sp>
            <p:nvSpPr>
              <p:cNvPr id="439784" name="Oval 145"/>
              <p:cNvSpPr>
                <a:spLocks noChangeArrowheads="1"/>
              </p:cNvSpPr>
              <p:nvPr/>
            </p:nvSpPr>
            <p:spPr bwMode="auto">
              <a:xfrm>
                <a:off x="4551" y="1196"/>
                <a:ext cx="96" cy="96"/>
              </a:xfrm>
              <a:prstGeom prst="ellips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439785" name="Line 146"/>
              <p:cNvSpPr>
                <a:spLocks noChangeShapeType="1"/>
              </p:cNvSpPr>
              <p:nvPr/>
            </p:nvSpPr>
            <p:spPr bwMode="auto">
              <a:xfrm flipV="1">
                <a:off x="4565" y="1210"/>
                <a:ext cx="68" cy="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86" name="Line 147"/>
              <p:cNvSpPr>
                <a:spLocks noChangeShapeType="1"/>
              </p:cNvSpPr>
              <p:nvPr/>
            </p:nvSpPr>
            <p:spPr bwMode="auto">
              <a:xfrm rot="16200000" flipV="1">
                <a:off x="4565" y="1210"/>
                <a:ext cx="68" cy="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</p:grpSp>
      <p:grpSp>
        <p:nvGrpSpPr>
          <p:cNvPr id="439444" name="Group 148"/>
          <p:cNvGrpSpPr>
            <a:grpSpLocks/>
          </p:cNvGrpSpPr>
          <p:nvPr/>
        </p:nvGrpSpPr>
        <p:grpSpPr bwMode="auto">
          <a:xfrm rot="5400000">
            <a:off x="-418306" y="3920331"/>
            <a:ext cx="2192338" cy="85725"/>
            <a:chOff x="420" y="1892"/>
            <a:chExt cx="1864" cy="73"/>
          </a:xfrm>
        </p:grpSpPr>
        <p:grpSp>
          <p:nvGrpSpPr>
            <p:cNvPr id="439637" name="Group 149"/>
            <p:cNvGrpSpPr>
              <a:grpSpLocks/>
            </p:cNvGrpSpPr>
            <p:nvPr/>
          </p:nvGrpSpPr>
          <p:grpSpPr bwMode="auto">
            <a:xfrm>
              <a:off x="420" y="1892"/>
              <a:ext cx="1864" cy="73"/>
              <a:chOff x="1266" y="1913"/>
              <a:chExt cx="2520" cy="98"/>
            </a:xfrm>
          </p:grpSpPr>
          <p:sp>
            <p:nvSpPr>
              <p:cNvPr id="439642" name="Rectangle 150" descr="Papyrus"/>
              <p:cNvSpPr>
                <a:spLocks noChangeArrowheads="1"/>
              </p:cNvSpPr>
              <p:nvPr/>
            </p:nvSpPr>
            <p:spPr bwMode="auto">
              <a:xfrm>
                <a:off x="1266" y="1913"/>
                <a:ext cx="2520" cy="98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12700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439643" name="Line 151"/>
              <p:cNvSpPr>
                <a:spLocks noChangeShapeType="1"/>
              </p:cNvSpPr>
              <p:nvPr/>
            </p:nvSpPr>
            <p:spPr bwMode="auto">
              <a:xfrm>
                <a:off x="128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44" name="Line 152"/>
              <p:cNvSpPr>
                <a:spLocks noChangeShapeType="1"/>
              </p:cNvSpPr>
              <p:nvPr/>
            </p:nvSpPr>
            <p:spPr bwMode="auto">
              <a:xfrm>
                <a:off x="130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45" name="Line 153"/>
              <p:cNvSpPr>
                <a:spLocks noChangeShapeType="1"/>
              </p:cNvSpPr>
              <p:nvPr/>
            </p:nvSpPr>
            <p:spPr bwMode="auto">
              <a:xfrm>
                <a:off x="132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46" name="Line 154"/>
              <p:cNvSpPr>
                <a:spLocks noChangeShapeType="1"/>
              </p:cNvSpPr>
              <p:nvPr/>
            </p:nvSpPr>
            <p:spPr bwMode="auto">
              <a:xfrm>
                <a:off x="133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47" name="Line 155"/>
              <p:cNvSpPr>
                <a:spLocks noChangeShapeType="1"/>
              </p:cNvSpPr>
              <p:nvPr/>
            </p:nvSpPr>
            <p:spPr bwMode="auto">
              <a:xfrm>
                <a:off x="135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48" name="Line 156"/>
              <p:cNvSpPr>
                <a:spLocks noChangeShapeType="1"/>
              </p:cNvSpPr>
              <p:nvPr/>
            </p:nvSpPr>
            <p:spPr bwMode="auto">
              <a:xfrm>
                <a:off x="137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49" name="Line 157"/>
              <p:cNvSpPr>
                <a:spLocks noChangeShapeType="1"/>
              </p:cNvSpPr>
              <p:nvPr/>
            </p:nvSpPr>
            <p:spPr bwMode="auto">
              <a:xfrm>
                <a:off x="139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50" name="Line 158"/>
              <p:cNvSpPr>
                <a:spLocks noChangeShapeType="1"/>
              </p:cNvSpPr>
              <p:nvPr/>
            </p:nvSpPr>
            <p:spPr bwMode="auto">
              <a:xfrm>
                <a:off x="141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51" name="Line 159"/>
              <p:cNvSpPr>
                <a:spLocks noChangeShapeType="1"/>
              </p:cNvSpPr>
              <p:nvPr/>
            </p:nvSpPr>
            <p:spPr bwMode="auto">
              <a:xfrm>
                <a:off x="142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52" name="Line 160"/>
              <p:cNvSpPr>
                <a:spLocks noChangeShapeType="1"/>
              </p:cNvSpPr>
              <p:nvPr/>
            </p:nvSpPr>
            <p:spPr bwMode="auto">
              <a:xfrm>
                <a:off x="144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53" name="Line 161"/>
              <p:cNvSpPr>
                <a:spLocks noChangeShapeType="1"/>
              </p:cNvSpPr>
              <p:nvPr/>
            </p:nvSpPr>
            <p:spPr bwMode="auto">
              <a:xfrm>
                <a:off x="146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54" name="Line 162"/>
              <p:cNvSpPr>
                <a:spLocks noChangeShapeType="1"/>
              </p:cNvSpPr>
              <p:nvPr/>
            </p:nvSpPr>
            <p:spPr bwMode="auto">
              <a:xfrm>
                <a:off x="148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55" name="Line 163"/>
              <p:cNvSpPr>
                <a:spLocks noChangeShapeType="1"/>
              </p:cNvSpPr>
              <p:nvPr/>
            </p:nvSpPr>
            <p:spPr bwMode="auto">
              <a:xfrm>
                <a:off x="150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56" name="Line 164"/>
              <p:cNvSpPr>
                <a:spLocks noChangeShapeType="1"/>
              </p:cNvSpPr>
              <p:nvPr/>
            </p:nvSpPr>
            <p:spPr bwMode="auto">
              <a:xfrm>
                <a:off x="151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57" name="Line 165"/>
              <p:cNvSpPr>
                <a:spLocks noChangeShapeType="1"/>
              </p:cNvSpPr>
              <p:nvPr/>
            </p:nvSpPr>
            <p:spPr bwMode="auto">
              <a:xfrm>
                <a:off x="153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58" name="Line 166"/>
              <p:cNvSpPr>
                <a:spLocks noChangeShapeType="1"/>
              </p:cNvSpPr>
              <p:nvPr/>
            </p:nvSpPr>
            <p:spPr bwMode="auto">
              <a:xfrm>
                <a:off x="155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59" name="Line 167"/>
              <p:cNvSpPr>
                <a:spLocks noChangeShapeType="1"/>
              </p:cNvSpPr>
              <p:nvPr/>
            </p:nvSpPr>
            <p:spPr bwMode="auto">
              <a:xfrm>
                <a:off x="157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60" name="Line 168"/>
              <p:cNvSpPr>
                <a:spLocks noChangeShapeType="1"/>
              </p:cNvSpPr>
              <p:nvPr/>
            </p:nvSpPr>
            <p:spPr bwMode="auto">
              <a:xfrm>
                <a:off x="159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61" name="Line 169"/>
              <p:cNvSpPr>
                <a:spLocks noChangeShapeType="1"/>
              </p:cNvSpPr>
              <p:nvPr/>
            </p:nvSpPr>
            <p:spPr bwMode="auto">
              <a:xfrm>
                <a:off x="160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62" name="Line 170"/>
              <p:cNvSpPr>
                <a:spLocks noChangeShapeType="1"/>
              </p:cNvSpPr>
              <p:nvPr/>
            </p:nvSpPr>
            <p:spPr bwMode="auto">
              <a:xfrm>
                <a:off x="162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63" name="Line 171"/>
              <p:cNvSpPr>
                <a:spLocks noChangeShapeType="1"/>
              </p:cNvSpPr>
              <p:nvPr/>
            </p:nvSpPr>
            <p:spPr bwMode="auto">
              <a:xfrm>
                <a:off x="164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64" name="Line 172"/>
              <p:cNvSpPr>
                <a:spLocks noChangeShapeType="1"/>
              </p:cNvSpPr>
              <p:nvPr/>
            </p:nvSpPr>
            <p:spPr bwMode="auto">
              <a:xfrm>
                <a:off x="166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65" name="Line 173"/>
              <p:cNvSpPr>
                <a:spLocks noChangeShapeType="1"/>
              </p:cNvSpPr>
              <p:nvPr/>
            </p:nvSpPr>
            <p:spPr bwMode="auto">
              <a:xfrm>
                <a:off x="168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66" name="Line 174"/>
              <p:cNvSpPr>
                <a:spLocks noChangeShapeType="1"/>
              </p:cNvSpPr>
              <p:nvPr/>
            </p:nvSpPr>
            <p:spPr bwMode="auto">
              <a:xfrm>
                <a:off x="169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67" name="Line 175"/>
              <p:cNvSpPr>
                <a:spLocks noChangeShapeType="1"/>
              </p:cNvSpPr>
              <p:nvPr/>
            </p:nvSpPr>
            <p:spPr bwMode="auto">
              <a:xfrm>
                <a:off x="171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68" name="Line 176"/>
              <p:cNvSpPr>
                <a:spLocks noChangeShapeType="1"/>
              </p:cNvSpPr>
              <p:nvPr/>
            </p:nvSpPr>
            <p:spPr bwMode="auto">
              <a:xfrm>
                <a:off x="173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69" name="Line 177"/>
              <p:cNvSpPr>
                <a:spLocks noChangeShapeType="1"/>
              </p:cNvSpPr>
              <p:nvPr/>
            </p:nvSpPr>
            <p:spPr bwMode="auto">
              <a:xfrm>
                <a:off x="175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70" name="Line 178"/>
              <p:cNvSpPr>
                <a:spLocks noChangeShapeType="1"/>
              </p:cNvSpPr>
              <p:nvPr/>
            </p:nvSpPr>
            <p:spPr bwMode="auto">
              <a:xfrm>
                <a:off x="177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71" name="Line 179"/>
              <p:cNvSpPr>
                <a:spLocks noChangeShapeType="1"/>
              </p:cNvSpPr>
              <p:nvPr/>
            </p:nvSpPr>
            <p:spPr bwMode="auto">
              <a:xfrm>
                <a:off x="178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72" name="Line 180"/>
              <p:cNvSpPr>
                <a:spLocks noChangeShapeType="1"/>
              </p:cNvSpPr>
              <p:nvPr/>
            </p:nvSpPr>
            <p:spPr bwMode="auto">
              <a:xfrm>
                <a:off x="180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73" name="Line 181"/>
              <p:cNvSpPr>
                <a:spLocks noChangeShapeType="1"/>
              </p:cNvSpPr>
              <p:nvPr/>
            </p:nvSpPr>
            <p:spPr bwMode="auto">
              <a:xfrm>
                <a:off x="182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74" name="Line 182"/>
              <p:cNvSpPr>
                <a:spLocks noChangeShapeType="1"/>
              </p:cNvSpPr>
              <p:nvPr/>
            </p:nvSpPr>
            <p:spPr bwMode="auto">
              <a:xfrm>
                <a:off x="184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75" name="Line 183"/>
              <p:cNvSpPr>
                <a:spLocks noChangeShapeType="1"/>
              </p:cNvSpPr>
              <p:nvPr/>
            </p:nvSpPr>
            <p:spPr bwMode="auto">
              <a:xfrm>
                <a:off x="186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76" name="Line 184"/>
              <p:cNvSpPr>
                <a:spLocks noChangeShapeType="1"/>
              </p:cNvSpPr>
              <p:nvPr/>
            </p:nvSpPr>
            <p:spPr bwMode="auto">
              <a:xfrm>
                <a:off x="187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77" name="Line 185"/>
              <p:cNvSpPr>
                <a:spLocks noChangeShapeType="1"/>
              </p:cNvSpPr>
              <p:nvPr/>
            </p:nvSpPr>
            <p:spPr bwMode="auto">
              <a:xfrm>
                <a:off x="189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78" name="Line 186"/>
              <p:cNvSpPr>
                <a:spLocks noChangeShapeType="1"/>
              </p:cNvSpPr>
              <p:nvPr/>
            </p:nvSpPr>
            <p:spPr bwMode="auto">
              <a:xfrm>
                <a:off x="191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79" name="Line 187"/>
              <p:cNvSpPr>
                <a:spLocks noChangeShapeType="1"/>
              </p:cNvSpPr>
              <p:nvPr/>
            </p:nvSpPr>
            <p:spPr bwMode="auto">
              <a:xfrm>
                <a:off x="193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80" name="Line 188"/>
              <p:cNvSpPr>
                <a:spLocks noChangeShapeType="1"/>
              </p:cNvSpPr>
              <p:nvPr/>
            </p:nvSpPr>
            <p:spPr bwMode="auto">
              <a:xfrm>
                <a:off x="195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81" name="Line 189"/>
              <p:cNvSpPr>
                <a:spLocks noChangeShapeType="1"/>
              </p:cNvSpPr>
              <p:nvPr/>
            </p:nvSpPr>
            <p:spPr bwMode="auto">
              <a:xfrm>
                <a:off x="196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82" name="Line 190"/>
              <p:cNvSpPr>
                <a:spLocks noChangeShapeType="1"/>
              </p:cNvSpPr>
              <p:nvPr/>
            </p:nvSpPr>
            <p:spPr bwMode="auto">
              <a:xfrm>
                <a:off x="198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83" name="Line 191"/>
              <p:cNvSpPr>
                <a:spLocks noChangeShapeType="1"/>
              </p:cNvSpPr>
              <p:nvPr/>
            </p:nvSpPr>
            <p:spPr bwMode="auto">
              <a:xfrm>
                <a:off x="200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84" name="Line 192"/>
              <p:cNvSpPr>
                <a:spLocks noChangeShapeType="1"/>
              </p:cNvSpPr>
              <p:nvPr/>
            </p:nvSpPr>
            <p:spPr bwMode="auto">
              <a:xfrm>
                <a:off x="202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85" name="Line 193"/>
              <p:cNvSpPr>
                <a:spLocks noChangeShapeType="1"/>
              </p:cNvSpPr>
              <p:nvPr/>
            </p:nvSpPr>
            <p:spPr bwMode="auto">
              <a:xfrm>
                <a:off x="204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86" name="Line 194"/>
              <p:cNvSpPr>
                <a:spLocks noChangeShapeType="1"/>
              </p:cNvSpPr>
              <p:nvPr/>
            </p:nvSpPr>
            <p:spPr bwMode="auto">
              <a:xfrm>
                <a:off x="205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87" name="Line 195"/>
              <p:cNvSpPr>
                <a:spLocks noChangeShapeType="1"/>
              </p:cNvSpPr>
              <p:nvPr/>
            </p:nvSpPr>
            <p:spPr bwMode="auto">
              <a:xfrm>
                <a:off x="207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88" name="Line 196"/>
              <p:cNvSpPr>
                <a:spLocks noChangeShapeType="1"/>
              </p:cNvSpPr>
              <p:nvPr/>
            </p:nvSpPr>
            <p:spPr bwMode="auto">
              <a:xfrm>
                <a:off x="209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89" name="Line 197"/>
              <p:cNvSpPr>
                <a:spLocks noChangeShapeType="1"/>
              </p:cNvSpPr>
              <p:nvPr/>
            </p:nvSpPr>
            <p:spPr bwMode="auto">
              <a:xfrm>
                <a:off x="211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90" name="Line 198"/>
              <p:cNvSpPr>
                <a:spLocks noChangeShapeType="1"/>
              </p:cNvSpPr>
              <p:nvPr/>
            </p:nvSpPr>
            <p:spPr bwMode="auto">
              <a:xfrm>
                <a:off x="213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91" name="Line 199"/>
              <p:cNvSpPr>
                <a:spLocks noChangeShapeType="1"/>
              </p:cNvSpPr>
              <p:nvPr/>
            </p:nvSpPr>
            <p:spPr bwMode="auto">
              <a:xfrm>
                <a:off x="214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92" name="Line 200"/>
              <p:cNvSpPr>
                <a:spLocks noChangeShapeType="1"/>
              </p:cNvSpPr>
              <p:nvPr/>
            </p:nvSpPr>
            <p:spPr bwMode="auto">
              <a:xfrm>
                <a:off x="216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93" name="Line 201"/>
              <p:cNvSpPr>
                <a:spLocks noChangeShapeType="1"/>
              </p:cNvSpPr>
              <p:nvPr/>
            </p:nvSpPr>
            <p:spPr bwMode="auto">
              <a:xfrm>
                <a:off x="218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94" name="Line 202"/>
              <p:cNvSpPr>
                <a:spLocks noChangeShapeType="1"/>
              </p:cNvSpPr>
              <p:nvPr/>
            </p:nvSpPr>
            <p:spPr bwMode="auto">
              <a:xfrm>
                <a:off x="220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95" name="Line 203"/>
              <p:cNvSpPr>
                <a:spLocks noChangeShapeType="1"/>
              </p:cNvSpPr>
              <p:nvPr/>
            </p:nvSpPr>
            <p:spPr bwMode="auto">
              <a:xfrm>
                <a:off x="222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96" name="Line 204"/>
              <p:cNvSpPr>
                <a:spLocks noChangeShapeType="1"/>
              </p:cNvSpPr>
              <p:nvPr/>
            </p:nvSpPr>
            <p:spPr bwMode="auto">
              <a:xfrm>
                <a:off x="223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97" name="Line 205"/>
              <p:cNvSpPr>
                <a:spLocks noChangeShapeType="1"/>
              </p:cNvSpPr>
              <p:nvPr/>
            </p:nvSpPr>
            <p:spPr bwMode="auto">
              <a:xfrm>
                <a:off x="225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98" name="Line 206"/>
              <p:cNvSpPr>
                <a:spLocks noChangeShapeType="1"/>
              </p:cNvSpPr>
              <p:nvPr/>
            </p:nvSpPr>
            <p:spPr bwMode="auto">
              <a:xfrm>
                <a:off x="227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99" name="Line 207"/>
              <p:cNvSpPr>
                <a:spLocks noChangeShapeType="1"/>
              </p:cNvSpPr>
              <p:nvPr/>
            </p:nvSpPr>
            <p:spPr bwMode="auto">
              <a:xfrm>
                <a:off x="229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00" name="Line 208"/>
              <p:cNvSpPr>
                <a:spLocks noChangeShapeType="1"/>
              </p:cNvSpPr>
              <p:nvPr/>
            </p:nvSpPr>
            <p:spPr bwMode="auto">
              <a:xfrm>
                <a:off x="231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01" name="Line 209"/>
              <p:cNvSpPr>
                <a:spLocks noChangeShapeType="1"/>
              </p:cNvSpPr>
              <p:nvPr/>
            </p:nvSpPr>
            <p:spPr bwMode="auto">
              <a:xfrm>
                <a:off x="232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02" name="Line 210"/>
              <p:cNvSpPr>
                <a:spLocks noChangeShapeType="1"/>
              </p:cNvSpPr>
              <p:nvPr/>
            </p:nvSpPr>
            <p:spPr bwMode="auto">
              <a:xfrm>
                <a:off x="234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03" name="Line 211"/>
              <p:cNvSpPr>
                <a:spLocks noChangeShapeType="1"/>
              </p:cNvSpPr>
              <p:nvPr/>
            </p:nvSpPr>
            <p:spPr bwMode="auto">
              <a:xfrm>
                <a:off x="236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04" name="Line 212"/>
              <p:cNvSpPr>
                <a:spLocks noChangeShapeType="1"/>
              </p:cNvSpPr>
              <p:nvPr/>
            </p:nvSpPr>
            <p:spPr bwMode="auto">
              <a:xfrm>
                <a:off x="238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05" name="Line 213"/>
              <p:cNvSpPr>
                <a:spLocks noChangeShapeType="1"/>
              </p:cNvSpPr>
              <p:nvPr/>
            </p:nvSpPr>
            <p:spPr bwMode="auto">
              <a:xfrm>
                <a:off x="240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06" name="Line 214"/>
              <p:cNvSpPr>
                <a:spLocks noChangeShapeType="1"/>
              </p:cNvSpPr>
              <p:nvPr/>
            </p:nvSpPr>
            <p:spPr bwMode="auto">
              <a:xfrm>
                <a:off x="241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07" name="Line 215"/>
              <p:cNvSpPr>
                <a:spLocks noChangeShapeType="1"/>
              </p:cNvSpPr>
              <p:nvPr/>
            </p:nvSpPr>
            <p:spPr bwMode="auto">
              <a:xfrm>
                <a:off x="243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08" name="Line 216"/>
              <p:cNvSpPr>
                <a:spLocks noChangeShapeType="1"/>
              </p:cNvSpPr>
              <p:nvPr/>
            </p:nvSpPr>
            <p:spPr bwMode="auto">
              <a:xfrm>
                <a:off x="2454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09" name="Line 217"/>
              <p:cNvSpPr>
                <a:spLocks noChangeShapeType="1"/>
              </p:cNvSpPr>
              <p:nvPr/>
            </p:nvSpPr>
            <p:spPr bwMode="auto">
              <a:xfrm>
                <a:off x="247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10" name="Line 218"/>
              <p:cNvSpPr>
                <a:spLocks noChangeShapeType="1"/>
              </p:cNvSpPr>
              <p:nvPr/>
            </p:nvSpPr>
            <p:spPr bwMode="auto">
              <a:xfrm>
                <a:off x="249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11" name="Line 219"/>
              <p:cNvSpPr>
                <a:spLocks noChangeShapeType="1"/>
              </p:cNvSpPr>
              <p:nvPr/>
            </p:nvSpPr>
            <p:spPr bwMode="auto">
              <a:xfrm>
                <a:off x="250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12" name="Line 220"/>
              <p:cNvSpPr>
                <a:spLocks noChangeShapeType="1"/>
              </p:cNvSpPr>
              <p:nvPr/>
            </p:nvSpPr>
            <p:spPr bwMode="auto">
              <a:xfrm>
                <a:off x="2526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13" name="Line 221"/>
              <p:cNvSpPr>
                <a:spLocks noChangeShapeType="1"/>
              </p:cNvSpPr>
              <p:nvPr/>
            </p:nvSpPr>
            <p:spPr bwMode="auto">
              <a:xfrm>
                <a:off x="254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14" name="Line 222"/>
              <p:cNvSpPr>
                <a:spLocks noChangeShapeType="1"/>
              </p:cNvSpPr>
              <p:nvPr/>
            </p:nvSpPr>
            <p:spPr bwMode="auto">
              <a:xfrm>
                <a:off x="256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15" name="Line 223"/>
              <p:cNvSpPr>
                <a:spLocks noChangeShapeType="1"/>
              </p:cNvSpPr>
              <p:nvPr/>
            </p:nvSpPr>
            <p:spPr bwMode="auto">
              <a:xfrm>
                <a:off x="257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16" name="Line 224"/>
              <p:cNvSpPr>
                <a:spLocks noChangeShapeType="1"/>
              </p:cNvSpPr>
              <p:nvPr/>
            </p:nvSpPr>
            <p:spPr bwMode="auto">
              <a:xfrm>
                <a:off x="259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17" name="Line 225"/>
              <p:cNvSpPr>
                <a:spLocks noChangeShapeType="1"/>
              </p:cNvSpPr>
              <p:nvPr/>
            </p:nvSpPr>
            <p:spPr bwMode="auto">
              <a:xfrm>
                <a:off x="261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18" name="Line 226"/>
              <p:cNvSpPr>
                <a:spLocks noChangeShapeType="1"/>
              </p:cNvSpPr>
              <p:nvPr/>
            </p:nvSpPr>
            <p:spPr bwMode="auto">
              <a:xfrm>
                <a:off x="263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19" name="Line 227"/>
              <p:cNvSpPr>
                <a:spLocks noChangeShapeType="1"/>
              </p:cNvSpPr>
              <p:nvPr/>
            </p:nvSpPr>
            <p:spPr bwMode="auto">
              <a:xfrm>
                <a:off x="265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20" name="Line 228"/>
              <p:cNvSpPr>
                <a:spLocks noChangeShapeType="1"/>
              </p:cNvSpPr>
              <p:nvPr/>
            </p:nvSpPr>
            <p:spPr bwMode="auto">
              <a:xfrm>
                <a:off x="266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21" name="Line 229"/>
              <p:cNvSpPr>
                <a:spLocks noChangeShapeType="1"/>
              </p:cNvSpPr>
              <p:nvPr/>
            </p:nvSpPr>
            <p:spPr bwMode="auto">
              <a:xfrm>
                <a:off x="268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22" name="Line 230"/>
              <p:cNvSpPr>
                <a:spLocks noChangeShapeType="1"/>
              </p:cNvSpPr>
              <p:nvPr/>
            </p:nvSpPr>
            <p:spPr bwMode="auto">
              <a:xfrm>
                <a:off x="270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23" name="Line 231"/>
              <p:cNvSpPr>
                <a:spLocks noChangeShapeType="1"/>
              </p:cNvSpPr>
              <p:nvPr/>
            </p:nvSpPr>
            <p:spPr bwMode="auto">
              <a:xfrm>
                <a:off x="272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24" name="Line 232"/>
              <p:cNvSpPr>
                <a:spLocks noChangeShapeType="1"/>
              </p:cNvSpPr>
              <p:nvPr/>
            </p:nvSpPr>
            <p:spPr bwMode="auto">
              <a:xfrm>
                <a:off x="274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25" name="Line 233"/>
              <p:cNvSpPr>
                <a:spLocks noChangeShapeType="1"/>
              </p:cNvSpPr>
              <p:nvPr/>
            </p:nvSpPr>
            <p:spPr bwMode="auto">
              <a:xfrm>
                <a:off x="275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26" name="Line 234"/>
              <p:cNvSpPr>
                <a:spLocks noChangeShapeType="1"/>
              </p:cNvSpPr>
              <p:nvPr/>
            </p:nvSpPr>
            <p:spPr bwMode="auto">
              <a:xfrm>
                <a:off x="277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27" name="Line 235"/>
              <p:cNvSpPr>
                <a:spLocks noChangeShapeType="1"/>
              </p:cNvSpPr>
              <p:nvPr/>
            </p:nvSpPr>
            <p:spPr bwMode="auto">
              <a:xfrm>
                <a:off x="279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28" name="Line 236"/>
              <p:cNvSpPr>
                <a:spLocks noChangeShapeType="1"/>
              </p:cNvSpPr>
              <p:nvPr/>
            </p:nvSpPr>
            <p:spPr bwMode="auto">
              <a:xfrm>
                <a:off x="281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29" name="Line 237"/>
              <p:cNvSpPr>
                <a:spLocks noChangeShapeType="1"/>
              </p:cNvSpPr>
              <p:nvPr/>
            </p:nvSpPr>
            <p:spPr bwMode="auto">
              <a:xfrm>
                <a:off x="283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30" name="Line 238"/>
              <p:cNvSpPr>
                <a:spLocks noChangeShapeType="1"/>
              </p:cNvSpPr>
              <p:nvPr/>
            </p:nvSpPr>
            <p:spPr bwMode="auto">
              <a:xfrm>
                <a:off x="284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31" name="Line 239"/>
              <p:cNvSpPr>
                <a:spLocks noChangeShapeType="1"/>
              </p:cNvSpPr>
              <p:nvPr/>
            </p:nvSpPr>
            <p:spPr bwMode="auto">
              <a:xfrm>
                <a:off x="286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32" name="Line 240"/>
              <p:cNvSpPr>
                <a:spLocks noChangeShapeType="1"/>
              </p:cNvSpPr>
              <p:nvPr/>
            </p:nvSpPr>
            <p:spPr bwMode="auto">
              <a:xfrm>
                <a:off x="288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33" name="Line 241"/>
              <p:cNvSpPr>
                <a:spLocks noChangeShapeType="1"/>
              </p:cNvSpPr>
              <p:nvPr/>
            </p:nvSpPr>
            <p:spPr bwMode="auto">
              <a:xfrm>
                <a:off x="290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34" name="Line 242"/>
              <p:cNvSpPr>
                <a:spLocks noChangeShapeType="1"/>
              </p:cNvSpPr>
              <p:nvPr/>
            </p:nvSpPr>
            <p:spPr bwMode="auto">
              <a:xfrm>
                <a:off x="292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35" name="Line 243"/>
              <p:cNvSpPr>
                <a:spLocks noChangeShapeType="1"/>
              </p:cNvSpPr>
              <p:nvPr/>
            </p:nvSpPr>
            <p:spPr bwMode="auto">
              <a:xfrm>
                <a:off x="293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36" name="Line 244"/>
              <p:cNvSpPr>
                <a:spLocks noChangeShapeType="1"/>
              </p:cNvSpPr>
              <p:nvPr/>
            </p:nvSpPr>
            <p:spPr bwMode="auto">
              <a:xfrm>
                <a:off x="295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37" name="Line 245"/>
              <p:cNvSpPr>
                <a:spLocks noChangeShapeType="1"/>
              </p:cNvSpPr>
              <p:nvPr/>
            </p:nvSpPr>
            <p:spPr bwMode="auto">
              <a:xfrm>
                <a:off x="297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38" name="Line 246"/>
              <p:cNvSpPr>
                <a:spLocks noChangeShapeType="1"/>
              </p:cNvSpPr>
              <p:nvPr/>
            </p:nvSpPr>
            <p:spPr bwMode="auto">
              <a:xfrm>
                <a:off x="299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39" name="Line 247"/>
              <p:cNvSpPr>
                <a:spLocks noChangeShapeType="1"/>
              </p:cNvSpPr>
              <p:nvPr/>
            </p:nvSpPr>
            <p:spPr bwMode="auto">
              <a:xfrm>
                <a:off x="301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40" name="Line 248"/>
              <p:cNvSpPr>
                <a:spLocks noChangeShapeType="1"/>
              </p:cNvSpPr>
              <p:nvPr/>
            </p:nvSpPr>
            <p:spPr bwMode="auto">
              <a:xfrm>
                <a:off x="302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41" name="Line 249"/>
              <p:cNvSpPr>
                <a:spLocks noChangeShapeType="1"/>
              </p:cNvSpPr>
              <p:nvPr/>
            </p:nvSpPr>
            <p:spPr bwMode="auto">
              <a:xfrm>
                <a:off x="304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42" name="Line 250"/>
              <p:cNvSpPr>
                <a:spLocks noChangeShapeType="1"/>
              </p:cNvSpPr>
              <p:nvPr/>
            </p:nvSpPr>
            <p:spPr bwMode="auto">
              <a:xfrm>
                <a:off x="306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43" name="Line 251"/>
              <p:cNvSpPr>
                <a:spLocks noChangeShapeType="1"/>
              </p:cNvSpPr>
              <p:nvPr/>
            </p:nvSpPr>
            <p:spPr bwMode="auto">
              <a:xfrm>
                <a:off x="308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44" name="Line 252"/>
              <p:cNvSpPr>
                <a:spLocks noChangeShapeType="1"/>
              </p:cNvSpPr>
              <p:nvPr/>
            </p:nvSpPr>
            <p:spPr bwMode="auto">
              <a:xfrm>
                <a:off x="310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45" name="Line 253"/>
              <p:cNvSpPr>
                <a:spLocks noChangeShapeType="1"/>
              </p:cNvSpPr>
              <p:nvPr/>
            </p:nvSpPr>
            <p:spPr bwMode="auto">
              <a:xfrm>
                <a:off x="311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46" name="Line 254"/>
              <p:cNvSpPr>
                <a:spLocks noChangeShapeType="1"/>
              </p:cNvSpPr>
              <p:nvPr/>
            </p:nvSpPr>
            <p:spPr bwMode="auto">
              <a:xfrm>
                <a:off x="313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47" name="Line 255"/>
              <p:cNvSpPr>
                <a:spLocks noChangeShapeType="1"/>
              </p:cNvSpPr>
              <p:nvPr/>
            </p:nvSpPr>
            <p:spPr bwMode="auto">
              <a:xfrm>
                <a:off x="315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48" name="Line 256"/>
              <p:cNvSpPr>
                <a:spLocks noChangeShapeType="1"/>
              </p:cNvSpPr>
              <p:nvPr/>
            </p:nvSpPr>
            <p:spPr bwMode="auto">
              <a:xfrm>
                <a:off x="317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49" name="Line 257"/>
              <p:cNvSpPr>
                <a:spLocks noChangeShapeType="1"/>
              </p:cNvSpPr>
              <p:nvPr/>
            </p:nvSpPr>
            <p:spPr bwMode="auto">
              <a:xfrm>
                <a:off x="319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50" name="Line 258"/>
              <p:cNvSpPr>
                <a:spLocks noChangeShapeType="1"/>
              </p:cNvSpPr>
              <p:nvPr/>
            </p:nvSpPr>
            <p:spPr bwMode="auto">
              <a:xfrm>
                <a:off x="320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51" name="Line 259"/>
              <p:cNvSpPr>
                <a:spLocks noChangeShapeType="1"/>
              </p:cNvSpPr>
              <p:nvPr/>
            </p:nvSpPr>
            <p:spPr bwMode="auto">
              <a:xfrm>
                <a:off x="322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52" name="Line 260"/>
              <p:cNvSpPr>
                <a:spLocks noChangeShapeType="1"/>
              </p:cNvSpPr>
              <p:nvPr/>
            </p:nvSpPr>
            <p:spPr bwMode="auto">
              <a:xfrm>
                <a:off x="324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53" name="Line 261"/>
              <p:cNvSpPr>
                <a:spLocks noChangeShapeType="1"/>
              </p:cNvSpPr>
              <p:nvPr/>
            </p:nvSpPr>
            <p:spPr bwMode="auto">
              <a:xfrm>
                <a:off x="326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54" name="Line 262"/>
              <p:cNvSpPr>
                <a:spLocks noChangeShapeType="1"/>
              </p:cNvSpPr>
              <p:nvPr/>
            </p:nvSpPr>
            <p:spPr bwMode="auto">
              <a:xfrm>
                <a:off x="328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55" name="Line 263"/>
              <p:cNvSpPr>
                <a:spLocks noChangeShapeType="1"/>
              </p:cNvSpPr>
              <p:nvPr/>
            </p:nvSpPr>
            <p:spPr bwMode="auto">
              <a:xfrm>
                <a:off x="329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56" name="Line 264"/>
              <p:cNvSpPr>
                <a:spLocks noChangeShapeType="1"/>
              </p:cNvSpPr>
              <p:nvPr/>
            </p:nvSpPr>
            <p:spPr bwMode="auto">
              <a:xfrm>
                <a:off x="331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57" name="Line 265"/>
              <p:cNvSpPr>
                <a:spLocks noChangeShapeType="1"/>
              </p:cNvSpPr>
              <p:nvPr/>
            </p:nvSpPr>
            <p:spPr bwMode="auto">
              <a:xfrm>
                <a:off x="333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58" name="Line 266"/>
              <p:cNvSpPr>
                <a:spLocks noChangeShapeType="1"/>
              </p:cNvSpPr>
              <p:nvPr/>
            </p:nvSpPr>
            <p:spPr bwMode="auto">
              <a:xfrm>
                <a:off x="335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59" name="Line 267"/>
              <p:cNvSpPr>
                <a:spLocks noChangeShapeType="1"/>
              </p:cNvSpPr>
              <p:nvPr/>
            </p:nvSpPr>
            <p:spPr bwMode="auto">
              <a:xfrm>
                <a:off x="337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60" name="Line 268"/>
              <p:cNvSpPr>
                <a:spLocks noChangeShapeType="1"/>
              </p:cNvSpPr>
              <p:nvPr/>
            </p:nvSpPr>
            <p:spPr bwMode="auto">
              <a:xfrm>
                <a:off x="338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61" name="Line 269"/>
              <p:cNvSpPr>
                <a:spLocks noChangeShapeType="1"/>
              </p:cNvSpPr>
              <p:nvPr/>
            </p:nvSpPr>
            <p:spPr bwMode="auto">
              <a:xfrm>
                <a:off x="340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62" name="Line 270"/>
              <p:cNvSpPr>
                <a:spLocks noChangeShapeType="1"/>
              </p:cNvSpPr>
              <p:nvPr/>
            </p:nvSpPr>
            <p:spPr bwMode="auto">
              <a:xfrm>
                <a:off x="342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63" name="Line 271"/>
              <p:cNvSpPr>
                <a:spLocks noChangeShapeType="1"/>
              </p:cNvSpPr>
              <p:nvPr/>
            </p:nvSpPr>
            <p:spPr bwMode="auto">
              <a:xfrm>
                <a:off x="344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64" name="Line 272"/>
              <p:cNvSpPr>
                <a:spLocks noChangeShapeType="1"/>
              </p:cNvSpPr>
              <p:nvPr/>
            </p:nvSpPr>
            <p:spPr bwMode="auto">
              <a:xfrm>
                <a:off x="346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65" name="Line 273"/>
              <p:cNvSpPr>
                <a:spLocks noChangeShapeType="1"/>
              </p:cNvSpPr>
              <p:nvPr/>
            </p:nvSpPr>
            <p:spPr bwMode="auto">
              <a:xfrm>
                <a:off x="347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66" name="Line 274"/>
              <p:cNvSpPr>
                <a:spLocks noChangeShapeType="1"/>
              </p:cNvSpPr>
              <p:nvPr/>
            </p:nvSpPr>
            <p:spPr bwMode="auto">
              <a:xfrm>
                <a:off x="349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67" name="Line 275"/>
              <p:cNvSpPr>
                <a:spLocks noChangeShapeType="1"/>
              </p:cNvSpPr>
              <p:nvPr/>
            </p:nvSpPr>
            <p:spPr bwMode="auto">
              <a:xfrm>
                <a:off x="351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68" name="Line 276"/>
              <p:cNvSpPr>
                <a:spLocks noChangeShapeType="1"/>
              </p:cNvSpPr>
              <p:nvPr/>
            </p:nvSpPr>
            <p:spPr bwMode="auto">
              <a:xfrm>
                <a:off x="353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69" name="Line 277"/>
              <p:cNvSpPr>
                <a:spLocks noChangeShapeType="1"/>
              </p:cNvSpPr>
              <p:nvPr/>
            </p:nvSpPr>
            <p:spPr bwMode="auto">
              <a:xfrm>
                <a:off x="355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70" name="Line 278"/>
              <p:cNvSpPr>
                <a:spLocks noChangeShapeType="1"/>
              </p:cNvSpPr>
              <p:nvPr/>
            </p:nvSpPr>
            <p:spPr bwMode="auto">
              <a:xfrm>
                <a:off x="356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71" name="Line 279"/>
              <p:cNvSpPr>
                <a:spLocks noChangeShapeType="1"/>
              </p:cNvSpPr>
              <p:nvPr/>
            </p:nvSpPr>
            <p:spPr bwMode="auto">
              <a:xfrm>
                <a:off x="358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72" name="Line 280"/>
              <p:cNvSpPr>
                <a:spLocks noChangeShapeType="1"/>
              </p:cNvSpPr>
              <p:nvPr/>
            </p:nvSpPr>
            <p:spPr bwMode="auto">
              <a:xfrm>
                <a:off x="360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73" name="Line 281"/>
              <p:cNvSpPr>
                <a:spLocks noChangeShapeType="1"/>
              </p:cNvSpPr>
              <p:nvPr/>
            </p:nvSpPr>
            <p:spPr bwMode="auto">
              <a:xfrm>
                <a:off x="362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74" name="Line 282"/>
              <p:cNvSpPr>
                <a:spLocks noChangeShapeType="1"/>
              </p:cNvSpPr>
              <p:nvPr/>
            </p:nvSpPr>
            <p:spPr bwMode="auto">
              <a:xfrm>
                <a:off x="364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75" name="Line 283"/>
              <p:cNvSpPr>
                <a:spLocks noChangeShapeType="1"/>
              </p:cNvSpPr>
              <p:nvPr/>
            </p:nvSpPr>
            <p:spPr bwMode="auto">
              <a:xfrm>
                <a:off x="365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76" name="Line 284"/>
              <p:cNvSpPr>
                <a:spLocks noChangeShapeType="1"/>
              </p:cNvSpPr>
              <p:nvPr/>
            </p:nvSpPr>
            <p:spPr bwMode="auto">
              <a:xfrm>
                <a:off x="367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77" name="Line 285"/>
              <p:cNvSpPr>
                <a:spLocks noChangeShapeType="1"/>
              </p:cNvSpPr>
              <p:nvPr/>
            </p:nvSpPr>
            <p:spPr bwMode="auto">
              <a:xfrm>
                <a:off x="3694" y="1913"/>
                <a:ext cx="0" cy="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78" name="Line 286"/>
              <p:cNvSpPr>
                <a:spLocks noChangeShapeType="1"/>
              </p:cNvSpPr>
              <p:nvPr/>
            </p:nvSpPr>
            <p:spPr bwMode="auto">
              <a:xfrm>
                <a:off x="3712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79" name="Line 287"/>
              <p:cNvSpPr>
                <a:spLocks noChangeShapeType="1"/>
              </p:cNvSpPr>
              <p:nvPr/>
            </p:nvSpPr>
            <p:spPr bwMode="auto">
              <a:xfrm>
                <a:off x="3730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80" name="Line 288"/>
              <p:cNvSpPr>
                <a:spLocks noChangeShapeType="1"/>
              </p:cNvSpPr>
              <p:nvPr/>
            </p:nvSpPr>
            <p:spPr bwMode="auto">
              <a:xfrm>
                <a:off x="3748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781" name="Line 289"/>
              <p:cNvSpPr>
                <a:spLocks noChangeShapeType="1"/>
              </p:cNvSpPr>
              <p:nvPr/>
            </p:nvSpPr>
            <p:spPr bwMode="auto">
              <a:xfrm>
                <a:off x="3766" y="1913"/>
                <a:ext cx="0" cy="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  <p:grpSp>
          <p:nvGrpSpPr>
            <p:cNvPr id="439638" name="Group 290"/>
            <p:cNvGrpSpPr>
              <a:grpSpLocks/>
            </p:cNvGrpSpPr>
            <p:nvPr/>
          </p:nvGrpSpPr>
          <p:grpSpPr bwMode="auto">
            <a:xfrm>
              <a:off x="1317" y="1893"/>
              <a:ext cx="71" cy="71"/>
              <a:chOff x="4551" y="1196"/>
              <a:chExt cx="96" cy="96"/>
            </a:xfrm>
          </p:grpSpPr>
          <p:sp>
            <p:nvSpPr>
              <p:cNvPr id="439639" name="Oval 291"/>
              <p:cNvSpPr>
                <a:spLocks noChangeArrowheads="1"/>
              </p:cNvSpPr>
              <p:nvPr/>
            </p:nvSpPr>
            <p:spPr bwMode="auto">
              <a:xfrm>
                <a:off x="4551" y="1196"/>
                <a:ext cx="96" cy="96"/>
              </a:xfrm>
              <a:prstGeom prst="ellips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439640" name="Line 292"/>
              <p:cNvSpPr>
                <a:spLocks noChangeShapeType="1"/>
              </p:cNvSpPr>
              <p:nvPr/>
            </p:nvSpPr>
            <p:spPr bwMode="auto">
              <a:xfrm flipV="1">
                <a:off x="4565" y="1210"/>
                <a:ext cx="68" cy="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39641" name="Line 293"/>
              <p:cNvSpPr>
                <a:spLocks noChangeShapeType="1"/>
              </p:cNvSpPr>
              <p:nvPr/>
            </p:nvSpPr>
            <p:spPr bwMode="auto">
              <a:xfrm rot="16200000" flipV="1">
                <a:off x="4565" y="1210"/>
                <a:ext cx="68" cy="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</p:grpSp>
      <p:sp>
        <p:nvSpPr>
          <p:cNvPr id="439617" name="Rectangle 29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ROTATION ABOUT A FIXED AXIS</a:t>
            </a:r>
            <a:endParaRPr lang="en-US" smtClean="0"/>
          </a:p>
        </p:txBody>
      </p:sp>
      <p:sp>
        <p:nvSpPr>
          <p:cNvPr id="439618" name="Rectangle 295"/>
          <p:cNvSpPr>
            <a:spLocks noGrp="1" noChangeArrowheads="1"/>
          </p:cNvSpPr>
          <p:nvPr>
            <p:ph type="body" idx="1"/>
          </p:nvPr>
        </p:nvSpPr>
        <p:spPr>
          <a:xfrm>
            <a:off x="179388" y="1271588"/>
            <a:ext cx="8774112" cy="1196975"/>
          </a:xfrm>
        </p:spPr>
        <p:txBody>
          <a:bodyPr/>
          <a:lstStyle/>
          <a:p>
            <a:pPr lvl="1" indent="1588" eaLnBrk="1" hangingPunct="1">
              <a:buFontTx/>
              <a:buNone/>
            </a:pPr>
            <a:r>
              <a:rPr lang="en-US" sz="2200" smtClean="0"/>
              <a:t>A 70 g metre stick pivoted freely at one end is released from a horizontal position.  At what speed does the far end swing through its lowest position?</a:t>
            </a:r>
          </a:p>
        </p:txBody>
      </p:sp>
      <p:sp>
        <p:nvSpPr>
          <p:cNvPr id="439619" name="Rectangle 296"/>
          <p:cNvSpPr>
            <a:spLocks noChangeArrowheads="1"/>
          </p:cNvSpPr>
          <p:nvPr/>
        </p:nvSpPr>
        <p:spPr bwMode="auto">
          <a:xfrm>
            <a:off x="179388" y="5381625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2788" lvl="1" indent="-533400">
              <a:lnSpc>
                <a:spcPct val="110000"/>
              </a:lnSpc>
              <a:buFontTx/>
              <a:buAutoNum type="arabicPeriod" startAt="7"/>
            </a:pPr>
            <a:r>
              <a:rPr lang="en-US">
                <a:solidFill>
                  <a:srgbClr val="0000CC"/>
                </a:solidFill>
              </a:rPr>
              <a:t>Use rotational kinematics to find angular positions and velocities.  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439620" name="Line 297"/>
          <p:cNvSpPr>
            <a:spLocks noChangeShapeType="1"/>
          </p:cNvSpPr>
          <p:nvPr/>
        </p:nvSpPr>
        <p:spPr bwMode="auto">
          <a:xfrm>
            <a:off x="187325" y="5310188"/>
            <a:ext cx="8764588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39621" name="Oval 298"/>
          <p:cNvSpPr>
            <a:spLocks noChangeAspect="1" noChangeArrowheads="1"/>
          </p:cNvSpPr>
          <p:nvPr/>
        </p:nvSpPr>
        <p:spPr bwMode="auto">
          <a:xfrm flipH="1">
            <a:off x="630238" y="2841625"/>
            <a:ext cx="61912" cy="63500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439622" name="Rectangle 299"/>
          <p:cNvSpPr>
            <a:spLocks noChangeArrowheads="1"/>
          </p:cNvSpPr>
          <p:nvPr/>
        </p:nvSpPr>
        <p:spPr bwMode="auto">
          <a:xfrm>
            <a:off x="198438" y="2528888"/>
            <a:ext cx="728662" cy="311150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80000"/>
              </a:lnSpc>
            </a:pPr>
            <a:r>
              <a:rPr lang="en-ZA" sz="1800">
                <a:solidFill>
                  <a:srgbClr val="000066"/>
                </a:solidFill>
              </a:rPr>
              <a:t>pivot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439596" name="Rectangle 300"/>
          <p:cNvSpPr>
            <a:spLocks noChangeArrowheads="1"/>
          </p:cNvSpPr>
          <p:nvPr/>
        </p:nvSpPr>
        <p:spPr bwMode="auto">
          <a:xfrm>
            <a:off x="5175250" y="2609850"/>
            <a:ext cx="2101850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ZA" sz="2200" b="1" baseline="30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>
                <a:solidFill>
                  <a:srgbClr val="000066"/>
                </a:solidFill>
              </a:rPr>
              <a:t>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ZA" sz="2200" b="1" baseline="30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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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</a:t>
            </a:r>
          </a:p>
        </p:txBody>
      </p:sp>
      <p:sp>
        <p:nvSpPr>
          <p:cNvPr id="439597" name="Rectangle 301"/>
          <p:cNvSpPr>
            <a:spLocks noChangeArrowheads="1"/>
          </p:cNvSpPr>
          <p:nvPr/>
        </p:nvSpPr>
        <p:spPr bwMode="auto">
          <a:xfrm>
            <a:off x="4864100" y="3136900"/>
            <a:ext cx="3225800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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ZA" sz="2200" b="1" baseline="30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>
                <a:solidFill>
                  <a:srgbClr val="000066"/>
                </a:solidFill>
              </a:rPr>
              <a:t>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(–15)(–0.5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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)</a:t>
            </a:r>
          </a:p>
        </p:txBody>
      </p:sp>
      <p:sp>
        <p:nvSpPr>
          <p:cNvPr id="439598" name="Rectangle 302"/>
          <p:cNvSpPr>
            <a:spLocks noChangeArrowheads="1"/>
          </p:cNvSpPr>
          <p:nvPr/>
        </p:nvSpPr>
        <p:spPr bwMode="auto">
          <a:xfrm>
            <a:off x="1143000" y="3435350"/>
            <a:ext cx="1689100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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</a:rPr>
              <a:t>= 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</a:rPr>
              <a:t>15 rad/s</a:t>
            </a:r>
            <a:r>
              <a:rPr lang="en-ZA" sz="2000" b="1" baseline="30000">
                <a:solidFill>
                  <a:srgbClr val="000066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439599" name="Rectangle 303"/>
          <p:cNvSpPr>
            <a:spLocks noChangeArrowheads="1"/>
          </p:cNvSpPr>
          <p:nvPr/>
        </p:nvSpPr>
        <p:spPr bwMode="auto">
          <a:xfrm>
            <a:off x="2949575" y="2620963"/>
            <a:ext cx="1412875" cy="7016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 anchor="ctr">
            <a:spAutoFit/>
          </a:bodyPr>
          <a:lstStyle/>
          <a:p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 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>
                <a:solidFill>
                  <a:srgbClr val="000066"/>
                </a:solidFill>
              </a:rPr>
              <a:t> </a:t>
            </a: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 rad</a:t>
            </a: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/>
            </a:r>
            <a:br>
              <a:rPr lang="en-ZA" sz="20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</a:b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>
                <a:solidFill>
                  <a:srgbClr val="000066"/>
                </a:solidFill>
              </a:rPr>
              <a:t> </a:t>
            </a: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 rad/s</a:t>
            </a:r>
          </a:p>
        </p:txBody>
      </p:sp>
      <p:sp>
        <p:nvSpPr>
          <p:cNvPr id="439600" name="Rectangle 304"/>
          <p:cNvSpPr>
            <a:spLocks noChangeArrowheads="1"/>
          </p:cNvSpPr>
          <p:nvPr/>
        </p:nvSpPr>
        <p:spPr bwMode="auto">
          <a:xfrm>
            <a:off x="827088" y="4579938"/>
            <a:ext cx="1795462" cy="7016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 anchor="ctr">
            <a:spAutoFit/>
          </a:bodyPr>
          <a:lstStyle/>
          <a:p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 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>
                <a:solidFill>
                  <a:srgbClr val="000066"/>
                </a:solidFill>
              </a:rPr>
              <a:t> </a:t>
            </a: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–0.5</a:t>
            </a: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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rad</a:t>
            </a: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/>
            </a:r>
            <a:br>
              <a:rPr lang="en-ZA" sz="20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</a:b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>
                <a:solidFill>
                  <a:srgbClr val="000066"/>
                </a:solidFill>
              </a:rPr>
              <a:t> </a:t>
            </a: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ZA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? </a:t>
            </a:r>
          </a:p>
        </p:txBody>
      </p:sp>
      <p:sp>
        <p:nvSpPr>
          <p:cNvPr id="439601" name="Freeform 305"/>
          <p:cNvSpPr>
            <a:spLocks/>
          </p:cNvSpPr>
          <p:nvPr/>
        </p:nvSpPr>
        <p:spPr bwMode="auto">
          <a:xfrm>
            <a:off x="887413" y="3105150"/>
            <a:ext cx="542925" cy="552450"/>
          </a:xfrm>
          <a:custGeom>
            <a:avLst/>
            <a:gdLst>
              <a:gd name="T0" fmla="*/ 2147483647 w 342"/>
              <a:gd name="T1" fmla="*/ 0 h 348"/>
              <a:gd name="T2" fmla="*/ 0 w 342"/>
              <a:gd name="T3" fmla="*/ 2147483647 h 348"/>
              <a:gd name="T4" fmla="*/ 0 60000 65536"/>
              <a:gd name="T5" fmla="*/ 0 60000 65536"/>
              <a:gd name="T6" fmla="*/ 0 w 342"/>
              <a:gd name="T7" fmla="*/ 0 h 348"/>
              <a:gd name="T8" fmla="*/ 342 w 342"/>
              <a:gd name="T9" fmla="*/ 348 h 34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42" h="348">
                <a:moveTo>
                  <a:pt x="342" y="0"/>
                </a:moveTo>
                <a:cubicBezTo>
                  <a:pt x="342" y="185"/>
                  <a:pt x="147" y="348"/>
                  <a:pt x="0" y="342"/>
                </a:cubicBezTo>
              </a:path>
            </a:pathLst>
          </a:custGeom>
          <a:noFill/>
          <a:ln w="38100">
            <a:solidFill>
              <a:srgbClr val="FF99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439602" name="Object 306"/>
          <p:cNvGraphicFramePr>
            <a:graphicFrameLocks noChangeAspect="1"/>
          </p:cNvGraphicFramePr>
          <p:nvPr/>
        </p:nvGraphicFramePr>
        <p:xfrm>
          <a:off x="5080000" y="3656013"/>
          <a:ext cx="29718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616" name="Equation" r:id="rId5" imgW="2971800" imgH="406080" progId="Equation.DSMT4">
                  <p:embed/>
                </p:oleObj>
              </mc:Choice>
              <mc:Fallback>
                <p:oleObj name="Equation" r:id="rId5" imgW="2971800" imgH="406080" progId="Equation.DSMT4">
                  <p:embed/>
                  <p:pic>
                    <p:nvPicPr>
                      <p:cNvPr id="0" name="Picture 3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0" y="3656013"/>
                        <a:ext cx="29718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9603" name="Rectangle 307"/>
          <p:cNvSpPr>
            <a:spLocks noChangeArrowheads="1"/>
          </p:cNvSpPr>
          <p:nvPr/>
        </p:nvSpPr>
        <p:spPr bwMode="auto">
          <a:xfrm>
            <a:off x="5337175" y="4165600"/>
            <a:ext cx="1003300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v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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r</a:t>
            </a:r>
          </a:p>
        </p:txBody>
      </p:sp>
      <p:sp>
        <p:nvSpPr>
          <p:cNvPr id="439604" name="Rectangle 308"/>
          <p:cNvSpPr>
            <a:spLocks noChangeArrowheads="1"/>
          </p:cNvSpPr>
          <p:nvPr/>
        </p:nvSpPr>
        <p:spPr bwMode="auto">
          <a:xfrm>
            <a:off x="5019675" y="4686300"/>
            <a:ext cx="3003550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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v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–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6.8 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1 = </a:t>
            </a:r>
            <a:r>
              <a:rPr lang="en-ZA" sz="2200" b="1" u="sng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6.8 m/s</a:t>
            </a:r>
          </a:p>
        </p:txBody>
      </p:sp>
      <p:sp>
        <p:nvSpPr>
          <p:cNvPr id="439605" name="Freeform 309"/>
          <p:cNvSpPr>
            <a:spLocks/>
          </p:cNvSpPr>
          <p:nvPr/>
        </p:nvSpPr>
        <p:spPr bwMode="auto">
          <a:xfrm>
            <a:off x="8061325" y="4708525"/>
            <a:ext cx="371475" cy="423863"/>
          </a:xfrm>
          <a:custGeom>
            <a:avLst/>
            <a:gdLst>
              <a:gd name="T0" fmla="*/ 2147483647 w 234"/>
              <a:gd name="T1" fmla="*/ 2147483647 h 267"/>
              <a:gd name="T2" fmla="*/ 2147483647 w 234"/>
              <a:gd name="T3" fmla="*/ 2147483647 h 267"/>
              <a:gd name="T4" fmla="*/ 2147483647 w 234"/>
              <a:gd name="T5" fmla="*/ 2147483647 h 267"/>
              <a:gd name="T6" fmla="*/ 2147483647 w 234"/>
              <a:gd name="T7" fmla="*/ 2147483647 h 267"/>
              <a:gd name="T8" fmla="*/ 2147483647 w 234"/>
              <a:gd name="T9" fmla="*/ 2147483647 h 267"/>
              <a:gd name="T10" fmla="*/ 2147483647 w 234"/>
              <a:gd name="T11" fmla="*/ 2147483647 h 267"/>
              <a:gd name="T12" fmla="*/ 2147483647 w 234"/>
              <a:gd name="T13" fmla="*/ 2147483647 h 267"/>
              <a:gd name="T14" fmla="*/ 2147483647 w 234"/>
              <a:gd name="T15" fmla="*/ 2147483647 h 267"/>
              <a:gd name="T16" fmla="*/ 2147483647 w 234"/>
              <a:gd name="T17" fmla="*/ 2147483647 h 26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34"/>
              <a:gd name="T28" fmla="*/ 0 h 267"/>
              <a:gd name="T29" fmla="*/ 234 w 234"/>
              <a:gd name="T30" fmla="*/ 267 h 26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34" h="267">
                <a:moveTo>
                  <a:pt x="118" y="97"/>
                </a:moveTo>
                <a:cubicBezTo>
                  <a:pt x="89" y="82"/>
                  <a:pt x="42" y="0"/>
                  <a:pt x="21" y="21"/>
                </a:cubicBezTo>
                <a:cubicBezTo>
                  <a:pt x="0" y="42"/>
                  <a:pt x="77" y="100"/>
                  <a:pt x="94" y="129"/>
                </a:cubicBezTo>
                <a:cubicBezTo>
                  <a:pt x="77" y="139"/>
                  <a:pt x="2" y="221"/>
                  <a:pt x="18" y="244"/>
                </a:cubicBezTo>
                <a:cubicBezTo>
                  <a:pt x="34" y="267"/>
                  <a:pt x="83" y="181"/>
                  <a:pt x="120" y="151"/>
                </a:cubicBezTo>
                <a:cubicBezTo>
                  <a:pt x="135" y="167"/>
                  <a:pt x="193" y="255"/>
                  <a:pt x="211" y="240"/>
                </a:cubicBezTo>
                <a:cubicBezTo>
                  <a:pt x="229" y="225"/>
                  <a:pt x="160" y="145"/>
                  <a:pt x="142" y="124"/>
                </a:cubicBezTo>
                <a:cubicBezTo>
                  <a:pt x="159" y="95"/>
                  <a:pt x="234" y="48"/>
                  <a:pt x="216" y="27"/>
                </a:cubicBezTo>
                <a:cubicBezTo>
                  <a:pt x="198" y="6"/>
                  <a:pt x="139" y="76"/>
                  <a:pt x="118" y="97"/>
                </a:cubicBezTo>
                <a:close/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439606" name="Group 310"/>
          <p:cNvGrpSpPr>
            <a:grpSpLocks/>
          </p:cNvGrpSpPr>
          <p:nvPr/>
        </p:nvGrpSpPr>
        <p:grpSpPr bwMode="auto">
          <a:xfrm>
            <a:off x="8509000" y="4632325"/>
            <a:ext cx="244475" cy="466725"/>
            <a:chOff x="5384" y="2918"/>
            <a:chExt cx="154" cy="294"/>
          </a:xfrm>
        </p:grpSpPr>
        <p:sp>
          <p:nvSpPr>
            <p:cNvPr id="439635" name="Freeform 311"/>
            <p:cNvSpPr>
              <a:spLocks/>
            </p:cNvSpPr>
            <p:nvPr/>
          </p:nvSpPr>
          <p:spPr bwMode="auto">
            <a:xfrm rot="-270840">
              <a:off x="5402" y="2918"/>
              <a:ext cx="136" cy="228"/>
            </a:xfrm>
            <a:custGeom>
              <a:avLst/>
              <a:gdLst>
                <a:gd name="T0" fmla="*/ 0 w 108"/>
                <a:gd name="T1" fmla="*/ 157 h 246"/>
                <a:gd name="T2" fmla="*/ 290 w 108"/>
                <a:gd name="T3" fmla="*/ 6 h 246"/>
                <a:gd name="T4" fmla="*/ 0 w 108"/>
                <a:gd name="T5" fmla="*/ 157 h 246"/>
                <a:gd name="T6" fmla="*/ 0 60000 65536"/>
                <a:gd name="T7" fmla="*/ 0 60000 65536"/>
                <a:gd name="T8" fmla="*/ 0 60000 65536"/>
                <a:gd name="T9" fmla="*/ 0 w 108"/>
                <a:gd name="T10" fmla="*/ 0 h 246"/>
                <a:gd name="T11" fmla="*/ 108 w 108"/>
                <a:gd name="T12" fmla="*/ 246 h 2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8" h="246">
                  <a:moveTo>
                    <a:pt x="0" y="246"/>
                  </a:moveTo>
                  <a:cubicBezTo>
                    <a:pt x="0" y="246"/>
                    <a:pt x="108" y="16"/>
                    <a:pt x="72" y="8"/>
                  </a:cubicBezTo>
                  <a:cubicBezTo>
                    <a:pt x="36" y="0"/>
                    <a:pt x="0" y="246"/>
                    <a:pt x="0" y="246"/>
                  </a:cubicBezTo>
                  <a:close/>
                </a:path>
              </a:pathLst>
            </a:custGeom>
            <a:solidFill>
              <a:srgbClr val="FF0000"/>
            </a:solidFill>
            <a:ln w="15875">
              <a:solidFill>
                <a:srgbClr val="FF0000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39636" name="Oval 312"/>
            <p:cNvSpPr>
              <a:spLocks noChangeArrowheads="1"/>
            </p:cNvSpPr>
            <p:nvPr/>
          </p:nvSpPr>
          <p:spPr bwMode="auto">
            <a:xfrm>
              <a:off x="5384" y="3174"/>
              <a:ext cx="38" cy="38"/>
            </a:xfrm>
            <a:prstGeom prst="ellipse">
              <a:avLst/>
            </a:prstGeom>
            <a:solidFill>
              <a:srgbClr val="FF0000"/>
            </a:solidFill>
            <a:ln w="15875" algn="ctr">
              <a:solidFill>
                <a:srgbClr val="FF0000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sp>
        <p:nvSpPr>
          <p:cNvPr id="439609" name="Rectangle 313"/>
          <p:cNvSpPr>
            <a:spLocks noChangeArrowheads="1"/>
          </p:cNvSpPr>
          <p:nvPr/>
        </p:nvSpPr>
        <p:spPr bwMode="auto">
          <a:xfrm rot="-967971">
            <a:off x="3067050" y="3060700"/>
            <a:ext cx="5118100" cy="1254125"/>
          </a:xfrm>
          <a:prstGeom prst="rect">
            <a:avLst/>
          </a:prstGeom>
          <a:noFill/>
          <a:ln w="57150" cmpd="thinThick">
            <a:solidFill>
              <a:srgbClr val="FF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 algn="ctr">
              <a:lnSpc>
                <a:spcPct val="110000"/>
              </a:lnSpc>
            </a:pPr>
            <a:r>
              <a:rPr lang="en-US" sz="2200">
                <a:solidFill>
                  <a:srgbClr val="FF0000"/>
                </a:solidFill>
              </a:rPr>
              <a:t>You canNOT use rotational kinematics to solve this problem!  Why not?</a:t>
            </a:r>
          </a:p>
        </p:txBody>
      </p:sp>
      <p:sp>
        <p:nvSpPr>
          <p:cNvPr id="439610" name="Rectangle 314"/>
          <p:cNvSpPr>
            <a:spLocks noChangeArrowheads="1"/>
          </p:cNvSpPr>
          <p:nvPr/>
        </p:nvSpPr>
        <p:spPr bwMode="auto">
          <a:xfrm>
            <a:off x="2717800" y="5791200"/>
            <a:ext cx="2863850" cy="4937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 marL="800100" lvl="1" indent="-342900">
              <a:lnSpc>
                <a:spcPct val="110000"/>
              </a:lnSpc>
            </a:pPr>
            <a:r>
              <a:rPr lang="en-US">
                <a:solidFill>
                  <a:srgbClr val="FF0000"/>
                </a:solidFill>
              </a:rPr>
              <a:t>(Not </a:t>
            </a:r>
            <a:r>
              <a:rPr lang="en-US" i="1">
                <a:solidFill>
                  <a:srgbClr val="FF0000"/>
                </a:solidFill>
              </a:rPr>
              <a:t>this</a:t>
            </a:r>
            <a:r>
              <a:rPr lang="en-US" i="1" baseline="-25000">
                <a:solidFill>
                  <a:srgbClr val="FF0000"/>
                </a:solidFill>
              </a:rPr>
              <a:t> </a:t>
            </a:r>
            <a:r>
              <a:rPr lang="en-US">
                <a:solidFill>
                  <a:srgbClr val="FF0000"/>
                </a:solidFill>
              </a:rPr>
              <a:t> time!)</a:t>
            </a:r>
          </a:p>
        </p:txBody>
      </p:sp>
      <p:graphicFrame>
        <p:nvGraphicFramePr>
          <p:cNvPr id="439611" name="Object 315"/>
          <p:cNvGraphicFramePr>
            <a:graphicFrameLocks noChangeAspect="1"/>
          </p:cNvGraphicFramePr>
          <p:nvPr/>
        </p:nvGraphicFramePr>
        <p:xfrm>
          <a:off x="5086350" y="3643313"/>
          <a:ext cx="29591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617" name="Equation" r:id="rId7" imgW="2958840" imgH="431640" progId="Equation.DSMT4">
                  <p:embed/>
                </p:oleObj>
              </mc:Choice>
              <mc:Fallback>
                <p:oleObj name="Equation" r:id="rId7" imgW="2958840" imgH="431640" progId="Equation.DSMT4">
                  <p:embed/>
                  <p:pic>
                    <p:nvPicPr>
                      <p:cNvPr id="0" name="Picture 3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6350" y="3643313"/>
                        <a:ext cx="2959100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9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39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9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39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39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100" fill="hold"/>
                                        <p:tgtEl>
                                          <p:spTgt spid="4395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0A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2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" fill="hold"/>
                                        <p:tgtEl>
                                          <p:spTgt spid="4395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0A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4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100" fill="hold"/>
                                        <p:tgtEl>
                                          <p:spTgt spid="4396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0A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6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100" fill="hold"/>
                                        <p:tgtEl>
                                          <p:spTgt spid="4396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0A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9596" grpId="0"/>
      <p:bldP spid="439596" grpId="1"/>
      <p:bldP spid="439597" grpId="0"/>
      <p:bldP spid="439597" grpId="1"/>
      <p:bldP spid="439598" grpId="0"/>
      <p:bldP spid="439599" grpId="0"/>
      <p:bldP spid="439600" grpId="0"/>
      <p:bldP spid="439601" grpId="0" animBg="1"/>
      <p:bldP spid="439603" grpId="0"/>
      <p:bldP spid="439603" grpId="1"/>
      <p:bldP spid="439604" grpId="0"/>
      <p:bldP spid="439604" grpId="1"/>
      <p:bldP spid="439605" grpId="0" animBg="1"/>
      <p:bldP spid="439609" grpId="0" animBg="1"/>
      <p:bldP spid="4396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1" name="Footer Placeholder 3"/>
          <p:cNvSpPr txBox="1">
            <a:spLocks noGrp="1"/>
          </p:cNvSpPr>
          <p:nvPr/>
        </p:nvSpPr>
        <p:spPr bwMode="auto">
          <a:xfrm>
            <a:off x="6746875" y="182563"/>
            <a:ext cx="23145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200">
                <a:solidFill>
                  <a:srgbClr val="5F5F5F"/>
                </a:solidFill>
                <a:latin typeface="Arial" charset="0"/>
              </a:rPr>
              <a:t>ROTATION OF A RIGID BODY</a:t>
            </a:r>
          </a:p>
        </p:txBody>
      </p:sp>
      <p:sp>
        <p:nvSpPr>
          <p:cNvPr id="537602" name="Date Placeholder 4"/>
          <p:cNvSpPr txBox="1">
            <a:spLocks noGrp="1"/>
          </p:cNvSpPr>
          <p:nvPr/>
        </p:nvSpPr>
        <p:spPr bwMode="auto">
          <a:xfrm>
            <a:off x="107950" y="182563"/>
            <a:ext cx="10795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>
                <a:solidFill>
                  <a:srgbClr val="5F5F5F"/>
                </a:solidFill>
                <a:latin typeface="Arial" charset="0"/>
              </a:rPr>
              <a:t>PHY1012F</a:t>
            </a:r>
          </a:p>
        </p:txBody>
      </p:sp>
      <p:sp>
        <p:nvSpPr>
          <p:cNvPr id="537603" name="Slide Number Placeholder 5"/>
          <p:cNvSpPr txBox="1">
            <a:spLocks noGrp="1"/>
          </p:cNvSpPr>
          <p:nvPr/>
        </p:nvSpPr>
        <p:spPr bwMode="auto">
          <a:xfrm>
            <a:off x="8064500" y="6381750"/>
            <a:ext cx="946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6DAE618-8B92-4865-92AA-2DAFD642FB6C}" type="slidenum">
              <a:rPr lang="en-US" sz="1400" b="1">
                <a:solidFill>
                  <a:srgbClr val="5F5F5F"/>
                </a:solidFill>
                <a:latin typeface="Koala"/>
              </a:rPr>
              <a:pPr algn="r"/>
              <a:t>29</a:t>
            </a:fld>
            <a:endParaRPr lang="en-US" sz="1400" b="1">
              <a:solidFill>
                <a:srgbClr val="5F5F5F"/>
              </a:solidFill>
              <a:latin typeface="Koala"/>
            </a:endParaRPr>
          </a:p>
        </p:txBody>
      </p:sp>
      <p:grpSp>
        <p:nvGrpSpPr>
          <p:cNvPr id="537604" name="Group 26"/>
          <p:cNvGrpSpPr>
            <a:grpSpLocks/>
          </p:cNvGrpSpPr>
          <p:nvPr/>
        </p:nvGrpSpPr>
        <p:grpSpPr bwMode="auto">
          <a:xfrm rot="5400000" flipH="1">
            <a:off x="6042819" y="4140994"/>
            <a:ext cx="1360488" cy="44450"/>
            <a:chOff x="2172" y="3765"/>
            <a:chExt cx="1155" cy="23"/>
          </a:xfrm>
        </p:grpSpPr>
        <p:sp>
          <p:nvSpPr>
            <p:cNvPr id="537651" name="Rectangle 27" descr="Papyrus"/>
            <p:cNvSpPr>
              <a:spLocks noChangeArrowheads="1"/>
            </p:cNvSpPr>
            <p:nvPr/>
          </p:nvSpPr>
          <p:spPr bwMode="auto">
            <a:xfrm flipV="1">
              <a:off x="2172" y="3765"/>
              <a:ext cx="1155" cy="23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37652" name="Line 28"/>
            <p:cNvSpPr>
              <a:spLocks noChangeShapeType="1"/>
            </p:cNvSpPr>
            <p:nvPr/>
          </p:nvSpPr>
          <p:spPr bwMode="auto">
            <a:xfrm>
              <a:off x="2189" y="3765"/>
              <a:ext cx="76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37653" name="Line 29"/>
            <p:cNvSpPr>
              <a:spLocks noChangeShapeType="1"/>
            </p:cNvSpPr>
            <p:nvPr/>
          </p:nvSpPr>
          <p:spPr bwMode="auto">
            <a:xfrm>
              <a:off x="2287" y="3765"/>
              <a:ext cx="76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37654" name="Line 30"/>
            <p:cNvSpPr>
              <a:spLocks noChangeShapeType="1"/>
            </p:cNvSpPr>
            <p:nvPr/>
          </p:nvSpPr>
          <p:spPr bwMode="auto">
            <a:xfrm>
              <a:off x="2391" y="3765"/>
              <a:ext cx="76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37655" name="Line 31"/>
            <p:cNvSpPr>
              <a:spLocks noChangeShapeType="1"/>
            </p:cNvSpPr>
            <p:nvPr/>
          </p:nvSpPr>
          <p:spPr bwMode="auto">
            <a:xfrm>
              <a:off x="2498" y="3765"/>
              <a:ext cx="76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37656" name="Line 32"/>
            <p:cNvSpPr>
              <a:spLocks noChangeShapeType="1"/>
            </p:cNvSpPr>
            <p:nvPr/>
          </p:nvSpPr>
          <p:spPr bwMode="auto">
            <a:xfrm>
              <a:off x="2596" y="3765"/>
              <a:ext cx="76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37657" name="Line 33"/>
            <p:cNvSpPr>
              <a:spLocks noChangeShapeType="1"/>
            </p:cNvSpPr>
            <p:nvPr/>
          </p:nvSpPr>
          <p:spPr bwMode="auto">
            <a:xfrm>
              <a:off x="2700" y="3765"/>
              <a:ext cx="76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37658" name="Line 34"/>
            <p:cNvSpPr>
              <a:spLocks noChangeShapeType="1"/>
            </p:cNvSpPr>
            <p:nvPr/>
          </p:nvSpPr>
          <p:spPr bwMode="auto">
            <a:xfrm>
              <a:off x="2813" y="3765"/>
              <a:ext cx="76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37659" name="Line 35"/>
            <p:cNvSpPr>
              <a:spLocks noChangeShapeType="1"/>
            </p:cNvSpPr>
            <p:nvPr/>
          </p:nvSpPr>
          <p:spPr bwMode="auto">
            <a:xfrm>
              <a:off x="2911" y="3765"/>
              <a:ext cx="76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37660" name="Line 36"/>
            <p:cNvSpPr>
              <a:spLocks noChangeShapeType="1"/>
            </p:cNvSpPr>
            <p:nvPr/>
          </p:nvSpPr>
          <p:spPr bwMode="auto">
            <a:xfrm>
              <a:off x="3015" y="3765"/>
              <a:ext cx="76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37661" name="Line 37"/>
            <p:cNvSpPr>
              <a:spLocks noChangeShapeType="1"/>
            </p:cNvSpPr>
            <p:nvPr/>
          </p:nvSpPr>
          <p:spPr bwMode="auto">
            <a:xfrm>
              <a:off x="3122" y="3765"/>
              <a:ext cx="76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37662" name="Line 38"/>
            <p:cNvSpPr>
              <a:spLocks noChangeShapeType="1"/>
            </p:cNvSpPr>
            <p:nvPr/>
          </p:nvSpPr>
          <p:spPr bwMode="auto">
            <a:xfrm>
              <a:off x="3220" y="3765"/>
              <a:ext cx="76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537605" name="Group 8"/>
          <p:cNvGrpSpPr>
            <a:grpSpLocks/>
          </p:cNvGrpSpPr>
          <p:nvPr/>
        </p:nvGrpSpPr>
        <p:grpSpPr bwMode="auto">
          <a:xfrm rot="-5400000">
            <a:off x="4696619" y="4140994"/>
            <a:ext cx="1360488" cy="44450"/>
            <a:chOff x="2172" y="3765"/>
            <a:chExt cx="1155" cy="23"/>
          </a:xfrm>
        </p:grpSpPr>
        <p:sp>
          <p:nvSpPr>
            <p:cNvPr id="537639" name="Rectangle 9" descr="Papyrus"/>
            <p:cNvSpPr>
              <a:spLocks noChangeArrowheads="1"/>
            </p:cNvSpPr>
            <p:nvPr/>
          </p:nvSpPr>
          <p:spPr bwMode="auto">
            <a:xfrm flipV="1">
              <a:off x="2172" y="3765"/>
              <a:ext cx="1155" cy="23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37640" name="Line 10"/>
            <p:cNvSpPr>
              <a:spLocks noChangeShapeType="1"/>
            </p:cNvSpPr>
            <p:nvPr/>
          </p:nvSpPr>
          <p:spPr bwMode="auto">
            <a:xfrm>
              <a:off x="2189" y="3765"/>
              <a:ext cx="76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37641" name="Line 11"/>
            <p:cNvSpPr>
              <a:spLocks noChangeShapeType="1"/>
            </p:cNvSpPr>
            <p:nvPr/>
          </p:nvSpPr>
          <p:spPr bwMode="auto">
            <a:xfrm>
              <a:off x="2287" y="3765"/>
              <a:ext cx="76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37642" name="Line 12"/>
            <p:cNvSpPr>
              <a:spLocks noChangeShapeType="1"/>
            </p:cNvSpPr>
            <p:nvPr/>
          </p:nvSpPr>
          <p:spPr bwMode="auto">
            <a:xfrm>
              <a:off x="2391" y="3765"/>
              <a:ext cx="76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37643" name="Line 13"/>
            <p:cNvSpPr>
              <a:spLocks noChangeShapeType="1"/>
            </p:cNvSpPr>
            <p:nvPr/>
          </p:nvSpPr>
          <p:spPr bwMode="auto">
            <a:xfrm>
              <a:off x="2498" y="3765"/>
              <a:ext cx="76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37644" name="Line 14"/>
            <p:cNvSpPr>
              <a:spLocks noChangeShapeType="1"/>
            </p:cNvSpPr>
            <p:nvPr/>
          </p:nvSpPr>
          <p:spPr bwMode="auto">
            <a:xfrm>
              <a:off x="2596" y="3765"/>
              <a:ext cx="76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37645" name="Line 15"/>
            <p:cNvSpPr>
              <a:spLocks noChangeShapeType="1"/>
            </p:cNvSpPr>
            <p:nvPr/>
          </p:nvSpPr>
          <p:spPr bwMode="auto">
            <a:xfrm>
              <a:off x="2700" y="3765"/>
              <a:ext cx="76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37646" name="Line 16"/>
            <p:cNvSpPr>
              <a:spLocks noChangeShapeType="1"/>
            </p:cNvSpPr>
            <p:nvPr/>
          </p:nvSpPr>
          <p:spPr bwMode="auto">
            <a:xfrm>
              <a:off x="2813" y="3765"/>
              <a:ext cx="76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37647" name="Line 17"/>
            <p:cNvSpPr>
              <a:spLocks noChangeShapeType="1"/>
            </p:cNvSpPr>
            <p:nvPr/>
          </p:nvSpPr>
          <p:spPr bwMode="auto">
            <a:xfrm>
              <a:off x="2911" y="3765"/>
              <a:ext cx="76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37648" name="Line 18"/>
            <p:cNvSpPr>
              <a:spLocks noChangeShapeType="1"/>
            </p:cNvSpPr>
            <p:nvPr/>
          </p:nvSpPr>
          <p:spPr bwMode="auto">
            <a:xfrm>
              <a:off x="3015" y="3765"/>
              <a:ext cx="76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37649" name="Line 19"/>
            <p:cNvSpPr>
              <a:spLocks noChangeShapeType="1"/>
            </p:cNvSpPr>
            <p:nvPr/>
          </p:nvSpPr>
          <p:spPr bwMode="auto">
            <a:xfrm>
              <a:off x="3122" y="3765"/>
              <a:ext cx="76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37650" name="Line 20"/>
            <p:cNvSpPr>
              <a:spLocks noChangeShapeType="1"/>
            </p:cNvSpPr>
            <p:nvPr/>
          </p:nvSpPr>
          <p:spPr bwMode="auto">
            <a:xfrm>
              <a:off x="3220" y="3765"/>
              <a:ext cx="76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5376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ZA" sz="2800" smtClean="0"/>
              <a:t>CONSTRAINTS DUE TO ROPES and PULLEYS</a:t>
            </a:r>
            <a:endParaRPr lang="en-US" sz="2800" smtClean="0"/>
          </a:p>
        </p:txBody>
      </p:sp>
      <p:sp>
        <p:nvSpPr>
          <p:cNvPr id="5376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1343025"/>
            <a:ext cx="4373562" cy="2501900"/>
          </a:xfrm>
        </p:spPr>
        <p:txBody>
          <a:bodyPr/>
          <a:lstStyle/>
          <a:p>
            <a:pPr lvl="1" indent="0" eaLnBrk="1" hangingPunct="1"/>
            <a:r>
              <a:rPr lang="en-ZA" smtClean="0"/>
              <a:t>Provided it does not slip, </a:t>
            </a:r>
            <a:br>
              <a:rPr lang="en-ZA" smtClean="0"/>
            </a:br>
            <a:r>
              <a:rPr lang="en-ZA" smtClean="0"/>
              <a:t>a rope passing over a pulley moves in the same way as the pulley’s rim, and thus also objects attached to the rope.</a:t>
            </a:r>
            <a:endParaRPr lang="en-US" smtClean="0"/>
          </a:p>
        </p:txBody>
      </p:sp>
      <p:sp>
        <p:nvSpPr>
          <p:cNvPr id="310277" name="Rectangle 5"/>
          <p:cNvSpPr>
            <a:spLocks noChangeArrowheads="1"/>
          </p:cNvSpPr>
          <p:nvPr/>
        </p:nvSpPr>
        <p:spPr bwMode="auto">
          <a:xfrm>
            <a:off x="179388" y="3998913"/>
            <a:ext cx="4289425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As before, the constraints are given as magnitudes.  Actual signs are chosen by inspection.</a:t>
            </a:r>
            <a:endParaRPr lang="en-US">
              <a:solidFill>
                <a:srgbClr val="000066"/>
              </a:solidFill>
            </a:endParaRPr>
          </a:p>
        </p:txBody>
      </p:sp>
      <p:grpSp>
        <p:nvGrpSpPr>
          <p:cNvPr id="537609" name="Group 22"/>
          <p:cNvGrpSpPr>
            <a:grpSpLocks/>
          </p:cNvGrpSpPr>
          <p:nvPr/>
        </p:nvGrpSpPr>
        <p:grpSpPr bwMode="auto">
          <a:xfrm>
            <a:off x="5376863" y="2843213"/>
            <a:ext cx="1346200" cy="1346200"/>
            <a:chOff x="2424" y="1226"/>
            <a:chExt cx="848" cy="848"/>
          </a:xfrm>
        </p:grpSpPr>
        <p:sp>
          <p:nvSpPr>
            <p:cNvPr id="537637" name="Oval 6"/>
            <p:cNvSpPr>
              <a:spLocks noChangeArrowheads="1"/>
            </p:cNvSpPr>
            <p:nvPr/>
          </p:nvSpPr>
          <p:spPr bwMode="auto">
            <a:xfrm>
              <a:off x="2424" y="1226"/>
              <a:ext cx="848" cy="848"/>
            </a:xfrm>
            <a:prstGeom prst="ellipse">
              <a:avLst/>
            </a:prstGeom>
            <a:gradFill rotWithShape="1">
              <a:gsLst>
                <a:gs pos="0">
                  <a:srgbClr val="F4E6DC"/>
                </a:gs>
                <a:gs pos="100000">
                  <a:srgbClr val="DBB191"/>
                </a:gs>
              </a:gsLst>
              <a:lin ang="2700000" scaled="1"/>
            </a:gradFill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37638" name="Oval 21"/>
            <p:cNvSpPr>
              <a:spLocks noChangeAspect="1" noChangeArrowheads="1"/>
            </p:cNvSpPr>
            <p:nvPr/>
          </p:nvSpPr>
          <p:spPr bwMode="auto">
            <a:xfrm flipH="1">
              <a:off x="2820" y="1623"/>
              <a:ext cx="54" cy="54"/>
            </a:xfrm>
            <a:prstGeom prst="ellipse">
              <a:avLst/>
            </a:prstGeom>
            <a:solidFill>
              <a:schemeClr val="tx1"/>
            </a:solidFill>
            <a:ln w="15875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sp>
        <p:nvSpPr>
          <p:cNvPr id="537610" name="Line 23"/>
          <p:cNvSpPr>
            <a:spLocks noChangeShapeType="1"/>
          </p:cNvSpPr>
          <p:nvPr/>
        </p:nvSpPr>
        <p:spPr bwMode="auto">
          <a:xfrm>
            <a:off x="5426075" y="3243263"/>
            <a:ext cx="588963" cy="25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lg" len="lg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537611" name="Rectangle 24"/>
          <p:cNvSpPr>
            <a:spLocks noChangeArrowheads="1"/>
          </p:cNvSpPr>
          <p:nvPr/>
        </p:nvSpPr>
        <p:spPr bwMode="auto">
          <a:xfrm flipH="1">
            <a:off x="5668963" y="3000375"/>
            <a:ext cx="3571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endParaRPr lang="en-US" sz="2000" b="1" baseline="30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537612" name="Freeform 25"/>
          <p:cNvSpPr>
            <a:spLocks/>
          </p:cNvSpPr>
          <p:nvPr/>
        </p:nvSpPr>
        <p:spPr bwMode="auto">
          <a:xfrm>
            <a:off x="5356225" y="2571750"/>
            <a:ext cx="1387475" cy="955675"/>
          </a:xfrm>
          <a:custGeom>
            <a:avLst/>
            <a:gdLst>
              <a:gd name="T0" fmla="*/ 0 w 867"/>
              <a:gd name="T1" fmla="*/ 2147483647 h 592"/>
              <a:gd name="T2" fmla="*/ 2147483647 w 867"/>
              <a:gd name="T3" fmla="*/ 2147483647 h 592"/>
              <a:gd name="T4" fmla="*/ 0 60000 65536"/>
              <a:gd name="T5" fmla="*/ 0 60000 65536"/>
              <a:gd name="T6" fmla="*/ 0 w 867"/>
              <a:gd name="T7" fmla="*/ 0 h 592"/>
              <a:gd name="T8" fmla="*/ 867 w 867"/>
              <a:gd name="T9" fmla="*/ 592 h 59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67" h="592">
                <a:moveTo>
                  <a:pt x="0" y="588"/>
                </a:moveTo>
                <a:cubicBezTo>
                  <a:pt x="24" y="27"/>
                  <a:pt x="831" y="0"/>
                  <a:pt x="867" y="592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537613" name="Group 48"/>
          <p:cNvGrpSpPr>
            <a:grpSpLocks/>
          </p:cNvGrpSpPr>
          <p:nvPr/>
        </p:nvGrpSpPr>
        <p:grpSpPr bwMode="auto">
          <a:xfrm>
            <a:off x="6273800" y="4833938"/>
            <a:ext cx="885825" cy="625475"/>
            <a:chOff x="3930" y="3588"/>
            <a:chExt cx="966" cy="680"/>
          </a:xfrm>
        </p:grpSpPr>
        <p:sp>
          <p:nvSpPr>
            <p:cNvPr id="537628" name="Rectangle 39" descr="Oak"/>
            <p:cNvSpPr>
              <a:spLocks noChangeArrowheads="1"/>
            </p:cNvSpPr>
            <p:nvPr/>
          </p:nvSpPr>
          <p:spPr bwMode="auto">
            <a:xfrm>
              <a:off x="3948" y="3588"/>
              <a:ext cx="930" cy="672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37629" name="Rectangle 40"/>
            <p:cNvSpPr>
              <a:spLocks noChangeArrowheads="1"/>
            </p:cNvSpPr>
            <p:nvPr/>
          </p:nvSpPr>
          <p:spPr bwMode="auto">
            <a:xfrm>
              <a:off x="3930" y="3744"/>
              <a:ext cx="960" cy="80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37630" name="Rectangle 41"/>
            <p:cNvSpPr>
              <a:spLocks noChangeArrowheads="1"/>
            </p:cNvSpPr>
            <p:nvPr/>
          </p:nvSpPr>
          <p:spPr bwMode="auto">
            <a:xfrm>
              <a:off x="3930" y="4008"/>
              <a:ext cx="966" cy="74"/>
            </a:xfrm>
            <a:prstGeom prst="rect">
              <a:avLst/>
            </a:prstGeom>
            <a:solidFill>
              <a:srgbClr val="33333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37631" name="Line 42"/>
            <p:cNvSpPr>
              <a:spLocks noChangeShapeType="1"/>
            </p:cNvSpPr>
            <p:nvPr/>
          </p:nvSpPr>
          <p:spPr bwMode="auto">
            <a:xfrm>
              <a:off x="4074" y="3588"/>
              <a:ext cx="0" cy="67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7632" name="Line 43"/>
            <p:cNvSpPr>
              <a:spLocks noChangeShapeType="1"/>
            </p:cNvSpPr>
            <p:nvPr/>
          </p:nvSpPr>
          <p:spPr bwMode="auto">
            <a:xfrm>
              <a:off x="4206" y="3596"/>
              <a:ext cx="0" cy="67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7633" name="Line 44"/>
            <p:cNvSpPr>
              <a:spLocks noChangeShapeType="1"/>
            </p:cNvSpPr>
            <p:nvPr/>
          </p:nvSpPr>
          <p:spPr bwMode="auto">
            <a:xfrm>
              <a:off x="4338" y="3588"/>
              <a:ext cx="0" cy="67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7634" name="Line 45"/>
            <p:cNvSpPr>
              <a:spLocks noChangeShapeType="1"/>
            </p:cNvSpPr>
            <p:nvPr/>
          </p:nvSpPr>
          <p:spPr bwMode="auto">
            <a:xfrm>
              <a:off x="4470" y="3596"/>
              <a:ext cx="0" cy="67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7635" name="Line 46"/>
            <p:cNvSpPr>
              <a:spLocks noChangeShapeType="1"/>
            </p:cNvSpPr>
            <p:nvPr/>
          </p:nvSpPr>
          <p:spPr bwMode="auto">
            <a:xfrm>
              <a:off x="4614" y="3596"/>
              <a:ext cx="0" cy="67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7636" name="Line 47"/>
            <p:cNvSpPr>
              <a:spLocks noChangeShapeType="1"/>
            </p:cNvSpPr>
            <p:nvPr/>
          </p:nvSpPr>
          <p:spPr bwMode="auto">
            <a:xfrm>
              <a:off x="4746" y="3588"/>
              <a:ext cx="0" cy="67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37614" name="Freeform 49"/>
          <p:cNvSpPr>
            <a:spLocks/>
          </p:cNvSpPr>
          <p:nvPr/>
        </p:nvSpPr>
        <p:spPr bwMode="auto">
          <a:xfrm>
            <a:off x="5959475" y="3435350"/>
            <a:ext cx="406400" cy="412750"/>
          </a:xfrm>
          <a:custGeom>
            <a:avLst/>
            <a:gdLst>
              <a:gd name="T0" fmla="*/ 2147483647 w 342"/>
              <a:gd name="T1" fmla="*/ 0 h 348"/>
              <a:gd name="T2" fmla="*/ 0 w 342"/>
              <a:gd name="T3" fmla="*/ 2147483647 h 348"/>
              <a:gd name="T4" fmla="*/ 0 60000 65536"/>
              <a:gd name="T5" fmla="*/ 0 60000 65536"/>
              <a:gd name="T6" fmla="*/ 0 w 342"/>
              <a:gd name="T7" fmla="*/ 0 h 348"/>
              <a:gd name="T8" fmla="*/ 342 w 342"/>
              <a:gd name="T9" fmla="*/ 348 h 34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42" h="348">
                <a:moveTo>
                  <a:pt x="342" y="0"/>
                </a:moveTo>
                <a:cubicBezTo>
                  <a:pt x="342" y="185"/>
                  <a:pt x="147" y="348"/>
                  <a:pt x="0" y="342"/>
                </a:cubicBezTo>
              </a:path>
            </a:pathLst>
          </a:custGeom>
          <a:noFill/>
          <a:ln w="76200">
            <a:solidFill>
              <a:srgbClr val="969696"/>
            </a:solidFill>
            <a:round/>
            <a:headEnd/>
            <a:tailEnd type="stealth" w="med" len="med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537615" name="Rectangle 50"/>
          <p:cNvSpPr>
            <a:spLocks noChangeArrowheads="1"/>
          </p:cNvSpPr>
          <p:nvPr/>
        </p:nvSpPr>
        <p:spPr bwMode="auto">
          <a:xfrm>
            <a:off x="6958013" y="2752725"/>
            <a:ext cx="1933575" cy="628650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0000"/>
              </a:lnSpc>
            </a:pPr>
            <a:r>
              <a:rPr lang="en-ZA" sz="2200">
                <a:solidFill>
                  <a:srgbClr val="000066"/>
                </a:solidFill>
              </a:rPr>
              <a:t>non-slipping rope</a:t>
            </a:r>
            <a:endParaRPr lang="en-US" sz="2200">
              <a:solidFill>
                <a:srgbClr val="000066"/>
              </a:solidFill>
            </a:endParaRPr>
          </a:p>
        </p:txBody>
      </p:sp>
      <p:sp>
        <p:nvSpPr>
          <p:cNvPr id="537616" name="Freeform 51"/>
          <p:cNvSpPr>
            <a:spLocks/>
          </p:cNvSpPr>
          <p:nvPr/>
        </p:nvSpPr>
        <p:spPr bwMode="auto">
          <a:xfrm>
            <a:off x="6630988" y="2959100"/>
            <a:ext cx="365125" cy="203200"/>
          </a:xfrm>
          <a:custGeom>
            <a:avLst/>
            <a:gdLst>
              <a:gd name="T0" fmla="*/ 0 w 230"/>
              <a:gd name="T1" fmla="*/ 2147483647 h 128"/>
              <a:gd name="T2" fmla="*/ 2147483647 w 230"/>
              <a:gd name="T3" fmla="*/ 2147483647 h 128"/>
              <a:gd name="T4" fmla="*/ 0 60000 65536"/>
              <a:gd name="T5" fmla="*/ 0 60000 65536"/>
              <a:gd name="T6" fmla="*/ 0 w 230"/>
              <a:gd name="T7" fmla="*/ 0 h 128"/>
              <a:gd name="T8" fmla="*/ 230 w 230"/>
              <a:gd name="T9" fmla="*/ 128 h 1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30" h="128">
                <a:moveTo>
                  <a:pt x="0" y="128"/>
                </a:moveTo>
                <a:cubicBezTo>
                  <a:pt x="84" y="86"/>
                  <a:pt x="45" y="0"/>
                  <a:pt x="230" y="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10324" name="Freeform 52"/>
          <p:cNvSpPr>
            <a:spLocks/>
          </p:cNvSpPr>
          <p:nvPr/>
        </p:nvSpPr>
        <p:spPr bwMode="auto">
          <a:xfrm rot="-7944079">
            <a:off x="5768976" y="2446337"/>
            <a:ext cx="603250" cy="612775"/>
          </a:xfrm>
          <a:custGeom>
            <a:avLst/>
            <a:gdLst>
              <a:gd name="T0" fmla="*/ 2147483647 w 342"/>
              <a:gd name="T1" fmla="*/ 0 h 348"/>
              <a:gd name="T2" fmla="*/ 0 w 342"/>
              <a:gd name="T3" fmla="*/ 2147483647 h 348"/>
              <a:gd name="T4" fmla="*/ 0 60000 65536"/>
              <a:gd name="T5" fmla="*/ 0 60000 65536"/>
              <a:gd name="T6" fmla="*/ 0 w 342"/>
              <a:gd name="T7" fmla="*/ 0 h 348"/>
              <a:gd name="T8" fmla="*/ 342 w 342"/>
              <a:gd name="T9" fmla="*/ 348 h 34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42" h="348">
                <a:moveTo>
                  <a:pt x="342" y="0"/>
                </a:moveTo>
                <a:cubicBezTo>
                  <a:pt x="342" y="185"/>
                  <a:pt x="147" y="348"/>
                  <a:pt x="0" y="342"/>
                </a:cubicBezTo>
              </a:path>
            </a:pathLst>
          </a:custGeom>
          <a:noFill/>
          <a:ln w="4445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10325" name="Freeform 53"/>
          <p:cNvSpPr>
            <a:spLocks/>
          </p:cNvSpPr>
          <p:nvPr/>
        </p:nvSpPr>
        <p:spPr bwMode="auto">
          <a:xfrm>
            <a:off x="5781675" y="2017713"/>
            <a:ext cx="568325" cy="133350"/>
          </a:xfrm>
          <a:custGeom>
            <a:avLst/>
            <a:gdLst>
              <a:gd name="T0" fmla="*/ 0 w 452"/>
              <a:gd name="T1" fmla="*/ 2147483647 h 105"/>
              <a:gd name="T2" fmla="*/ 2147483647 w 452"/>
              <a:gd name="T3" fmla="*/ 2147483647 h 105"/>
              <a:gd name="T4" fmla="*/ 0 60000 65536"/>
              <a:gd name="T5" fmla="*/ 0 60000 65536"/>
              <a:gd name="T6" fmla="*/ 0 w 452"/>
              <a:gd name="T7" fmla="*/ 0 h 105"/>
              <a:gd name="T8" fmla="*/ 452 w 452"/>
              <a:gd name="T9" fmla="*/ 105 h 10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52" h="105">
                <a:moveTo>
                  <a:pt x="0" y="84"/>
                </a:moveTo>
                <a:cubicBezTo>
                  <a:pt x="117" y="0"/>
                  <a:pt x="351" y="6"/>
                  <a:pt x="452" y="105"/>
                </a:cubicBezTo>
              </a:path>
            </a:pathLst>
          </a:custGeom>
          <a:noFill/>
          <a:ln w="44450">
            <a:solidFill>
              <a:srgbClr val="FF99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10326" name="Line 54"/>
          <p:cNvSpPr>
            <a:spLocks noChangeShapeType="1"/>
          </p:cNvSpPr>
          <p:nvPr/>
        </p:nvSpPr>
        <p:spPr bwMode="auto">
          <a:xfrm flipV="1">
            <a:off x="5176838" y="3875088"/>
            <a:ext cx="0" cy="801687"/>
          </a:xfrm>
          <a:prstGeom prst="line">
            <a:avLst/>
          </a:prstGeom>
          <a:noFill/>
          <a:ln w="4445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10327" name="Line 55"/>
          <p:cNvSpPr>
            <a:spLocks noChangeShapeType="1"/>
          </p:cNvSpPr>
          <p:nvPr/>
        </p:nvSpPr>
        <p:spPr bwMode="auto">
          <a:xfrm flipV="1">
            <a:off x="5003800" y="4097338"/>
            <a:ext cx="0" cy="476250"/>
          </a:xfrm>
          <a:prstGeom prst="line">
            <a:avLst/>
          </a:prstGeom>
          <a:noFill/>
          <a:ln w="44450">
            <a:solidFill>
              <a:srgbClr val="FF99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10328" name="Line 56"/>
          <p:cNvSpPr>
            <a:spLocks noChangeShapeType="1"/>
          </p:cNvSpPr>
          <p:nvPr/>
        </p:nvSpPr>
        <p:spPr bwMode="auto">
          <a:xfrm>
            <a:off x="6997700" y="3616325"/>
            <a:ext cx="0" cy="801688"/>
          </a:xfrm>
          <a:prstGeom prst="line">
            <a:avLst/>
          </a:prstGeom>
          <a:noFill/>
          <a:ln w="4445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10329" name="Line 57"/>
          <p:cNvSpPr>
            <a:spLocks noChangeShapeType="1"/>
          </p:cNvSpPr>
          <p:nvPr/>
        </p:nvSpPr>
        <p:spPr bwMode="auto">
          <a:xfrm>
            <a:off x="7332663" y="4114800"/>
            <a:ext cx="0" cy="476250"/>
          </a:xfrm>
          <a:prstGeom prst="line">
            <a:avLst/>
          </a:prstGeom>
          <a:noFill/>
          <a:ln w="44450">
            <a:solidFill>
              <a:srgbClr val="FF99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537623" name="Rectangle 58"/>
          <p:cNvSpPr>
            <a:spLocks noChangeArrowheads="1"/>
          </p:cNvSpPr>
          <p:nvPr/>
        </p:nvSpPr>
        <p:spPr bwMode="auto">
          <a:xfrm flipH="1">
            <a:off x="6229350" y="3533775"/>
            <a:ext cx="3571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</a:t>
            </a:r>
            <a:endParaRPr lang="en-ZA" sz="2000" b="1" baseline="30000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10331" name="Rectangle 59"/>
          <p:cNvSpPr>
            <a:spLocks noChangeArrowheads="1"/>
          </p:cNvSpPr>
          <p:nvPr/>
        </p:nvSpPr>
        <p:spPr bwMode="auto">
          <a:xfrm>
            <a:off x="4814888" y="1658938"/>
            <a:ext cx="3270250" cy="36036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ZA" sz="2200">
                <a:solidFill>
                  <a:srgbClr val="000066"/>
                </a:solidFill>
              </a:rPr>
              <a:t>rim acceleration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=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200" b="1" i="1" baseline="30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|R</a:t>
            </a:r>
            <a:endParaRPr lang="en-US" sz="220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0333" name="Rectangle 61"/>
          <p:cNvSpPr>
            <a:spLocks noChangeArrowheads="1"/>
          </p:cNvSpPr>
          <p:nvPr/>
        </p:nvSpPr>
        <p:spPr bwMode="auto">
          <a:xfrm>
            <a:off x="4391025" y="2262188"/>
            <a:ext cx="3270250" cy="36036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ZA" sz="2200">
                <a:solidFill>
                  <a:srgbClr val="000066"/>
                </a:solidFill>
              </a:rPr>
              <a:t>rim speed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=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en-US" sz="2200" baseline="30000">
                <a:sym typeface="Symbol" pitchFamily="18" charset="2"/>
              </a:rPr>
              <a:t>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|R</a:t>
            </a:r>
          </a:p>
        </p:txBody>
      </p:sp>
      <p:sp>
        <p:nvSpPr>
          <p:cNvPr id="310334" name="Rectangle 62"/>
          <p:cNvSpPr>
            <a:spLocks noChangeArrowheads="1"/>
          </p:cNvSpPr>
          <p:nvPr/>
        </p:nvSpPr>
        <p:spPr bwMode="auto">
          <a:xfrm>
            <a:off x="6991350" y="3556000"/>
            <a:ext cx="1444625" cy="36036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v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obj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=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en-US" sz="2200" baseline="30000">
                <a:sym typeface="Symbol" pitchFamily="18" charset="2"/>
              </a:rPr>
              <a:t>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|R</a:t>
            </a:r>
          </a:p>
        </p:txBody>
      </p:sp>
      <p:sp>
        <p:nvSpPr>
          <p:cNvPr id="310335" name="Rectangle 63"/>
          <p:cNvSpPr>
            <a:spLocks noChangeArrowheads="1"/>
          </p:cNvSpPr>
          <p:nvPr/>
        </p:nvSpPr>
        <p:spPr bwMode="auto">
          <a:xfrm>
            <a:off x="7327900" y="4081463"/>
            <a:ext cx="1444625" cy="36036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obj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=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200" baseline="30000">
                <a:sym typeface="Symbol" pitchFamily="18" charset="2"/>
              </a:rPr>
              <a:t>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|R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0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0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277" grpId="0"/>
      <p:bldP spid="310324" grpId="0" animBg="1"/>
      <p:bldP spid="310325" grpId="0" animBg="1"/>
      <p:bldP spid="310326" grpId="0" animBg="1"/>
      <p:bldP spid="310327" grpId="0" animBg="1"/>
      <p:bldP spid="310328" grpId="0" animBg="1"/>
      <p:bldP spid="310329" grpId="0" animBg="1"/>
      <p:bldP spid="310331" grpId="0"/>
      <p:bldP spid="310333" grpId="0"/>
      <p:bldP spid="310334" grpId="0"/>
      <p:bldP spid="3103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18434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01BD02E-A8A2-4920-A577-467BFCAD1A7D}" type="slidenum">
              <a:rPr lang="en-US" smtClean="0">
                <a:latin typeface="Koala"/>
                <a:cs typeface="Arial" charset="0"/>
              </a:rPr>
              <a:pPr/>
              <a:t>3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276507" name="Line 27"/>
          <p:cNvSpPr>
            <a:spLocks noChangeShapeType="1"/>
          </p:cNvSpPr>
          <p:nvPr/>
        </p:nvSpPr>
        <p:spPr bwMode="auto">
          <a:xfrm>
            <a:off x="1389063" y="4321175"/>
            <a:ext cx="0" cy="2266950"/>
          </a:xfrm>
          <a:prstGeom prst="line">
            <a:avLst/>
          </a:prstGeom>
          <a:noFill/>
          <a:ln w="31750">
            <a:solidFill>
              <a:srgbClr val="3366FF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76506" name="Freeform 26"/>
          <p:cNvSpPr>
            <a:spLocks/>
          </p:cNvSpPr>
          <p:nvPr/>
        </p:nvSpPr>
        <p:spPr bwMode="auto">
          <a:xfrm>
            <a:off x="901700" y="1143000"/>
            <a:ext cx="6858000" cy="7391400"/>
          </a:xfrm>
          <a:custGeom>
            <a:avLst/>
            <a:gdLst>
              <a:gd name="T0" fmla="*/ 2147483647 w 4320"/>
              <a:gd name="T1" fmla="*/ 2147483647 h 4656"/>
              <a:gd name="T2" fmla="*/ 2147483647 w 4320"/>
              <a:gd name="T3" fmla="*/ 0 h 4656"/>
              <a:gd name="T4" fmla="*/ 0 w 4320"/>
              <a:gd name="T5" fmla="*/ 2147483647 h 4656"/>
              <a:gd name="T6" fmla="*/ 0 60000 65536"/>
              <a:gd name="T7" fmla="*/ 0 60000 65536"/>
              <a:gd name="T8" fmla="*/ 0 60000 65536"/>
              <a:gd name="T9" fmla="*/ 0 w 4320"/>
              <a:gd name="T10" fmla="*/ 0 h 4656"/>
              <a:gd name="T11" fmla="*/ 4320 w 4320"/>
              <a:gd name="T12" fmla="*/ 4656 h 46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" h="4656">
                <a:moveTo>
                  <a:pt x="4320" y="3000"/>
                </a:moveTo>
                <a:cubicBezTo>
                  <a:pt x="4152" y="2128"/>
                  <a:pt x="3440" y="0"/>
                  <a:pt x="2528" y="0"/>
                </a:cubicBezTo>
                <a:cubicBezTo>
                  <a:pt x="1616" y="0"/>
                  <a:pt x="376" y="2376"/>
                  <a:pt x="0" y="4656"/>
                </a:cubicBezTo>
              </a:path>
            </a:pathLst>
          </a:custGeom>
          <a:noFill/>
          <a:ln w="31750">
            <a:solidFill>
              <a:srgbClr val="3366FF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276514" name="Group 34"/>
          <p:cNvGrpSpPr>
            <a:grpSpLocks noChangeAspect="1"/>
          </p:cNvGrpSpPr>
          <p:nvPr/>
        </p:nvGrpSpPr>
        <p:grpSpPr bwMode="auto">
          <a:xfrm flipH="1">
            <a:off x="6369050" y="5614988"/>
            <a:ext cx="2774950" cy="615950"/>
            <a:chOff x="2348" y="3182"/>
            <a:chExt cx="956" cy="212"/>
          </a:xfrm>
        </p:grpSpPr>
        <p:pic>
          <p:nvPicPr>
            <p:cNvPr id="18457" name="Picture 35" descr="Spanner_lowres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36" y="3182"/>
              <a:ext cx="76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58" name="Rectangle 36"/>
            <p:cNvSpPr>
              <a:spLocks noChangeAspect="1" noChangeArrowheads="1"/>
            </p:cNvSpPr>
            <p:nvPr/>
          </p:nvSpPr>
          <p:spPr bwMode="auto">
            <a:xfrm>
              <a:off x="2348" y="3247"/>
              <a:ext cx="101" cy="94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sp>
        <p:nvSpPr>
          <p:cNvPr id="184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ROTATIONAL KINEMATICS</a:t>
            </a:r>
            <a:endParaRPr lang="en-US" smtClean="0"/>
          </a:p>
        </p:txBody>
      </p:sp>
      <p:sp>
        <p:nvSpPr>
          <p:cNvPr id="184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1331913"/>
          </a:xfrm>
        </p:spPr>
        <p:txBody>
          <a:bodyPr/>
          <a:lstStyle/>
          <a:p>
            <a:pPr marL="0" indent="0" eaLnBrk="1" hangingPunct="1"/>
            <a:r>
              <a:rPr lang="en-ZA" smtClean="0"/>
              <a:t>Rigid body model:</a:t>
            </a:r>
          </a:p>
          <a:p>
            <a:pPr lvl="1" indent="0" eaLnBrk="1" hangingPunct="1"/>
            <a:r>
              <a:rPr lang="en-ZA" smtClean="0"/>
              <a:t>A </a:t>
            </a:r>
            <a:r>
              <a:rPr lang="en-ZA" smtClean="0">
                <a:solidFill>
                  <a:srgbClr val="FF0000"/>
                </a:solidFill>
              </a:rPr>
              <a:t>rigid body</a:t>
            </a:r>
            <a:r>
              <a:rPr lang="en-ZA" smtClean="0"/>
              <a:t> is an extended object whose shape and size do not change as it moves.  Neither does it flex or bend.</a:t>
            </a:r>
            <a:endParaRPr lang="en-US" smtClean="0"/>
          </a:p>
        </p:txBody>
      </p:sp>
      <p:sp>
        <p:nvSpPr>
          <p:cNvPr id="276485" name="Rectangle 5"/>
          <p:cNvSpPr>
            <a:spLocks noChangeArrowheads="1"/>
          </p:cNvSpPr>
          <p:nvPr/>
        </p:nvSpPr>
        <p:spPr bwMode="auto">
          <a:xfrm>
            <a:off x="179388" y="2822575"/>
            <a:ext cx="2973387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600">
                <a:solidFill>
                  <a:srgbClr val="000066"/>
                </a:solidFill>
              </a:rPr>
              <a:t>Types of motion:</a:t>
            </a:r>
          </a:p>
        </p:txBody>
      </p:sp>
      <p:sp>
        <p:nvSpPr>
          <p:cNvPr id="276486" name="Rectangle 6"/>
          <p:cNvSpPr>
            <a:spLocks noChangeArrowheads="1"/>
          </p:cNvSpPr>
          <p:nvPr/>
        </p:nvSpPr>
        <p:spPr bwMode="auto">
          <a:xfrm>
            <a:off x="179388" y="3360738"/>
            <a:ext cx="29670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2000">
                <a:solidFill>
                  <a:srgbClr val="FF0000"/>
                </a:solidFill>
              </a:rPr>
              <a:t>Translational motion</a:t>
            </a:r>
            <a:r>
              <a:rPr lang="en-ZA" sz="2000">
                <a:solidFill>
                  <a:srgbClr val="000066"/>
                </a:solidFill>
              </a:rPr>
              <a:t>:</a:t>
            </a:r>
          </a:p>
        </p:txBody>
      </p:sp>
      <p:sp>
        <p:nvSpPr>
          <p:cNvPr id="276487" name="Rectangle 7"/>
          <p:cNvSpPr>
            <a:spLocks noChangeArrowheads="1"/>
          </p:cNvSpPr>
          <p:nvPr/>
        </p:nvSpPr>
        <p:spPr bwMode="auto">
          <a:xfrm>
            <a:off x="3300413" y="3360738"/>
            <a:ext cx="26130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2000">
                <a:solidFill>
                  <a:srgbClr val="FF0000"/>
                </a:solidFill>
              </a:rPr>
              <a:t>Rotational motion</a:t>
            </a:r>
            <a:r>
              <a:rPr lang="en-ZA" sz="2000">
                <a:solidFill>
                  <a:srgbClr val="000066"/>
                </a:solidFill>
              </a:rPr>
              <a:t>:</a:t>
            </a:r>
          </a:p>
        </p:txBody>
      </p:sp>
      <p:sp>
        <p:nvSpPr>
          <p:cNvPr id="276488" name="Rectangle 8"/>
          <p:cNvSpPr>
            <a:spLocks noChangeArrowheads="1"/>
          </p:cNvSpPr>
          <p:nvPr/>
        </p:nvSpPr>
        <p:spPr bwMode="auto">
          <a:xfrm>
            <a:off x="5980113" y="3360738"/>
            <a:ext cx="29146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2000">
                <a:solidFill>
                  <a:srgbClr val="000066"/>
                </a:solidFill>
              </a:rPr>
              <a:t>Combination motion:</a:t>
            </a:r>
          </a:p>
        </p:txBody>
      </p:sp>
      <p:pic>
        <p:nvPicPr>
          <p:cNvPr id="276490" name="Picture 10" descr="Spanner_lowres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81366" flipV="1">
            <a:off x="504825" y="4022725"/>
            <a:ext cx="2295525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6496" name="Group 16"/>
          <p:cNvGrpSpPr>
            <a:grpSpLocks noChangeAspect="1"/>
          </p:cNvGrpSpPr>
          <p:nvPr/>
        </p:nvGrpSpPr>
        <p:grpSpPr bwMode="auto">
          <a:xfrm>
            <a:off x="3251200" y="4722813"/>
            <a:ext cx="2774950" cy="615950"/>
            <a:chOff x="2348" y="3182"/>
            <a:chExt cx="956" cy="212"/>
          </a:xfrm>
        </p:grpSpPr>
        <p:pic>
          <p:nvPicPr>
            <p:cNvPr id="18455" name="Picture 12" descr="Spanner_lowres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36" y="3182"/>
              <a:ext cx="76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56" name="Rectangle 13"/>
            <p:cNvSpPr>
              <a:spLocks noChangeAspect="1" noChangeArrowheads="1"/>
            </p:cNvSpPr>
            <p:nvPr/>
          </p:nvSpPr>
          <p:spPr bwMode="auto">
            <a:xfrm>
              <a:off x="2348" y="3247"/>
              <a:ext cx="101" cy="94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276499" name="Group 19"/>
          <p:cNvGrpSpPr>
            <a:grpSpLocks noChangeAspect="1"/>
          </p:cNvGrpSpPr>
          <p:nvPr/>
        </p:nvGrpSpPr>
        <p:grpSpPr bwMode="auto">
          <a:xfrm flipH="1">
            <a:off x="6369050" y="5614988"/>
            <a:ext cx="2774950" cy="615950"/>
            <a:chOff x="2348" y="3182"/>
            <a:chExt cx="956" cy="212"/>
          </a:xfrm>
        </p:grpSpPr>
        <p:pic>
          <p:nvPicPr>
            <p:cNvPr id="18453" name="Picture 20" descr="Spanner_lowres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36" y="3182"/>
              <a:ext cx="76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54" name="Rectangle 21"/>
            <p:cNvSpPr>
              <a:spLocks noChangeAspect="1" noChangeArrowheads="1"/>
            </p:cNvSpPr>
            <p:nvPr/>
          </p:nvSpPr>
          <p:spPr bwMode="auto">
            <a:xfrm>
              <a:off x="2348" y="3247"/>
              <a:ext cx="101" cy="94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276505" name="Group 25"/>
          <p:cNvGrpSpPr>
            <a:grpSpLocks/>
          </p:cNvGrpSpPr>
          <p:nvPr/>
        </p:nvGrpSpPr>
        <p:grpSpPr bwMode="auto">
          <a:xfrm>
            <a:off x="3362325" y="4419600"/>
            <a:ext cx="2790825" cy="1114425"/>
            <a:chOff x="2118" y="2784"/>
            <a:chExt cx="1758" cy="702"/>
          </a:xfrm>
        </p:grpSpPr>
        <p:sp>
          <p:nvSpPr>
            <p:cNvPr id="18451" name="Line 23"/>
            <p:cNvSpPr>
              <a:spLocks noChangeShapeType="1"/>
            </p:cNvSpPr>
            <p:nvPr/>
          </p:nvSpPr>
          <p:spPr bwMode="auto">
            <a:xfrm>
              <a:off x="2922" y="2784"/>
              <a:ext cx="0" cy="70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18452" name="Line 24"/>
            <p:cNvSpPr>
              <a:spLocks noChangeShapeType="1"/>
            </p:cNvSpPr>
            <p:nvPr/>
          </p:nvSpPr>
          <p:spPr bwMode="auto">
            <a:xfrm>
              <a:off x="2118" y="3168"/>
              <a:ext cx="1758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276509" name="Freeform 29"/>
          <p:cNvSpPr>
            <a:spLocks/>
          </p:cNvSpPr>
          <p:nvPr/>
        </p:nvSpPr>
        <p:spPr bwMode="auto">
          <a:xfrm>
            <a:off x="5851525" y="3957638"/>
            <a:ext cx="396875" cy="881062"/>
          </a:xfrm>
          <a:custGeom>
            <a:avLst/>
            <a:gdLst>
              <a:gd name="T0" fmla="*/ 2147483647 w 250"/>
              <a:gd name="T1" fmla="*/ 2147483647 h 555"/>
              <a:gd name="T2" fmla="*/ 0 w 250"/>
              <a:gd name="T3" fmla="*/ 0 h 555"/>
              <a:gd name="T4" fmla="*/ 0 60000 65536"/>
              <a:gd name="T5" fmla="*/ 0 60000 65536"/>
              <a:gd name="T6" fmla="*/ 0 w 250"/>
              <a:gd name="T7" fmla="*/ 0 h 555"/>
              <a:gd name="T8" fmla="*/ 250 w 250"/>
              <a:gd name="T9" fmla="*/ 555 h 5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50" h="555">
                <a:moveTo>
                  <a:pt x="250" y="555"/>
                </a:moveTo>
                <a:cubicBezTo>
                  <a:pt x="228" y="306"/>
                  <a:pt x="83" y="82"/>
                  <a:pt x="0" y="0"/>
                </a:cubicBezTo>
              </a:path>
            </a:pathLst>
          </a:custGeom>
          <a:noFill/>
          <a:ln w="31750">
            <a:solidFill>
              <a:srgbClr val="3366FF"/>
            </a:solidFill>
            <a:prstDash val="dash"/>
            <a:round/>
            <a:headEnd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76510" name="Freeform 30"/>
          <p:cNvSpPr>
            <a:spLocks/>
          </p:cNvSpPr>
          <p:nvPr/>
        </p:nvSpPr>
        <p:spPr bwMode="auto">
          <a:xfrm flipH="1" flipV="1">
            <a:off x="3025775" y="5227638"/>
            <a:ext cx="396875" cy="881062"/>
          </a:xfrm>
          <a:custGeom>
            <a:avLst/>
            <a:gdLst>
              <a:gd name="T0" fmla="*/ 2147483647 w 250"/>
              <a:gd name="T1" fmla="*/ 2147483647 h 555"/>
              <a:gd name="T2" fmla="*/ 0 w 250"/>
              <a:gd name="T3" fmla="*/ 0 h 555"/>
              <a:gd name="T4" fmla="*/ 0 60000 65536"/>
              <a:gd name="T5" fmla="*/ 0 60000 65536"/>
              <a:gd name="T6" fmla="*/ 0 w 250"/>
              <a:gd name="T7" fmla="*/ 0 h 555"/>
              <a:gd name="T8" fmla="*/ 250 w 250"/>
              <a:gd name="T9" fmla="*/ 555 h 5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50" h="555">
                <a:moveTo>
                  <a:pt x="250" y="555"/>
                </a:moveTo>
                <a:cubicBezTo>
                  <a:pt x="228" y="306"/>
                  <a:pt x="83" y="82"/>
                  <a:pt x="0" y="0"/>
                </a:cubicBezTo>
              </a:path>
            </a:pathLst>
          </a:custGeom>
          <a:noFill/>
          <a:ln w="31750">
            <a:solidFill>
              <a:srgbClr val="3366FF"/>
            </a:solidFill>
            <a:prstDash val="dash"/>
            <a:round/>
            <a:headEnd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11111E-6 L 8.33333E-7 0.3409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764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6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-21600000">
                                      <p:cBhvr>
                                        <p:cTn id="29" dur="3000" fill="hold"/>
                                        <p:tgtEl>
                                          <p:spTgt spid="2764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6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6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6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59259E-6 C -0.01059 -0.1463 -0.15052 -0.6963 -0.31093 -0.69699 C -0.47152 -0.69769 -0.67187 -0.17477 -0.75104 0.38634 " pathEditMode="relative" rAng="0" ptsTypes="fsf">
                                      <p:cBhvr>
                                        <p:cTn id="48" dur="3000" fill="hold"/>
                                        <p:tgtEl>
                                          <p:spTgt spid="2764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6" y="-156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8" presetClass="emph" presetSubtype="0" repeatCount="3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0" dur="1033" fill="hold"/>
                                        <p:tgtEl>
                                          <p:spTgt spid="2764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1000"/>
                                        <p:tgtEl>
                                          <p:spTgt spid="276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0" presetClass="path" presetSubtype="0" fill="remove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3.88889E-6 2.59259E-6 C -0.01059 -0.1463 -0.15052 -0.6963 -0.31093 -0.69699 C -0.47152 -0.69769 -0.67187 -0.17477 -0.75104 0.38634 " pathEditMode="relative" rAng="0" ptsTypes="fsf">
                                      <p:cBhvr>
                                        <p:cTn id="63" dur="3000" fill="hold"/>
                                        <p:tgtEl>
                                          <p:spTgt spid="276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6" y="-156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8" presetClass="emph" presetSubtype="0" repeatCount="3000" fill="remove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-21600000">
                                      <p:cBhvr>
                                        <p:cTn id="65" dur="1000" fill="hold"/>
                                        <p:tgtEl>
                                          <p:spTgt spid="2765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7" grpId="0" animBg="1"/>
      <p:bldP spid="276506" grpId="0" animBg="1"/>
      <p:bldP spid="276485" grpId="0"/>
      <p:bldP spid="276486" grpId="0"/>
      <p:bldP spid="276487" grpId="0"/>
      <p:bldP spid="276488" grpId="0"/>
      <p:bldP spid="276509" grpId="0" animBg="1"/>
      <p:bldP spid="27651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649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539650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5396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70D48D-10B3-4CB7-9FA5-61EF10CAE76E}" type="slidenum">
              <a:rPr lang="en-US" smtClean="0">
                <a:latin typeface="Koala"/>
                <a:cs typeface="Arial" charset="0"/>
              </a:rPr>
              <a:pPr/>
              <a:t>30</a:t>
            </a:fld>
            <a:endParaRPr lang="en-US" smtClean="0">
              <a:latin typeface="Koala"/>
              <a:cs typeface="Arial" charset="0"/>
            </a:endParaRPr>
          </a:p>
        </p:txBody>
      </p:sp>
      <p:grpSp>
        <p:nvGrpSpPr>
          <p:cNvPr id="431106" name="Group 2"/>
          <p:cNvGrpSpPr>
            <a:grpSpLocks/>
          </p:cNvGrpSpPr>
          <p:nvPr/>
        </p:nvGrpSpPr>
        <p:grpSpPr bwMode="auto">
          <a:xfrm>
            <a:off x="5930900" y="3359150"/>
            <a:ext cx="450850" cy="450850"/>
            <a:chOff x="3243" y="2749"/>
            <a:chExt cx="202" cy="202"/>
          </a:xfrm>
        </p:grpSpPr>
        <p:sp>
          <p:nvSpPr>
            <p:cNvPr id="539727" name="Oval 3"/>
            <p:cNvSpPr>
              <a:spLocks noChangeArrowheads="1"/>
            </p:cNvSpPr>
            <p:nvPr/>
          </p:nvSpPr>
          <p:spPr bwMode="auto">
            <a:xfrm>
              <a:off x="3243" y="2749"/>
              <a:ext cx="202" cy="202"/>
            </a:xfrm>
            <a:prstGeom prst="ellipse">
              <a:avLst/>
            </a:prstGeom>
            <a:solidFill>
              <a:srgbClr val="C0C0C0"/>
            </a:solidFill>
            <a:ln w="15875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39728" name="Oval 4"/>
            <p:cNvSpPr>
              <a:spLocks noChangeAspect="1" noChangeArrowheads="1"/>
            </p:cNvSpPr>
            <p:nvPr/>
          </p:nvSpPr>
          <p:spPr bwMode="auto">
            <a:xfrm>
              <a:off x="3331" y="2836"/>
              <a:ext cx="27" cy="27"/>
            </a:xfrm>
            <a:prstGeom prst="ellipse">
              <a:avLst/>
            </a:prstGeom>
            <a:solidFill>
              <a:schemeClr val="tx1"/>
            </a:solidFill>
            <a:ln w="15875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sp>
        <p:nvSpPr>
          <p:cNvPr id="5396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79388" y="581025"/>
            <a:ext cx="5281612" cy="2301875"/>
          </a:xfrm>
        </p:spPr>
        <p:txBody>
          <a:bodyPr/>
          <a:lstStyle/>
          <a:p>
            <a:pPr marL="0" indent="0" eaLnBrk="1" hangingPunct="1"/>
            <a:r>
              <a:rPr lang="en-ZA" sz="2200" smtClean="0"/>
              <a:t>Two blocks are connected by a light string which passes over two identical pulleys, each with a moment of inertia </a:t>
            </a:r>
            <a:r>
              <a:rPr lang="en-ZA" sz="2200" b="1" i="1" smtClean="0">
                <a:latin typeface="Times New Roman" pitchFamily="18" charset="0"/>
              </a:rPr>
              <a:t>I</a:t>
            </a:r>
            <a:r>
              <a:rPr lang="en-ZA" sz="2200" smtClean="0"/>
              <a:t>, as shown. </a:t>
            </a:r>
            <a:br>
              <a:rPr lang="en-ZA" sz="2200" smtClean="0"/>
            </a:br>
            <a:r>
              <a:rPr lang="en-ZA" sz="2200" smtClean="0"/>
              <a:t>Find the acceleration of each mass and the tensions </a:t>
            </a:r>
            <a:r>
              <a:rPr lang="en-ZA" sz="2200" b="1" i="1" smtClean="0">
                <a:latin typeface="Times New Roman" pitchFamily="18" charset="0"/>
              </a:rPr>
              <a:t>T</a:t>
            </a:r>
            <a:r>
              <a:rPr lang="en-ZA" sz="2200" b="1" baseline="-25000" smtClean="0">
                <a:latin typeface="Times New Roman" pitchFamily="18" charset="0"/>
              </a:rPr>
              <a:t>1</a:t>
            </a:r>
            <a:r>
              <a:rPr lang="en-ZA" sz="2200" smtClean="0"/>
              <a:t> , </a:t>
            </a:r>
            <a:r>
              <a:rPr lang="en-ZA" sz="2200" b="1" i="1" smtClean="0">
                <a:latin typeface="Times New Roman" pitchFamily="18" charset="0"/>
              </a:rPr>
              <a:t>T</a:t>
            </a:r>
            <a:r>
              <a:rPr lang="en-ZA" sz="2200" b="1" baseline="-25000" smtClean="0">
                <a:latin typeface="Times New Roman" pitchFamily="18" charset="0"/>
              </a:rPr>
              <a:t>2</a:t>
            </a:r>
            <a:r>
              <a:rPr lang="en-ZA" sz="2200" smtClean="0"/>
              <a:t> and </a:t>
            </a:r>
            <a:r>
              <a:rPr lang="en-ZA" sz="2200" b="1" i="1" smtClean="0">
                <a:latin typeface="Times New Roman" pitchFamily="18" charset="0"/>
              </a:rPr>
              <a:t>T</a:t>
            </a:r>
            <a:r>
              <a:rPr lang="en-ZA" sz="2200" b="1" baseline="-25000" smtClean="0">
                <a:latin typeface="Times New Roman" pitchFamily="18" charset="0"/>
              </a:rPr>
              <a:t>3</a:t>
            </a:r>
            <a:r>
              <a:rPr lang="en-ZA" sz="2200" smtClean="0"/>
              <a:t>.</a:t>
            </a:r>
            <a:endParaRPr lang="en-US" sz="2200" smtClean="0"/>
          </a:p>
        </p:txBody>
      </p:sp>
      <p:grpSp>
        <p:nvGrpSpPr>
          <p:cNvPr id="539654" name="Group 6"/>
          <p:cNvGrpSpPr>
            <a:grpSpLocks/>
          </p:cNvGrpSpPr>
          <p:nvPr/>
        </p:nvGrpSpPr>
        <p:grpSpPr bwMode="auto">
          <a:xfrm>
            <a:off x="7767638" y="908050"/>
            <a:ext cx="466725" cy="482600"/>
            <a:chOff x="4893" y="707"/>
            <a:chExt cx="294" cy="304"/>
          </a:xfrm>
        </p:grpSpPr>
        <p:sp>
          <p:nvSpPr>
            <p:cNvPr id="539724" name="Oval 7"/>
            <p:cNvSpPr>
              <a:spLocks noChangeArrowheads="1"/>
            </p:cNvSpPr>
            <p:nvPr/>
          </p:nvSpPr>
          <p:spPr bwMode="auto">
            <a:xfrm>
              <a:off x="4985" y="707"/>
              <a:ext cx="202" cy="202"/>
            </a:xfrm>
            <a:prstGeom prst="ellipse">
              <a:avLst/>
            </a:prstGeom>
            <a:solidFill>
              <a:srgbClr val="C0C0C0"/>
            </a:solidFill>
            <a:ln w="15875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39725" name="Freeform 8"/>
            <p:cNvSpPr>
              <a:spLocks/>
            </p:cNvSpPr>
            <p:nvPr/>
          </p:nvSpPr>
          <p:spPr bwMode="auto">
            <a:xfrm>
              <a:off x="4893" y="774"/>
              <a:ext cx="228" cy="237"/>
            </a:xfrm>
            <a:custGeom>
              <a:avLst/>
              <a:gdLst>
                <a:gd name="T0" fmla="*/ 0 w 228"/>
                <a:gd name="T1" fmla="*/ 196 h 231"/>
                <a:gd name="T2" fmla="*/ 201 w 228"/>
                <a:gd name="T3" fmla="*/ 0 h 231"/>
                <a:gd name="T4" fmla="*/ 228 w 228"/>
                <a:gd name="T5" fmla="*/ 33 h 231"/>
                <a:gd name="T6" fmla="*/ 72 w 228"/>
                <a:gd name="T7" fmla="*/ 269 h 231"/>
                <a:gd name="T8" fmla="*/ 0 w 228"/>
                <a:gd name="T9" fmla="*/ 196 h 2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8"/>
                <a:gd name="T16" fmla="*/ 0 h 231"/>
                <a:gd name="T17" fmla="*/ 228 w 228"/>
                <a:gd name="T18" fmla="*/ 231 h 2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8" h="231">
                  <a:moveTo>
                    <a:pt x="0" y="168"/>
                  </a:moveTo>
                  <a:lnTo>
                    <a:pt x="201" y="0"/>
                  </a:lnTo>
                  <a:lnTo>
                    <a:pt x="228" y="27"/>
                  </a:lnTo>
                  <a:lnTo>
                    <a:pt x="72" y="231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rgbClr val="DDDDDD"/>
            </a:solidFill>
            <a:ln w="15875">
              <a:solidFill>
                <a:srgbClr val="000066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539726" name="Oval 9"/>
            <p:cNvSpPr>
              <a:spLocks noChangeAspect="1" noChangeArrowheads="1"/>
            </p:cNvSpPr>
            <p:nvPr/>
          </p:nvSpPr>
          <p:spPr bwMode="auto">
            <a:xfrm>
              <a:off x="5085" y="801"/>
              <a:ext cx="9" cy="9"/>
            </a:xfrm>
            <a:prstGeom prst="ellipse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539655" name="Group 10"/>
          <p:cNvGrpSpPr>
            <a:grpSpLocks/>
          </p:cNvGrpSpPr>
          <p:nvPr/>
        </p:nvGrpSpPr>
        <p:grpSpPr bwMode="auto">
          <a:xfrm flipH="1">
            <a:off x="6243638" y="908050"/>
            <a:ext cx="466725" cy="482600"/>
            <a:chOff x="4893" y="707"/>
            <a:chExt cx="294" cy="304"/>
          </a:xfrm>
        </p:grpSpPr>
        <p:sp>
          <p:nvSpPr>
            <p:cNvPr id="539721" name="Oval 11"/>
            <p:cNvSpPr>
              <a:spLocks noChangeArrowheads="1"/>
            </p:cNvSpPr>
            <p:nvPr/>
          </p:nvSpPr>
          <p:spPr bwMode="auto">
            <a:xfrm>
              <a:off x="4985" y="707"/>
              <a:ext cx="202" cy="202"/>
            </a:xfrm>
            <a:prstGeom prst="ellipse">
              <a:avLst/>
            </a:prstGeom>
            <a:solidFill>
              <a:srgbClr val="C0C0C0"/>
            </a:solidFill>
            <a:ln w="15875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39722" name="Freeform 12"/>
            <p:cNvSpPr>
              <a:spLocks/>
            </p:cNvSpPr>
            <p:nvPr/>
          </p:nvSpPr>
          <p:spPr bwMode="auto">
            <a:xfrm>
              <a:off x="4893" y="774"/>
              <a:ext cx="228" cy="237"/>
            </a:xfrm>
            <a:custGeom>
              <a:avLst/>
              <a:gdLst>
                <a:gd name="T0" fmla="*/ 0 w 228"/>
                <a:gd name="T1" fmla="*/ 196 h 231"/>
                <a:gd name="T2" fmla="*/ 201 w 228"/>
                <a:gd name="T3" fmla="*/ 0 h 231"/>
                <a:gd name="T4" fmla="*/ 228 w 228"/>
                <a:gd name="T5" fmla="*/ 33 h 231"/>
                <a:gd name="T6" fmla="*/ 72 w 228"/>
                <a:gd name="T7" fmla="*/ 269 h 231"/>
                <a:gd name="T8" fmla="*/ 0 w 228"/>
                <a:gd name="T9" fmla="*/ 196 h 2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8"/>
                <a:gd name="T16" fmla="*/ 0 h 231"/>
                <a:gd name="T17" fmla="*/ 228 w 228"/>
                <a:gd name="T18" fmla="*/ 231 h 2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8" h="231">
                  <a:moveTo>
                    <a:pt x="0" y="168"/>
                  </a:moveTo>
                  <a:lnTo>
                    <a:pt x="201" y="0"/>
                  </a:lnTo>
                  <a:lnTo>
                    <a:pt x="228" y="27"/>
                  </a:lnTo>
                  <a:lnTo>
                    <a:pt x="72" y="231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rgbClr val="DDDDDD"/>
            </a:solidFill>
            <a:ln w="15875">
              <a:solidFill>
                <a:srgbClr val="000066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539723" name="Oval 13"/>
            <p:cNvSpPr>
              <a:spLocks noChangeAspect="1" noChangeArrowheads="1"/>
            </p:cNvSpPr>
            <p:nvPr/>
          </p:nvSpPr>
          <p:spPr bwMode="auto">
            <a:xfrm>
              <a:off x="5085" y="801"/>
              <a:ext cx="9" cy="9"/>
            </a:xfrm>
            <a:prstGeom prst="ellipse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sp>
        <p:nvSpPr>
          <p:cNvPr id="539656" name="Line 14"/>
          <p:cNvSpPr>
            <a:spLocks noChangeShapeType="1"/>
          </p:cNvSpPr>
          <p:nvPr/>
        </p:nvSpPr>
        <p:spPr bwMode="auto">
          <a:xfrm>
            <a:off x="6400800" y="909638"/>
            <a:ext cx="16764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539657" name="Group 15"/>
          <p:cNvGrpSpPr>
            <a:grpSpLocks/>
          </p:cNvGrpSpPr>
          <p:nvPr/>
        </p:nvGrpSpPr>
        <p:grpSpPr bwMode="auto">
          <a:xfrm>
            <a:off x="6018213" y="1068388"/>
            <a:ext cx="460375" cy="1052512"/>
            <a:chOff x="3791" y="808"/>
            <a:chExt cx="290" cy="663"/>
          </a:xfrm>
        </p:grpSpPr>
        <p:sp>
          <p:nvSpPr>
            <p:cNvPr id="539717" name="Line 16"/>
            <p:cNvSpPr>
              <a:spLocks noChangeShapeType="1"/>
            </p:cNvSpPr>
            <p:nvPr/>
          </p:nvSpPr>
          <p:spPr bwMode="auto">
            <a:xfrm flipH="1">
              <a:off x="3935" y="808"/>
              <a:ext cx="0" cy="43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pSp>
          <p:nvGrpSpPr>
            <p:cNvPr id="539718" name="Group 17"/>
            <p:cNvGrpSpPr>
              <a:grpSpLocks/>
            </p:cNvGrpSpPr>
            <p:nvPr/>
          </p:nvGrpSpPr>
          <p:grpSpPr bwMode="auto">
            <a:xfrm>
              <a:off x="3791" y="1195"/>
              <a:ext cx="290" cy="276"/>
              <a:chOff x="3791" y="1195"/>
              <a:chExt cx="290" cy="276"/>
            </a:xfrm>
          </p:grpSpPr>
          <p:sp>
            <p:nvSpPr>
              <p:cNvPr id="539719" name="Rectangle 18" descr="Papyrus"/>
              <p:cNvSpPr>
                <a:spLocks noChangeArrowheads="1"/>
              </p:cNvSpPr>
              <p:nvPr/>
            </p:nvSpPr>
            <p:spPr bwMode="auto">
              <a:xfrm flipH="1">
                <a:off x="3804" y="1246"/>
                <a:ext cx="260" cy="225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5875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539720" name="Rectangle 19"/>
              <p:cNvSpPr>
                <a:spLocks noChangeArrowheads="1"/>
              </p:cNvSpPr>
              <p:nvPr/>
            </p:nvSpPr>
            <p:spPr bwMode="auto">
              <a:xfrm>
                <a:off x="3791" y="1195"/>
                <a:ext cx="290" cy="269"/>
              </a:xfrm>
              <a:prstGeom prst="rect">
                <a:avLst/>
              </a:prstGeom>
              <a:noFill/>
              <a:ln w="15875" algn="ctr">
                <a:noFill/>
                <a:miter lim="800000"/>
                <a:headEnd/>
                <a:tailEnd type="none" w="lg" len="lg"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ZA" sz="2000" b="1" i="1">
                    <a:solidFill>
                      <a:srgbClr val="000066"/>
                    </a:solidFill>
                    <a:latin typeface="Times New Roman" pitchFamily="18" charset="0"/>
                  </a:rPr>
                  <a:t>m</a:t>
                </a:r>
                <a:r>
                  <a:rPr lang="en-ZA" sz="2000" b="1" baseline="-25000">
                    <a:solidFill>
                      <a:srgbClr val="000066"/>
                    </a:solidFill>
                    <a:latin typeface="Times New Roman" pitchFamily="18" charset="0"/>
                  </a:rPr>
                  <a:t>1</a:t>
                </a:r>
                <a:endParaRPr lang="en-US" sz="2000" b="1" baseline="-25000">
                  <a:solidFill>
                    <a:srgbClr val="000066"/>
                  </a:solidFill>
                  <a:latin typeface="Times New Roman" pitchFamily="18" charset="0"/>
                </a:endParaRPr>
              </a:p>
            </p:txBody>
          </p:sp>
        </p:grpSp>
      </p:grpSp>
      <p:grpSp>
        <p:nvGrpSpPr>
          <p:cNvPr id="539658" name="Group 20"/>
          <p:cNvGrpSpPr>
            <a:grpSpLocks/>
          </p:cNvGrpSpPr>
          <p:nvPr/>
        </p:nvGrpSpPr>
        <p:grpSpPr bwMode="auto">
          <a:xfrm>
            <a:off x="7986713" y="1068388"/>
            <a:ext cx="498475" cy="1230312"/>
            <a:chOff x="5031" y="808"/>
            <a:chExt cx="314" cy="775"/>
          </a:xfrm>
        </p:grpSpPr>
        <p:sp>
          <p:nvSpPr>
            <p:cNvPr id="539713" name="Line 21"/>
            <p:cNvSpPr>
              <a:spLocks noChangeShapeType="1"/>
            </p:cNvSpPr>
            <p:nvPr/>
          </p:nvSpPr>
          <p:spPr bwMode="auto">
            <a:xfrm>
              <a:off x="5187" y="808"/>
              <a:ext cx="0" cy="43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pSp>
          <p:nvGrpSpPr>
            <p:cNvPr id="539714" name="Group 22"/>
            <p:cNvGrpSpPr>
              <a:grpSpLocks/>
            </p:cNvGrpSpPr>
            <p:nvPr/>
          </p:nvGrpSpPr>
          <p:grpSpPr bwMode="auto">
            <a:xfrm>
              <a:off x="5031" y="1246"/>
              <a:ext cx="314" cy="337"/>
              <a:chOff x="5031" y="1246"/>
              <a:chExt cx="314" cy="337"/>
            </a:xfrm>
          </p:grpSpPr>
          <p:sp>
            <p:nvSpPr>
              <p:cNvPr id="539715" name="Rectangle 23" descr="Papyrus"/>
              <p:cNvSpPr>
                <a:spLocks noChangeArrowheads="1"/>
              </p:cNvSpPr>
              <p:nvPr/>
            </p:nvSpPr>
            <p:spPr bwMode="auto">
              <a:xfrm>
                <a:off x="5031" y="1246"/>
                <a:ext cx="314" cy="337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5875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539716" name="Rectangle 24"/>
              <p:cNvSpPr>
                <a:spLocks noChangeArrowheads="1"/>
              </p:cNvSpPr>
              <p:nvPr/>
            </p:nvSpPr>
            <p:spPr bwMode="auto">
              <a:xfrm>
                <a:off x="5051" y="1251"/>
                <a:ext cx="290" cy="269"/>
              </a:xfrm>
              <a:prstGeom prst="rect">
                <a:avLst/>
              </a:prstGeom>
              <a:noFill/>
              <a:ln w="15875" algn="ctr">
                <a:noFill/>
                <a:miter lim="800000"/>
                <a:headEnd/>
                <a:tailEnd type="none" w="lg" len="lg"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ZA" sz="2000" b="1" i="1">
                    <a:solidFill>
                      <a:srgbClr val="000066"/>
                    </a:solidFill>
                    <a:latin typeface="Times New Roman" pitchFamily="18" charset="0"/>
                  </a:rPr>
                  <a:t>m</a:t>
                </a:r>
                <a:r>
                  <a:rPr lang="en-ZA" sz="2000" b="1" baseline="-25000">
                    <a:solidFill>
                      <a:srgbClr val="000066"/>
                    </a:solidFill>
                    <a:latin typeface="Times New Roman" pitchFamily="18" charset="0"/>
                  </a:rPr>
                  <a:t>2</a:t>
                </a:r>
                <a:endParaRPr lang="en-US" sz="2000" b="1" baseline="-25000">
                  <a:solidFill>
                    <a:srgbClr val="000066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539659" name="Rectangle 25"/>
          <p:cNvSpPr>
            <a:spLocks noChangeArrowheads="1"/>
          </p:cNvSpPr>
          <p:nvPr/>
        </p:nvSpPr>
        <p:spPr bwMode="auto">
          <a:xfrm>
            <a:off x="6591300" y="1282700"/>
            <a:ext cx="1293813" cy="1189038"/>
          </a:xfrm>
          <a:prstGeom prst="rect">
            <a:avLst/>
          </a:prstGeom>
          <a:solidFill>
            <a:srgbClr val="DDDDDD"/>
          </a:solidFill>
          <a:ln w="15875" algn="ctr">
            <a:solidFill>
              <a:srgbClr val="000066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539660" name="Rectangle 26"/>
          <p:cNvSpPr>
            <a:spLocks noChangeArrowheads="1"/>
          </p:cNvSpPr>
          <p:nvPr/>
        </p:nvSpPr>
        <p:spPr bwMode="auto">
          <a:xfrm>
            <a:off x="5865813" y="1146175"/>
            <a:ext cx="419100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endParaRPr lang="en-US" sz="20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539661" name="Rectangle 27"/>
          <p:cNvSpPr>
            <a:spLocks noChangeArrowheads="1"/>
          </p:cNvSpPr>
          <p:nvPr/>
        </p:nvSpPr>
        <p:spPr bwMode="auto">
          <a:xfrm>
            <a:off x="7034213" y="504825"/>
            <a:ext cx="419100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endParaRPr lang="en-US" sz="20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539662" name="Rectangle 28"/>
          <p:cNvSpPr>
            <a:spLocks noChangeArrowheads="1"/>
          </p:cNvSpPr>
          <p:nvPr/>
        </p:nvSpPr>
        <p:spPr bwMode="auto">
          <a:xfrm>
            <a:off x="8208963" y="1146175"/>
            <a:ext cx="419100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3</a:t>
            </a:r>
            <a:endParaRPr lang="en-US" sz="20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grpSp>
        <p:nvGrpSpPr>
          <p:cNvPr id="431133" name="Group 29"/>
          <p:cNvGrpSpPr>
            <a:grpSpLocks/>
          </p:cNvGrpSpPr>
          <p:nvPr/>
        </p:nvGrpSpPr>
        <p:grpSpPr bwMode="auto">
          <a:xfrm>
            <a:off x="955675" y="3622675"/>
            <a:ext cx="460375" cy="438150"/>
            <a:chOff x="3791" y="1195"/>
            <a:chExt cx="290" cy="276"/>
          </a:xfrm>
        </p:grpSpPr>
        <p:sp>
          <p:nvSpPr>
            <p:cNvPr id="539711" name="Rectangle 30" descr="Papyrus"/>
            <p:cNvSpPr>
              <a:spLocks noChangeArrowheads="1"/>
            </p:cNvSpPr>
            <p:nvPr/>
          </p:nvSpPr>
          <p:spPr bwMode="auto">
            <a:xfrm flipH="1">
              <a:off x="3804" y="1246"/>
              <a:ext cx="260" cy="225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39712" name="Rectangle 31"/>
            <p:cNvSpPr>
              <a:spLocks noChangeArrowheads="1"/>
            </p:cNvSpPr>
            <p:nvPr/>
          </p:nvSpPr>
          <p:spPr bwMode="auto">
            <a:xfrm>
              <a:off x="3791" y="1195"/>
              <a:ext cx="290" cy="269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 type="none" w="lg" len="lg"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ZA" sz="2000" b="1" i="1">
                  <a:solidFill>
                    <a:srgbClr val="000066"/>
                  </a:solidFill>
                  <a:latin typeface="Times New Roman" pitchFamily="18" charset="0"/>
                </a:rPr>
                <a:t>m</a:t>
              </a:r>
              <a:r>
                <a:rPr lang="en-ZA" sz="2000" b="1" baseline="-25000">
                  <a:solidFill>
                    <a:srgbClr val="000066"/>
                  </a:solidFill>
                  <a:latin typeface="Times New Roman" pitchFamily="18" charset="0"/>
                </a:rPr>
                <a:t>1</a:t>
              </a:r>
              <a:endParaRPr lang="en-US" sz="2000" b="1" baseline="-25000">
                <a:solidFill>
                  <a:srgbClr val="000066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431136" name="Group 32"/>
          <p:cNvGrpSpPr>
            <a:grpSpLocks/>
          </p:cNvGrpSpPr>
          <p:nvPr/>
        </p:nvGrpSpPr>
        <p:grpSpPr bwMode="auto">
          <a:xfrm>
            <a:off x="7670800" y="3514725"/>
            <a:ext cx="498475" cy="534988"/>
            <a:chOff x="5031" y="1246"/>
            <a:chExt cx="314" cy="337"/>
          </a:xfrm>
        </p:grpSpPr>
        <p:sp>
          <p:nvSpPr>
            <p:cNvPr id="539709" name="Rectangle 33" descr="Papyrus"/>
            <p:cNvSpPr>
              <a:spLocks noChangeArrowheads="1"/>
            </p:cNvSpPr>
            <p:nvPr/>
          </p:nvSpPr>
          <p:spPr bwMode="auto">
            <a:xfrm>
              <a:off x="5031" y="1246"/>
              <a:ext cx="314" cy="337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39710" name="Rectangle 34"/>
            <p:cNvSpPr>
              <a:spLocks noChangeArrowheads="1"/>
            </p:cNvSpPr>
            <p:nvPr/>
          </p:nvSpPr>
          <p:spPr bwMode="auto">
            <a:xfrm>
              <a:off x="5051" y="1251"/>
              <a:ext cx="290" cy="269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 type="none" w="lg" len="lg"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ZA" sz="2000" b="1" i="1">
                  <a:solidFill>
                    <a:srgbClr val="000066"/>
                  </a:solidFill>
                  <a:latin typeface="Times New Roman" pitchFamily="18" charset="0"/>
                </a:rPr>
                <a:t>m</a:t>
              </a:r>
              <a:r>
                <a:rPr lang="en-ZA" sz="2000" b="1" baseline="-25000">
                  <a:solidFill>
                    <a:srgbClr val="000066"/>
                  </a:solidFill>
                  <a:latin typeface="Times New Roman" pitchFamily="18" charset="0"/>
                </a:rPr>
                <a:t>2</a:t>
              </a:r>
              <a:endParaRPr lang="en-US" sz="2000" b="1" baseline="-25000">
                <a:solidFill>
                  <a:srgbClr val="000066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431139" name="Group 35"/>
          <p:cNvGrpSpPr>
            <a:grpSpLocks/>
          </p:cNvGrpSpPr>
          <p:nvPr/>
        </p:nvGrpSpPr>
        <p:grpSpPr bwMode="auto">
          <a:xfrm>
            <a:off x="6561138" y="1465263"/>
            <a:ext cx="1162050" cy="995362"/>
            <a:chOff x="4168" y="874"/>
            <a:chExt cx="732" cy="627"/>
          </a:xfrm>
        </p:grpSpPr>
        <p:sp>
          <p:nvSpPr>
            <p:cNvPr id="539705" name="Rectangle 36"/>
            <p:cNvSpPr>
              <a:spLocks noChangeArrowheads="1"/>
            </p:cNvSpPr>
            <p:nvPr/>
          </p:nvSpPr>
          <p:spPr bwMode="auto">
            <a:xfrm>
              <a:off x="4541" y="1232"/>
              <a:ext cx="33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US" sz="2000" b="1" i="1">
                  <a:solidFill>
                    <a:srgbClr val="000066"/>
                  </a:solidFill>
                  <a:latin typeface="Times New Roman" pitchFamily="18" charset="0"/>
                </a:rPr>
                <a:t>x</a:t>
              </a:r>
            </a:p>
          </p:txBody>
        </p:sp>
        <p:sp>
          <p:nvSpPr>
            <p:cNvPr id="539706" name="Line 37"/>
            <p:cNvSpPr>
              <a:spLocks noChangeShapeType="1"/>
            </p:cNvSpPr>
            <p:nvPr/>
          </p:nvSpPr>
          <p:spPr bwMode="auto">
            <a:xfrm>
              <a:off x="4299" y="1239"/>
              <a:ext cx="601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39707" name="Line 38"/>
            <p:cNvSpPr>
              <a:spLocks noChangeShapeType="1"/>
            </p:cNvSpPr>
            <p:nvPr/>
          </p:nvSpPr>
          <p:spPr bwMode="auto">
            <a:xfrm flipV="1">
              <a:off x="4492" y="874"/>
              <a:ext cx="0" cy="54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39708" name="Rectangle 39"/>
            <p:cNvSpPr>
              <a:spLocks noChangeArrowheads="1"/>
            </p:cNvSpPr>
            <p:nvPr/>
          </p:nvSpPr>
          <p:spPr bwMode="auto">
            <a:xfrm>
              <a:off x="4168" y="899"/>
              <a:ext cx="418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US" sz="2000" b="1" i="1">
                  <a:solidFill>
                    <a:srgbClr val="000066"/>
                  </a:solidFill>
                  <a:latin typeface="Times New Roman" pitchFamily="18" charset="0"/>
                </a:rPr>
                <a:t>y</a:t>
              </a:r>
            </a:p>
          </p:txBody>
        </p:sp>
      </p:grpSp>
      <p:sp>
        <p:nvSpPr>
          <p:cNvPr id="431144" name="Line 40"/>
          <p:cNvSpPr>
            <a:spLocks noChangeShapeType="1"/>
          </p:cNvSpPr>
          <p:nvPr/>
        </p:nvSpPr>
        <p:spPr bwMode="auto">
          <a:xfrm flipH="1" flipV="1">
            <a:off x="1184275" y="3013075"/>
            <a:ext cx="3175" cy="73183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31145" name="Line 41"/>
          <p:cNvSpPr>
            <a:spLocks noChangeShapeType="1"/>
          </p:cNvSpPr>
          <p:nvPr/>
        </p:nvSpPr>
        <p:spPr bwMode="auto">
          <a:xfrm flipH="1">
            <a:off x="1176338" y="3997325"/>
            <a:ext cx="0" cy="61118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31146" name="Freeform 42"/>
          <p:cNvSpPr>
            <a:spLocks/>
          </p:cNvSpPr>
          <p:nvPr/>
        </p:nvSpPr>
        <p:spPr bwMode="auto">
          <a:xfrm rot="-426943">
            <a:off x="6221413" y="4359275"/>
            <a:ext cx="406400" cy="412750"/>
          </a:xfrm>
          <a:custGeom>
            <a:avLst/>
            <a:gdLst>
              <a:gd name="T0" fmla="*/ 2147483647 w 342"/>
              <a:gd name="T1" fmla="*/ 0 h 348"/>
              <a:gd name="T2" fmla="*/ 0 w 342"/>
              <a:gd name="T3" fmla="*/ 2147483647 h 348"/>
              <a:gd name="T4" fmla="*/ 0 60000 65536"/>
              <a:gd name="T5" fmla="*/ 0 60000 65536"/>
              <a:gd name="T6" fmla="*/ 0 w 342"/>
              <a:gd name="T7" fmla="*/ 0 h 348"/>
              <a:gd name="T8" fmla="*/ 342 w 342"/>
              <a:gd name="T9" fmla="*/ 348 h 34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42" h="348">
                <a:moveTo>
                  <a:pt x="342" y="0"/>
                </a:moveTo>
                <a:cubicBezTo>
                  <a:pt x="342" y="185"/>
                  <a:pt x="147" y="348"/>
                  <a:pt x="0" y="342"/>
                </a:cubicBezTo>
              </a:path>
            </a:pathLst>
          </a:custGeom>
          <a:noFill/>
          <a:ln w="76200">
            <a:solidFill>
              <a:srgbClr val="969696"/>
            </a:solidFill>
            <a:round/>
            <a:headEnd/>
            <a:tailEnd type="stealth" w="med" len="med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31147" name="Freeform 43"/>
          <p:cNvSpPr>
            <a:spLocks/>
          </p:cNvSpPr>
          <p:nvPr/>
        </p:nvSpPr>
        <p:spPr bwMode="auto">
          <a:xfrm rot="16579739" flipV="1">
            <a:off x="4981575" y="3109913"/>
            <a:ext cx="406400" cy="412750"/>
          </a:xfrm>
          <a:custGeom>
            <a:avLst/>
            <a:gdLst>
              <a:gd name="T0" fmla="*/ 2147483647 w 342"/>
              <a:gd name="T1" fmla="*/ 0 h 348"/>
              <a:gd name="T2" fmla="*/ 0 w 342"/>
              <a:gd name="T3" fmla="*/ 2147483647 h 348"/>
              <a:gd name="T4" fmla="*/ 0 60000 65536"/>
              <a:gd name="T5" fmla="*/ 0 60000 65536"/>
              <a:gd name="T6" fmla="*/ 0 w 342"/>
              <a:gd name="T7" fmla="*/ 0 h 348"/>
              <a:gd name="T8" fmla="*/ 342 w 342"/>
              <a:gd name="T9" fmla="*/ 348 h 34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42" h="348">
                <a:moveTo>
                  <a:pt x="342" y="0"/>
                </a:moveTo>
                <a:cubicBezTo>
                  <a:pt x="342" y="185"/>
                  <a:pt x="147" y="348"/>
                  <a:pt x="0" y="342"/>
                </a:cubicBezTo>
              </a:path>
            </a:pathLst>
          </a:custGeom>
          <a:noFill/>
          <a:ln w="76200">
            <a:solidFill>
              <a:srgbClr val="969696"/>
            </a:solidFill>
            <a:round/>
            <a:headEnd/>
            <a:tailEnd type="stealth" w="med" len="med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31148" name="Rectangle 44"/>
          <p:cNvSpPr>
            <a:spLocks noChangeArrowheads="1"/>
          </p:cNvSpPr>
          <p:nvPr/>
        </p:nvSpPr>
        <p:spPr bwMode="auto">
          <a:xfrm>
            <a:off x="5697538" y="4532313"/>
            <a:ext cx="6556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000" b="1">
                <a:solidFill>
                  <a:srgbClr val="000066"/>
                </a:solidFill>
                <a:latin typeface="Times New Roman" pitchFamily="18" charset="0"/>
              </a:rPr>
              <a:t>ve</a:t>
            </a:r>
          </a:p>
        </p:txBody>
      </p:sp>
      <p:sp>
        <p:nvSpPr>
          <p:cNvPr id="431149" name="Rectangle 45"/>
          <p:cNvSpPr>
            <a:spLocks noChangeArrowheads="1"/>
          </p:cNvSpPr>
          <p:nvPr/>
        </p:nvSpPr>
        <p:spPr bwMode="auto">
          <a:xfrm>
            <a:off x="4749800" y="3408363"/>
            <a:ext cx="6556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66"/>
                </a:solidFill>
                <a:latin typeface="Times New Roman" pitchFamily="18" charset="0"/>
              </a:rPr>
              <a:t>+ve</a:t>
            </a:r>
          </a:p>
        </p:txBody>
      </p:sp>
      <p:sp>
        <p:nvSpPr>
          <p:cNvPr id="431150" name="Rectangle 46"/>
          <p:cNvSpPr>
            <a:spLocks noChangeArrowheads="1"/>
          </p:cNvSpPr>
          <p:nvPr/>
        </p:nvSpPr>
        <p:spPr bwMode="auto">
          <a:xfrm>
            <a:off x="482600" y="4090988"/>
            <a:ext cx="5873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US" sz="20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g</a:t>
            </a:r>
          </a:p>
        </p:txBody>
      </p:sp>
      <p:sp>
        <p:nvSpPr>
          <p:cNvPr id="431151" name="Rectangle 47"/>
          <p:cNvSpPr>
            <a:spLocks noChangeArrowheads="1"/>
          </p:cNvSpPr>
          <p:nvPr/>
        </p:nvSpPr>
        <p:spPr bwMode="auto">
          <a:xfrm>
            <a:off x="7972425" y="4206875"/>
            <a:ext cx="5873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US" sz="20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g</a:t>
            </a:r>
          </a:p>
        </p:txBody>
      </p:sp>
      <p:sp>
        <p:nvSpPr>
          <p:cNvPr id="431152" name="Rectangle 48"/>
          <p:cNvSpPr>
            <a:spLocks noChangeArrowheads="1"/>
          </p:cNvSpPr>
          <p:nvPr/>
        </p:nvSpPr>
        <p:spPr bwMode="auto">
          <a:xfrm>
            <a:off x="708025" y="3089275"/>
            <a:ext cx="4191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US" sz="20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endParaRPr lang="en-US" sz="20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31153" name="Line 49"/>
          <p:cNvSpPr>
            <a:spLocks noChangeShapeType="1"/>
          </p:cNvSpPr>
          <p:nvPr/>
        </p:nvSpPr>
        <p:spPr bwMode="auto">
          <a:xfrm flipH="1" flipV="1">
            <a:off x="7929563" y="2643188"/>
            <a:ext cx="0" cy="91122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31154" name="Line 50"/>
          <p:cNvSpPr>
            <a:spLocks noChangeShapeType="1"/>
          </p:cNvSpPr>
          <p:nvPr/>
        </p:nvSpPr>
        <p:spPr bwMode="auto">
          <a:xfrm flipH="1">
            <a:off x="7913688" y="3975100"/>
            <a:ext cx="3175" cy="10033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31155" name="Rectangle 51"/>
          <p:cNvSpPr>
            <a:spLocks noChangeArrowheads="1"/>
          </p:cNvSpPr>
          <p:nvPr/>
        </p:nvSpPr>
        <p:spPr bwMode="auto">
          <a:xfrm>
            <a:off x="7969250" y="2900363"/>
            <a:ext cx="4191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US" sz="2000" b="1" baseline="-25000">
                <a:solidFill>
                  <a:srgbClr val="000066"/>
                </a:solidFill>
                <a:latin typeface="Times New Roman" pitchFamily="18" charset="0"/>
              </a:rPr>
              <a:t>3</a:t>
            </a:r>
            <a:endParaRPr lang="en-US" sz="20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31156" name="Line 52"/>
          <p:cNvSpPr>
            <a:spLocks noChangeShapeType="1"/>
          </p:cNvSpPr>
          <p:nvPr/>
        </p:nvSpPr>
        <p:spPr bwMode="auto">
          <a:xfrm flipV="1">
            <a:off x="6183313" y="2894013"/>
            <a:ext cx="657225" cy="65722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31157" name="Rectangle 53"/>
          <p:cNvSpPr>
            <a:spLocks noChangeArrowheads="1"/>
          </p:cNvSpPr>
          <p:nvPr/>
        </p:nvSpPr>
        <p:spPr bwMode="auto">
          <a:xfrm>
            <a:off x="6535738" y="3036888"/>
            <a:ext cx="406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n</a:t>
            </a:r>
            <a:r>
              <a:rPr lang="en-US" sz="20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endParaRPr lang="en-US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31158" name="Line 54"/>
          <p:cNvSpPr>
            <a:spLocks noChangeShapeType="1"/>
          </p:cNvSpPr>
          <p:nvPr/>
        </p:nvSpPr>
        <p:spPr bwMode="auto">
          <a:xfrm flipH="1">
            <a:off x="5208588" y="3357563"/>
            <a:ext cx="949325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31159" name="Rectangle 55"/>
          <p:cNvSpPr>
            <a:spLocks noChangeArrowheads="1"/>
          </p:cNvSpPr>
          <p:nvPr/>
        </p:nvSpPr>
        <p:spPr bwMode="auto">
          <a:xfrm>
            <a:off x="5468938" y="2921000"/>
            <a:ext cx="4191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US" sz="20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endParaRPr lang="en-US" sz="20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31160" name="Line 56"/>
          <p:cNvSpPr>
            <a:spLocks noChangeShapeType="1"/>
          </p:cNvSpPr>
          <p:nvPr/>
        </p:nvSpPr>
        <p:spPr bwMode="auto">
          <a:xfrm flipH="1">
            <a:off x="6370638" y="3576638"/>
            <a:ext cx="9525" cy="912812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31161" name="Rectangle 57"/>
          <p:cNvSpPr>
            <a:spLocks noChangeArrowheads="1"/>
          </p:cNvSpPr>
          <p:nvPr/>
        </p:nvSpPr>
        <p:spPr bwMode="auto">
          <a:xfrm>
            <a:off x="6370638" y="3744913"/>
            <a:ext cx="4191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US" sz="2000" b="1" baseline="-25000">
                <a:solidFill>
                  <a:srgbClr val="000066"/>
                </a:solidFill>
                <a:latin typeface="Times New Roman" pitchFamily="18" charset="0"/>
              </a:rPr>
              <a:t>3</a:t>
            </a:r>
            <a:endParaRPr lang="en-US" sz="20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31162" name="Line 58"/>
          <p:cNvSpPr>
            <a:spLocks noChangeShapeType="1"/>
          </p:cNvSpPr>
          <p:nvPr/>
        </p:nvSpPr>
        <p:spPr bwMode="auto">
          <a:xfrm flipH="1">
            <a:off x="6156325" y="3617913"/>
            <a:ext cx="4763" cy="512762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31163" name="Rectangle 59"/>
          <p:cNvSpPr>
            <a:spLocks noChangeArrowheads="1"/>
          </p:cNvSpPr>
          <p:nvPr/>
        </p:nvSpPr>
        <p:spPr bwMode="auto">
          <a:xfrm>
            <a:off x="5716588" y="3703638"/>
            <a:ext cx="406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w</a:t>
            </a:r>
            <a:endParaRPr lang="en-US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grpSp>
        <p:nvGrpSpPr>
          <p:cNvPr id="431164" name="Group 60"/>
          <p:cNvGrpSpPr>
            <a:grpSpLocks/>
          </p:cNvGrpSpPr>
          <p:nvPr/>
        </p:nvGrpSpPr>
        <p:grpSpPr bwMode="auto">
          <a:xfrm flipH="1">
            <a:off x="2686050" y="3524250"/>
            <a:ext cx="450850" cy="450850"/>
            <a:chOff x="3243" y="2749"/>
            <a:chExt cx="202" cy="202"/>
          </a:xfrm>
        </p:grpSpPr>
        <p:sp>
          <p:nvSpPr>
            <p:cNvPr id="539703" name="Oval 61"/>
            <p:cNvSpPr>
              <a:spLocks noChangeArrowheads="1"/>
            </p:cNvSpPr>
            <p:nvPr/>
          </p:nvSpPr>
          <p:spPr bwMode="auto">
            <a:xfrm>
              <a:off x="3243" y="2749"/>
              <a:ext cx="202" cy="202"/>
            </a:xfrm>
            <a:prstGeom prst="ellipse">
              <a:avLst/>
            </a:prstGeom>
            <a:solidFill>
              <a:srgbClr val="C0C0C0"/>
            </a:solidFill>
            <a:ln w="15875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39704" name="Oval 62"/>
            <p:cNvSpPr>
              <a:spLocks noChangeAspect="1" noChangeArrowheads="1"/>
            </p:cNvSpPr>
            <p:nvPr/>
          </p:nvSpPr>
          <p:spPr bwMode="auto">
            <a:xfrm>
              <a:off x="3331" y="2836"/>
              <a:ext cx="27" cy="27"/>
            </a:xfrm>
            <a:prstGeom prst="ellipse">
              <a:avLst/>
            </a:prstGeom>
            <a:solidFill>
              <a:schemeClr val="tx1"/>
            </a:solidFill>
            <a:ln w="15875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sp>
        <p:nvSpPr>
          <p:cNvPr id="431167" name="Line 63"/>
          <p:cNvSpPr>
            <a:spLocks noChangeShapeType="1"/>
          </p:cNvSpPr>
          <p:nvPr/>
        </p:nvSpPr>
        <p:spPr bwMode="auto">
          <a:xfrm flipH="1" flipV="1">
            <a:off x="2228850" y="3059113"/>
            <a:ext cx="657225" cy="65722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31168" name="Rectangle 64"/>
          <p:cNvSpPr>
            <a:spLocks noChangeArrowheads="1"/>
          </p:cNvSpPr>
          <p:nvPr/>
        </p:nvSpPr>
        <p:spPr bwMode="auto">
          <a:xfrm flipH="1">
            <a:off x="2224088" y="3201988"/>
            <a:ext cx="406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n</a:t>
            </a:r>
            <a:r>
              <a:rPr lang="en-US" sz="20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endParaRPr lang="en-US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31169" name="Line 65"/>
          <p:cNvSpPr>
            <a:spLocks noChangeShapeType="1"/>
          </p:cNvSpPr>
          <p:nvPr/>
        </p:nvSpPr>
        <p:spPr bwMode="auto">
          <a:xfrm>
            <a:off x="2916238" y="3522663"/>
            <a:ext cx="949325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31170" name="Rectangle 66"/>
          <p:cNvSpPr>
            <a:spLocks noChangeArrowheads="1"/>
          </p:cNvSpPr>
          <p:nvPr/>
        </p:nvSpPr>
        <p:spPr bwMode="auto">
          <a:xfrm flipH="1">
            <a:off x="3176588" y="3086100"/>
            <a:ext cx="4191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US" sz="20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endParaRPr lang="en-US" sz="20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31171" name="Line 67"/>
          <p:cNvSpPr>
            <a:spLocks noChangeShapeType="1"/>
          </p:cNvSpPr>
          <p:nvPr/>
        </p:nvSpPr>
        <p:spPr bwMode="auto">
          <a:xfrm>
            <a:off x="2682875" y="3741738"/>
            <a:ext cx="7938" cy="760412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31172" name="Rectangle 68"/>
          <p:cNvSpPr>
            <a:spLocks noChangeArrowheads="1"/>
          </p:cNvSpPr>
          <p:nvPr/>
        </p:nvSpPr>
        <p:spPr bwMode="auto">
          <a:xfrm flipH="1">
            <a:off x="2249488" y="3862388"/>
            <a:ext cx="4191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US" sz="20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endParaRPr lang="en-US" sz="20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31173" name="Line 69"/>
          <p:cNvSpPr>
            <a:spLocks noChangeShapeType="1"/>
          </p:cNvSpPr>
          <p:nvPr/>
        </p:nvSpPr>
        <p:spPr bwMode="auto">
          <a:xfrm>
            <a:off x="2911475" y="3783013"/>
            <a:ext cx="4763" cy="512762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31174" name="Rectangle 70"/>
          <p:cNvSpPr>
            <a:spLocks noChangeArrowheads="1"/>
          </p:cNvSpPr>
          <p:nvPr/>
        </p:nvSpPr>
        <p:spPr bwMode="auto">
          <a:xfrm flipH="1">
            <a:off x="2986088" y="3868738"/>
            <a:ext cx="406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w</a:t>
            </a:r>
            <a:endParaRPr lang="en-US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31175" name="Rectangle 71"/>
          <p:cNvSpPr>
            <a:spLocks noChangeArrowheads="1"/>
          </p:cNvSpPr>
          <p:nvPr/>
        </p:nvSpPr>
        <p:spPr bwMode="auto">
          <a:xfrm>
            <a:off x="3798888" y="3573463"/>
            <a:ext cx="6556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000" b="1">
                <a:solidFill>
                  <a:srgbClr val="000066"/>
                </a:solidFill>
                <a:latin typeface="Times New Roman" pitchFamily="18" charset="0"/>
              </a:rPr>
              <a:t>ve</a:t>
            </a:r>
          </a:p>
        </p:txBody>
      </p:sp>
      <p:sp>
        <p:nvSpPr>
          <p:cNvPr id="431176" name="Freeform 72"/>
          <p:cNvSpPr>
            <a:spLocks/>
          </p:cNvSpPr>
          <p:nvPr/>
        </p:nvSpPr>
        <p:spPr bwMode="auto">
          <a:xfrm rot="426943" flipH="1">
            <a:off x="2417763" y="4352925"/>
            <a:ext cx="406400" cy="412750"/>
          </a:xfrm>
          <a:custGeom>
            <a:avLst/>
            <a:gdLst>
              <a:gd name="T0" fmla="*/ 2147483647 w 342"/>
              <a:gd name="T1" fmla="*/ 0 h 348"/>
              <a:gd name="T2" fmla="*/ 0 w 342"/>
              <a:gd name="T3" fmla="*/ 2147483647 h 348"/>
              <a:gd name="T4" fmla="*/ 0 60000 65536"/>
              <a:gd name="T5" fmla="*/ 0 60000 65536"/>
              <a:gd name="T6" fmla="*/ 0 w 342"/>
              <a:gd name="T7" fmla="*/ 0 h 348"/>
              <a:gd name="T8" fmla="*/ 342 w 342"/>
              <a:gd name="T9" fmla="*/ 348 h 34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42" h="348">
                <a:moveTo>
                  <a:pt x="342" y="0"/>
                </a:moveTo>
                <a:cubicBezTo>
                  <a:pt x="342" y="185"/>
                  <a:pt x="147" y="348"/>
                  <a:pt x="0" y="342"/>
                </a:cubicBezTo>
              </a:path>
            </a:pathLst>
          </a:custGeom>
          <a:noFill/>
          <a:ln w="76200">
            <a:solidFill>
              <a:srgbClr val="969696"/>
            </a:solidFill>
            <a:round/>
            <a:headEnd/>
            <a:tailEnd type="stealth" w="med" len="med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31177" name="Freeform 73"/>
          <p:cNvSpPr>
            <a:spLocks/>
          </p:cNvSpPr>
          <p:nvPr/>
        </p:nvSpPr>
        <p:spPr bwMode="auto">
          <a:xfrm rot="5020261" flipH="1" flipV="1">
            <a:off x="3683000" y="3275013"/>
            <a:ext cx="406400" cy="412750"/>
          </a:xfrm>
          <a:custGeom>
            <a:avLst/>
            <a:gdLst>
              <a:gd name="T0" fmla="*/ 2147483647 w 342"/>
              <a:gd name="T1" fmla="*/ 0 h 348"/>
              <a:gd name="T2" fmla="*/ 0 w 342"/>
              <a:gd name="T3" fmla="*/ 2147483647 h 348"/>
              <a:gd name="T4" fmla="*/ 0 60000 65536"/>
              <a:gd name="T5" fmla="*/ 0 60000 65536"/>
              <a:gd name="T6" fmla="*/ 0 w 342"/>
              <a:gd name="T7" fmla="*/ 0 h 348"/>
              <a:gd name="T8" fmla="*/ 342 w 342"/>
              <a:gd name="T9" fmla="*/ 348 h 34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42" h="348">
                <a:moveTo>
                  <a:pt x="342" y="0"/>
                </a:moveTo>
                <a:cubicBezTo>
                  <a:pt x="342" y="185"/>
                  <a:pt x="147" y="348"/>
                  <a:pt x="0" y="342"/>
                </a:cubicBezTo>
              </a:path>
            </a:pathLst>
          </a:custGeom>
          <a:noFill/>
          <a:ln w="76200">
            <a:solidFill>
              <a:srgbClr val="969696"/>
            </a:solidFill>
            <a:round/>
            <a:headEnd/>
            <a:tailEnd type="stealth" w="med" len="med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31178" name="Rectangle 74"/>
          <p:cNvSpPr>
            <a:spLocks noChangeArrowheads="1"/>
          </p:cNvSpPr>
          <p:nvPr/>
        </p:nvSpPr>
        <p:spPr bwMode="auto">
          <a:xfrm>
            <a:off x="2765425" y="4525963"/>
            <a:ext cx="6556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66"/>
                </a:solidFill>
                <a:latin typeface="Times New Roman" pitchFamily="18" charset="0"/>
              </a:rPr>
              <a:t>+ve</a:t>
            </a:r>
          </a:p>
        </p:txBody>
      </p:sp>
      <p:sp>
        <p:nvSpPr>
          <p:cNvPr id="431179" name="Rectangle 75"/>
          <p:cNvSpPr>
            <a:spLocks noChangeArrowheads="1"/>
          </p:cNvSpPr>
          <p:nvPr/>
        </p:nvSpPr>
        <p:spPr bwMode="auto">
          <a:xfrm>
            <a:off x="179388" y="5148263"/>
            <a:ext cx="39544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  <a:tabLst>
                <a:tab pos="3919538" algn="r"/>
              </a:tabLst>
            </a:pP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y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m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g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	</a:t>
            </a:r>
            <a:r>
              <a:rPr lang="en-ZA" sz="2000">
                <a:solidFill>
                  <a:srgbClr val="000066"/>
                </a:solidFill>
              </a:rPr>
              <a:t>(1)</a:t>
            </a:r>
            <a:endParaRPr lang="en-US" sz="22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31180" name="Rectangle 76"/>
          <p:cNvSpPr>
            <a:spLocks noChangeArrowheads="1"/>
          </p:cNvSpPr>
          <p:nvPr/>
        </p:nvSpPr>
        <p:spPr bwMode="auto">
          <a:xfrm>
            <a:off x="4813300" y="5148263"/>
            <a:ext cx="39751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  <a:tabLst>
                <a:tab pos="3919538" algn="r"/>
              </a:tabLst>
            </a:pP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y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3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m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g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	</a:t>
            </a:r>
            <a:r>
              <a:rPr lang="en-ZA" sz="2000">
                <a:solidFill>
                  <a:srgbClr val="000066"/>
                </a:solidFill>
              </a:rPr>
              <a:t>(2)</a:t>
            </a:r>
            <a:endParaRPr lang="en-US" sz="22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31181" name="Rectangle 77"/>
          <p:cNvSpPr>
            <a:spLocks noChangeArrowheads="1"/>
          </p:cNvSpPr>
          <p:nvPr/>
        </p:nvSpPr>
        <p:spPr bwMode="auto">
          <a:xfrm>
            <a:off x="179388" y="5727700"/>
            <a:ext cx="39544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179388" lvl="1" indent="1588">
              <a:lnSpc>
                <a:spcPct val="110000"/>
              </a:lnSpc>
              <a:tabLst>
                <a:tab pos="3919538" algn="r"/>
              </a:tabLst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net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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	</a:t>
            </a:r>
            <a:r>
              <a:rPr lang="en-ZA" sz="2000">
                <a:solidFill>
                  <a:srgbClr val="000066"/>
                </a:solidFill>
              </a:rPr>
              <a:t>(3)</a:t>
            </a:r>
            <a:endParaRPr lang="en-US" sz="2000">
              <a:solidFill>
                <a:srgbClr val="000066"/>
              </a:solidFill>
            </a:endParaRPr>
          </a:p>
        </p:txBody>
      </p:sp>
      <p:sp>
        <p:nvSpPr>
          <p:cNvPr id="431182" name="Rectangle 78"/>
          <p:cNvSpPr>
            <a:spLocks noChangeArrowheads="1"/>
          </p:cNvSpPr>
          <p:nvPr/>
        </p:nvSpPr>
        <p:spPr bwMode="auto">
          <a:xfrm>
            <a:off x="4833938" y="5727700"/>
            <a:ext cx="39544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179388" lvl="1" indent="1588">
              <a:lnSpc>
                <a:spcPct val="110000"/>
              </a:lnSpc>
              <a:tabLst>
                <a:tab pos="3919538" algn="r"/>
              </a:tabLst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net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3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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	</a:t>
            </a:r>
            <a:r>
              <a:rPr lang="en-ZA" sz="2000">
                <a:solidFill>
                  <a:srgbClr val="000066"/>
                </a:solidFill>
              </a:rPr>
              <a:t>(4)</a:t>
            </a:r>
            <a:endParaRPr lang="en-US" sz="200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431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1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431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1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431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1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431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1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431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1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431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31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0"/>
                                        <p:tgtEl>
                                          <p:spTgt spid="431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31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431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1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1000"/>
                                        <p:tgtEl>
                                          <p:spTgt spid="431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1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1000"/>
                                        <p:tgtEl>
                                          <p:spTgt spid="431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31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1000"/>
                                        <p:tgtEl>
                                          <p:spTgt spid="431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31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1000"/>
                                        <p:tgtEl>
                                          <p:spTgt spid="431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31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1000"/>
                                        <p:tgtEl>
                                          <p:spTgt spid="431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31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431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31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1000"/>
                                        <p:tgtEl>
                                          <p:spTgt spid="431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31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1000"/>
                                        <p:tgtEl>
                                          <p:spTgt spid="431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31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44" grpId="0" animBg="1"/>
      <p:bldP spid="431145" grpId="0" animBg="1"/>
      <p:bldP spid="431146" grpId="0" animBg="1"/>
      <p:bldP spid="431147" grpId="0" animBg="1"/>
      <p:bldP spid="431148" grpId="0"/>
      <p:bldP spid="431149" grpId="0"/>
      <p:bldP spid="431150" grpId="0"/>
      <p:bldP spid="431151" grpId="0"/>
      <p:bldP spid="431152" grpId="0"/>
      <p:bldP spid="431153" grpId="0" animBg="1"/>
      <p:bldP spid="431154" grpId="0" animBg="1"/>
      <p:bldP spid="431155" grpId="0"/>
      <p:bldP spid="431156" grpId="0" animBg="1"/>
      <p:bldP spid="431157" grpId="0"/>
      <p:bldP spid="431158" grpId="0" animBg="1"/>
      <p:bldP spid="431159" grpId="0"/>
      <p:bldP spid="431160" grpId="0" animBg="1"/>
      <p:bldP spid="431161" grpId="0"/>
      <p:bldP spid="431162" grpId="0" animBg="1"/>
      <p:bldP spid="431163" grpId="0"/>
      <p:bldP spid="431167" grpId="0" animBg="1"/>
      <p:bldP spid="431168" grpId="0"/>
      <p:bldP spid="431169" grpId="0" animBg="1"/>
      <p:bldP spid="431170" grpId="0"/>
      <p:bldP spid="431171" grpId="0" animBg="1"/>
      <p:bldP spid="431172" grpId="0"/>
      <p:bldP spid="431173" grpId="0" animBg="1"/>
      <p:bldP spid="431174" grpId="0"/>
      <p:bldP spid="431175" grpId="0"/>
      <p:bldP spid="431176" grpId="0" animBg="1"/>
      <p:bldP spid="431177" grpId="0" animBg="1"/>
      <p:bldP spid="431178" grpId="0"/>
      <p:bldP spid="431179" grpId="0"/>
      <p:bldP spid="431180" grpId="0"/>
      <p:bldP spid="431181" grpId="0"/>
      <p:bldP spid="43118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9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433193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433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CB916D-B71D-449F-878A-26A1D2838A4B}" type="slidenum">
              <a:rPr lang="en-US" smtClean="0">
                <a:latin typeface="Koala"/>
                <a:cs typeface="Arial" charset="0"/>
              </a:rPr>
              <a:pPr/>
              <a:t>31</a:t>
            </a:fld>
            <a:endParaRPr lang="en-US" smtClean="0">
              <a:latin typeface="Koala"/>
              <a:cs typeface="Arial" charset="0"/>
            </a:endParaRPr>
          </a:p>
        </p:txBody>
      </p:sp>
      <p:grpSp>
        <p:nvGrpSpPr>
          <p:cNvPr id="433195" name="Group 2"/>
          <p:cNvGrpSpPr>
            <a:grpSpLocks/>
          </p:cNvGrpSpPr>
          <p:nvPr/>
        </p:nvGrpSpPr>
        <p:grpSpPr bwMode="auto">
          <a:xfrm>
            <a:off x="7767638" y="908050"/>
            <a:ext cx="466725" cy="482600"/>
            <a:chOff x="4893" y="707"/>
            <a:chExt cx="294" cy="304"/>
          </a:xfrm>
        </p:grpSpPr>
        <p:sp>
          <p:nvSpPr>
            <p:cNvPr id="433226" name="Oval 3"/>
            <p:cNvSpPr>
              <a:spLocks noChangeArrowheads="1"/>
            </p:cNvSpPr>
            <p:nvPr/>
          </p:nvSpPr>
          <p:spPr bwMode="auto">
            <a:xfrm>
              <a:off x="4985" y="707"/>
              <a:ext cx="202" cy="202"/>
            </a:xfrm>
            <a:prstGeom prst="ellipse">
              <a:avLst/>
            </a:prstGeom>
            <a:solidFill>
              <a:srgbClr val="C0C0C0"/>
            </a:solidFill>
            <a:ln w="15875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33227" name="Freeform 4"/>
            <p:cNvSpPr>
              <a:spLocks/>
            </p:cNvSpPr>
            <p:nvPr/>
          </p:nvSpPr>
          <p:spPr bwMode="auto">
            <a:xfrm>
              <a:off x="4893" y="774"/>
              <a:ext cx="228" cy="237"/>
            </a:xfrm>
            <a:custGeom>
              <a:avLst/>
              <a:gdLst>
                <a:gd name="T0" fmla="*/ 0 w 228"/>
                <a:gd name="T1" fmla="*/ 196 h 231"/>
                <a:gd name="T2" fmla="*/ 201 w 228"/>
                <a:gd name="T3" fmla="*/ 0 h 231"/>
                <a:gd name="T4" fmla="*/ 228 w 228"/>
                <a:gd name="T5" fmla="*/ 33 h 231"/>
                <a:gd name="T6" fmla="*/ 72 w 228"/>
                <a:gd name="T7" fmla="*/ 269 h 231"/>
                <a:gd name="T8" fmla="*/ 0 w 228"/>
                <a:gd name="T9" fmla="*/ 196 h 2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8"/>
                <a:gd name="T16" fmla="*/ 0 h 231"/>
                <a:gd name="T17" fmla="*/ 228 w 228"/>
                <a:gd name="T18" fmla="*/ 231 h 2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8" h="231">
                  <a:moveTo>
                    <a:pt x="0" y="168"/>
                  </a:moveTo>
                  <a:lnTo>
                    <a:pt x="201" y="0"/>
                  </a:lnTo>
                  <a:lnTo>
                    <a:pt x="228" y="27"/>
                  </a:lnTo>
                  <a:lnTo>
                    <a:pt x="72" y="231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rgbClr val="DDDDDD"/>
            </a:solidFill>
            <a:ln w="15875">
              <a:solidFill>
                <a:srgbClr val="000066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33228" name="Oval 5"/>
            <p:cNvSpPr>
              <a:spLocks noChangeAspect="1" noChangeArrowheads="1"/>
            </p:cNvSpPr>
            <p:nvPr/>
          </p:nvSpPr>
          <p:spPr bwMode="auto">
            <a:xfrm>
              <a:off x="5085" y="801"/>
              <a:ext cx="9" cy="9"/>
            </a:xfrm>
            <a:prstGeom prst="ellipse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433196" name="Group 6"/>
          <p:cNvGrpSpPr>
            <a:grpSpLocks/>
          </p:cNvGrpSpPr>
          <p:nvPr/>
        </p:nvGrpSpPr>
        <p:grpSpPr bwMode="auto">
          <a:xfrm flipH="1">
            <a:off x="6243638" y="908050"/>
            <a:ext cx="466725" cy="482600"/>
            <a:chOff x="4893" y="707"/>
            <a:chExt cx="294" cy="304"/>
          </a:xfrm>
        </p:grpSpPr>
        <p:sp>
          <p:nvSpPr>
            <p:cNvPr id="433223" name="Oval 7"/>
            <p:cNvSpPr>
              <a:spLocks noChangeArrowheads="1"/>
            </p:cNvSpPr>
            <p:nvPr/>
          </p:nvSpPr>
          <p:spPr bwMode="auto">
            <a:xfrm>
              <a:off x="4985" y="707"/>
              <a:ext cx="202" cy="202"/>
            </a:xfrm>
            <a:prstGeom prst="ellipse">
              <a:avLst/>
            </a:prstGeom>
            <a:solidFill>
              <a:srgbClr val="C0C0C0"/>
            </a:solidFill>
            <a:ln w="15875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33224" name="Freeform 8"/>
            <p:cNvSpPr>
              <a:spLocks/>
            </p:cNvSpPr>
            <p:nvPr/>
          </p:nvSpPr>
          <p:spPr bwMode="auto">
            <a:xfrm>
              <a:off x="4893" y="774"/>
              <a:ext cx="228" cy="237"/>
            </a:xfrm>
            <a:custGeom>
              <a:avLst/>
              <a:gdLst>
                <a:gd name="T0" fmla="*/ 0 w 228"/>
                <a:gd name="T1" fmla="*/ 196 h 231"/>
                <a:gd name="T2" fmla="*/ 201 w 228"/>
                <a:gd name="T3" fmla="*/ 0 h 231"/>
                <a:gd name="T4" fmla="*/ 228 w 228"/>
                <a:gd name="T5" fmla="*/ 33 h 231"/>
                <a:gd name="T6" fmla="*/ 72 w 228"/>
                <a:gd name="T7" fmla="*/ 269 h 231"/>
                <a:gd name="T8" fmla="*/ 0 w 228"/>
                <a:gd name="T9" fmla="*/ 196 h 2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8"/>
                <a:gd name="T16" fmla="*/ 0 h 231"/>
                <a:gd name="T17" fmla="*/ 228 w 228"/>
                <a:gd name="T18" fmla="*/ 231 h 2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8" h="231">
                  <a:moveTo>
                    <a:pt x="0" y="168"/>
                  </a:moveTo>
                  <a:lnTo>
                    <a:pt x="201" y="0"/>
                  </a:lnTo>
                  <a:lnTo>
                    <a:pt x="228" y="27"/>
                  </a:lnTo>
                  <a:lnTo>
                    <a:pt x="72" y="231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rgbClr val="DDDDDD"/>
            </a:solidFill>
            <a:ln w="15875">
              <a:solidFill>
                <a:srgbClr val="000066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33225" name="Oval 9"/>
            <p:cNvSpPr>
              <a:spLocks noChangeAspect="1" noChangeArrowheads="1"/>
            </p:cNvSpPr>
            <p:nvPr/>
          </p:nvSpPr>
          <p:spPr bwMode="auto">
            <a:xfrm>
              <a:off x="5085" y="801"/>
              <a:ext cx="9" cy="9"/>
            </a:xfrm>
            <a:prstGeom prst="ellipse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sp>
        <p:nvSpPr>
          <p:cNvPr id="433197" name="Line 10"/>
          <p:cNvSpPr>
            <a:spLocks noChangeShapeType="1"/>
          </p:cNvSpPr>
          <p:nvPr/>
        </p:nvSpPr>
        <p:spPr bwMode="auto">
          <a:xfrm>
            <a:off x="6400800" y="909638"/>
            <a:ext cx="16764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433198" name="Group 11"/>
          <p:cNvGrpSpPr>
            <a:grpSpLocks/>
          </p:cNvGrpSpPr>
          <p:nvPr/>
        </p:nvGrpSpPr>
        <p:grpSpPr bwMode="auto">
          <a:xfrm>
            <a:off x="6018213" y="1068388"/>
            <a:ext cx="460375" cy="1052512"/>
            <a:chOff x="3791" y="808"/>
            <a:chExt cx="290" cy="663"/>
          </a:xfrm>
        </p:grpSpPr>
        <p:sp>
          <p:nvSpPr>
            <p:cNvPr id="433219" name="Line 12"/>
            <p:cNvSpPr>
              <a:spLocks noChangeShapeType="1"/>
            </p:cNvSpPr>
            <p:nvPr/>
          </p:nvSpPr>
          <p:spPr bwMode="auto">
            <a:xfrm flipH="1">
              <a:off x="3935" y="808"/>
              <a:ext cx="0" cy="43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pSp>
          <p:nvGrpSpPr>
            <p:cNvPr id="433220" name="Group 13"/>
            <p:cNvGrpSpPr>
              <a:grpSpLocks/>
            </p:cNvGrpSpPr>
            <p:nvPr/>
          </p:nvGrpSpPr>
          <p:grpSpPr bwMode="auto">
            <a:xfrm>
              <a:off x="3791" y="1195"/>
              <a:ext cx="290" cy="276"/>
              <a:chOff x="3791" y="1195"/>
              <a:chExt cx="290" cy="276"/>
            </a:xfrm>
          </p:grpSpPr>
          <p:sp>
            <p:nvSpPr>
              <p:cNvPr id="433221" name="Rectangle 14" descr="Papyrus"/>
              <p:cNvSpPr>
                <a:spLocks noChangeArrowheads="1"/>
              </p:cNvSpPr>
              <p:nvPr/>
            </p:nvSpPr>
            <p:spPr bwMode="auto">
              <a:xfrm flipH="1">
                <a:off x="3804" y="1246"/>
                <a:ext cx="260" cy="225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15875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433222" name="Rectangle 15"/>
              <p:cNvSpPr>
                <a:spLocks noChangeArrowheads="1"/>
              </p:cNvSpPr>
              <p:nvPr/>
            </p:nvSpPr>
            <p:spPr bwMode="auto">
              <a:xfrm>
                <a:off x="3791" y="1195"/>
                <a:ext cx="290" cy="269"/>
              </a:xfrm>
              <a:prstGeom prst="rect">
                <a:avLst/>
              </a:prstGeom>
              <a:noFill/>
              <a:ln w="15875" algn="ctr">
                <a:noFill/>
                <a:miter lim="800000"/>
                <a:headEnd/>
                <a:tailEnd type="none" w="lg" len="lg"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ZA" sz="2000" b="1" i="1">
                    <a:solidFill>
                      <a:srgbClr val="000066"/>
                    </a:solidFill>
                    <a:latin typeface="Times New Roman" pitchFamily="18" charset="0"/>
                  </a:rPr>
                  <a:t>m</a:t>
                </a:r>
                <a:r>
                  <a:rPr lang="en-ZA" sz="2000" b="1" baseline="-25000">
                    <a:solidFill>
                      <a:srgbClr val="000066"/>
                    </a:solidFill>
                    <a:latin typeface="Times New Roman" pitchFamily="18" charset="0"/>
                  </a:rPr>
                  <a:t>1</a:t>
                </a:r>
                <a:endParaRPr lang="en-US" sz="2000" b="1" baseline="-25000">
                  <a:solidFill>
                    <a:srgbClr val="000066"/>
                  </a:solidFill>
                  <a:latin typeface="Times New Roman" pitchFamily="18" charset="0"/>
                </a:endParaRPr>
              </a:p>
            </p:txBody>
          </p:sp>
        </p:grpSp>
      </p:grpSp>
      <p:grpSp>
        <p:nvGrpSpPr>
          <p:cNvPr id="433199" name="Group 16"/>
          <p:cNvGrpSpPr>
            <a:grpSpLocks/>
          </p:cNvGrpSpPr>
          <p:nvPr/>
        </p:nvGrpSpPr>
        <p:grpSpPr bwMode="auto">
          <a:xfrm>
            <a:off x="7986713" y="1068388"/>
            <a:ext cx="498475" cy="1230312"/>
            <a:chOff x="5031" y="808"/>
            <a:chExt cx="314" cy="775"/>
          </a:xfrm>
        </p:grpSpPr>
        <p:sp>
          <p:nvSpPr>
            <p:cNvPr id="433215" name="Line 17"/>
            <p:cNvSpPr>
              <a:spLocks noChangeShapeType="1"/>
            </p:cNvSpPr>
            <p:nvPr/>
          </p:nvSpPr>
          <p:spPr bwMode="auto">
            <a:xfrm>
              <a:off x="5187" y="808"/>
              <a:ext cx="0" cy="43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grpSp>
          <p:nvGrpSpPr>
            <p:cNvPr id="433216" name="Group 18"/>
            <p:cNvGrpSpPr>
              <a:grpSpLocks/>
            </p:cNvGrpSpPr>
            <p:nvPr/>
          </p:nvGrpSpPr>
          <p:grpSpPr bwMode="auto">
            <a:xfrm>
              <a:off x="5031" y="1246"/>
              <a:ext cx="314" cy="337"/>
              <a:chOff x="5031" y="1246"/>
              <a:chExt cx="314" cy="337"/>
            </a:xfrm>
          </p:grpSpPr>
          <p:sp>
            <p:nvSpPr>
              <p:cNvPr id="433217" name="Rectangle 19" descr="Papyrus"/>
              <p:cNvSpPr>
                <a:spLocks noChangeArrowheads="1"/>
              </p:cNvSpPr>
              <p:nvPr/>
            </p:nvSpPr>
            <p:spPr bwMode="auto">
              <a:xfrm>
                <a:off x="5031" y="1246"/>
                <a:ext cx="314" cy="337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15875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433218" name="Rectangle 20"/>
              <p:cNvSpPr>
                <a:spLocks noChangeArrowheads="1"/>
              </p:cNvSpPr>
              <p:nvPr/>
            </p:nvSpPr>
            <p:spPr bwMode="auto">
              <a:xfrm>
                <a:off x="5051" y="1251"/>
                <a:ext cx="290" cy="269"/>
              </a:xfrm>
              <a:prstGeom prst="rect">
                <a:avLst/>
              </a:prstGeom>
              <a:noFill/>
              <a:ln w="15875" algn="ctr">
                <a:noFill/>
                <a:miter lim="800000"/>
                <a:headEnd/>
                <a:tailEnd type="none" w="lg" len="lg"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ZA" sz="2000" b="1" i="1">
                    <a:solidFill>
                      <a:srgbClr val="000066"/>
                    </a:solidFill>
                    <a:latin typeface="Times New Roman" pitchFamily="18" charset="0"/>
                  </a:rPr>
                  <a:t>m</a:t>
                </a:r>
                <a:r>
                  <a:rPr lang="en-ZA" sz="2000" b="1" baseline="-25000">
                    <a:solidFill>
                      <a:srgbClr val="000066"/>
                    </a:solidFill>
                    <a:latin typeface="Times New Roman" pitchFamily="18" charset="0"/>
                  </a:rPr>
                  <a:t>2</a:t>
                </a:r>
                <a:endParaRPr lang="en-US" sz="2000" b="1" baseline="-25000">
                  <a:solidFill>
                    <a:srgbClr val="000066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433200" name="Rectangle 21"/>
          <p:cNvSpPr>
            <a:spLocks noChangeArrowheads="1"/>
          </p:cNvSpPr>
          <p:nvPr/>
        </p:nvSpPr>
        <p:spPr bwMode="auto">
          <a:xfrm>
            <a:off x="6591300" y="1282700"/>
            <a:ext cx="1293813" cy="1189038"/>
          </a:xfrm>
          <a:prstGeom prst="rect">
            <a:avLst/>
          </a:prstGeom>
          <a:solidFill>
            <a:srgbClr val="DDDDDD"/>
          </a:solidFill>
          <a:ln w="15875" algn="ctr">
            <a:solidFill>
              <a:srgbClr val="000066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433201" name="Rectangle 22"/>
          <p:cNvSpPr>
            <a:spLocks noChangeArrowheads="1"/>
          </p:cNvSpPr>
          <p:nvPr/>
        </p:nvSpPr>
        <p:spPr bwMode="auto">
          <a:xfrm>
            <a:off x="5865813" y="1146175"/>
            <a:ext cx="419100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endParaRPr lang="en-US" sz="20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33202" name="Rectangle 23"/>
          <p:cNvSpPr>
            <a:spLocks noChangeArrowheads="1"/>
          </p:cNvSpPr>
          <p:nvPr/>
        </p:nvSpPr>
        <p:spPr bwMode="auto">
          <a:xfrm>
            <a:off x="7034213" y="504825"/>
            <a:ext cx="419100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endParaRPr lang="en-US" sz="20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33203" name="Rectangle 24"/>
          <p:cNvSpPr>
            <a:spLocks noChangeArrowheads="1"/>
          </p:cNvSpPr>
          <p:nvPr/>
        </p:nvSpPr>
        <p:spPr bwMode="auto">
          <a:xfrm>
            <a:off x="8208963" y="1146175"/>
            <a:ext cx="419100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3</a:t>
            </a:r>
            <a:endParaRPr lang="en-US" sz="20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33204" name="Rectangle 25"/>
          <p:cNvSpPr>
            <a:spLocks noChangeArrowheads="1"/>
          </p:cNvSpPr>
          <p:nvPr/>
        </p:nvSpPr>
        <p:spPr bwMode="auto">
          <a:xfrm>
            <a:off x="7208838" y="1955800"/>
            <a:ext cx="5334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</a:p>
        </p:txBody>
      </p:sp>
      <p:sp>
        <p:nvSpPr>
          <p:cNvPr id="433205" name="Line 26"/>
          <p:cNvSpPr>
            <a:spLocks noChangeShapeType="1"/>
          </p:cNvSpPr>
          <p:nvPr/>
        </p:nvSpPr>
        <p:spPr bwMode="auto">
          <a:xfrm>
            <a:off x="6824663" y="1966913"/>
            <a:ext cx="954087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33206" name="Line 27"/>
          <p:cNvSpPr>
            <a:spLocks noChangeShapeType="1"/>
          </p:cNvSpPr>
          <p:nvPr/>
        </p:nvSpPr>
        <p:spPr bwMode="auto">
          <a:xfrm flipV="1">
            <a:off x="7131050" y="1387475"/>
            <a:ext cx="0" cy="8699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33207" name="Rectangle 28"/>
          <p:cNvSpPr>
            <a:spLocks noChangeArrowheads="1"/>
          </p:cNvSpPr>
          <p:nvPr/>
        </p:nvSpPr>
        <p:spPr bwMode="auto">
          <a:xfrm>
            <a:off x="6616700" y="1427163"/>
            <a:ext cx="6635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y</a:t>
            </a:r>
          </a:p>
        </p:txBody>
      </p:sp>
      <p:sp>
        <p:nvSpPr>
          <p:cNvPr id="433208" name="Rectangle 29"/>
          <p:cNvSpPr>
            <a:spLocks noChangeArrowheads="1"/>
          </p:cNvSpPr>
          <p:nvPr/>
        </p:nvSpPr>
        <p:spPr bwMode="auto">
          <a:xfrm>
            <a:off x="179388" y="660400"/>
            <a:ext cx="39544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  <a:tabLst>
                <a:tab pos="3919538" algn="r"/>
              </a:tabLst>
            </a:pP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y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m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g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	</a:t>
            </a:r>
            <a:r>
              <a:rPr lang="en-ZA" sz="2000">
                <a:solidFill>
                  <a:srgbClr val="000066"/>
                </a:solidFill>
              </a:rPr>
              <a:t>(1)</a:t>
            </a:r>
            <a:endParaRPr lang="en-US" sz="22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33209" name="Rectangle 30"/>
          <p:cNvSpPr>
            <a:spLocks noChangeArrowheads="1"/>
          </p:cNvSpPr>
          <p:nvPr/>
        </p:nvSpPr>
        <p:spPr bwMode="auto">
          <a:xfrm>
            <a:off x="179388" y="1169988"/>
            <a:ext cx="39751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  <a:tabLst>
                <a:tab pos="3919538" algn="r"/>
              </a:tabLst>
            </a:pP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y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3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m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g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	</a:t>
            </a:r>
            <a:r>
              <a:rPr lang="en-ZA" sz="2000">
                <a:solidFill>
                  <a:srgbClr val="000066"/>
                </a:solidFill>
              </a:rPr>
              <a:t>(2)</a:t>
            </a:r>
            <a:endParaRPr lang="en-US" sz="22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33210" name="Rectangle 31"/>
          <p:cNvSpPr>
            <a:spLocks noChangeArrowheads="1"/>
          </p:cNvSpPr>
          <p:nvPr/>
        </p:nvSpPr>
        <p:spPr bwMode="auto">
          <a:xfrm>
            <a:off x="179388" y="1679575"/>
            <a:ext cx="39544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179388" lvl="1" indent="1588">
              <a:lnSpc>
                <a:spcPct val="110000"/>
              </a:lnSpc>
              <a:tabLst>
                <a:tab pos="3919538" algn="r"/>
              </a:tabLst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net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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	</a:t>
            </a:r>
            <a:r>
              <a:rPr lang="en-ZA" sz="2000">
                <a:solidFill>
                  <a:srgbClr val="000066"/>
                </a:solidFill>
              </a:rPr>
              <a:t>(3)</a:t>
            </a:r>
            <a:endParaRPr lang="en-US" sz="2000">
              <a:solidFill>
                <a:srgbClr val="000066"/>
              </a:solidFill>
            </a:endParaRPr>
          </a:p>
        </p:txBody>
      </p:sp>
      <p:sp>
        <p:nvSpPr>
          <p:cNvPr id="433211" name="Rectangle 32"/>
          <p:cNvSpPr>
            <a:spLocks noChangeArrowheads="1"/>
          </p:cNvSpPr>
          <p:nvPr/>
        </p:nvSpPr>
        <p:spPr bwMode="auto">
          <a:xfrm>
            <a:off x="179388" y="2189163"/>
            <a:ext cx="39544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179388" lvl="1" indent="1588">
              <a:lnSpc>
                <a:spcPct val="110000"/>
              </a:lnSpc>
              <a:tabLst>
                <a:tab pos="3919538" algn="r"/>
              </a:tabLst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net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3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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	</a:t>
            </a:r>
            <a:r>
              <a:rPr lang="en-ZA" sz="2000">
                <a:solidFill>
                  <a:srgbClr val="000066"/>
                </a:solidFill>
              </a:rPr>
              <a:t>(4)</a:t>
            </a:r>
            <a:endParaRPr lang="en-US" sz="2000">
              <a:solidFill>
                <a:srgbClr val="000066"/>
              </a:solidFill>
            </a:endParaRPr>
          </a:p>
        </p:txBody>
      </p:sp>
      <p:sp>
        <p:nvSpPr>
          <p:cNvPr id="433185" name="Rectangle 33"/>
          <p:cNvSpPr>
            <a:spLocks noChangeArrowheads="1"/>
          </p:cNvSpPr>
          <p:nvPr/>
        </p:nvSpPr>
        <p:spPr bwMode="auto">
          <a:xfrm>
            <a:off x="179388" y="2911475"/>
            <a:ext cx="42021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179388" lvl="1" indent="1588">
              <a:lnSpc>
                <a:spcPct val="110000"/>
              </a:lnSpc>
              <a:tabLst>
                <a:tab pos="1698625" algn="l"/>
              </a:tabLst>
            </a:pPr>
            <a:r>
              <a:rPr lang="en-ZA" sz="2000">
                <a:solidFill>
                  <a:srgbClr val="000066"/>
                </a:solidFill>
              </a:rPr>
              <a:t>(3)</a:t>
            </a:r>
            <a:r>
              <a:rPr lang="en-ZA" sz="2200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+ </a:t>
            </a:r>
            <a:r>
              <a:rPr lang="en-ZA" sz="2000">
                <a:solidFill>
                  <a:srgbClr val="000066"/>
                </a:solidFill>
              </a:rPr>
              <a:t>(4)</a:t>
            </a:r>
            <a:r>
              <a:rPr lang="en-ZA" sz="22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: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	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3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–2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</a:t>
            </a:r>
            <a:endParaRPr lang="en-US" sz="2000" b="1">
              <a:solidFill>
                <a:srgbClr val="000066"/>
              </a:solidFill>
            </a:endParaRPr>
          </a:p>
        </p:txBody>
      </p:sp>
      <p:graphicFrame>
        <p:nvGraphicFramePr>
          <p:cNvPr id="433186" name="Object 34"/>
          <p:cNvGraphicFramePr>
            <a:graphicFrameLocks noChangeAspect="1"/>
          </p:cNvGraphicFramePr>
          <p:nvPr/>
        </p:nvGraphicFramePr>
        <p:xfrm>
          <a:off x="1687513" y="3376613"/>
          <a:ext cx="21209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200" name="Equation" r:id="rId5" imgW="2120760" imgH="558720" progId="Equation.DSMT4">
                  <p:embed/>
                </p:oleObj>
              </mc:Choice>
              <mc:Fallback>
                <p:oleObj name="Equation" r:id="rId5" imgW="2120760" imgH="558720" progId="Equation.DSMT4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7513" y="3376613"/>
                        <a:ext cx="21209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3187" name="Rectangle 35"/>
          <p:cNvSpPr>
            <a:spLocks noChangeArrowheads="1"/>
          </p:cNvSpPr>
          <p:nvPr/>
        </p:nvSpPr>
        <p:spPr bwMode="auto">
          <a:xfrm>
            <a:off x="179388" y="4065588"/>
            <a:ext cx="85486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179388" lvl="1" indent="1588">
              <a:lnSpc>
                <a:spcPct val="110000"/>
              </a:lnSpc>
              <a:tabLst>
                <a:tab pos="1698625" algn="l"/>
              </a:tabLst>
            </a:pPr>
            <a:r>
              <a:rPr lang="en-ZA" sz="2000">
                <a:solidFill>
                  <a:srgbClr val="000066"/>
                </a:solidFill>
              </a:rPr>
              <a:t>(1)</a:t>
            </a:r>
            <a:r>
              <a:rPr lang="en-ZA" sz="2200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sz="2200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–</a:t>
            </a:r>
            <a:r>
              <a:rPr lang="en-ZA" sz="2200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sz="2000">
                <a:solidFill>
                  <a:srgbClr val="000066"/>
                </a:solidFill>
              </a:rPr>
              <a:t>(2)</a:t>
            </a:r>
            <a:r>
              <a:rPr lang="en-ZA" sz="22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: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	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3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m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g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m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g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a</a:t>
            </a:r>
            <a:endParaRPr lang="en-US" sz="22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graphicFrame>
        <p:nvGraphicFramePr>
          <p:cNvPr id="433188" name="Object 36"/>
          <p:cNvGraphicFramePr>
            <a:graphicFrameLocks noChangeAspect="1"/>
          </p:cNvGraphicFramePr>
          <p:nvPr/>
        </p:nvGraphicFramePr>
        <p:xfrm>
          <a:off x="1663700" y="4641850"/>
          <a:ext cx="43815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201" name="Equation" r:id="rId7" imgW="4381200" imgH="609480" progId="Equation.DSMT4">
                  <p:embed/>
                </p:oleObj>
              </mc:Choice>
              <mc:Fallback>
                <p:oleObj name="Equation" r:id="rId7" imgW="4381200" imgH="609480" progId="Equation.DSMT4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3700" y="4641850"/>
                        <a:ext cx="43815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3189" name="Object 37"/>
          <p:cNvGraphicFramePr>
            <a:graphicFrameLocks noChangeAspect="1"/>
          </p:cNvGraphicFramePr>
          <p:nvPr/>
        </p:nvGraphicFramePr>
        <p:xfrm>
          <a:off x="1663700" y="5297488"/>
          <a:ext cx="241300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202" name="Equation" r:id="rId9" imgW="2412720" imgH="1002960" progId="Equation.DSMT4">
                  <p:embed/>
                </p:oleObj>
              </mc:Choice>
              <mc:Fallback>
                <p:oleObj name="Equation" r:id="rId9" imgW="2412720" imgH="1002960" progId="Equation.DSMT4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3700" y="5297488"/>
                        <a:ext cx="2413000" cy="1003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3190" name="Rectangle 38"/>
          <p:cNvSpPr>
            <a:spLocks noChangeArrowheads="1"/>
          </p:cNvSpPr>
          <p:nvPr/>
        </p:nvSpPr>
        <p:spPr bwMode="auto">
          <a:xfrm>
            <a:off x="4560888" y="5484813"/>
            <a:ext cx="11398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179388" lvl="1" indent="1588">
              <a:lnSpc>
                <a:spcPct val="110000"/>
              </a:lnSpc>
              <a:tabLst>
                <a:tab pos="3919538" algn="r"/>
              </a:tabLst>
            </a:pPr>
            <a:r>
              <a:rPr lang="en-ZA" sz="2000">
                <a:solidFill>
                  <a:srgbClr val="000066"/>
                </a:solidFill>
              </a:rPr>
              <a:t>…etc</a:t>
            </a:r>
            <a:endParaRPr lang="en-US" sz="2000">
              <a:solidFill>
                <a:srgbClr val="000066"/>
              </a:solidFill>
            </a:endParaRPr>
          </a:p>
        </p:txBody>
      </p:sp>
      <p:graphicFrame>
        <p:nvGraphicFramePr>
          <p:cNvPr id="433191" name="Object 39"/>
          <p:cNvGraphicFramePr>
            <a:graphicFrameLocks noChangeAspect="1"/>
          </p:cNvGraphicFramePr>
          <p:nvPr/>
        </p:nvGraphicFramePr>
        <p:xfrm>
          <a:off x="3860800" y="3373438"/>
          <a:ext cx="10287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203" name="Equation" r:id="rId11" imgW="1028520" imgH="609480" progId="Equation.DSMT4">
                  <p:embed/>
                </p:oleObj>
              </mc:Choice>
              <mc:Fallback>
                <p:oleObj name="Equation" r:id="rId11" imgW="1028520" imgH="609480" progId="Equation.DSMT4">
                  <p:embed/>
                  <p:pic>
                    <p:nvPicPr>
                      <p:cNvPr id="0" name="Picture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0800" y="3373438"/>
                        <a:ext cx="10287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33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3185" grpId="0"/>
      <p:bldP spid="433187" grpId="0"/>
      <p:bldP spid="43319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543746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5437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DE0732A-91EC-4339-8C5A-1D6B8EDE0F38}" type="slidenum">
              <a:rPr lang="en-US" smtClean="0">
                <a:latin typeface="Koala"/>
                <a:cs typeface="Arial" charset="0"/>
              </a:rPr>
              <a:pPr/>
              <a:t>32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543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RIGID BODY EQUILIBRIUM</a:t>
            </a:r>
            <a:endParaRPr lang="en-US" smtClean="0"/>
          </a:p>
        </p:txBody>
      </p:sp>
      <p:sp>
        <p:nvSpPr>
          <p:cNvPr id="543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493713"/>
          </a:xfrm>
        </p:spPr>
        <p:txBody>
          <a:bodyPr/>
          <a:lstStyle/>
          <a:p>
            <a:pPr lvl="1" indent="0" eaLnBrk="1" hangingPunct="1"/>
            <a:r>
              <a:rPr lang="en-ZA" smtClean="0"/>
              <a:t>Problem-solving strategy:</a:t>
            </a:r>
            <a:endParaRPr lang="en-US" smtClean="0"/>
          </a:p>
        </p:txBody>
      </p:sp>
      <p:sp>
        <p:nvSpPr>
          <p:cNvPr id="311302" name="Rectangle 6"/>
          <p:cNvSpPr>
            <a:spLocks noChangeArrowheads="1"/>
          </p:cNvSpPr>
          <p:nvPr/>
        </p:nvSpPr>
        <p:spPr bwMode="auto">
          <a:xfrm>
            <a:off x="179388" y="1949450"/>
            <a:ext cx="8774112" cy="35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2788" lvl="1" indent="-533400">
              <a:lnSpc>
                <a:spcPct val="110000"/>
              </a:lnSpc>
              <a:buFontTx/>
              <a:buAutoNum type="arabicPeriod"/>
            </a:pPr>
            <a:r>
              <a:rPr lang="en-ZA" sz="2200">
                <a:solidFill>
                  <a:srgbClr val="000066"/>
                </a:solidFill>
              </a:rPr>
              <a:t>Model the object as a simple shape.</a:t>
            </a:r>
          </a:p>
          <a:p>
            <a:pPr marL="712788" lvl="1" indent="-533400">
              <a:lnSpc>
                <a:spcPct val="110000"/>
              </a:lnSpc>
              <a:buFontTx/>
              <a:buAutoNum type="arabicPeriod"/>
            </a:pPr>
            <a:endParaRPr lang="en-ZA" sz="600">
              <a:solidFill>
                <a:srgbClr val="000066"/>
              </a:solidFill>
            </a:endParaRPr>
          </a:p>
          <a:p>
            <a:pPr marL="712788" lvl="1" indent="-533400">
              <a:lnSpc>
                <a:spcPct val="110000"/>
              </a:lnSpc>
              <a:buFontTx/>
              <a:buAutoNum type="arabicPeriod"/>
            </a:pPr>
            <a:r>
              <a:rPr lang="en-ZA" sz="2200">
                <a:solidFill>
                  <a:srgbClr val="000066"/>
                </a:solidFill>
              </a:rPr>
              <a:t>Draw a picture of the situation, including coordinate axes, symbols and known information.</a:t>
            </a:r>
          </a:p>
          <a:p>
            <a:pPr marL="712788" lvl="1" indent="-533400">
              <a:lnSpc>
                <a:spcPct val="110000"/>
              </a:lnSpc>
              <a:buFontTx/>
              <a:buAutoNum type="arabicPeriod"/>
            </a:pPr>
            <a:endParaRPr lang="en-ZA" sz="600">
              <a:solidFill>
                <a:srgbClr val="000066"/>
              </a:solidFill>
            </a:endParaRPr>
          </a:p>
          <a:p>
            <a:pPr marL="712788" lvl="1" indent="-533400">
              <a:lnSpc>
                <a:spcPct val="110000"/>
              </a:lnSpc>
              <a:buFontTx/>
              <a:buAutoNum type="arabicPeriod"/>
            </a:pPr>
            <a:r>
              <a:rPr lang="en-ZA" sz="2200">
                <a:solidFill>
                  <a:srgbClr val="000066"/>
                </a:solidFill>
              </a:rPr>
              <a:t>Identify all the significant forces acting on the object.</a:t>
            </a:r>
          </a:p>
          <a:p>
            <a:pPr marL="712788" lvl="1" indent="-533400">
              <a:lnSpc>
                <a:spcPct val="110000"/>
              </a:lnSpc>
              <a:buFontTx/>
              <a:buAutoNum type="arabicPeriod"/>
            </a:pPr>
            <a:endParaRPr lang="en-ZA" sz="600">
              <a:solidFill>
                <a:srgbClr val="000066"/>
              </a:solidFill>
            </a:endParaRPr>
          </a:p>
          <a:p>
            <a:pPr marL="712788" lvl="1" indent="-533400">
              <a:lnSpc>
                <a:spcPct val="110000"/>
              </a:lnSpc>
              <a:buFontTx/>
              <a:buAutoNum type="arabicPeriod"/>
            </a:pPr>
            <a:r>
              <a:rPr lang="en-ZA" sz="2200">
                <a:solidFill>
                  <a:srgbClr val="000066"/>
                </a:solidFill>
              </a:rPr>
              <a:t>Choose a convenient pivot point and determine the moment arm of each force from it.</a:t>
            </a:r>
          </a:p>
          <a:p>
            <a:pPr marL="712788" lvl="1" indent="-533400">
              <a:lnSpc>
                <a:spcPct val="110000"/>
              </a:lnSpc>
              <a:buFontTx/>
              <a:buAutoNum type="arabicPeriod"/>
            </a:pPr>
            <a:endParaRPr lang="en-ZA" sz="600">
              <a:solidFill>
                <a:srgbClr val="000066"/>
              </a:solidFill>
            </a:endParaRPr>
          </a:p>
          <a:p>
            <a:pPr marL="712788" lvl="1" indent="-533400">
              <a:lnSpc>
                <a:spcPct val="110000"/>
              </a:lnSpc>
              <a:buFontTx/>
              <a:buAutoNum type="arabicPeriod"/>
            </a:pPr>
            <a:r>
              <a:rPr lang="en-ZA" sz="2200">
                <a:solidFill>
                  <a:srgbClr val="000066"/>
                </a:solidFill>
              </a:rPr>
              <a:t>Determine the sign of each torque around the pivot.</a:t>
            </a:r>
          </a:p>
          <a:p>
            <a:pPr marL="712788" lvl="1" indent="-533400">
              <a:lnSpc>
                <a:spcPct val="110000"/>
              </a:lnSpc>
              <a:buFontTx/>
              <a:buAutoNum type="arabicPeriod"/>
            </a:pPr>
            <a:endParaRPr lang="en-ZA" sz="600">
              <a:solidFill>
                <a:srgbClr val="000066"/>
              </a:solidFill>
            </a:endParaRPr>
          </a:p>
          <a:p>
            <a:pPr marL="712788" lvl="1" indent="-533400">
              <a:lnSpc>
                <a:spcPct val="110000"/>
              </a:lnSpc>
              <a:buFontTx/>
              <a:buAutoNum type="arabicPeriod"/>
            </a:pPr>
            <a:r>
              <a:rPr lang="en-ZA" sz="2200">
                <a:solidFill>
                  <a:srgbClr val="000066"/>
                </a:solidFill>
              </a:rPr>
              <a:t>Write equations for 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0</a:t>
            </a:r>
            <a:r>
              <a:rPr lang="en-ZA" sz="2200">
                <a:solidFill>
                  <a:srgbClr val="000066"/>
                </a:solidFill>
              </a:rPr>
              <a:t>;  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y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0</a:t>
            </a:r>
            <a:r>
              <a:rPr lang="en-ZA" sz="2200">
                <a:solidFill>
                  <a:srgbClr val="000066"/>
                </a:solidFill>
              </a:rPr>
              <a:t>; 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net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0;</a:t>
            </a:r>
            <a:r>
              <a:rPr lang="en-ZA" sz="2200">
                <a:solidFill>
                  <a:srgbClr val="000066"/>
                </a:solidFill>
              </a:rPr>
              <a:t>  and solve.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545794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5457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E7C1E9-66A7-4C1C-B15D-9B53EEDD67AB}" type="slidenum">
              <a:rPr lang="en-US" smtClean="0">
                <a:latin typeface="Koala"/>
                <a:cs typeface="Arial" charset="0"/>
              </a:rPr>
              <a:pPr/>
              <a:t>33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396630" name="Rectangle 342"/>
          <p:cNvSpPr>
            <a:spLocks noChangeArrowheads="1"/>
          </p:cNvSpPr>
          <p:nvPr/>
        </p:nvSpPr>
        <p:spPr bwMode="auto">
          <a:xfrm>
            <a:off x="6988175" y="4191000"/>
            <a:ext cx="6048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</a:t>
            </a:r>
          </a:p>
        </p:txBody>
      </p:sp>
      <p:sp>
        <p:nvSpPr>
          <p:cNvPr id="396631" name="Arc 343"/>
          <p:cNvSpPr>
            <a:spLocks/>
          </p:cNvSpPr>
          <p:nvPr/>
        </p:nvSpPr>
        <p:spPr bwMode="auto">
          <a:xfrm flipH="1">
            <a:off x="7138988" y="4141788"/>
            <a:ext cx="695325" cy="458787"/>
          </a:xfrm>
          <a:custGeom>
            <a:avLst/>
            <a:gdLst>
              <a:gd name="T0" fmla="*/ 2147483647 w 21600"/>
              <a:gd name="T1" fmla="*/ 0 h 16518"/>
              <a:gd name="T2" fmla="*/ 2147483647 w 21600"/>
              <a:gd name="T3" fmla="*/ 2147483647 h 16518"/>
              <a:gd name="T4" fmla="*/ 0 w 21600"/>
              <a:gd name="T5" fmla="*/ 2147483647 h 16518"/>
              <a:gd name="T6" fmla="*/ 0 60000 65536"/>
              <a:gd name="T7" fmla="*/ 0 60000 65536"/>
              <a:gd name="T8" fmla="*/ 0 60000 65536"/>
              <a:gd name="T9" fmla="*/ 0 w 21600"/>
              <a:gd name="T10" fmla="*/ 0 h 16518"/>
              <a:gd name="T11" fmla="*/ 21600 w 21600"/>
              <a:gd name="T12" fmla="*/ 16518 h 165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6518" fill="none" extrusionOk="0">
                <a:moveTo>
                  <a:pt x="13918" y="0"/>
                </a:moveTo>
                <a:cubicBezTo>
                  <a:pt x="18789" y="4104"/>
                  <a:pt x="21600" y="10148"/>
                  <a:pt x="21600" y="16518"/>
                </a:cubicBezTo>
              </a:path>
              <a:path w="21600" h="16518" stroke="0" extrusionOk="0">
                <a:moveTo>
                  <a:pt x="13918" y="0"/>
                </a:moveTo>
                <a:cubicBezTo>
                  <a:pt x="18789" y="4104"/>
                  <a:pt x="21600" y="10148"/>
                  <a:pt x="21600" y="16518"/>
                </a:cubicBezTo>
                <a:lnTo>
                  <a:pt x="0" y="16518"/>
                </a:lnTo>
                <a:close/>
              </a:path>
            </a:pathLst>
          </a:custGeom>
          <a:noFill/>
          <a:ln w="15875">
            <a:solidFill>
              <a:srgbClr val="808080"/>
            </a:solidFill>
            <a:round/>
            <a:headEnd type="arrow" w="med" len="med"/>
            <a:tailEnd type="none" w="lg" len="lg"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5457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RIGID BODY EQUILIBRIUM</a:t>
            </a:r>
            <a:endParaRPr lang="en-US" smtClean="0"/>
          </a:p>
        </p:txBody>
      </p:sp>
      <p:sp>
        <p:nvSpPr>
          <p:cNvPr id="5457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71588"/>
            <a:ext cx="4225925" cy="2670175"/>
          </a:xfrm>
        </p:spPr>
        <p:txBody>
          <a:bodyPr/>
          <a:lstStyle/>
          <a:p>
            <a:pPr lvl="1" indent="1588" eaLnBrk="1" hangingPunct="1">
              <a:buFontTx/>
              <a:buNone/>
            </a:pPr>
            <a:r>
              <a:rPr lang="en-US" sz="2200" smtClean="0"/>
              <a:t>A 3-metre ladder leans against a frictionless wall, making an angle of 60° with the ground.  What minimum coefficient of friction is needed to prevent the foot of the ladder from slipping?</a:t>
            </a:r>
          </a:p>
        </p:txBody>
      </p:sp>
      <p:sp>
        <p:nvSpPr>
          <p:cNvPr id="396292" name="Rectangle 4"/>
          <p:cNvSpPr>
            <a:spLocks noChangeArrowheads="1"/>
          </p:cNvSpPr>
          <p:nvPr/>
        </p:nvSpPr>
        <p:spPr bwMode="auto">
          <a:xfrm>
            <a:off x="179388" y="5381625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5963" indent="-715963">
              <a:lnSpc>
                <a:spcPct val="110000"/>
              </a:lnSpc>
            </a:pPr>
            <a:r>
              <a:rPr lang="en-US">
                <a:solidFill>
                  <a:srgbClr val="0000CC"/>
                </a:solidFill>
              </a:rPr>
              <a:t>1-2.	Model the ladder as a rigid rod, and draw a picture with </a:t>
            </a:r>
            <a:r>
              <a:rPr lang="en-ZA">
                <a:solidFill>
                  <a:srgbClr val="0000CC"/>
                </a:solidFill>
              </a:rPr>
              <a:t>axes, symbols and known information</a:t>
            </a:r>
            <a:r>
              <a:rPr lang="en-US">
                <a:solidFill>
                  <a:srgbClr val="0000CC"/>
                </a:solidFill>
              </a:rPr>
              <a:t>.</a:t>
            </a:r>
          </a:p>
        </p:txBody>
      </p:sp>
      <p:sp>
        <p:nvSpPr>
          <p:cNvPr id="396293" name="Line 5"/>
          <p:cNvSpPr>
            <a:spLocks noChangeShapeType="1"/>
          </p:cNvSpPr>
          <p:nvPr/>
        </p:nvSpPr>
        <p:spPr bwMode="auto">
          <a:xfrm>
            <a:off x="187325" y="5310188"/>
            <a:ext cx="8764588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396634" name="Group 346"/>
          <p:cNvGrpSpPr>
            <a:grpSpLocks/>
          </p:cNvGrpSpPr>
          <p:nvPr/>
        </p:nvGrpSpPr>
        <p:grpSpPr bwMode="auto">
          <a:xfrm>
            <a:off x="4705350" y="1328738"/>
            <a:ext cx="4235450" cy="3903662"/>
            <a:chOff x="2964" y="837"/>
            <a:chExt cx="2668" cy="2459"/>
          </a:xfrm>
        </p:grpSpPr>
        <p:sp>
          <p:nvSpPr>
            <p:cNvPr id="545827" name="Rectangle 344"/>
            <p:cNvSpPr>
              <a:spLocks noChangeArrowheads="1"/>
            </p:cNvSpPr>
            <p:nvPr/>
          </p:nvSpPr>
          <p:spPr bwMode="auto">
            <a:xfrm>
              <a:off x="5296" y="3027"/>
              <a:ext cx="33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US" sz="2000" b="1" i="1">
                  <a:solidFill>
                    <a:srgbClr val="000066"/>
                  </a:solidFill>
                  <a:latin typeface="Times New Roman" pitchFamily="18" charset="0"/>
                </a:rPr>
                <a:t>x</a:t>
              </a:r>
            </a:p>
          </p:txBody>
        </p:sp>
        <p:sp>
          <p:nvSpPr>
            <p:cNvPr id="545828" name="Line 345"/>
            <p:cNvSpPr>
              <a:spLocks noChangeShapeType="1"/>
            </p:cNvSpPr>
            <p:nvPr/>
          </p:nvSpPr>
          <p:spPr bwMode="auto">
            <a:xfrm>
              <a:off x="3259" y="3184"/>
              <a:ext cx="2157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45829" name="Line 155"/>
            <p:cNvSpPr>
              <a:spLocks noChangeShapeType="1"/>
            </p:cNvSpPr>
            <p:nvPr/>
          </p:nvSpPr>
          <p:spPr bwMode="auto">
            <a:xfrm flipV="1">
              <a:off x="3362" y="837"/>
              <a:ext cx="0" cy="244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545830" name="Rectangle 156"/>
            <p:cNvSpPr>
              <a:spLocks noChangeArrowheads="1"/>
            </p:cNvSpPr>
            <p:nvPr/>
          </p:nvSpPr>
          <p:spPr bwMode="auto">
            <a:xfrm>
              <a:off x="2964" y="862"/>
              <a:ext cx="418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US" sz="2000" b="1" i="1">
                  <a:solidFill>
                    <a:srgbClr val="000066"/>
                  </a:solidFill>
                  <a:latin typeface="Times New Roman" pitchFamily="18" charset="0"/>
                </a:rPr>
                <a:t>y</a:t>
              </a:r>
            </a:p>
          </p:txBody>
        </p:sp>
      </p:grpSp>
      <p:grpSp>
        <p:nvGrpSpPr>
          <p:cNvPr id="396445" name="Group 157"/>
          <p:cNvGrpSpPr>
            <a:grpSpLocks/>
          </p:cNvGrpSpPr>
          <p:nvPr/>
        </p:nvGrpSpPr>
        <p:grpSpPr bwMode="auto">
          <a:xfrm>
            <a:off x="5868988" y="4606925"/>
            <a:ext cx="2833687" cy="141288"/>
            <a:chOff x="1754" y="3902"/>
            <a:chExt cx="2070" cy="70"/>
          </a:xfrm>
        </p:grpSpPr>
        <p:sp>
          <p:nvSpPr>
            <p:cNvPr id="396446" name="Rectangle 158"/>
            <p:cNvSpPr>
              <a:spLocks noChangeArrowheads="1"/>
            </p:cNvSpPr>
            <p:nvPr/>
          </p:nvSpPr>
          <p:spPr bwMode="auto">
            <a:xfrm>
              <a:off x="1754" y="3904"/>
              <a:ext cx="2069" cy="68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5725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31750" algn="ctr">
              <a:noFill/>
              <a:miter lim="800000"/>
              <a:headEnd/>
              <a:tailEnd type="none" w="lg" len="lg"/>
            </a:ln>
            <a:effectLst/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  <a:defRPr/>
              </a:pPr>
              <a:endParaRPr lang="en-ZA">
                <a:cs typeface="+mn-cs"/>
              </a:endParaRPr>
            </a:p>
          </p:txBody>
        </p:sp>
        <p:sp>
          <p:nvSpPr>
            <p:cNvPr id="545826" name="Line 159"/>
            <p:cNvSpPr>
              <a:spLocks noChangeShapeType="1"/>
            </p:cNvSpPr>
            <p:nvPr/>
          </p:nvSpPr>
          <p:spPr bwMode="auto">
            <a:xfrm>
              <a:off x="1755" y="3902"/>
              <a:ext cx="20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396600" name="Group 312"/>
          <p:cNvGrpSpPr>
            <a:grpSpLocks/>
          </p:cNvGrpSpPr>
          <p:nvPr/>
        </p:nvGrpSpPr>
        <p:grpSpPr bwMode="auto">
          <a:xfrm rot="3615307">
            <a:off x="5156994" y="3020219"/>
            <a:ext cx="3406775" cy="131763"/>
            <a:chOff x="1266" y="2853"/>
            <a:chExt cx="2520" cy="98"/>
          </a:xfrm>
        </p:grpSpPr>
        <p:sp>
          <p:nvSpPr>
            <p:cNvPr id="545816" name="Rectangle 161" descr="Papyrus"/>
            <p:cNvSpPr>
              <a:spLocks noChangeArrowheads="1"/>
            </p:cNvSpPr>
            <p:nvPr/>
          </p:nvSpPr>
          <p:spPr bwMode="auto">
            <a:xfrm>
              <a:off x="1266" y="2853"/>
              <a:ext cx="2520" cy="98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12700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45817" name="Oval 301"/>
            <p:cNvSpPr>
              <a:spLocks noChangeAspect="1" noChangeArrowheads="1"/>
            </p:cNvSpPr>
            <p:nvPr/>
          </p:nvSpPr>
          <p:spPr bwMode="auto">
            <a:xfrm>
              <a:off x="1508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45818" name="Oval 302"/>
            <p:cNvSpPr>
              <a:spLocks noChangeAspect="1" noChangeArrowheads="1"/>
            </p:cNvSpPr>
            <p:nvPr/>
          </p:nvSpPr>
          <p:spPr bwMode="auto">
            <a:xfrm>
              <a:off x="1796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45819" name="Oval 304"/>
            <p:cNvSpPr>
              <a:spLocks noChangeAspect="1" noChangeArrowheads="1"/>
            </p:cNvSpPr>
            <p:nvPr/>
          </p:nvSpPr>
          <p:spPr bwMode="auto">
            <a:xfrm>
              <a:off x="2084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45820" name="Oval 306"/>
            <p:cNvSpPr>
              <a:spLocks noChangeAspect="1" noChangeArrowheads="1"/>
            </p:cNvSpPr>
            <p:nvPr/>
          </p:nvSpPr>
          <p:spPr bwMode="auto">
            <a:xfrm>
              <a:off x="2372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45821" name="Oval 307"/>
            <p:cNvSpPr>
              <a:spLocks noChangeAspect="1" noChangeArrowheads="1"/>
            </p:cNvSpPr>
            <p:nvPr/>
          </p:nvSpPr>
          <p:spPr bwMode="auto">
            <a:xfrm>
              <a:off x="2660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45822" name="Oval 309"/>
            <p:cNvSpPr>
              <a:spLocks noChangeAspect="1" noChangeArrowheads="1"/>
            </p:cNvSpPr>
            <p:nvPr/>
          </p:nvSpPr>
          <p:spPr bwMode="auto">
            <a:xfrm>
              <a:off x="2948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45823" name="Oval 310"/>
            <p:cNvSpPr>
              <a:spLocks noChangeAspect="1" noChangeArrowheads="1"/>
            </p:cNvSpPr>
            <p:nvPr/>
          </p:nvSpPr>
          <p:spPr bwMode="auto">
            <a:xfrm>
              <a:off x="3236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545824" name="Oval 311"/>
            <p:cNvSpPr>
              <a:spLocks noChangeAspect="1" noChangeArrowheads="1"/>
            </p:cNvSpPr>
            <p:nvPr/>
          </p:nvSpPr>
          <p:spPr bwMode="auto">
            <a:xfrm>
              <a:off x="3524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396601" name="Group 313"/>
          <p:cNvGrpSpPr>
            <a:grpSpLocks/>
          </p:cNvGrpSpPr>
          <p:nvPr/>
        </p:nvGrpSpPr>
        <p:grpSpPr bwMode="auto">
          <a:xfrm rot="5400000">
            <a:off x="4297363" y="2971800"/>
            <a:ext cx="3148012" cy="141288"/>
            <a:chOff x="1754" y="3902"/>
            <a:chExt cx="2070" cy="70"/>
          </a:xfrm>
        </p:grpSpPr>
        <p:sp>
          <p:nvSpPr>
            <p:cNvPr id="396602" name="Rectangle 314"/>
            <p:cNvSpPr>
              <a:spLocks noChangeArrowheads="1"/>
            </p:cNvSpPr>
            <p:nvPr/>
          </p:nvSpPr>
          <p:spPr bwMode="auto">
            <a:xfrm>
              <a:off x="1754" y="3904"/>
              <a:ext cx="2069" cy="68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5725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31750" algn="ctr">
              <a:noFill/>
              <a:miter lim="800000"/>
              <a:headEnd/>
              <a:tailEnd type="none" w="lg" len="lg"/>
            </a:ln>
            <a:effectLst/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  <a:defRPr/>
              </a:pPr>
              <a:endParaRPr lang="en-ZA">
                <a:cs typeface="+mn-cs"/>
              </a:endParaRPr>
            </a:p>
          </p:txBody>
        </p:sp>
        <p:sp>
          <p:nvSpPr>
            <p:cNvPr id="545815" name="Line 315"/>
            <p:cNvSpPr>
              <a:spLocks noChangeShapeType="1"/>
            </p:cNvSpPr>
            <p:nvPr/>
          </p:nvSpPr>
          <p:spPr bwMode="auto">
            <a:xfrm>
              <a:off x="1755" y="3902"/>
              <a:ext cx="20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396604" name="Group 316"/>
          <p:cNvGrpSpPr>
            <a:grpSpLocks/>
          </p:cNvGrpSpPr>
          <p:nvPr/>
        </p:nvGrpSpPr>
        <p:grpSpPr bwMode="auto">
          <a:xfrm>
            <a:off x="6753225" y="2927350"/>
            <a:ext cx="906463" cy="315913"/>
            <a:chOff x="4859" y="3122"/>
            <a:chExt cx="571" cy="199"/>
          </a:xfrm>
        </p:grpSpPr>
        <p:sp>
          <p:nvSpPr>
            <p:cNvPr id="545809" name="Rectangle 317"/>
            <p:cNvSpPr>
              <a:spLocks noChangeArrowheads="1"/>
            </p:cNvSpPr>
            <p:nvPr/>
          </p:nvSpPr>
          <p:spPr bwMode="auto">
            <a:xfrm>
              <a:off x="4859" y="3122"/>
              <a:ext cx="571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ZA" sz="1800">
                  <a:solidFill>
                    <a:srgbClr val="000066"/>
                  </a:solidFill>
                </a:rPr>
                <a:t>CM</a:t>
              </a:r>
              <a:endParaRPr lang="en-US" sz="1800">
                <a:solidFill>
                  <a:srgbClr val="000066"/>
                </a:solidFill>
              </a:endParaRPr>
            </a:p>
          </p:txBody>
        </p:sp>
        <p:grpSp>
          <p:nvGrpSpPr>
            <p:cNvPr id="545810" name="Group 318"/>
            <p:cNvGrpSpPr>
              <a:grpSpLocks/>
            </p:cNvGrpSpPr>
            <p:nvPr/>
          </p:nvGrpSpPr>
          <p:grpSpPr bwMode="auto">
            <a:xfrm>
              <a:off x="4885" y="3179"/>
              <a:ext cx="96" cy="96"/>
              <a:chOff x="4551" y="1196"/>
              <a:chExt cx="96" cy="96"/>
            </a:xfrm>
          </p:grpSpPr>
          <p:sp>
            <p:nvSpPr>
              <p:cNvPr id="545811" name="Oval 319"/>
              <p:cNvSpPr>
                <a:spLocks noChangeArrowheads="1"/>
              </p:cNvSpPr>
              <p:nvPr/>
            </p:nvSpPr>
            <p:spPr bwMode="auto">
              <a:xfrm>
                <a:off x="4551" y="1196"/>
                <a:ext cx="96" cy="96"/>
              </a:xfrm>
              <a:prstGeom prst="ellips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545812" name="Line 320"/>
              <p:cNvSpPr>
                <a:spLocks noChangeShapeType="1"/>
              </p:cNvSpPr>
              <p:nvPr/>
            </p:nvSpPr>
            <p:spPr bwMode="auto">
              <a:xfrm flipV="1">
                <a:off x="4565" y="1210"/>
                <a:ext cx="68" cy="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545813" name="Line 321"/>
              <p:cNvSpPr>
                <a:spLocks noChangeShapeType="1"/>
              </p:cNvSpPr>
              <p:nvPr/>
            </p:nvSpPr>
            <p:spPr bwMode="auto">
              <a:xfrm rot="16200000" flipV="1">
                <a:off x="4565" y="1210"/>
                <a:ext cx="68" cy="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</p:grpSp>
      <p:sp>
        <p:nvSpPr>
          <p:cNvPr id="396619" name="Line 331"/>
          <p:cNvSpPr>
            <a:spLocks noChangeShapeType="1"/>
          </p:cNvSpPr>
          <p:nvPr/>
        </p:nvSpPr>
        <p:spPr bwMode="auto">
          <a:xfrm>
            <a:off x="6562725" y="1295400"/>
            <a:ext cx="1685925" cy="2962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lg" len="lg"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96629" name="Rectangle 341"/>
          <p:cNvSpPr>
            <a:spLocks noChangeArrowheads="1"/>
          </p:cNvSpPr>
          <p:nvPr/>
        </p:nvSpPr>
        <p:spPr bwMode="auto">
          <a:xfrm>
            <a:off x="7413625" y="2455863"/>
            <a:ext cx="406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L</a:t>
            </a:r>
            <a:endParaRPr lang="en-US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9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6630" grpId="0"/>
      <p:bldP spid="396631" grpId="0" animBg="1"/>
      <p:bldP spid="396292" grpId="0"/>
      <p:bldP spid="396293" grpId="0" animBg="1"/>
      <p:bldP spid="396619" grpId="0" animBg="1"/>
      <p:bldP spid="39662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7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402474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4024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2AB48A-8A66-4E68-B831-A4595FBC6F4F}" type="slidenum">
              <a:rPr lang="en-US" smtClean="0">
                <a:latin typeface="Koala"/>
                <a:cs typeface="Arial" charset="0"/>
              </a:rPr>
              <a:pPr/>
              <a:t>34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402476" name="Arc 2"/>
          <p:cNvSpPr>
            <a:spLocks/>
          </p:cNvSpPr>
          <p:nvPr/>
        </p:nvSpPr>
        <p:spPr bwMode="auto">
          <a:xfrm flipH="1">
            <a:off x="7138988" y="4141788"/>
            <a:ext cx="695325" cy="458787"/>
          </a:xfrm>
          <a:custGeom>
            <a:avLst/>
            <a:gdLst>
              <a:gd name="T0" fmla="*/ 2147483647 w 21600"/>
              <a:gd name="T1" fmla="*/ 0 h 16518"/>
              <a:gd name="T2" fmla="*/ 2147483647 w 21600"/>
              <a:gd name="T3" fmla="*/ 2147483647 h 16518"/>
              <a:gd name="T4" fmla="*/ 0 w 21600"/>
              <a:gd name="T5" fmla="*/ 2147483647 h 16518"/>
              <a:gd name="T6" fmla="*/ 0 60000 65536"/>
              <a:gd name="T7" fmla="*/ 0 60000 65536"/>
              <a:gd name="T8" fmla="*/ 0 60000 65536"/>
              <a:gd name="T9" fmla="*/ 0 w 21600"/>
              <a:gd name="T10" fmla="*/ 0 h 16518"/>
              <a:gd name="T11" fmla="*/ 21600 w 21600"/>
              <a:gd name="T12" fmla="*/ 16518 h 165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6518" fill="none" extrusionOk="0">
                <a:moveTo>
                  <a:pt x="13918" y="0"/>
                </a:moveTo>
                <a:cubicBezTo>
                  <a:pt x="18789" y="4104"/>
                  <a:pt x="21600" y="10148"/>
                  <a:pt x="21600" y="16518"/>
                </a:cubicBezTo>
              </a:path>
              <a:path w="21600" h="16518" stroke="0" extrusionOk="0">
                <a:moveTo>
                  <a:pt x="13918" y="0"/>
                </a:moveTo>
                <a:cubicBezTo>
                  <a:pt x="18789" y="4104"/>
                  <a:pt x="21600" y="10148"/>
                  <a:pt x="21600" y="16518"/>
                </a:cubicBezTo>
                <a:lnTo>
                  <a:pt x="0" y="16518"/>
                </a:lnTo>
                <a:close/>
              </a:path>
            </a:pathLst>
          </a:custGeom>
          <a:noFill/>
          <a:ln w="15875">
            <a:solidFill>
              <a:srgbClr val="808080"/>
            </a:solidFill>
            <a:round/>
            <a:headEnd type="arrow" w="med" len="med"/>
            <a:tailEnd type="none" w="lg" len="lg"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40247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RIGID BODY EQUILIBRIUM</a:t>
            </a:r>
            <a:endParaRPr lang="en-US" smtClean="0"/>
          </a:p>
        </p:txBody>
      </p:sp>
      <p:sp>
        <p:nvSpPr>
          <p:cNvPr id="40247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79388" y="1271588"/>
            <a:ext cx="4225925" cy="2670175"/>
          </a:xfrm>
        </p:spPr>
        <p:txBody>
          <a:bodyPr/>
          <a:lstStyle/>
          <a:p>
            <a:pPr lvl="1" indent="1588" eaLnBrk="1" hangingPunct="1">
              <a:buFontTx/>
              <a:buNone/>
            </a:pPr>
            <a:r>
              <a:rPr lang="en-US" sz="2200" smtClean="0"/>
              <a:t>A 3-metre ladder leans against a frictionless wall, making an angle of 60° with the ground.  What minimum coefficient of friction is needed to prevent the foot of the ladder from slipping?</a:t>
            </a:r>
          </a:p>
        </p:txBody>
      </p:sp>
      <p:sp>
        <p:nvSpPr>
          <p:cNvPr id="402479" name="Rectangle 6"/>
          <p:cNvSpPr>
            <a:spLocks noChangeArrowheads="1"/>
          </p:cNvSpPr>
          <p:nvPr/>
        </p:nvSpPr>
        <p:spPr bwMode="auto">
          <a:xfrm>
            <a:off x="179388" y="5381625"/>
            <a:ext cx="87741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5963" indent="-442913">
              <a:lnSpc>
                <a:spcPct val="110000"/>
              </a:lnSpc>
            </a:pPr>
            <a:r>
              <a:rPr lang="en-US">
                <a:solidFill>
                  <a:srgbClr val="0000CC"/>
                </a:solidFill>
              </a:rPr>
              <a:t>3.	</a:t>
            </a:r>
            <a:r>
              <a:rPr lang="en-ZA">
                <a:solidFill>
                  <a:srgbClr val="0000CC"/>
                </a:solidFill>
              </a:rPr>
              <a:t>Identify all the significant forces acting on the object</a:t>
            </a:r>
            <a:r>
              <a:rPr lang="en-US">
                <a:solidFill>
                  <a:srgbClr val="0000CC"/>
                </a:solidFill>
              </a:rPr>
              <a:t>.</a:t>
            </a:r>
          </a:p>
        </p:txBody>
      </p:sp>
      <p:sp>
        <p:nvSpPr>
          <p:cNvPr id="402480" name="Line 7"/>
          <p:cNvSpPr>
            <a:spLocks noChangeShapeType="1"/>
          </p:cNvSpPr>
          <p:nvPr/>
        </p:nvSpPr>
        <p:spPr bwMode="auto">
          <a:xfrm>
            <a:off x="187325" y="5310188"/>
            <a:ext cx="8764588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2481" name="Rectangle 8"/>
          <p:cNvSpPr>
            <a:spLocks noChangeArrowheads="1"/>
          </p:cNvSpPr>
          <p:nvPr/>
        </p:nvSpPr>
        <p:spPr bwMode="auto">
          <a:xfrm>
            <a:off x="8407400" y="4805363"/>
            <a:ext cx="533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</a:p>
        </p:txBody>
      </p:sp>
      <p:sp>
        <p:nvSpPr>
          <p:cNvPr id="402482" name="Line 9"/>
          <p:cNvSpPr>
            <a:spLocks noChangeShapeType="1"/>
          </p:cNvSpPr>
          <p:nvPr/>
        </p:nvSpPr>
        <p:spPr bwMode="auto">
          <a:xfrm>
            <a:off x="5173663" y="5054600"/>
            <a:ext cx="3424237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2483" name="Line 10"/>
          <p:cNvSpPr>
            <a:spLocks noChangeShapeType="1"/>
          </p:cNvSpPr>
          <p:nvPr/>
        </p:nvSpPr>
        <p:spPr bwMode="auto">
          <a:xfrm flipV="1">
            <a:off x="5337175" y="1328738"/>
            <a:ext cx="0" cy="38735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2484" name="Rectangle 11"/>
          <p:cNvSpPr>
            <a:spLocks noChangeArrowheads="1"/>
          </p:cNvSpPr>
          <p:nvPr/>
        </p:nvSpPr>
        <p:spPr bwMode="auto">
          <a:xfrm>
            <a:off x="4705350" y="1368425"/>
            <a:ext cx="6635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y</a:t>
            </a:r>
          </a:p>
        </p:txBody>
      </p:sp>
      <p:grpSp>
        <p:nvGrpSpPr>
          <p:cNvPr id="402485" name="Group 12"/>
          <p:cNvGrpSpPr>
            <a:grpSpLocks/>
          </p:cNvGrpSpPr>
          <p:nvPr/>
        </p:nvGrpSpPr>
        <p:grpSpPr bwMode="auto">
          <a:xfrm>
            <a:off x="5868988" y="4606925"/>
            <a:ext cx="2833687" cy="141288"/>
            <a:chOff x="1754" y="3902"/>
            <a:chExt cx="2070" cy="70"/>
          </a:xfrm>
        </p:grpSpPr>
        <p:sp>
          <p:nvSpPr>
            <p:cNvPr id="402445" name="Rectangle 13"/>
            <p:cNvSpPr>
              <a:spLocks noChangeArrowheads="1"/>
            </p:cNvSpPr>
            <p:nvPr/>
          </p:nvSpPr>
          <p:spPr bwMode="auto">
            <a:xfrm>
              <a:off x="1754" y="3904"/>
              <a:ext cx="2069" cy="68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5725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31750" algn="ctr">
              <a:noFill/>
              <a:miter lim="800000"/>
              <a:headEnd/>
              <a:tailEnd type="none" w="lg" len="lg"/>
            </a:ln>
            <a:effectLst/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  <a:defRPr/>
              </a:pPr>
              <a:endParaRPr lang="en-ZA">
                <a:cs typeface="+mn-cs"/>
              </a:endParaRPr>
            </a:p>
          </p:txBody>
        </p:sp>
        <p:sp>
          <p:nvSpPr>
            <p:cNvPr id="402513" name="Line 14"/>
            <p:cNvSpPr>
              <a:spLocks noChangeShapeType="1"/>
            </p:cNvSpPr>
            <p:nvPr/>
          </p:nvSpPr>
          <p:spPr bwMode="auto">
            <a:xfrm>
              <a:off x="1755" y="3902"/>
              <a:ext cx="20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402486" name="Group 15"/>
          <p:cNvGrpSpPr>
            <a:grpSpLocks/>
          </p:cNvGrpSpPr>
          <p:nvPr/>
        </p:nvGrpSpPr>
        <p:grpSpPr bwMode="auto">
          <a:xfrm rot="3615307">
            <a:off x="5156994" y="3020219"/>
            <a:ext cx="3406775" cy="131763"/>
            <a:chOff x="1266" y="2853"/>
            <a:chExt cx="2520" cy="98"/>
          </a:xfrm>
        </p:grpSpPr>
        <p:sp>
          <p:nvSpPr>
            <p:cNvPr id="402503" name="Rectangle 16" descr="Papyrus"/>
            <p:cNvSpPr>
              <a:spLocks noChangeArrowheads="1"/>
            </p:cNvSpPr>
            <p:nvPr/>
          </p:nvSpPr>
          <p:spPr bwMode="auto">
            <a:xfrm>
              <a:off x="1266" y="2853"/>
              <a:ext cx="2520" cy="98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12700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2504" name="Oval 17"/>
            <p:cNvSpPr>
              <a:spLocks noChangeAspect="1" noChangeArrowheads="1"/>
            </p:cNvSpPr>
            <p:nvPr/>
          </p:nvSpPr>
          <p:spPr bwMode="auto">
            <a:xfrm>
              <a:off x="1508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2505" name="Oval 18"/>
            <p:cNvSpPr>
              <a:spLocks noChangeAspect="1" noChangeArrowheads="1"/>
            </p:cNvSpPr>
            <p:nvPr/>
          </p:nvSpPr>
          <p:spPr bwMode="auto">
            <a:xfrm>
              <a:off x="1796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2506" name="Oval 19"/>
            <p:cNvSpPr>
              <a:spLocks noChangeAspect="1" noChangeArrowheads="1"/>
            </p:cNvSpPr>
            <p:nvPr/>
          </p:nvSpPr>
          <p:spPr bwMode="auto">
            <a:xfrm>
              <a:off x="2084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2507" name="Oval 20"/>
            <p:cNvSpPr>
              <a:spLocks noChangeAspect="1" noChangeArrowheads="1"/>
            </p:cNvSpPr>
            <p:nvPr/>
          </p:nvSpPr>
          <p:spPr bwMode="auto">
            <a:xfrm>
              <a:off x="2372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2508" name="Oval 21"/>
            <p:cNvSpPr>
              <a:spLocks noChangeAspect="1" noChangeArrowheads="1"/>
            </p:cNvSpPr>
            <p:nvPr/>
          </p:nvSpPr>
          <p:spPr bwMode="auto">
            <a:xfrm>
              <a:off x="2660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2509" name="Oval 22"/>
            <p:cNvSpPr>
              <a:spLocks noChangeAspect="1" noChangeArrowheads="1"/>
            </p:cNvSpPr>
            <p:nvPr/>
          </p:nvSpPr>
          <p:spPr bwMode="auto">
            <a:xfrm>
              <a:off x="2948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2510" name="Oval 23"/>
            <p:cNvSpPr>
              <a:spLocks noChangeAspect="1" noChangeArrowheads="1"/>
            </p:cNvSpPr>
            <p:nvPr/>
          </p:nvSpPr>
          <p:spPr bwMode="auto">
            <a:xfrm>
              <a:off x="3236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2511" name="Oval 24"/>
            <p:cNvSpPr>
              <a:spLocks noChangeAspect="1" noChangeArrowheads="1"/>
            </p:cNvSpPr>
            <p:nvPr/>
          </p:nvSpPr>
          <p:spPr bwMode="auto">
            <a:xfrm>
              <a:off x="3524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402487" name="Group 25"/>
          <p:cNvGrpSpPr>
            <a:grpSpLocks/>
          </p:cNvGrpSpPr>
          <p:nvPr/>
        </p:nvGrpSpPr>
        <p:grpSpPr bwMode="auto">
          <a:xfrm rot="5400000">
            <a:off x="4297363" y="2971800"/>
            <a:ext cx="3148012" cy="141288"/>
            <a:chOff x="1754" y="3902"/>
            <a:chExt cx="2070" cy="70"/>
          </a:xfrm>
        </p:grpSpPr>
        <p:sp>
          <p:nvSpPr>
            <p:cNvPr id="402458" name="Rectangle 26"/>
            <p:cNvSpPr>
              <a:spLocks noChangeArrowheads="1"/>
            </p:cNvSpPr>
            <p:nvPr/>
          </p:nvSpPr>
          <p:spPr bwMode="auto">
            <a:xfrm>
              <a:off x="1754" y="3904"/>
              <a:ext cx="2069" cy="68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5725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31750" algn="ctr">
              <a:noFill/>
              <a:miter lim="800000"/>
              <a:headEnd/>
              <a:tailEnd type="none" w="lg" len="lg"/>
            </a:ln>
            <a:effectLst/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  <a:defRPr/>
              </a:pPr>
              <a:endParaRPr lang="en-ZA">
                <a:cs typeface="+mn-cs"/>
              </a:endParaRPr>
            </a:p>
          </p:txBody>
        </p:sp>
        <p:sp>
          <p:nvSpPr>
            <p:cNvPr id="402502" name="Line 27"/>
            <p:cNvSpPr>
              <a:spLocks noChangeShapeType="1"/>
            </p:cNvSpPr>
            <p:nvPr/>
          </p:nvSpPr>
          <p:spPr bwMode="auto">
            <a:xfrm>
              <a:off x="1755" y="3902"/>
              <a:ext cx="20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402488" name="Group 28"/>
          <p:cNvGrpSpPr>
            <a:grpSpLocks/>
          </p:cNvGrpSpPr>
          <p:nvPr/>
        </p:nvGrpSpPr>
        <p:grpSpPr bwMode="auto">
          <a:xfrm>
            <a:off x="6753225" y="2927350"/>
            <a:ext cx="914400" cy="315913"/>
            <a:chOff x="4859" y="3122"/>
            <a:chExt cx="576" cy="199"/>
          </a:xfrm>
        </p:grpSpPr>
        <p:sp>
          <p:nvSpPr>
            <p:cNvPr id="402496" name="Rectangle 29"/>
            <p:cNvSpPr>
              <a:spLocks noChangeArrowheads="1"/>
            </p:cNvSpPr>
            <p:nvPr/>
          </p:nvSpPr>
          <p:spPr bwMode="auto">
            <a:xfrm>
              <a:off x="4859" y="3122"/>
              <a:ext cx="576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ZA" sz="1800">
                  <a:solidFill>
                    <a:srgbClr val="000066"/>
                  </a:solidFill>
                </a:rPr>
                <a:t>CM</a:t>
              </a:r>
              <a:endParaRPr lang="en-US" sz="1800">
                <a:solidFill>
                  <a:srgbClr val="000066"/>
                </a:solidFill>
              </a:endParaRPr>
            </a:p>
          </p:txBody>
        </p:sp>
        <p:grpSp>
          <p:nvGrpSpPr>
            <p:cNvPr id="402497" name="Group 30"/>
            <p:cNvGrpSpPr>
              <a:grpSpLocks/>
            </p:cNvGrpSpPr>
            <p:nvPr/>
          </p:nvGrpSpPr>
          <p:grpSpPr bwMode="auto">
            <a:xfrm>
              <a:off x="4885" y="3179"/>
              <a:ext cx="96" cy="96"/>
              <a:chOff x="4551" y="1196"/>
              <a:chExt cx="96" cy="96"/>
            </a:xfrm>
          </p:grpSpPr>
          <p:sp>
            <p:nvSpPr>
              <p:cNvPr id="402498" name="Oval 31"/>
              <p:cNvSpPr>
                <a:spLocks noChangeArrowheads="1"/>
              </p:cNvSpPr>
              <p:nvPr/>
            </p:nvSpPr>
            <p:spPr bwMode="auto">
              <a:xfrm>
                <a:off x="4551" y="1196"/>
                <a:ext cx="96" cy="96"/>
              </a:xfrm>
              <a:prstGeom prst="ellips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402499" name="Line 32"/>
              <p:cNvSpPr>
                <a:spLocks noChangeShapeType="1"/>
              </p:cNvSpPr>
              <p:nvPr/>
            </p:nvSpPr>
            <p:spPr bwMode="auto">
              <a:xfrm flipV="1">
                <a:off x="4565" y="1210"/>
                <a:ext cx="68" cy="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02500" name="Line 33"/>
              <p:cNvSpPr>
                <a:spLocks noChangeShapeType="1"/>
              </p:cNvSpPr>
              <p:nvPr/>
            </p:nvSpPr>
            <p:spPr bwMode="auto">
              <a:xfrm rot="16200000" flipV="1">
                <a:off x="4565" y="1210"/>
                <a:ext cx="68" cy="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</p:grpSp>
      <p:graphicFrame>
        <p:nvGraphicFramePr>
          <p:cNvPr id="402466" name="Object 34"/>
          <p:cNvGraphicFramePr>
            <a:graphicFrameLocks noChangeAspect="1"/>
          </p:cNvGraphicFramePr>
          <p:nvPr/>
        </p:nvGraphicFramePr>
        <p:xfrm>
          <a:off x="6556375" y="4210050"/>
          <a:ext cx="279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481" name="Equation" r:id="rId5" imgW="279360" imgH="406080" progId="Equation.DSMT4">
                  <p:embed/>
                </p:oleObj>
              </mc:Choice>
              <mc:Fallback>
                <p:oleObj name="Equation" r:id="rId5" imgW="279360" imgH="406080" progId="Equation.DSMT4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6375" y="4210050"/>
                        <a:ext cx="2794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2467" name="Object 35"/>
          <p:cNvGraphicFramePr>
            <a:graphicFrameLocks noChangeAspect="1"/>
          </p:cNvGraphicFramePr>
          <p:nvPr/>
        </p:nvGraphicFramePr>
        <p:xfrm>
          <a:off x="6548438" y="3422650"/>
          <a:ext cx="2921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482" name="Equation" r:id="rId7" imgW="291960" imgH="330120" progId="Equation.DSMT4">
                  <p:embed/>
                </p:oleObj>
              </mc:Choice>
              <mc:Fallback>
                <p:oleObj name="Equation" r:id="rId7" imgW="291960" imgH="330120" progId="Equation.DSMT4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8438" y="3422650"/>
                        <a:ext cx="2921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2468" name="Object 36"/>
          <p:cNvGraphicFramePr>
            <a:graphicFrameLocks noChangeAspect="1"/>
          </p:cNvGraphicFramePr>
          <p:nvPr/>
        </p:nvGraphicFramePr>
        <p:xfrm>
          <a:off x="7705725" y="3879850"/>
          <a:ext cx="279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483" name="Equation" r:id="rId9" imgW="279360" imgH="355320" progId="Equation.DSMT4">
                  <p:embed/>
                </p:oleObj>
              </mc:Choice>
              <mc:Fallback>
                <p:oleObj name="Equation" r:id="rId9" imgW="279360" imgH="355320" progId="Equation.DSMT4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05725" y="3879850"/>
                        <a:ext cx="2794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2469" name="Line 37"/>
          <p:cNvSpPr>
            <a:spLocks noChangeShapeType="1"/>
          </p:cNvSpPr>
          <p:nvPr/>
        </p:nvSpPr>
        <p:spPr bwMode="auto">
          <a:xfrm flipH="1" flipV="1">
            <a:off x="7629525" y="3636963"/>
            <a:ext cx="9525" cy="912812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2470" name="Line 38"/>
          <p:cNvSpPr>
            <a:spLocks noChangeShapeType="1"/>
          </p:cNvSpPr>
          <p:nvPr/>
        </p:nvSpPr>
        <p:spPr bwMode="auto">
          <a:xfrm flipH="1">
            <a:off x="6861175" y="3092450"/>
            <a:ext cx="7938" cy="88423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402472" name="Object 40"/>
          <p:cNvGraphicFramePr>
            <a:graphicFrameLocks noChangeAspect="1"/>
          </p:cNvGraphicFramePr>
          <p:nvPr/>
        </p:nvGraphicFramePr>
        <p:xfrm>
          <a:off x="6419850" y="1747838"/>
          <a:ext cx="3429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484" name="Equation" r:id="rId11" imgW="342720" imgH="368280" progId="Equation.DSMT4">
                  <p:embed/>
                </p:oleObj>
              </mc:Choice>
              <mc:Fallback>
                <p:oleObj name="Equation" r:id="rId11" imgW="342720" imgH="368280" progId="Equation.DSMT4">
                  <p:embed/>
                  <p:pic>
                    <p:nvPicPr>
                      <p:cNvPr id="0" name="Picture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9850" y="1747838"/>
                        <a:ext cx="3429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2491" name="Line 43"/>
          <p:cNvSpPr>
            <a:spLocks noChangeShapeType="1"/>
          </p:cNvSpPr>
          <p:nvPr/>
        </p:nvSpPr>
        <p:spPr bwMode="auto">
          <a:xfrm>
            <a:off x="6562725" y="1295400"/>
            <a:ext cx="1685925" cy="2962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lg" len="lg"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2492" name="Rectangle 53"/>
          <p:cNvSpPr>
            <a:spLocks noChangeArrowheads="1"/>
          </p:cNvSpPr>
          <p:nvPr/>
        </p:nvSpPr>
        <p:spPr bwMode="auto">
          <a:xfrm>
            <a:off x="7413625" y="2455863"/>
            <a:ext cx="406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L</a:t>
            </a:r>
            <a:endParaRPr lang="en-US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02493" name="Rectangle 54"/>
          <p:cNvSpPr>
            <a:spLocks noChangeArrowheads="1"/>
          </p:cNvSpPr>
          <p:nvPr/>
        </p:nvSpPr>
        <p:spPr bwMode="auto">
          <a:xfrm>
            <a:off x="6988175" y="4191000"/>
            <a:ext cx="6048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</a:t>
            </a:r>
          </a:p>
        </p:txBody>
      </p:sp>
      <p:sp>
        <p:nvSpPr>
          <p:cNvPr id="402489" name="Line 57"/>
          <p:cNvSpPr>
            <a:spLocks noChangeShapeType="1"/>
          </p:cNvSpPr>
          <p:nvPr/>
        </p:nvSpPr>
        <p:spPr bwMode="auto">
          <a:xfrm>
            <a:off x="5949950" y="1651000"/>
            <a:ext cx="723900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2490" name="Line 58"/>
          <p:cNvSpPr>
            <a:spLocks noChangeShapeType="1"/>
          </p:cNvSpPr>
          <p:nvPr/>
        </p:nvSpPr>
        <p:spPr bwMode="auto">
          <a:xfrm flipH="1">
            <a:off x="6877050" y="4591050"/>
            <a:ext cx="723900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0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40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402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402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469" grpId="0" animBg="1"/>
      <p:bldP spid="402470" grpId="0" animBg="1"/>
      <p:bldP spid="402489" grpId="0" animBg="1"/>
      <p:bldP spid="40249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52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404522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4045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36095A-9A76-42CD-B5D0-19EF294E6DF6}" type="slidenum">
              <a:rPr lang="en-US" smtClean="0">
                <a:latin typeface="Koala"/>
                <a:cs typeface="Arial" charset="0"/>
              </a:rPr>
              <a:pPr/>
              <a:t>35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404539" name="Line 59"/>
          <p:cNvSpPr>
            <a:spLocks noChangeShapeType="1"/>
          </p:cNvSpPr>
          <p:nvPr/>
        </p:nvSpPr>
        <p:spPr bwMode="auto">
          <a:xfrm rot="-5400000">
            <a:off x="5705475" y="4352925"/>
            <a:ext cx="0" cy="495300"/>
          </a:xfrm>
          <a:prstGeom prst="line">
            <a:avLst/>
          </a:prstGeom>
          <a:noFill/>
          <a:ln w="12700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4540" name="Line 60"/>
          <p:cNvSpPr>
            <a:spLocks noChangeShapeType="1"/>
          </p:cNvSpPr>
          <p:nvPr/>
        </p:nvSpPr>
        <p:spPr bwMode="auto">
          <a:xfrm rot="-5400000">
            <a:off x="5705475" y="1400175"/>
            <a:ext cx="0" cy="495300"/>
          </a:xfrm>
          <a:prstGeom prst="line">
            <a:avLst/>
          </a:prstGeom>
          <a:noFill/>
          <a:ln w="12700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4526" name="Arc 2"/>
          <p:cNvSpPr>
            <a:spLocks/>
          </p:cNvSpPr>
          <p:nvPr/>
        </p:nvSpPr>
        <p:spPr bwMode="auto">
          <a:xfrm flipH="1">
            <a:off x="7138988" y="4141788"/>
            <a:ext cx="695325" cy="458787"/>
          </a:xfrm>
          <a:custGeom>
            <a:avLst/>
            <a:gdLst>
              <a:gd name="T0" fmla="*/ 2147483647 w 21600"/>
              <a:gd name="T1" fmla="*/ 0 h 16518"/>
              <a:gd name="T2" fmla="*/ 2147483647 w 21600"/>
              <a:gd name="T3" fmla="*/ 2147483647 h 16518"/>
              <a:gd name="T4" fmla="*/ 0 w 21600"/>
              <a:gd name="T5" fmla="*/ 2147483647 h 16518"/>
              <a:gd name="T6" fmla="*/ 0 60000 65536"/>
              <a:gd name="T7" fmla="*/ 0 60000 65536"/>
              <a:gd name="T8" fmla="*/ 0 60000 65536"/>
              <a:gd name="T9" fmla="*/ 0 w 21600"/>
              <a:gd name="T10" fmla="*/ 0 h 16518"/>
              <a:gd name="T11" fmla="*/ 21600 w 21600"/>
              <a:gd name="T12" fmla="*/ 16518 h 165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6518" fill="none" extrusionOk="0">
                <a:moveTo>
                  <a:pt x="13918" y="0"/>
                </a:moveTo>
                <a:cubicBezTo>
                  <a:pt x="18789" y="4104"/>
                  <a:pt x="21600" y="10148"/>
                  <a:pt x="21600" y="16518"/>
                </a:cubicBezTo>
              </a:path>
              <a:path w="21600" h="16518" stroke="0" extrusionOk="0">
                <a:moveTo>
                  <a:pt x="13918" y="0"/>
                </a:moveTo>
                <a:cubicBezTo>
                  <a:pt x="18789" y="4104"/>
                  <a:pt x="21600" y="10148"/>
                  <a:pt x="21600" y="16518"/>
                </a:cubicBezTo>
                <a:lnTo>
                  <a:pt x="0" y="16518"/>
                </a:lnTo>
                <a:close/>
              </a:path>
            </a:pathLst>
          </a:custGeom>
          <a:noFill/>
          <a:ln w="15875">
            <a:solidFill>
              <a:srgbClr val="808080"/>
            </a:solidFill>
            <a:round/>
            <a:headEnd type="arrow" w="med" len="med"/>
            <a:tailEnd type="none" w="lg" len="lg"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404483" name="Line 3"/>
          <p:cNvSpPr>
            <a:spLocks noChangeShapeType="1"/>
          </p:cNvSpPr>
          <p:nvPr/>
        </p:nvSpPr>
        <p:spPr bwMode="auto">
          <a:xfrm>
            <a:off x="6867525" y="3105150"/>
            <a:ext cx="0" cy="1847850"/>
          </a:xfrm>
          <a:prstGeom prst="line">
            <a:avLst/>
          </a:prstGeom>
          <a:noFill/>
          <a:ln w="12700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45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RIGID BODY EQUILIBRIUM</a:t>
            </a:r>
            <a:endParaRPr lang="en-US" smtClean="0"/>
          </a:p>
        </p:txBody>
      </p:sp>
      <p:sp>
        <p:nvSpPr>
          <p:cNvPr id="40452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79388" y="1271588"/>
            <a:ext cx="4225925" cy="2670175"/>
          </a:xfrm>
        </p:spPr>
        <p:txBody>
          <a:bodyPr/>
          <a:lstStyle/>
          <a:p>
            <a:pPr lvl="1" indent="1588" eaLnBrk="1" hangingPunct="1">
              <a:buFontTx/>
              <a:buNone/>
            </a:pPr>
            <a:r>
              <a:rPr lang="en-US" sz="2200" smtClean="0"/>
              <a:t>A 3-metre ladder leans against a frictionless wall, making an angle of 60° with the ground.  What minimum coefficient of friction is needed to prevent the foot of the ladder from slipping?</a:t>
            </a:r>
          </a:p>
        </p:txBody>
      </p:sp>
      <p:sp>
        <p:nvSpPr>
          <p:cNvPr id="404530" name="Rectangle 6"/>
          <p:cNvSpPr>
            <a:spLocks noChangeArrowheads="1"/>
          </p:cNvSpPr>
          <p:nvPr/>
        </p:nvSpPr>
        <p:spPr bwMode="auto">
          <a:xfrm>
            <a:off x="179388" y="5381625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5963" indent="-442913">
              <a:lnSpc>
                <a:spcPct val="110000"/>
              </a:lnSpc>
            </a:pPr>
            <a:r>
              <a:rPr lang="en-US">
                <a:solidFill>
                  <a:srgbClr val="0000CC"/>
                </a:solidFill>
              </a:rPr>
              <a:t>4.	</a:t>
            </a:r>
            <a:r>
              <a:rPr lang="en-ZA">
                <a:solidFill>
                  <a:srgbClr val="0000CC"/>
                </a:solidFill>
              </a:rPr>
              <a:t>Choose a convenient pivot point and determine the moment arm of each force from it.</a:t>
            </a:r>
            <a:endParaRPr lang="en-US">
              <a:solidFill>
                <a:srgbClr val="0000CC"/>
              </a:solidFill>
            </a:endParaRPr>
          </a:p>
        </p:txBody>
      </p:sp>
      <p:sp>
        <p:nvSpPr>
          <p:cNvPr id="404531" name="Line 7"/>
          <p:cNvSpPr>
            <a:spLocks noChangeShapeType="1"/>
          </p:cNvSpPr>
          <p:nvPr/>
        </p:nvSpPr>
        <p:spPr bwMode="auto">
          <a:xfrm>
            <a:off x="187325" y="5310188"/>
            <a:ext cx="8764588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4532" name="Rectangle 8"/>
          <p:cNvSpPr>
            <a:spLocks noChangeArrowheads="1"/>
          </p:cNvSpPr>
          <p:nvPr/>
        </p:nvSpPr>
        <p:spPr bwMode="auto">
          <a:xfrm>
            <a:off x="8407400" y="4805363"/>
            <a:ext cx="533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</a:p>
        </p:txBody>
      </p:sp>
      <p:sp>
        <p:nvSpPr>
          <p:cNvPr id="404533" name="Line 9"/>
          <p:cNvSpPr>
            <a:spLocks noChangeShapeType="1"/>
          </p:cNvSpPr>
          <p:nvPr/>
        </p:nvSpPr>
        <p:spPr bwMode="auto">
          <a:xfrm>
            <a:off x="5173663" y="5054600"/>
            <a:ext cx="3424237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4534" name="Line 10"/>
          <p:cNvSpPr>
            <a:spLocks noChangeShapeType="1"/>
          </p:cNvSpPr>
          <p:nvPr/>
        </p:nvSpPr>
        <p:spPr bwMode="auto">
          <a:xfrm flipV="1">
            <a:off x="5337175" y="1328738"/>
            <a:ext cx="0" cy="38735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4535" name="Rectangle 11"/>
          <p:cNvSpPr>
            <a:spLocks noChangeArrowheads="1"/>
          </p:cNvSpPr>
          <p:nvPr/>
        </p:nvSpPr>
        <p:spPr bwMode="auto">
          <a:xfrm>
            <a:off x="4705350" y="1368425"/>
            <a:ext cx="6635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y</a:t>
            </a:r>
          </a:p>
        </p:txBody>
      </p:sp>
      <p:grpSp>
        <p:nvGrpSpPr>
          <p:cNvPr id="404536" name="Group 12"/>
          <p:cNvGrpSpPr>
            <a:grpSpLocks/>
          </p:cNvGrpSpPr>
          <p:nvPr/>
        </p:nvGrpSpPr>
        <p:grpSpPr bwMode="auto">
          <a:xfrm>
            <a:off x="5868988" y="4606925"/>
            <a:ext cx="2833687" cy="141288"/>
            <a:chOff x="1754" y="3902"/>
            <a:chExt cx="2070" cy="70"/>
          </a:xfrm>
        </p:grpSpPr>
        <p:sp>
          <p:nvSpPr>
            <p:cNvPr id="404493" name="Rectangle 13"/>
            <p:cNvSpPr>
              <a:spLocks noChangeArrowheads="1"/>
            </p:cNvSpPr>
            <p:nvPr/>
          </p:nvSpPr>
          <p:spPr bwMode="auto">
            <a:xfrm>
              <a:off x="1754" y="3904"/>
              <a:ext cx="2069" cy="68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5725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31750" algn="ctr">
              <a:noFill/>
              <a:miter lim="800000"/>
              <a:headEnd/>
              <a:tailEnd type="none" w="lg" len="lg"/>
            </a:ln>
            <a:effectLst/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  <a:defRPr/>
              </a:pPr>
              <a:endParaRPr lang="en-ZA">
                <a:cs typeface="+mn-cs"/>
              </a:endParaRPr>
            </a:p>
          </p:txBody>
        </p:sp>
        <p:sp>
          <p:nvSpPr>
            <p:cNvPr id="404574" name="Line 14"/>
            <p:cNvSpPr>
              <a:spLocks noChangeShapeType="1"/>
            </p:cNvSpPr>
            <p:nvPr/>
          </p:nvSpPr>
          <p:spPr bwMode="auto">
            <a:xfrm>
              <a:off x="1755" y="3902"/>
              <a:ext cx="20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404537" name="Group 15"/>
          <p:cNvGrpSpPr>
            <a:grpSpLocks/>
          </p:cNvGrpSpPr>
          <p:nvPr/>
        </p:nvGrpSpPr>
        <p:grpSpPr bwMode="auto">
          <a:xfrm rot="3615307">
            <a:off x="5156994" y="3020219"/>
            <a:ext cx="3406775" cy="131763"/>
            <a:chOff x="1266" y="2853"/>
            <a:chExt cx="2520" cy="98"/>
          </a:xfrm>
        </p:grpSpPr>
        <p:sp>
          <p:nvSpPr>
            <p:cNvPr id="404564" name="Rectangle 16" descr="Papyrus"/>
            <p:cNvSpPr>
              <a:spLocks noChangeArrowheads="1"/>
            </p:cNvSpPr>
            <p:nvPr/>
          </p:nvSpPr>
          <p:spPr bwMode="auto">
            <a:xfrm>
              <a:off x="1266" y="2853"/>
              <a:ext cx="2520" cy="98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12700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4565" name="Oval 17"/>
            <p:cNvSpPr>
              <a:spLocks noChangeAspect="1" noChangeArrowheads="1"/>
            </p:cNvSpPr>
            <p:nvPr/>
          </p:nvSpPr>
          <p:spPr bwMode="auto">
            <a:xfrm>
              <a:off x="1508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4566" name="Oval 18"/>
            <p:cNvSpPr>
              <a:spLocks noChangeAspect="1" noChangeArrowheads="1"/>
            </p:cNvSpPr>
            <p:nvPr/>
          </p:nvSpPr>
          <p:spPr bwMode="auto">
            <a:xfrm>
              <a:off x="1796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4567" name="Oval 19"/>
            <p:cNvSpPr>
              <a:spLocks noChangeAspect="1" noChangeArrowheads="1"/>
            </p:cNvSpPr>
            <p:nvPr/>
          </p:nvSpPr>
          <p:spPr bwMode="auto">
            <a:xfrm>
              <a:off x="2084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4568" name="Oval 20"/>
            <p:cNvSpPr>
              <a:spLocks noChangeAspect="1" noChangeArrowheads="1"/>
            </p:cNvSpPr>
            <p:nvPr/>
          </p:nvSpPr>
          <p:spPr bwMode="auto">
            <a:xfrm>
              <a:off x="2372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4569" name="Oval 21"/>
            <p:cNvSpPr>
              <a:spLocks noChangeAspect="1" noChangeArrowheads="1"/>
            </p:cNvSpPr>
            <p:nvPr/>
          </p:nvSpPr>
          <p:spPr bwMode="auto">
            <a:xfrm>
              <a:off x="2660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4570" name="Oval 22"/>
            <p:cNvSpPr>
              <a:spLocks noChangeAspect="1" noChangeArrowheads="1"/>
            </p:cNvSpPr>
            <p:nvPr/>
          </p:nvSpPr>
          <p:spPr bwMode="auto">
            <a:xfrm>
              <a:off x="2948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4571" name="Oval 23"/>
            <p:cNvSpPr>
              <a:spLocks noChangeAspect="1" noChangeArrowheads="1"/>
            </p:cNvSpPr>
            <p:nvPr/>
          </p:nvSpPr>
          <p:spPr bwMode="auto">
            <a:xfrm>
              <a:off x="3236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4572" name="Oval 24"/>
            <p:cNvSpPr>
              <a:spLocks noChangeAspect="1" noChangeArrowheads="1"/>
            </p:cNvSpPr>
            <p:nvPr/>
          </p:nvSpPr>
          <p:spPr bwMode="auto">
            <a:xfrm>
              <a:off x="3524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404538" name="Group 25"/>
          <p:cNvGrpSpPr>
            <a:grpSpLocks/>
          </p:cNvGrpSpPr>
          <p:nvPr/>
        </p:nvGrpSpPr>
        <p:grpSpPr bwMode="auto">
          <a:xfrm rot="5400000">
            <a:off x="4297363" y="2971800"/>
            <a:ext cx="3148012" cy="141288"/>
            <a:chOff x="1754" y="3902"/>
            <a:chExt cx="2070" cy="70"/>
          </a:xfrm>
        </p:grpSpPr>
        <p:sp>
          <p:nvSpPr>
            <p:cNvPr id="404506" name="Rectangle 26"/>
            <p:cNvSpPr>
              <a:spLocks noChangeArrowheads="1"/>
            </p:cNvSpPr>
            <p:nvPr/>
          </p:nvSpPr>
          <p:spPr bwMode="auto">
            <a:xfrm>
              <a:off x="1754" y="3904"/>
              <a:ext cx="2069" cy="68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5725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31750" algn="ctr">
              <a:noFill/>
              <a:miter lim="800000"/>
              <a:headEnd/>
              <a:tailEnd type="none" w="lg" len="lg"/>
            </a:ln>
            <a:effectLst/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  <a:defRPr/>
              </a:pPr>
              <a:endParaRPr lang="en-ZA">
                <a:cs typeface="+mn-cs"/>
              </a:endParaRPr>
            </a:p>
          </p:txBody>
        </p:sp>
        <p:sp>
          <p:nvSpPr>
            <p:cNvPr id="404563" name="Line 27"/>
            <p:cNvSpPr>
              <a:spLocks noChangeShapeType="1"/>
            </p:cNvSpPr>
            <p:nvPr/>
          </p:nvSpPr>
          <p:spPr bwMode="auto">
            <a:xfrm>
              <a:off x="1755" y="3902"/>
              <a:ext cx="20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6753225" y="2927350"/>
            <a:ext cx="906463" cy="315913"/>
            <a:chOff x="4859" y="3122"/>
            <a:chExt cx="571" cy="199"/>
          </a:xfrm>
        </p:grpSpPr>
        <p:sp>
          <p:nvSpPr>
            <p:cNvPr id="404557" name="Rectangle 29"/>
            <p:cNvSpPr>
              <a:spLocks noChangeArrowheads="1"/>
            </p:cNvSpPr>
            <p:nvPr/>
          </p:nvSpPr>
          <p:spPr bwMode="auto">
            <a:xfrm>
              <a:off x="4859" y="3122"/>
              <a:ext cx="571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ZA" sz="1800">
                  <a:solidFill>
                    <a:srgbClr val="000066"/>
                  </a:solidFill>
                </a:rPr>
                <a:t>CM</a:t>
              </a:r>
              <a:endParaRPr lang="en-US" sz="1800">
                <a:solidFill>
                  <a:srgbClr val="000066"/>
                </a:solidFill>
              </a:endParaRPr>
            </a:p>
          </p:txBody>
        </p:sp>
        <p:grpSp>
          <p:nvGrpSpPr>
            <p:cNvPr id="404558" name="Group 30"/>
            <p:cNvGrpSpPr>
              <a:grpSpLocks/>
            </p:cNvGrpSpPr>
            <p:nvPr/>
          </p:nvGrpSpPr>
          <p:grpSpPr bwMode="auto">
            <a:xfrm>
              <a:off x="4885" y="3179"/>
              <a:ext cx="96" cy="96"/>
              <a:chOff x="4551" y="1196"/>
              <a:chExt cx="96" cy="96"/>
            </a:xfrm>
          </p:grpSpPr>
          <p:sp>
            <p:nvSpPr>
              <p:cNvPr id="404559" name="Oval 31"/>
              <p:cNvSpPr>
                <a:spLocks noChangeArrowheads="1"/>
              </p:cNvSpPr>
              <p:nvPr/>
            </p:nvSpPr>
            <p:spPr bwMode="auto">
              <a:xfrm>
                <a:off x="4551" y="1196"/>
                <a:ext cx="96" cy="96"/>
              </a:xfrm>
              <a:prstGeom prst="ellips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404560" name="Line 32"/>
              <p:cNvSpPr>
                <a:spLocks noChangeShapeType="1"/>
              </p:cNvSpPr>
              <p:nvPr/>
            </p:nvSpPr>
            <p:spPr bwMode="auto">
              <a:xfrm flipV="1">
                <a:off x="4565" y="1210"/>
                <a:ext cx="68" cy="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04561" name="Line 33"/>
              <p:cNvSpPr>
                <a:spLocks noChangeShapeType="1"/>
              </p:cNvSpPr>
              <p:nvPr/>
            </p:nvSpPr>
            <p:spPr bwMode="auto">
              <a:xfrm rot="16200000" flipV="1">
                <a:off x="4565" y="1210"/>
                <a:ext cx="68" cy="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</p:grpSp>
      <p:graphicFrame>
        <p:nvGraphicFramePr>
          <p:cNvPr id="404514" name="Object 34"/>
          <p:cNvGraphicFramePr>
            <a:graphicFrameLocks noChangeAspect="1"/>
          </p:cNvGraphicFramePr>
          <p:nvPr/>
        </p:nvGraphicFramePr>
        <p:xfrm>
          <a:off x="6556375" y="4210050"/>
          <a:ext cx="279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529" name="Equation" r:id="rId5" imgW="279360" imgH="406080" progId="Equation.DSMT4">
                  <p:embed/>
                </p:oleObj>
              </mc:Choice>
              <mc:Fallback>
                <p:oleObj name="Equation" r:id="rId5" imgW="279360" imgH="406080" progId="Equation.DSMT4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6375" y="4210050"/>
                        <a:ext cx="2794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4515" name="Object 35"/>
          <p:cNvGraphicFramePr>
            <a:graphicFrameLocks noChangeAspect="1"/>
          </p:cNvGraphicFramePr>
          <p:nvPr/>
        </p:nvGraphicFramePr>
        <p:xfrm>
          <a:off x="6548438" y="3422650"/>
          <a:ext cx="2921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530" name="Equation" r:id="rId7" imgW="291960" imgH="330120" progId="Equation.DSMT4">
                  <p:embed/>
                </p:oleObj>
              </mc:Choice>
              <mc:Fallback>
                <p:oleObj name="Equation" r:id="rId7" imgW="291960" imgH="330120" progId="Equation.DSMT4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8438" y="3422650"/>
                        <a:ext cx="2921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4516" name="Object 36"/>
          <p:cNvGraphicFramePr>
            <a:graphicFrameLocks noChangeAspect="1"/>
          </p:cNvGraphicFramePr>
          <p:nvPr/>
        </p:nvGraphicFramePr>
        <p:xfrm>
          <a:off x="7705725" y="3879850"/>
          <a:ext cx="279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531" name="Equation" r:id="rId9" imgW="279360" imgH="355320" progId="Equation.DSMT4">
                  <p:embed/>
                </p:oleObj>
              </mc:Choice>
              <mc:Fallback>
                <p:oleObj name="Equation" r:id="rId9" imgW="279360" imgH="355320" progId="Equation.DSMT4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05725" y="3879850"/>
                        <a:ext cx="2794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Line 37"/>
          <p:cNvSpPr>
            <a:spLocks noChangeShapeType="1"/>
          </p:cNvSpPr>
          <p:nvPr/>
        </p:nvSpPr>
        <p:spPr bwMode="auto">
          <a:xfrm flipH="1" flipV="1">
            <a:off x="7629525" y="3636963"/>
            <a:ext cx="9525" cy="912812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4541" name="Line 38"/>
          <p:cNvSpPr>
            <a:spLocks noChangeShapeType="1"/>
          </p:cNvSpPr>
          <p:nvPr/>
        </p:nvSpPr>
        <p:spPr bwMode="auto">
          <a:xfrm flipH="1">
            <a:off x="6861175" y="3092450"/>
            <a:ext cx="7938" cy="88423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404520" name="Object 40"/>
          <p:cNvGraphicFramePr>
            <a:graphicFrameLocks noChangeAspect="1"/>
          </p:cNvGraphicFramePr>
          <p:nvPr/>
        </p:nvGraphicFramePr>
        <p:xfrm>
          <a:off x="6419850" y="1747838"/>
          <a:ext cx="3429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532" name="Equation" r:id="rId11" imgW="342720" imgH="368280" progId="Equation.DSMT4">
                  <p:embed/>
                </p:oleObj>
              </mc:Choice>
              <mc:Fallback>
                <p:oleObj name="Equation" r:id="rId11" imgW="342720" imgH="368280" progId="Equation.DSMT4">
                  <p:embed/>
                  <p:pic>
                    <p:nvPicPr>
                      <p:cNvPr id="0" name="Picture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9850" y="1747838"/>
                        <a:ext cx="3429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Line 42"/>
          <p:cNvSpPr>
            <a:spLocks noChangeShapeType="1"/>
          </p:cNvSpPr>
          <p:nvPr/>
        </p:nvSpPr>
        <p:spPr bwMode="auto">
          <a:xfrm>
            <a:off x="5629275" y="3371850"/>
            <a:ext cx="0" cy="1228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4543" name="Line 43"/>
          <p:cNvSpPr>
            <a:spLocks noChangeShapeType="1"/>
          </p:cNvSpPr>
          <p:nvPr/>
        </p:nvSpPr>
        <p:spPr bwMode="auto">
          <a:xfrm>
            <a:off x="6562725" y="1295400"/>
            <a:ext cx="1685925" cy="2962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lg" len="lg"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4524" name="Line 44"/>
          <p:cNvSpPr>
            <a:spLocks noChangeShapeType="1"/>
          </p:cNvSpPr>
          <p:nvPr/>
        </p:nvSpPr>
        <p:spPr bwMode="auto">
          <a:xfrm rot="-5400000">
            <a:off x="7522369" y="4760119"/>
            <a:ext cx="0" cy="2428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4525" name="Rectangle 45"/>
          <p:cNvSpPr>
            <a:spLocks noChangeArrowheads="1"/>
          </p:cNvSpPr>
          <p:nvPr/>
        </p:nvSpPr>
        <p:spPr bwMode="auto">
          <a:xfrm>
            <a:off x="7951788" y="4668838"/>
            <a:ext cx="728662" cy="311150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80000"/>
              </a:lnSpc>
            </a:pPr>
            <a:r>
              <a:rPr lang="en-ZA" sz="1800">
                <a:solidFill>
                  <a:srgbClr val="000066"/>
                </a:solidFill>
              </a:rPr>
              <a:t>pivot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404527" name="Line 47"/>
          <p:cNvSpPr>
            <a:spLocks noChangeShapeType="1"/>
          </p:cNvSpPr>
          <p:nvPr/>
        </p:nvSpPr>
        <p:spPr bwMode="auto">
          <a:xfrm rot="-5400000">
            <a:off x="6991351" y="4743450"/>
            <a:ext cx="0" cy="276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lg" len="lg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5" name="Line 49"/>
          <p:cNvSpPr>
            <a:spLocks noChangeShapeType="1"/>
          </p:cNvSpPr>
          <p:nvPr/>
        </p:nvSpPr>
        <p:spPr bwMode="auto">
          <a:xfrm>
            <a:off x="5629275" y="1657350"/>
            <a:ext cx="0" cy="1343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lg" len="lg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6" name="Line 50"/>
          <p:cNvSpPr>
            <a:spLocks noChangeShapeType="1"/>
          </p:cNvSpPr>
          <p:nvPr/>
        </p:nvSpPr>
        <p:spPr bwMode="auto">
          <a:xfrm>
            <a:off x="7639050" y="4572000"/>
            <a:ext cx="0" cy="381000"/>
          </a:xfrm>
          <a:prstGeom prst="line">
            <a:avLst/>
          </a:prstGeom>
          <a:noFill/>
          <a:ln w="12700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7" name="Oval 51"/>
          <p:cNvSpPr>
            <a:spLocks noChangeAspect="1" noChangeArrowheads="1"/>
          </p:cNvSpPr>
          <p:nvPr/>
        </p:nvSpPr>
        <p:spPr bwMode="auto">
          <a:xfrm flipH="1">
            <a:off x="7596188" y="4556125"/>
            <a:ext cx="85725" cy="85725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8" name="Freeform 52"/>
          <p:cNvSpPr>
            <a:spLocks/>
          </p:cNvSpPr>
          <p:nvPr/>
        </p:nvSpPr>
        <p:spPr bwMode="auto">
          <a:xfrm flipV="1">
            <a:off x="7678738" y="4622800"/>
            <a:ext cx="333375" cy="222250"/>
          </a:xfrm>
          <a:custGeom>
            <a:avLst/>
            <a:gdLst>
              <a:gd name="T0" fmla="*/ 0 w 230"/>
              <a:gd name="T1" fmla="*/ 2147483647 h 128"/>
              <a:gd name="T2" fmla="*/ 2147483647 w 230"/>
              <a:gd name="T3" fmla="*/ 2147483647 h 128"/>
              <a:gd name="T4" fmla="*/ 0 60000 65536"/>
              <a:gd name="T5" fmla="*/ 0 60000 65536"/>
              <a:gd name="T6" fmla="*/ 0 w 230"/>
              <a:gd name="T7" fmla="*/ 0 h 128"/>
              <a:gd name="T8" fmla="*/ 230 w 230"/>
              <a:gd name="T9" fmla="*/ 128 h 1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30" h="128">
                <a:moveTo>
                  <a:pt x="0" y="128"/>
                </a:moveTo>
                <a:cubicBezTo>
                  <a:pt x="84" y="86"/>
                  <a:pt x="45" y="0"/>
                  <a:pt x="230" y="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4551" name="Rectangle 53"/>
          <p:cNvSpPr>
            <a:spLocks noChangeArrowheads="1"/>
          </p:cNvSpPr>
          <p:nvPr/>
        </p:nvSpPr>
        <p:spPr bwMode="auto">
          <a:xfrm>
            <a:off x="7413625" y="2455863"/>
            <a:ext cx="406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L</a:t>
            </a:r>
            <a:endParaRPr lang="en-US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04552" name="Rectangle 54"/>
          <p:cNvSpPr>
            <a:spLocks noChangeArrowheads="1"/>
          </p:cNvSpPr>
          <p:nvPr/>
        </p:nvSpPr>
        <p:spPr bwMode="auto">
          <a:xfrm>
            <a:off x="6988175" y="4191000"/>
            <a:ext cx="6048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</a:t>
            </a:r>
          </a:p>
        </p:txBody>
      </p:sp>
      <p:sp>
        <p:nvSpPr>
          <p:cNvPr id="9" name="Rectangle 55"/>
          <p:cNvSpPr>
            <a:spLocks noChangeArrowheads="1"/>
          </p:cNvSpPr>
          <p:nvPr/>
        </p:nvSpPr>
        <p:spPr bwMode="auto">
          <a:xfrm>
            <a:off x="5414963" y="2932113"/>
            <a:ext cx="406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d</a:t>
            </a:r>
            <a:r>
              <a:rPr lang="en-US" sz="20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endParaRPr lang="en-US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04554" name="Line 56"/>
          <p:cNvSpPr>
            <a:spLocks noChangeShapeType="1"/>
          </p:cNvSpPr>
          <p:nvPr/>
        </p:nvSpPr>
        <p:spPr bwMode="auto">
          <a:xfrm>
            <a:off x="5949950" y="1651000"/>
            <a:ext cx="723900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4555" name="Line 57"/>
          <p:cNvSpPr>
            <a:spLocks noChangeShapeType="1"/>
          </p:cNvSpPr>
          <p:nvPr/>
        </p:nvSpPr>
        <p:spPr bwMode="auto">
          <a:xfrm flipH="1">
            <a:off x="6877050" y="4591050"/>
            <a:ext cx="723900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10" name="Rectangle 58"/>
          <p:cNvSpPr>
            <a:spLocks noChangeArrowheads="1"/>
          </p:cNvSpPr>
          <p:nvPr/>
        </p:nvSpPr>
        <p:spPr bwMode="auto">
          <a:xfrm>
            <a:off x="7077075" y="4618038"/>
            <a:ext cx="406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d</a:t>
            </a:r>
            <a:r>
              <a:rPr lang="en-US" sz="20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endParaRPr lang="en-US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404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04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4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4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4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4539" grpId="0" animBg="1"/>
      <p:bldP spid="404540" grpId="0" animBg="1"/>
      <p:bldP spid="404483" grpId="0" animBg="1"/>
      <p:bldP spid="4" grpId="0" animBg="1"/>
      <p:bldP spid="404524" grpId="0" animBg="1"/>
      <p:bldP spid="404525" grpId="0"/>
      <p:bldP spid="404527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69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406570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4065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F611F4-F4EF-4E9F-BFC7-D8EC9DF33825}" type="slidenum">
              <a:rPr lang="en-US" smtClean="0">
                <a:latin typeface="Koala"/>
                <a:cs typeface="Arial" charset="0"/>
              </a:rPr>
              <a:pPr/>
              <a:t>36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406572" name="Line 63"/>
          <p:cNvSpPr>
            <a:spLocks noChangeShapeType="1"/>
          </p:cNvSpPr>
          <p:nvPr/>
        </p:nvSpPr>
        <p:spPr bwMode="auto">
          <a:xfrm rot="-5400000">
            <a:off x="5705475" y="4352925"/>
            <a:ext cx="0" cy="495300"/>
          </a:xfrm>
          <a:prstGeom prst="line">
            <a:avLst/>
          </a:prstGeom>
          <a:noFill/>
          <a:ln w="12700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6573" name="Line 64"/>
          <p:cNvSpPr>
            <a:spLocks noChangeShapeType="1"/>
          </p:cNvSpPr>
          <p:nvPr/>
        </p:nvSpPr>
        <p:spPr bwMode="auto">
          <a:xfrm rot="-5400000">
            <a:off x="5705475" y="1400175"/>
            <a:ext cx="0" cy="495300"/>
          </a:xfrm>
          <a:prstGeom prst="line">
            <a:avLst/>
          </a:prstGeom>
          <a:noFill/>
          <a:ln w="12700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6574" name="Arc 2"/>
          <p:cNvSpPr>
            <a:spLocks/>
          </p:cNvSpPr>
          <p:nvPr/>
        </p:nvSpPr>
        <p:spPr bwMode="auto">
          <a:xfrm flipH="1">
            <a:off x="7138988" y="4141788"/>
            <a:ext cx="695325" cy="458787"/>
          </a:xfrm>
          <a:custGeom>
            <a:avLst/>
            <a:gdLst>
              <a:gd name="T0" fmla="*/ 2147483647 w 21600"/>
              <a:gd name="T1" fmla="*/ 0 h 16518"/>
              <a:gd name="T2" fmla="*/ 2147483647 w 21600"/>
              <a:gd name="T3" fmla="*/ 2147483647 h 16518"/>
              <a:gd name="T4" fmla="*/ 0 w 21600"/>
              <a:gd name="T5" fmla="*/ 2147483647 h 16518"/>
              <a:gd name="T6" fmla="*/ 0 60000 65536"/>
              <a:gd name="T7" fmla="*/ 0 60000 65536"/>
              <a:gd name="T8" fmla="*/ 0 60000 65536"/>
              <a:gd name="T9" fmla="*/ 0 w 21600"/>
              <a:gd name="T10" fmla="*/ 0 h 16518"/>
              <a:gd name="T11" fmla="*/ 21600 w 21600"/>
              <a:gd name="T12" fmla="*/ 16518 h 165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6518" fill="none" extrusionOk="0">
                <a:moveTo>
                  <a:pt x="13918" y="0"/>
                </a:moveTo>
                <a:cubicBezTo>
                  <a:pt x="18789" y="4104"/>
                  <a:pt x="21600" y="10148"/>
                  <a:pt x="21600" y="16518"/>
                </a:cubicBezTo>
              </a:path>
              <a:path w="21600" h="16518" stroke="0" extrusionOk="0">
                <a:moveTo>
                  <a:pt x="13918" y="0"/>
                </a:moveTo>
                <a:cubicBezTo>
                  <a:pt x="18789" y="4104"/>
                  <a:pt x="21600" y="10148"/>
                  <a:pt x="21600" y="16518"/>
                </a:cubicBezTo>
                <a:lnTo>
                  <a:pt x="0" y="16518"/>
                </a:lnTo>
                <a:close/>
              </a:path>
            </a:pathLst>
          </a:custGeom>
          <a:noFill/>
          <a:ln w="15875">
            <a:solidFill>
              <a:srgbClr val="808080"/>
            </a:solidFill>
            <a:round/>
            <a:headEnd type="arrow" w="med" len="med"/>
            <a:tailEnd type="none" w="lg" len="lg"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406575" name="Line 3"/>
          <p:cNvSpPr>
            <a:spLocks noChangeShapeType="1"/>
          </p:cNvSpPr>
          <p:nvPr/>
        </p:nvSpPr>
        <p:spPr bwMode="auto">
          <a:xfrm>
            <a:off x="6867525" y="3105150"/>
            <a:ext cx="0" cy="1847850"/>
          </a:xfrm>
          <a:prstGeom prst="line">
            <a:avLst/>
          </a:prstGeom>
          <a:noFill/>
          <a:ln w="12700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65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RIGID BODY EQUILIBRIUM</a:t>
            </a:r>
            <a:endParaRPr lang="en-US" smtClean="0"/>
          </a:p>
        </p:txBody>
      </p:sp>
      <p:sp>
        <p:nvSpPr>
          <p:cNvPr id="4065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79388" y="1271588"/>
            <a:ext cx="4225925" cy="2670175"/>
          </a:xfrm>
        </p:spPr>
        <p:txBody>
          <a:bodyPr/>
          <a:lstStyle/>
          <a:p>
            <a:pPr lvl="1" indent="1588" eaLnBrk="1" hangingPunct="1">
              <a:buFontTx/>
              <a:buNone/>
            </a:pPr>
            <a:r>
              <a:rPr lang="en-US" sz="2200" smtClean="0"/>
              <a:t>A 3-metre ladder leans against a frictionless wall, making an angle of 60° with the ground.  What minimum coefficient of friction is needed to prevent the foot of the ladder from slipping?</a:t>
            </a:r>
          </a:p>
        </p:txBody>
      </p:sp>
      <p:sp>
        <p:nvSpPr>
          <p:cNvPr id="406578" name="Rectangle 6"/>
          <p:cNvSpPr>
            <a:spLocks noChangeArrowheads="1"/>
          </p:cNvSpPr>
          <p:nvPr/>
        </p:nvSpPr>
        <p:spPr bwMode="auto">
          <a:xfrm>
            <a:off x="179388" y="5381625"/>
            <a:ext cx="87741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5963" indent="-442913">
              <a:lnSpc>
                <a:spcPct val="110000"/>
              </a:lnSpc>
            </a:pPr>
            <a:r>
              <a:rPr lang="en-US">
                <a:solidFill>
                  <a:srgbClr val="0000CC"/>
                </a:solidFill>
              </a:rPr>
              <a:t>5.	</a:t>
            </a:r>
            <a:r>
              <a:rPr lang="en-ZA">
                <a:solidFill>
                  <a:srgbClr val="0000CC"/>
                </a:solidFill>
              </a:rPr>
              <a:t>Determine the sign of each torque around the pivot.</a:t>
            </a:r>
            <a:endParaRPr lang="en-US">
              <a:solidFill>
                <a:srgbClr val="0000CC"/>
              </a:solidFill>
            </a:endParaRPr>
          </a:p>
        </p:txBody>
      </p:sp>
      <p:sp>
        <p:nvSpPr>
          <p:cNvPr id="406579" name="Line 7"/>
          <p:cNvSpPr>
            <a:spLocks noChangeShapeType="1"/>
          </p:cNvSpPr>
          <p:nvPr/>
        </p:nvSpPr>
        <p:spPr bwMode="auto">
          <a:xfrm>
            <a:off x="187325" y="5310188"/>
            <a:ext cx="8764588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6580" name="Rectangle 8"/>
          <p:cNvSpPr>
            <a:spLocks noChangeArrowheads="1"/>
          </p:cNvSpPr>
          <p:nvPr/>
        </p:nvSpPr>
        <p:spPr bwMode="auto">
          <a:xfrm>
            <a:off x="8407400" y="4805363"/>
            <a:ext cx="533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</a:p>
        </p:txBody>
      </p:sp>
      <p:sp>
        <p:nvSpPr>
          <p:cNvPr id="406581" name="Line 9"/>
          <p:cNvSpPr>
            <a:spLocks noChangeShapeType="1"/>
          </p:cNvSpPr>
          <p:nvPr/>
        </p:nvSpPr>
        <p:spPr bwMode="auto">
          <a:xfrm>
            <a:off x="5173663" y="5054600"/>
            <a:ext cx="3424237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6582" name="Line 10"/>
          <p:cNvSpPr>
            <a:spLocks noChangeShapeType="1"/>
          </p:cNvSpPr>
          <p:nvPr/>
        </p:nvSpPr>
        <p:spPr bwMode="auto">
          <a:xfrm flipV="1">
            <a:off x="5337175" y="1328738"/>
            <a:ext cx="0" cy="38735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6583" name="Rectangle 11"/>
          <p:cNvSpPr>
            <a:spLocks noChangeArrowheads="1"/>
          </p:cNvSpPr>
          <p:nvPr/>
        </p:nvSpPr>
        <p:spPr bwMode="auto">
          <a:xfrm>
            <a:off x="4705350" y="1368425"/>
            <a:ext cx="6635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y</a:t>
            </a:r>
          </a:p>
        </p:txBody>
      </p:sp>
      <p:grpSp>
        <p:nvGrpSpPr>
          <p:cNvPr id="406584" name="Group 12"/>
          <p:cNvGrpSpPr>
            <a:grpSpLocks/>
          </p:cNvGrpSpPr>
          <p:nvPr/>
        </p:nvGrpSpPr>
        <p:grpSpPr bwMode="auto">
          <a:xfrm>
            <a:off x="5868988" y="4606925"/>
            <a:ext cx="2833687" cy="141288"/>
            <a:chOff x="1754" y="3902"/>
            <a:chExt cx="2070" cy="70"/>
          </a:xfrm>
        </p:grpSpPr>
        <p:sp>
          <p:nvSpPr>
            <p:cNvPr id="406541" name="Rectangle 13"/>
            <p:cNvSpPr>
              <a:spLocks noChangeArrowheads="1"/>
            </p:cNvSpPr>
            <p:nvPr/>
          </p:nvSpPr>
          <p:spPr bwMode="auto">
            <a:xfrm>
              <a:off x="1754" y="3904"/>
              <a:ext cx="2069" cy="68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5725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31750" algn="ctr">
              <a:noFill/>
              <a:miter lim="800000"/>
              <a:headEnd/>
              <a:tailEnd type="none" w="lg" len="lg"/>
            </a:ln>
            <a:effectLst/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  <a:defRPr/>
              </a:pPr>
              <a:endParaRPr lang="en-ZA">
                <a:cs typeface="+mn-cs"/>
              </a:endParaRPr>
            </a:p>
          </p:txBody>
        </p:sp>
        <p:sp>
          <p:nvSpPr>
            <p:cNvPr id="406626" name="Line 14"/>
            <p:cNvSpPr>
              <a:spLocks noChangeShapeType="1"/>
            </p:cNvSpPr>
            <p:nvPr/>
          </p:nvSpPr>
          <p:spPr bwMode="auto">
            <a:xfrm>
              <a:off x="1755" y="3902"/>
              <a:ext cx="20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406585" name="Group 15"/>
          <p:cNvGrpSpPr>
            <a:grpSpLocks/>
          </p:cNvGrpSpPr>
          <p:nvPr/>
        </p:nvGrpSpPr>
        <p:grpSpPr bwMode="auto">
          <a:xfrm rot="3615307">
            <a:off x="5156994" y="3020219"/>
            <a:ext cx="3406775" cy="131763"/>
            <a:chOff x="1266" y="2853"/>
            <a:chExt cx="2520" cy="98"/>
          </a:xfrm>
        </p:grpSpPr>
        <p:sp>
          <p:nvSpPr>
            <p:cNvPr id="406616" name="Rectangle 16" descr="Papyrus"/>
            <p:cNvSpPr>
              <a:spLocks noChangeArrowheads="1"/>
            </p:cNvSpPr>
            <p:nvPr/>
          </p:nvSpPr>
          <p:spPr bwMode="auto">
            <a:xfrm>
              <a:off x="1266" y="2853"/>
              <a:ext cx="2520" cy="98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12700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6617" name="Oval 17"/>
            <p:cNvSpPr>
              <a:spLocks noChangeAspect="1" noChangeArrowheads="1"/>
            </p:cNvSpPr>
            <p:nvPr/>
          </p:nvSpPr>
          <p:spPr bwMode="auto">
            <a:xfrm>
              <a:off x="1508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6618" name="Oval 18"/>
            <p:cNvSpPr>
              <a:spLocks noChangeAspect="1" noChangeArrowheads="1"/>
            </p:cNvSpPr>
            <p:nvPr/>
          </p:nvSpPr>
          <p:spPr bwMode="auto">
            <a:xfrm>
              <a:off x="1796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6619" name="Oval 19"/>
            <p:cNvSpPr>
              <a:spLocks noChangeAspect="1" noChangeArrowheads="1"/>
            </p:cNvSpPr>
            <p:nvPr/>
          </p:nvSpPr>
          <p:spPr bwMode="auto">
            <a:xfrm>
              <a:off x="2084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6620" name="Oval 20"/>
            <p:cNvSpPr>
              <a:spLocks noChangeAspect="1" noChangeArrowheads="1"/>
            </p:cNvSpPr>
            <p:nvPr/>
          </p:nvSpPr>
          <p:spPr bwMode="auto">
            <a:xfrm>
              <a:off x="2372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6621" name="Oval 21"/>
            <p:cNvSpPr>
              <a:spLocks noChangeAspect="1" noChangeArrowheads="1"/>
            </p:cNvSpPr>
            <p:nvPr/>
          </p:nvSpPr>
          <p:spPr bwMode="auto">
            <a:xfrm>
              <a:off x="2660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6622" name="Oval 22"/>
            <p:cNvSpPr>
              <a:spLocks noChangeAspect="1" noChangeArrowheads="1"/>
            </p:cNvSpPr>
            <p:nvPr/>
          </p:nvSpPr>
          <p:spPr bwMode="auto">
            <a:xfrm>
              <a:off x="2948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6623" name="Oval 23"/>
            <p:cNvSpPr>
              <a:spLocks noChangeAspect="1" noChangeArrowheads="1"/>
            </p:cNvSpPr>
            <p:nvPr/>
          </p:nvSpPr>
          <p:spPr bwMode="auto">
            <a:xfrm>
              <a:off x="3236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6624" name="Oval 24"/>
            <p:cNvSpPr>
              <a:spLocks noChangeAspect="1" noChangeArrowheads="1"/>
            </p:cNvSpPr>
            <p:nvPr/>
          </p:nvSpPr>
          <p:spPr bwMode="auto">
            <a:xfrm>
              <a:off x="3524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406586" name="Group 25"/>
          <p:cNvGrpSpPr>
            <a:grpSpLocks/>
          </p:cNvGrpSpPr>
          <p:nvPr/>
        </p:nvGrpSpPr>
        <p:grpSpPr bwMode="auto">
          <a:xfrm rot="5400000">
            <a:off x="4297363" y="2971800"/>
            <a:ext cx="3148012" cy="141288"/>
            <a:chOff x="1754" y="3902"/>
            <a:chExt cx="2070" cy="70"/>
          </a:xfrm>
        </p:grpSpPr>
        <p:sp>
          <p:nvSpPr>
            <p:cNvPr id="406554" name="Rectangle 26"/>
            <p:cNvSpPr>
              <a:spLocks noChangeArrowheads="1"/>
            </p:cNvSpPr>
            <p:nvPr/>
          </p:nvSpPr>
          <p:spPr bwMode="auto">
            <a:xfrm>
              <a:off x="1754" y="3904"/>
              <a:ext cx="2069" cy="68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5725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31750" algn="ctr">
              <a:noFill/>
              <a:miter lim="800000"/>
              <a:headEnd/>
              <a:tailEnd type="none" w="lg" len="lg"/>
            </a:ln>
            <a:effectLst/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  <a:defRPr/>
              </a:pPr>
              <a:endParaRPr lang="en-ZA">
                <a:cs typeface="+mn-cs"/>
              </a:endParaRPr>
            </a:p>
          </p:txBody>
        </p:sp>
        <p:sp>
          <p:nvSpPr>
            <p:cNvPr id="406615" name="Line 27"/>
            <p:cNvSpPr>
              <a:spLocks noChangeShapeType="1"/>
            </p:cNvSpPr>
            <p:nvPr/>
          </p:nvSpPr>
          <p:spPr bwMode="auto">
            <a:xfrm>
              <a:off x="1755" y="3902"/>
              <a:ext cx="20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406587" name="Group 28"/>
          <p:cNvGrpSpPr>
            <a:grpSpLocks/>
          </p:cNvGrpSpPr>
          <p:nvPr/>
        </p:nvGrpSpPr>
        <p:grpSpPr bwMode="auto">
          <a:xfrm>
            <a:off x="6753225" y="2927350"/>
            <a:ext cx="914400" cy="315913"/>
            <a:chOff x="4859" y="3122"/>
            <a:chExt cx="576" cy="199"/>
          </a:xfrm>
        </p:grpSpPr>
        <p:sp>
          <p:nvSpPr>
            <p:cNvPr id="406609" name="Rectangle 29"/>
            <p:cNvSpPr>
              <a:spLocks noChangeArrowheads="1"/>
            </p:cNvSpPr>
            <p:nvPr/>
          </p:nvSpPr>
          <p:spPr bwMode="auto">
            <a:xfrm>
              <a:off x="4859" y="3122"/>
              <a:ext cx="576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ZA" sz="1800">
                  <a:solidFill>
                    <a:srgbClr val="000066"/>
                  </a:solidFill>
                </a:rPr>
                <a:t>CM</a:t>
              </a:r>
              <a:endParaRPr lang="en-US" sz="1800">
                <a:solidFill>
                  <a:srgbClr val="000066"/>
                </a:solidFill>
              </a:endParaRPr>
            </a:p>
          </p:txBody>
        </p:sp>
        <p:grpSp>
          <p:nvGrpSpPr>
            <p:cNvPr id="406610" name="Group 30"/>
            <p:cNvGrpSpPr>
              <a:grpSpLocks/>
            </p:cNvGrpSpPr>
            <p:nvPr/>
          </p:nvGrpSpPr>
          <p:grpSpPr bwMode="auto">
            <a:xfrm>
              <a:off x="4885" y="3179"/>
              <a:ext cx="96" cy="96"/>
              <a:chOff x="4551" y="1196"/>
              <a:chExt cx="96" cy="96"/>
            </a:xfrm>
          </p:grpSpPr>
          <p:sp>
            <p:nvSpPr>
              <p:cNvPr id="406611" name="Oval 31"/>
              <p:cNvSpPr>
                <a:spLocks noChangeArrowheads="1"/>
              </p:cNvSpPr>
              <p:nvPr/>
            </p:nvSpPr>
            <p:spPr bwMode="auto">
              <a:xfrm>
                <a:off x="4551" y="1196"/>
                <a:ext cx="96" cy="96"/>
              </a:xfrm>
              <a:prstGeom prst="ellips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406612" name="Line 32"/>
              <p:cNvSpPr>
                <a:spLocks noChangeShapeType="1"/>
              </p:cNvSpPr>
              <p:nvPr/>
            </p:nvSpPr>
            <p:spPr bwMode="auto">
              <a:xfrm flipV="1">
                <a:off x="4565" y="1210"/>
                <a:ext cx="68" cy="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06613" name="Line 33"/>
              <p:cNvSpPr>
                <a:spLocks noChangeShapeType="1"/>
              </p:cNvSpPr>
              <p:nvPr/>
            </p:nvSpPr>
            <p:spPr bwMode="auto">
              <a:xfrm rot="16200000" flipV="1">
                <a:off x="4565" y="1210"/>
                <a:ext cx="68" cy="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</p:grpSp>
      <p:graphicFrame>
        <p:nvGraphicFramePr>
          <p:cNvPr id="406562" name="Object 34"/>
          <p:cNvGraphicFramePr>
            <a:graphicFrameLocks noChangeAspect="1"/>
          </p:cNvGraphicFramePr>
          <p:nvPr/>
        </p:nvGraphicFramePr>
        <p:xfrm>
          <a:off x="6556375" y="4210050"/>
          <a:ext cx="279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6577" name="Equation" r:id="rId5" imgW="279360" imgH="406080" progId="Equation.DSMT4">
                  <p:embed/>
                </p:oleObj>
              </mc:Choice>
              <mc:Fallback>
                <p:oleObj name="Equation" r:id="rId5" imgW="279360" imgH="406080" progId="Equation.DSMT4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6375" y="4210050"/>
                        <a:ext cx="2794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6563" name="Object 35"/>
          <p:cNvGraphicFramePr>
            <a:graphicFrameLocks noChangeAspect="1"/>
          </p:cNvGraphicFramePr>
          <p:nvPr/>
        </p:nvGraphicFramePr>
        <p:xfrm>
          <a:off x="6548438" y="3422650"/>
          <a:ext cx="2921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6578" name="Equation" r:id="rId7" imgW="291960" imgH="330120" progId="Equation.DSMT4">
                  <p:embed/>
                </p:oleObj>
              </mc:Choice>
              <mc:Fallback>
                <p:oleObj name="Equation" r:id="rId7" imgW="291960" imgH="330120" progId="Equation.DSMT4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8438" y="3422650"/>
                        <a:ext cx="2921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6564" name="Object 36"/>
          <p:cNvGraphicFramePr>
            <a:graphicFrameLocks noChangeAspect="1"/>
          </p:cNvGraphicFramePr>
          <p:nvPr/>
        </p:nvGraphicFramePr>
        <p:xfrm>
          <a:off x="7705725" y="3879850"/>
          <a:ext cx="279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6579" name="Equation" r:id="rId9" imgW="279360" imgH="355320" progId="Equation.DSMT4">
                  <p:embed/>
                </p:oleObj>
              </mc:Choice>
              <mc:Fallback>
                <p:oleObj name="Equation" r:id="rId9" imgW="279360" imgH="355320" progId="Equation.DSMT4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05725" y="3879850"/>
                        <a:ext cx="2794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6588" name="Line 37"/>
          <p:cNvSpPr>
            <a:spLocks noChangeShapeType="1"/>
          </p:cNvSpPr>
          <p:nvPr/>
        </p:nvSpPr>
        <p:spPr bwMode="auto">
          <a:xfrm flipH="1" flipV="1">
            <a:off x="7629525" y="3636963"/>
            <a:ext cx="9525" cy="912812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6589" name="Line 38"/>
          <p:cNvSpPr>
            <a:spLocks noChangeShapeType="1"/>
          </p:cNvSpPr>
          <p:nvPr/>
        </p:nvSpPr>
        <p:spPr bwMode="auto">
          <a:xfrm flipH="1">
            <a:off x="6861175" y="3092450"/>
            <a:ext cx="7938" cy="88423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406568" name="Object 40"/>
          <p:cNvGraphicFramePr>
            <a:graphicFrameLocks noChangeAspect="1"/>
          </p:cNvGraphicFramePr>
          <p:nvPr/>
        </p:nvGraphicFramePr>
        <p:xfrm>
          <a:off x="6419850" y="1747838"/>
          <a:ext cx="3429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6580" name="Equation" r:id="rId11" imgW="342720" imgH="368280" progId="Equation.DSMT4">
                  <p:embed/>
                </p:oleObj>
              </mc:Choice>
              <mc:Fallback>
                <p:oleObj name="Equation" r:id="rId11" imgW="342720" imgH="368280" progId="Equation.DSMT4">
                  <p:embed/>
                  <p:pic>
                    <p:nvPicPr>
                      <p:cNvPr id="0" name="Picture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9850" y="1747838"/>
                        <a:ext cx="3429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6590" name="Line 42"/>
          <p:cNvSpPr>
            <a:spLocks noChangeShapeType="1"/>
          </p:cNvSpPr>
          <p:nvPr/>
        </p:nvSpPr>
        <p:spPr bwMode="auto">
          <a:xfrm>
            <a:off x="5629275" y="3371850"/>
            <a:ext cx="0" cy="1228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6591" name="Line 43"/>
          <p:cNvSpPr>
            <a:spLocks noChangeShapeType="1"/>
          </p:cNvSpPr>
          <p:nvPr/>
        </p:nvSpPr>
        <p:spPr bwMode="auto">
          <a:xfrm>
            <a:off x="6562725" y="1295400"/>
            <a:ext cx="1685925" cy="2962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lg" len="lg"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6592" name="Line 44"/>
          <p:cNvSpPr>
            <a:spLocks noChangeShapeType="1"/>
          </p:cNvSpPr>
          <p:nvPr/>
        </p:nvSpPr>
        <p:spPr bwMode="auto">
          <a:xfrm rot="-5400000">
            <a:off x="7522369" y="4760119"/>
            <a:ext cx="0" cy="2428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6593" name="Rectangle 45"/>
          <p:cNvSpPr>
            <a:spLocks noChangeArrowheads="1"/>
          </p:cNvSpPr>
          <p:nvPr/>
        </p:nvSpPr>
        <p:spPr bwMode="auto">
          <a:xfrm>
            <a:off x="7951788" y="4668838"/>
            <a:ext cx="728662" cy="311150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80000"/>
              </a:lnSpc>
            </a:pPr>
            <a:r>
              <a:rPr lang="en-ZA" sz="1800">
                <a:solidFill>
                  <a:srgbClr val="000066"/>
                </a:solidFill>
              </a:rPr>
              <a:t>pivot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406594" name="Rectangle 46"/>
          <p:cNvSpPr>
            <a:spLocks noChangeArrowheads="1"/>
          </p:cNvSpPr>
          <p:nvPr/>
        </p:nvSpPr>
        <p:spPr bwMode="auto">
          <a:xfrm>
            <a:off x="7077075" y="4618038"/>
            <a:ext cx="406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d</a:t>
            </a:r>
            <a:r>
              <a:rPr lang="en-US" sz="20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endParaRPr lang="en-US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06595" name="Line 47"/>
          <p:cNvSpPr>
            <a:spLocks noChangeShapeType="1"/>
          </p:cNvSpPr>
          <p:nvPr/>
        </p:nvSpPr>
        <p:spPr bwMode="auto">
          <a:xfrm rot="-5400000">
            <a:off x="6991351" y="4743450"/>
            <a:ext cx="0" cy="276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lg" len="lg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6596" name="Line 49"/>
          <p:cNvSpPr>
            <a:spLocks noChangeShapeType="1"/>
          </p:cNvSpPr>
          <p:nvPr/>
        </p:nvSpPr>
        <p:spPr bwMode="auto">
          <a:xfrm>
            <a:off x="5629275" y="1657350"/>
            <a:ext cx="0" cy="1343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lg" len="lg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6597" name="Line 50"/>
          <p:cNvSpPr>
            <a:spLocks noChangeShapeType="1"/>
          </p:cNvSpPr>
          <p:nvPr/>
        </p:nvSpPr>
        <p:spPr bwMode="auto">
          <a:xfrm>
            <a:off x="7639050" y="4572000"/>
            <a:ext cx="0" cy="381000"/>
          </a:xfrm>
          <a:prstGeom prst="line">
            <a:avLst/>
          </a:prstGeom>
          <a:noFill/>
          <a:ln w="12700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6598" name="Oval 51"/>
          <p:cNvSpPr>
            <a:spLocks noChangeAspect="1" noChangeArrowheads="1"/>
          </p:cNvSpPr>
          <p:nvPr/>
        </p:nvSpPr>
        <p:spPr bwMode="auto">
          <a:xfrm flipH="1">
            <a:off x="7596188" y="4556125"/>
            <a:ext cx="85725" cy="85725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406599" name="Freeform 52"/>
          <p:cNvSpPr>
            <a:spLocks/>
          </p:cNvSpPr>
          <p:nvPr/>
        </p:nvSpPr>
        <p:spPr bwMode="auto">
          <a:xfrm flipV="1">
            <a:off x="7678738" y="4622800"/>
            <a:ext cx="333375" cy="222250"/>
          </a:xfrm>
          <a:custGeom>
            <a:avLst/>
            <a:gdLst>
              <a:gd name="T0" fmla="*/ 0 w 230"/>
              <a:gd name="T1" fmla="*/ 2147483647 h 128"/>
              <a:gd name="T2" fmla="*/ 2147483647 w 230"/>
              <a:gd name="T3" fmla="*/ 2147483647 h 128"/>
              <a:gd name="T4" fmla="*/ 0 60000 65536"/>
              <a:gd name="T5" fmla="*/ 0 60000 65536"/>
              <a:gd name="T6" fmla="*/ 0 w 230"/>
              <a:gd name="T7" fmla="*/ 0 h 128"/>
              <a:gd name="T8" fmla="*/ 230 w 230"/>
              <a:gd name="T9" fmla="*/ 128 h 1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30" h="128">
                <a:moveTo>
                  <a:pt x="0" y="128"/>
                </a:moveTo>
                <a:cubicBezTo>
                  <a:pt x="84" y="86"/>
                  <a:pt x="45" y="0"/>
                  <a:pt x="230" y="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6600" name="Rectangle 53"/>
          <p:cNvSpPr>
            <a:spLocks noChangeArrowheads="1"/>
          </p:cNvSpPr>
          <p:nvPr/>
        </p:nvSpPr>
        <p:spPr bwMode="auto">
          <a:xfrm>
            <a:off x="7413625" y="2455863"/>
            <a:ext cx="406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L</a:t>
            </a:r>
            <a:endParaRPr lang="en-US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06601" name="Rectangle 54"/>
          <p:cNvSpPr>
            <a:spLocks noChangeArrowheads="1"/>
          </p:cNvSpPr>
          <p:nvPr/>
        </p:nvSpPr>
        <p:spPr bwMode="auto">
          <a:xfrm>
            <a:off x="6988175" y="4191000"/>
            <a:ext cx="6048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</a:t>
            </a:r>
          </a:p>
        </p:txBody>
      </p:sp>
      <p:sp>
        <p:nvSpPr>
          <p:cNvPr id="2" name="Freeform 55"/>
          <p:cNvSpPr>
            <a:spLocks/>
          </p:cNvSpPr>
          <p:nvPr/>
        </p:nvSpPr>
        <p:spPr bwMode="auto">
          <a:xfrm rot="-6038232">
            <a:off x="6634163" y="1428750"/>
            <a:ext cx="406400" cy="412750"/>
          </a:xfrm>
          <a:custGeom>
            <a:avLst/>
            <a:gdLst>
              <a:gd name="T0" fmla="*/ 2147483647 w 342"/>
              <a:gd name="T1" fmla="*/ 0 h 348"/>
              <a:gd name="T2" fmla="*/ 0 w 342"/>
              <a:gd name="T3" fmla="*/ 2147483647 h 348"/>
              <a:gd name="T4" fmla="*/ 0 60000 65536"/>
              <a:gd name="T5" fmla="*/ 0 60000 65536"/>
              <a:gd name="T6" fmla="*/ 0 w 342"/>
              <a:gd name="T7" fmla="*/ 0 h 348"/>
              <a:gd name="T8" fmla="*/ 342 w 342"/>
              <a:gd name="T9" fmla="*/ 348 h 34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42" h="348">
                <a:moveTo>
                  <a:pt x="342" y="0"/>
                </a:moveTo>
                <a:cubicBezTo>
                  <a:pt x="342" y="185"/>
                  <a:pt x="147" y="348"/>
                  <a:pt x="0" y="342"/>
                </a:cubicBezTo>
              </a:path>
            </a:pathLst>
          </a:custGeom>
          <a:noFill/>
          <a:ln w="76200">
            <a:solidFill>
              <a:srgbClr val="969696"/>
            </a:solidFill>
            <a:round/>
            <a:headEnd/>
            <a:tailEnd type="stealth" w="med" len="med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" name="Freeform 56"/>
          <p:cNvSpPr>
            <a:spLocks/>
          </p:cNvSpPr>
          <p:nvPr/>
        </p:nvSpPr>
        <p:spPr bwMode="auto">
          <a:xfrm rot="11817002" flipV="1">
            <a:off x="6392863" y="3624263"/>
            <a:ext cx="406400" cy="412750"/>
          </a:xfrm>
          <a:custGeom>
            <a:avLst/>
            <a:gdLst>
              <a:gd name="T0" fmla="*/ 2147483647 w 342"/>
              <a:gd name="T1" fmla="*/ 0 h 348"/>
              <a:gd name="T2" fmla="*/ 0 w 342"/>
              <a:gd name="T3" fmla="*/ 2147483647 h 348"/>
              <a:gd name="T4" fmla="*/ 0 60000 65536"/>
              <a:gd name="T5" fmla="*/ 0 60000 65536"/>
              <a:gd name="T6" fmla="*/ 0 w 342"/>
              <a:gd name="T7" fmla="*/ 0 h 348"/>
              <a:gd name="T8" fmla="*/ 342 w 342"/>
              <a:gd name="T9" fmla="*/ 348 h 34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42" h="348">
                <a:moveTo>
                  <a:pt x="342" y="0"/>
                </a:moveTo>
                <a:cubicBezTo>
                  <a:pt x="342" y="185"/>
                  <a:pt x="147" y="348"/>
                  <a:pt x="0" y="342"/>
                </a:cubicBezTo>
              </a:path>
            </a:pathLst>
          </a:custGeom>
          <a:noFill/>
          <a:ln w="76200">
            <a:solidFill>
              <a:srgbClr val="969696"/>
            </a:solidFill>
            <a:round/>
            <a:headEnd/>
            <a:tailEnd type="stealth" w="med" len="med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" name="Rectangle 57"/>
          <p:cNvSpPr>
            <a:spLocks noChangeArrowheads="1"/>
          </p:cNvSpPr>
          <p:nvPr/>
        </p:nvSpPr>
        <p:spPr bwMode="auto">
          <a:xfrm>
            <a:off x="7081838" y="1316038"/>
            <a:ext cx="6556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000" b="1">
                <a:solidFill>
                  <a:srgbClr val="000066"/>
                </a:solidFill>
                <a:latin typeface="Times New Roman" pitchFamily="18" charset="0"/>
              </a:rPr>
              <a:t>ve</a:t>
            </a:r>
          </a:p>
        </p:txBody>
      </p:sp>
      <p:sp>
        <p:nvSpPr>
          <p:cNvPr id="5" name="Rectangle 58"/>
          <p:cNvSpPr>
            <a:spLocks noChangeArrowheads="1"/>
          </p:cNvSpPr>
          <p:nvPr/>
        </p:nvSpPr>
        <p:spPr bwMode="auto">
          <a:xfrm>
            <a:off x="5942013" y="3703638"/>
            <a:ext cx="6556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66"/>
                </a:solidFill>
                <a:latin typeface="Times New Roman" pitchFamily="18" charset="0"/>
              </a:rPr>
              <a:t>+ve</a:t>
            </a:r>
          </a:p>
        </p:txBody>
      </p:sp>
      <p:sp>
        <p:nvSpPr>
          <p:cNvPr id="406606" name="Rectangle 60"/>
          <p:cNvSpPr>
            <a:spLocks noChangeArrowheads="1"/>
          </p:cNvSpPr>
          <p:nvPr/>
        </p:nvSpPr>
        <p:spPr bwMode="auto">
          <a:xfrm>
            <a:off x="5414963" y="2932113"/>
            <a:ext cx="406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d</a:t>
            </a:r>
            <a:r>
              <a:rPr lang="en-US" sz="20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endParaRPr lang="en-US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06607" name="Line 61"/>
          <p:cNvSpPr>
            <a:spLocks noChangeShapeType="1"/>
          </p:cNvSpPr>
          <p:nvPr/>
        </p:nvSpPr>
        <p:spPr bwMode="auto">
          <a:xfrm>
            <a:off x="5949950" y="1651000"/>
            <a:ext cx="723900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6608" name="Line 62"/>
          <p:cNvSpPr>
            <a:spLocks noChangeShapeType="1"/>
          </p:cNvSpPr>
          <p:nvPr/>
        </p:nvSpPr>
        <p:spPr bwMode="auto">
          <a:xfrm flipH="1">
            <a:off x="6877050" y="4591050"/>
            <a:ext cx="723900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64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408649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408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9246B66-7C06-4A81-99FC-C41B13968FB2}" type="slidenum">
              <a:rPr lang="en-US" smtClean="0">
                <a:latin typeface="Koala"/>
                <a:cs typeface="Arial" charset="0"/>
              </a:rPr>
              <a:pPr/>
              <a:t>37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408651" name="Line 74"/>
          <p:cNvSpPr>
            <a:spLocks noChangeShapeType="1"/>
          </p:cNvSpPr>
          <p:nvPr/>
        </p:nvSpPr>
        <p:spPr bwMode="auto">
          <a:xfrm rot="-5400000">
            <a:off x="5705475" y="4352925"/>
            <a:ext cx="0" cy="495300"/>
          </a:xfrm>
          <a:prstGeom prst="line">
            <a:avLst/>
          </a:prstGeom>
          <a:noFill/>
          <a:ln w="12700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8652" name="Line 75"/>
          <p:cNvSpPr>
            <a:spLocks noChangeShapeType="1"/>
          </p:cNvSpPr>
          <p:nvPr/>
        </p:nvSpPr>
        <p:spPr bwMode="auto">
          <a:xfrm rot="-5400000">
            <a:off x="5705475" y="1400175"/>
            <a:ext cx="0" cy="495300"/>
          </a:xfrm>
          <a:prstGeom prst="line">
            <a:avLst/>
          </a:prstGeom>
          <a:noFill/>
          <a:ln w="12700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8653" name="Arc 2"/>
          <p:cNvSpPr>
            <a:spLocks/>
          </p:cNvSpPr>
          <p:nvPr/>
        </p:nvSpPr>
        <p:spPr bwMode="auto">
          <a:xfrm flipH="1">
            <a:off x="7138988" y="4141788"/>
            <a:ext cx="695325" cy="458787"/>
          </a:xfrm>
          <a:custGeom>
            <a:avLst/>
            <a:gdLst>
              <a:gd name="T0" fmla="*/ 2147483647 w 21600"/>
              <a:gd name="T1" fmla="*/ 0 h 16518"/>
              <a:gd name="T2" fmla="*/ 2147483647 w 21600"/>
              <a:gd name="T3" fmla="*/ 2147483647 h 16518"/>
              <a:gd name="T4" fmla="*/ 0 w 21600"/>
              <a:gd name="T5" fmla="*/ 2147483647 h 16518"/>
              <a:gd name="T6" fmla="*/ 0 60000 65536"/>
              <a:gd name="T7" fmla="*/ 0 60000 65536"/>
              <a:gd name="T8" fmla="*/ 0 60000 65536"/>
              <a:gd name="T9" fmla="*/ 0 w 21600"/>
              <a:gd name="T10" fmla="*/ 0 h 16518"/>
              <a:gd name="T11" fmla="*/ 21600 w 21600"/>
              <a:gd name="T12" fmla="*/ 16518 h 165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6518" fill="none" extrusionOk="0">
                <a:moveTo>
                  <a:pt x="13918" y="0"/>
                </a:moveTo>
                <a:cubicBezTo>
                  <a:pt x="18789" y="4104"/>
                  <a:pt x="21600" y="10148"/>
                  <a:pt x="21600" y="16518"/>
                </a:cubicBezTo>
              </a:path>
              <a:path w="21600" h="16518" stroke="0" extrusionOk="0">
                <a:moveTo>
                  <a:pt x="13918" y="0"/>
                </a:moveTo>
                <a:cubicBezTo>
                  <a:pt x="18789" y="4104"/>
                  <a:pt x="21600" y="10148"/>
                  <a:pt x="21600" y="16518"/>
                </a:cubicBezTo>
                <a:lnTo>
                  <a:pt x="0" y="16518"/>
                </a:lnTo>
                <a:close/>
              </a:path>
            </a:pathLst>
          </a:custGeom>
          <a:noFill/>
          <a:ln w="15875">
            <a:solidFill>
              <a:srgbClr val="808080"/>
            </a:solidFill>
            <a:round/>
            <a:headEnd type="arrow" w="med" len="med"/>
            <a:tailEnd type="none" w="lg" len="lg"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408654" name="Line 3"/>
          <p:cNvSpPr>
            <a:spLocks noChangeShapeType="1"/>
          </p:cNvSpPr>
          <p:nvPr/>
        </p:nvSpPr>
        <p:spPr bwMode="auto">
          <a:xfrm>
            <a:off x="6867525" y="3105150"/>
            <a:ext cx="0" cy="1847850"/>
          </a:xfrm>
          <a:prstGeom prst="line">
            <a:avLst/>
          </a:prstGeom>
          <a:noFill/>
          <a:ln w="12700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865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RIGID BODY EQUILIBRIUM</a:t>
            </a:r>
            <a:endParaRPr lang="en-US" smtClean="0"/>
          </a:p>
        </p:txBody>
      </p:sp>
      <p:sp>
        <p:nvSpPr>
          <p:cNvPr id="40858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79388" y="1211263"/>
            <a:ext cx="4108450" cy="460375"/>
          </a:xfrm>
        </p:spPr>
        <p:txBody>
          <a:bodyPr/>
          <a:lstStyle/>
          <a:p>
            <a:pPr lvl="1" indent="1588" eaLnBrk="1" hangingPunct="1">
              <a:buFontTx/>
              <a:buNone/>
              <a:tabLst>
                <a:tab pos="3919538" algn="r"/>
              </a:tabLst>
            </a:pPr>
            <a:r>
              <a:rPr lang="en-ZA" sz="2200" b="1" smtClean="0">
                <a:latin typeface="Times New Roman" pitchFamily="18" charset="0"/>
                <a:sym typeface="Symbol" pitchFamily="18" charset="2"/>
              </a:rPr>
              <a:t></a:t>
            </a:r>
            <a:r>
              <a:rPr lang="en-ZA" sz="2200" b="1" i="1" smtClean="0">
                <a:latin typeface="Times New Roman" pitchFamily="18" charset="0"/>
              </a:rPr>
              <a:t>F</a:t>
            </a:r>
            <a:r>
              <a:rPr lang="en-ZA" sz="2200" b="1" i="1" baseline="-25000" smtClean="0">
                <a:latin typeface="Times New Roman" pitchFamily="18" charset="0"/>
              </a:rPr>
              <a:t>x</a:t>
            </a:r>
            <a:r>
              <a:rPr lang="en-ZA" sz="2200" b="1" smtClean="0">
                <a:latin typeface="Times New Roman" pitchFamily="18" charset="0"/>
              </a:rPr>
              <a:t> = </a:t>
            </a:r>
            <a:r>
              <a:rPr lang="en-ZA" sz="2200" b="1" i="1" smtClean="0">
                <a:latin typeface="Times New Roman" pitchFamily="18" charset="0"/>
              </a:rPr>
              <a:t>n</a:t>
            </a:r>
            <a:r>
              <a:rPr lang="en-ZA" sz="2200" b="1" baseline="-25000" smtClean="0">
                <a:latin typeface="Times New Roman" pitchFamily="18" charset="0"/>
              </a:rPr>
              <a:t>w</a:t>
            </a:r>
            <a:r>
              <a:rPr lang="en-ZA" sz="2200" b="1" smtClean="0">
                <a:latin typeface="Times New Roman" pitchFamily="18" charset="0"/>
              </a:rPr>
              <a:t> </a:t>
            </a:r>
            <a:r>
              <a:rPr lang="en-US" sz="2200" b="1" i="1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200" b="1" i="1" smtClean="0">
                <a:latin typeface="Times New Roman" pitchFamily="18" charset="0"/>
              </a:rPr>
              <a:t> f</a:t>
            </a:r>
            <a:r>
              <a:rPr lang="en-ZA" sz="2200" b="1" baseline="-25000" smtClean="0">
                <a:latin typeface="Times New Roman" pitchFamily="18" charset="0"/>
              </a:rPr>
              <a:t>s</a:t>
            </a:r>
            <a:r>
              <a:rPr lang="en-ZA" sz="2200" b="1" i="1" baseline="-25000" smtClean="0">
                <a:latin typeface="Times New Roman" pitchFamily="18" charset="0"/>
              </a:rPr>
              <a:t> </a:t>
            </a:r>
            <a:r>
              <a:rPr lang="en-ZA" sz="2200" b="1" i="1" smtClean="0">
                <a:latin typeface="Times New Roman" pitchFamily="18" charset="0"/>
              </a:rPr>
              <a:t>= </a:t>
            </a:r>
            <a:r>
              <a:rPr lang="en-ZA" sz="2200" b="1" smtClean="0">
                <a:latin typeface="Times New Roman" pitchFamily="18" charset="0"/>
              </a:rPr>
              <a:t>0	</a:t>
            </a:r>
            <a:r>
              <a:rPr lang="en-ZA" sz="2200" b="1" smtClean="0"/>
              <a:t>(1)</a:t>
            </a:r>
            <a:endParaRPr lang="en-US" sz="2200" b="1" smtClean="0"/>
          </a:p>
        </p:txBody>
      </p:sp>
      <p:sp>
        <p:nvSpPr>
          <p:cNvPr id="408657" name="Rectangle 6"/>
          <p:cNvSpPr>
            <a:spLocks noChangeArrowheads="1"/>
          </p:cNvSpPr>
          <p:nvPr/>
        </p:nvSpPr>
        <p:spPr bwMode="auto">
          <a:xfrm>
            <a:off x="179388" y="5381625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5963" indent="-442913">
              <a:lnSpc>
                <a:spcPct val="110000"/>
              </a:lnSpc>
            </a:pPr>
            <a:r>
              <a:rPr lang="en-US">
                <a:solidFill>
                  <a:srgbClr val="0000CC"/>
                </a:solidFill>
              </a:rPr>
              <a:t>6.	</a:t>
            </a:r>
            <a:r>
              <a:rPr lang="en-ZA">
                <a:solidFill>
                  <a:srgbClr val="0000CC"/>
                </a:solidFill>
              </a:rPr>
              <a:t>Write equations for  </a:t>
            </a:r>
            <a:r>
              <a:rPr lang="en-ZA" b="1">
                <a:solidFill>
                  <a:srgbClr val="0000CC"/>
                </a:solidFill>
                <a:latin typeface="Times New Roman" pitchFamily="18" charset="0"/>
                <a:sym typeface="Symbol" pitchFamily="18" charset="2"/>
              </a:rPr>
              <a:t></a:t>
            </a:r>
            <a:r>
              <a:rPr lang="en-ZA" b="1" i="1">
                <a:solidFill>
                  <a:srgbClr val="0000CC"/>
                </a:solidFill>
                <a:latin typeface="Times New Roman" pitchFamily="18" charset="0"/>
              </a:rPr>
              <a:t>F</a:t>
            </a:r>
            <a:r>
              <a:rPr lang="en-ZA" b="1" i="1" baseline="-25000">
                <a:solidFill>
                  <a:srgbClr val="0000CC"/>
                </a:solidFill>
                <a:latin typeface="Times New Roman" pitchFamily="18" charset="0"/>
              </a:rPr>
              <a:t>x</a:t>
            </a:r>
            <a:r>
              <a:rPr lang="en-ZA" b="1" i="1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ZA" b="1">
                <a:solidFill>
                  <a:srgbClr val="0000CC"/>
                </a:solidFill>
                <a:latin typeface="Times New Roman" pitchFamily="18" charset="0"/>
              </a:rPr>
              <a:t>= 0</a:t>
            </a:r>
            <a:r>
              <a:rPr lang="en-ZA">
                <a:solidFill>
                  <a:srgbClr val="0000CC"/>
                </a:solidFill>
              </a:rPr>
              <a:t>;   </a:t>
            </a:r>
            <a:r>
              <a:rPr lang="en-ZA" b="1">
                <a:solidFill>
                  <a:srgbClr val="0000CC"/>
                </a:solidFill>
                <a:latin typeface="Times New Roman" pitchFamily="18" charset="0"/>
                <a:sym typeface="Symbol" pitchFamily="18" charset="2"/>
              </a:rPr>
              <a:t></a:t>
            </a:r>
            <a:r>
              <a:rPr lang="en-ZA" b="1" i="1">
                <a:solidFill>
                  <a:srgbClr val="0000CC"/>
                </a:solidFill>
                <a:latin typeface="Times New Roman" pitchFamily="18" charset="0"/>
              </a:rPr>
              <a:t>F</a:t>
            </a:r>
            <a:r>
              <a:rPr lang="en-ZA" b="1" i="1" baseline="-25000">
                <a:solidFill>
                  <a:srgbClr val="0000CC"/>
                </a:solidFill>
                <a:latin typeface="Times New Roman" pitchFamily="18" charset="0"/>
              </a:rPr>
              <a:t>y</a:t>
            </a:r>
            <a:r>
              <a:rPr lang="en-ZA" b="1" i="1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ZA" b="1">
                <a:solidFill>
                  <a:srgbClr val="0000CC"/>
                </a:solidFill>
                <a:latin typeface="Times New Roman" pitchFamily="18" charset="0"/>
              </a:rPr>
              <a:t>= 0</a:t>
            </a:r>
            <a:r>
              <a:rPr lang="en-ZA">
                <a:solidFill>
                  <a:srgbClr val="0000CC"/>
                </a:solidFill>
              </a:rPr>
              <a:t>;  </a:t>
            </a:r>
            <a:r>
              <a:rPr lang="en-ZA" b="1" i="1">
                <a:solidFill>
                  <a:srgbClr val="0000CC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ZA" b="1" baseline="-25000">
                <a:solidFill>
                  <a:srgbClr val="0000CC"/>
                </a:solidFill>
                <a:latin typeface="Times New Roman" pitchFamily="18" charset="0"/>
              </a:rPr>
              <a:t>net</a:t>
            </a:r>
            <a:r>
              <a:rPr lang="en-ZA" b="1" i="1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ZA" b="1">
                <a:solidFill>
                  <a:srgbClr val="0000CC"/>
                </a:solidFill>
                <a:latin typeface="Times New Roman" pitchFamily="18" charset="0"/>
              </a:rPr>
              <a:t>= 0</a:t>
            </a:r>
            <a:r>
              <a:rPr lang="en-ZA">
                <a:solidFill>
                  <a:srgbClr val="0000CC"/>
                </a:solidFill>
              </a:rPr>
              <a:t>;  and solve.</a:t>
            </a:r>
            <a:endParaRPr lang="en-US">
              <a:solidFill>
                <a:srgbClr val="0000CC"/>
              </a:solidFill>
            </a:endParaRPr>
          </a:p>
        </p:txBody>
      </p:sp>
      <p:sp>
        <p:nvSpPr>
          <p:cNvPr id="408658" name="Line 7"/>
          <p:cNvSpPr>
            <a:spLocks noChangeShapeType="1"/>
          </p:cNvSpPr>
          <p:nvPr/>
        </p:nvSpPr>
        <p:spPr bwMode="auto">
          <a:xfrm>
            <a:off x="187325" y="5310188"/>
            <a:ext cx="8764588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8659" name="Rectangle 8"/>
          <p:cNvSpPr>
            <a:spLocks noChangeArrowheads="1"/>
          </p:cNvSpPr>
          <p:nvPr/>
        </p:nvSpPr>
        <p:spPr bwMode="auto">
          <a:xfrm>
            <a:off x="8407400" y="4805363"/>
            <a:ext cx="533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x</a:t>
            </a:r>
          </a:p>
        </p:txBody>
      </p:sp>
      <p:sp>
        <p:nvSpPr>
          <p:cNvPr id="408660" name="Line 9"/>
          <p:cNvSpPr>
            <a:spLocks noChangeShapeType="1"/>
          </p:cNvSpPr>
          <p:nvPr/>
        </p:nvSpPr>
        <p:spPr bwMode="auto">
          <a:xfrm>
            <a:off x="5173663" y="5054600"/>
            <a:ext cx="3424237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8661" name="Line 10"/>
          <p:cNvSpPr>
            <a:spLocks noChangeShapeType="1"/>
          </p:cNvSpPr>
          <p:nvPr/>
        </p:nvSpPr>
        <p:spPr bwMode="auto">
          <a:xfrm flipV="1">
            <a:off x="5337175" y="1328738"/>
            <a:ext cx="0" cy="38735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8662" name="Rectangle 11"/>
          <p:cNvSpPr>
            <a:spLocks noChangeArrowheads="1"/>
          </p:cNvSpPr>
          <p:nvPr/>
        </p:nvSpPr>
        <p:spPr bwMode="auto">
          <a:xfrm>
            <a:off x="4705350" y="1368425"/>
            <a:ext cx="6635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y</a:t>
            </a:r>
          </a:p>
        </p:txBody>
      </p:sp>
      <p:grpSp>
        <p:nvGrpSpPr>
          <p:cNvPr id="408663" name="Group 12"/>
          <p:cNvGrpSpPr>
            <a:grpSpLocks/>
          </p:cNvGrpSpPr>
          <p:nvPr/>
        </p:nvGrpSpPr>
        <p:grpSpPr bwMode="auto">
          <a:xfrm>
            <a:off x="5868988" y="4606925"/>
            <a:ext cx="2833687" cy="141288"/>
            <a:chOff x="1754" y="3902"/>
            <a:chExt cx="2070" cy="70"/>
          </a:xfrm>
        </p:grpSpPr>
        <p:sp>
          <p:nvSpPr>
            <p:cNvPr id="408589" name="Rectangle 13"/>
            <p:cNvSpPr>
              <a:spLocks noChangeArrowheads="1"/>
            </p:cNvSpPr>
            <p:nvPr/>
          </p:nvSpPr>
          <p:spPr bwMode="auto">
            <a:xfrm>
              <a:off x="1754" y="3904"/>
              <a:ext cx="2069" cy="68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5725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31750" algn="ctr">
              <a:noFill/>
              <a:miter lim="800000"/>
              <a:headEnd/>
              <a:tailEnd type="none" w="lg" len="lg"/>
            </a:ln>
            <a:effectLst/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  <a:defRPr/>
              </a:pPr>
              <a:endParaRPr lang="en-ZA">
                <a:cs typeface="+mn-cs"/>
              </a:endParaRPr>
            </a:p>
          </p:txBody>
        </p:sp>
        <p:sp>
          <p:nvSpPr>
            <p:cNvPr id="408709" name="Line 14"/>
            <p:cNvSpPr>
              <a:spLocks noChangeShapeType="1"/>
            </p:cNvSpPr>
            <p:nvPr/>
          </p:nvSpPr>
          <p:spPr bwMode="auto">
            <a:xfrm>
              <a:off x="1755" y="3902"/>
              <a:ext cx="20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408664" name="Group 15"/>
          <p:cNvGrpSpPr>
            <a:grpSpLocks/>
          </p:cNvGrpSpPr>
          <p:nvPr/>
        </p:nvGrpSpPr>
        <p:grpSpPr bwMode="auto">
          <a:xfrm rot="3615307">
            <a:off x="5156994" y="3020219"/>
            <a:ext cx="3406775" cy="131763"/>
            <a:chOff x="1266" y="2853"/>
            <a:chExt cx="2520" cy="98"/>
          </a:xfrm>
        </p:grpSpPr>
        <p:sp>
          <p:nvSpPr>
            <p:cNvPr id="408699" name="Rectangle 16" descr="Papyrus"/>
            <p:cNvSpPr>
              <a:spLocks noChangeArrowheads="1"/>
            </p:cNvSpPr>
            <p:nvPr/>
          </p:nvSpPr>
          <p:spPr bwMode="auto">
            <a:xfrm>
              <a:off x="1266" y="2853"/>
              <a:ext cx="2520" cy="98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12700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8700" name="Oval 17"/>
            <p:cNvSpPr>
              <a:spLocks noChangeAspect="1" noChangeArrowheads="1"/>
            </p:cNvSpPr>
            <p:nvPr/>
          </p:nvSpPr>
          <p:spPr bwMode="auto">
            <a:xfrm>
              <a:off x="1508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8701" name="Oval 18"/>
            <p:cNvSpPr>
              <a:spLocks noChangeAspect="1" noChangeArrowheads="1"/>
            </p:cNvSpPr>
            <p:nvPr/>
          </p:nvSpPr>
          <p:spPr bwMode="auto">
            <a:xfrm>
              <a:off x="1796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8702" name="Oval 19"/>
            <p:cNvSpPr>
              <a:spLocks noChangeAspect="1" noChangeArrowheads="1"/>
            </p:cNvSpPr>
            <p:nvPr/>
          </p:nvSpPr>
          <p:spPr bwMode="auto">
            <a:xfrm>
              <a:off x="2084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8703" name="Oval 20"/>
            <p:cNvSpPr>
              <a:spLocks noChangeAspect="1" noChangeArrowheads="1"/>
            </p:cNvSpPr>
            <p:nvPr/>
          </p:nvSpPr>
          <p:spPr bwMode="auto">
            <a:xfrm>
              <a:off x="2372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8704" name="Oval 21"/>
            <p:cNvSpPr>
              <a:spLocks noChangeAspect="1" noChangeArrowheads="1"/>
            </p:cNvSpPr>
            <p:nvPr/>
          </p:nvSpPr>
          <p:spPr bwMode="auto">
            <a:xfrm>
              <a:off x="2660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8705" name="Oval 22"/>
            <p:cNvSpPr>
              <a:spLocks noChangeAspect="1" noChangeArrowheads="1"/>
            </p:cNvSpPr>
            <p:nvPr/>
          </p:nvSpPr>
          <p:spPr bwMode="auto">
            <a:xfrm>
              <a:off x="2948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8706" name="Oval 23"/>
            <p:cNvSpPr>
              <a:spLocks noChangeAspect="1" noChangeArrowheads="1"/>
            </p:cNvSpPr>
            <p:nvPr/>
          </p:nvSpPr>
          <p:spPr bwMode="auto">
            <a:xfrm>
              <a:off x="3236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408707" name="Oval 24"/>
            <p:cNvSpPr>
              <a:spLocks noChangeAspect="1" noChangeArrowheads="1"/>
            </p:cNvSpPr>
            <p:nvPr/>
          </p:nvSpPr>
          <p:spPr bwMode="auto">
            <a:xfrm>
              <a:off x="3524" y="2880"/>
              <a:ext cx="45" cy="4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grpSp>
        <p:nvGrpSpPr>
          <p:cNvPr id="408665" name="Group 25"/>
          <p:cNvGrpSpPr>
            <a:grpSpLocks/>
          </p:cNvGrpSpPr>
          <p:nvPr/>
        </p:nvGrpSpPr>
        <p:grpSpPr bwMode="auto">
          <a:xfrm rot="5400000">
            <a:off x="4297363" y="2971800"/>
            <a:ext cx="3148012" cy="141288"/>
            <a:chOff x="1754" y="3902"/>
            <a:chExt cx="2070" cy="70"/>
          </a:xfrm>
        </p:grpSpPr>
        <p:sp>
          <p:nvSpPr>
            <p:cNvPr id="408602" name="Rectangle 26"/>
            <p:cNvSpPr>
              <a:spLocks noChangeArrowheads="1"/>
            </p:cNvSpPr>
            <p:nvPr/>
          </p:nvSpPr>
          <p:spPr bwMode="auto">
            <a:xfrm>
              <a:off x="1754" y="3904"/>
              <a:ext cx="2069" cy="68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5725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31750" algn="ctr">
              <a:noFill/>
              <a:miter lim="800000"/>
              <a:headEnd/>
              <a:tailEnd type="none" w="lg" len="lg"/>
            </a:ln>
            <a:effectLst/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  <a:defRPr/>
              </a:pPr>
              <a:endParaRPr lang="en-ZA">
                <a:cs typeface="+mn-cs"/>
              </a:endParaRPr>
            </a:p>
          </p:txBody>
        </p:sp>
        <p:sp>
          <p:nvSpPr>
            <p:cNvPr id="408698" name="Line 27"/>
            <p:cNvSpPr>
              <a:spLocks noChangeShapeType="1"/>
            </p:cNvSpPr>
            <p:nvPr/>
          </p:nvSpPr>
          <p:spPr bwMode="auto">
            <a:xfrm>
              <a:off x="1755" y="3902"/>
              <a:ext cx="20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408666" name="Group 28"/>
          <p:cNvGrpSpPr>
            <a:grpSpLocks/>
          </p:cNvGrpSpPr>
          <p:nvPr/>
        </p:nvGrpSpPr>
        <p:grpSpPr bwMode="auto">
          <a:xfrm>
            <a:off x="6753225" y="2927350"/>
            <a:ext cx="914400" cy="315913"/>
            <a:chOff x="4859" y="3122"/>
            <a:chExt cx="576" cy="199"/>
          </a:xfrm>
        </p:grpSpPr>
        <p:sp>
          <p:nvSpPr>
            <p:cNvPr id="408692" name="Rectangle 29"/>
            <p:cNvSpPr>
              <a:spLocks noChangeArrowheads="1"/>
            </p:cNvSpPr>
            <p:nvPr/>
          </p:nvSpPr>
          <p:spPr bwMode="auto">
            <a:xfrm>
              <a:off x="4859" y="3122"/>
              <a:ext cx="576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ZA" sz="1800">
                  <a:solidFill>
                    <a:srgbClr val="000066"/>
                  </a:solidFill>
                </a:rPr>
                <a:t>CM</a:t>
              </a:r>
              <a:endParaRPr lang="en-US" sz="1800">
                <a:solidFill>
                  <a:srgbClr val="000066"/>
                </a:solidFill>
              </a:endParaRPr>
            </a:p>
          </p:txBody>
        </p:sp>
        <p:grpSp>
          <p:nvGrpSpPr>
            <p:cNvPr id="408693" name="Group 30"/>
            <p:cNvGrpSpPr>
              <a:grpSpLocks/>
            </p:cNvGrpSpPr>
            <p:nvPr/>
          </p:nvGrpSpPr>
          <p:grpSpPr bwMode="auto">
            <a:xfrm>
              <a:off x="4885" y="3179"/>
              <a:ext cx="96" cy="96"/>
              <a:chOff x="4551" y="1196"/>
              <a:chExt cx="96" cy="96"/>
            </a:xfrm>
          </p:grpSpPr>
          <p:sp>
            <p:nvSpPr>
              <p:cNvPr id="408694" name="Oval 31"/>
              <p:cNvSpPr>
                <a:spLocks noChangeArrowheads="1"/>
              </p:cNvSpPr>
              <p:nvPr/>
            </p:nvSpPr>
            <p:spPr bwMode="auto">
              <a:xfrm>
                <a:off x="4551" y="1196"/>
                <a:ext cx="96" cy="96"/>
              </a:xfrm>
              <a:prstGeom prst="ellips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408695" name="Line 32"/>
              <p:cNvSpPr>
                <a:spLocks noChangeShapeType="1"/>
              </p:cNvSpPr>
              <p:nvPr/>
            </p:nvSpPr>
            <p:spPr bwMode="auto">
              <a:xfrm flipV="1">
                <a:off x="4565" y="1210"/>
                <a:ext cx="68" cy="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408696" name="Line 33"/>
              <p:cNvSpPr>
                <a:spLocks noChangeShapeType="1"/>
              </p:cNvSpPr>
              <p:nvPr/>
            </p:nvSpPr>
            <p:spPr bwMode="auto">
              <a:xfrm rot="16200000" flipV="1">
                <a:off x="4565" y="1210"/>
                <a:ext cx="68" cy="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</p:grpSp>
      <p:graphicFrame>
        <p:nvGraphicFramePr>
          <p:cNvPr id="408610" name="Object 34"/>
          <p:cNvGraphicFramePr>
            <a:graphicFrameLocks noChangeAspect="1"/>
          </p:cNvGraphicFramePr>
          <p:nvPr/>
        </p:nvGraphicFramePr>
        <p:xfrm>
          <a:off x="6556375" y="4210050"/>
          <a:ext cx="279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666" name="Equation" r:id="rId5" imgW="279360" imgH="406080" progId="Equation.DSMT4">
                  <p:embed/>
                </p:oleObj>
              </mc:Choice>
              <mc:Fallback>
                <p:oleObj name="Equation" r:id="rId5" imgW="279360" imgH="406080" progId="Equation.DSMT4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6375" y="4210050"/>
                        <a:ext cx="2794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8611" name="Object 35"/>
          <p:cNvGraphicFramePr>
            <a:graphicFrameLocks noChangeAspect="1"/>
          </p:cNvGraphicFramePr>
          <p:nvPr/>
        </p:nvGraphicFramePr>
        <p:xfrm>
          <a:off x="6548438" y="3422650"/>
          <a:ext cx="2921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667" name="Equation" r:id="rId7" imgW="291960" imgH="330120" progId="Equation.DSMT4">
                  <p:embed/>
                </p:oleObj>
              </mc:Choice>
              <mc:Fallback>
                <p:oleObj name="Equation" r:id="rId7" imgW="291960" imgH="330120" progId="Equation.DSMT4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8438" y="3422650"/>
                        <a:ext cx="2921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8612" name="Object 36"/>
          <p:cNvGraphicFramePr>
            <a:graphicFrameLocks noChangeAspect="1"/>
          </p:cNvGraphicFramePr>
          <p:nvPr/>
        </p:nvGraphicFramePr>
        <p:xfrm>
          <a:off x="7705725" y="3879850"/>
          <a:ext cx="279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668" name="Equation" r:id="rId9" imgW="279360" imgH="355320" progId="Equation.DSMT4">
                  <p:embed/>
                </p:oleObj>
              </mc:Choice>
              <mc:Fallback>
                <p:oleObj name="Equation" r:id="rId9" imgW="279360" imgH="355320" progId="Equation.DSMT4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05725" y="3879850"/>
                        <a:ext cx="2794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8667" name="Line 37"/>
          <p:cNvSpPr>
            <a:spLocks noChangeShapeType="1"/>
          </p:cNvSpPr>
          <p:nvPr/>
        </p:nvSpPr>
        <p:spPr bwMode="auto">
          <a:xfrm flipH="1" flipV="1">
            <a:off x="7629525" y="3636963"/>
            <a:ext cx="9525" cy="912812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8668" name="Line 38"/>
          <p:cNvSpPr>
            <a:spLocks noChangeShapeType="1"/>
          </p:cNvSpPr>
          <p:nvPr/>
        </p:nvSpPr>
        <p:spPr bwMode="auto">
          <a:xfrm flipH="1">
            <a:off x="6861175" y="3092450"/>
            <a:ext cx="7938" cy="88423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408616" name="Object 40"/>
          <p:cNvGraphicFramePr>
            <a:graphicFrameLocks noChangeAspect="1"/>
          </p:cNvGraphicFramePr>
          <p:nvPr/>
        </p:nvGraphicFramePr>
        <p:xfrm>
          <a:off x="6419850" y="1747838"/>
          <a:ext cx="3429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669" name="Equation" r:id="rId11" imgW="342720" imgH="368280" progId="Equation.DSMT4">
                  <p:embed/>
                </p:oleObj>
              </mc:Choice>
              <mc:Fallback>
                <p:oleObj name="Equation" r:id="rId11" imgW="342720" imgH="368280" progId="Equation.DSMT4">
                  <p:embed/>
                  <p:pic>
                    <p:nvPicPr>
                      <p:cNvPr id="0" name="Picture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9850" y="1747838"/>
                        <a:ext cx="3429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8669" name="Line 42"/>
          <p:cNvSpPr>
            <a:spLocks noChangeShapeType="1"/>
          </p:cNvSpPr>
          <p:nvPr/>
        </p:nvSpPr>
        <p:spPr bwMode="auto">
          <a:xfrm>
            <a:off x="5629275" y="3371850"/>
            <a:ext cx="0" cy="1228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8670" name="Line 43"/>
          <p:cNvSpPr>
            <a:spLocks noChangeShapeType="1"/>
          </p:cNvSpPr>
          <p:nvPr/>
        </p:nvSpPr>
        <p:spPr bwMode="auto">
          <a:xfrm>
            <a:off x="6562725" y="1295400"/>
            <a:ext cx="1685925" cy="2962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lg" len="lg"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8671" name="Line 44"/>
          <p:cNvSpPr>
            <a:spLocks noChangeShapeType="1"/>
          </p:cNvSpPr>
          <p:nvPr/>
        </p:nvSpPr>
        <p:spPr bwMode="auto">
          <a:xfrm rot="-5400000">
            <a:off x="7522369" y="4760119"/>
            <a:ext cx="0" cy="2428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8672" name="Rectangle 45"/>
          <p:cNvSpPr>
            <a:spLocks noChangeArrowheads="1"/>
          </p:cNvSpPr>
          <p:nvPr/>
        </p:nvSpPr>
        <p:spPr bwMode="auto">
          <a:xfrm>
            <a:off x="7951788" y="4668838"/>
            <a:ext cx="728662" cy="311150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80000"/>
              </a:lnSpc>
            </a:pPr>
            <a:r>
              <a:rPr lang="en-ZA" sz="1800">
                <a:solidFill>
                  <a:srgbClr val="000066"/>
                </a:solidFill>
              </a:rPr>
              <a:t>pivot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408673" name="Rectangle 46"/>
          <p:cNvSpPr>
            <a:spLocks noChangeArrowheads="1"/>
          </p:cNvSpPr>
          <p:nvPr/>
        </p:nvSpPr>
        <p:spPr bwMode="auto">
          <a:xfrm>
            <a:off x="7077075" y="4618038"/>
            <a:ext cx="406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d</a:t>
            </a:r>
            <a:r>
              <a:rPr lang="en-US" sz="20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endParaRPr lang="en-US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08674" name="Line 47"/>
          <p:cNvSpPr>
            <a:spLocks noChangeShapeType="1"/>
          </p:cNvSpPr>
          <p:nvPr/>
        </p:nvSpPr>
        <p:spPr bwMode="auto">
          <a:xfrm rot="-5400000">
            <a:off x="6991351" y="4743450"/>
            <a:ext cx="0" cy="276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lg" len="lg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8675" name="Rectangle 48"/>
          <p:cNvSpPr>
            <a:spLocks noChangeArrowheads="1"/>
          </p:cNvSpPr>
          <p:nvPr/>
        </p:nvSpPr>
        <p:spPr bwMode="auto">
          <a:xfrm>
            <a:off x="5414963" y="2932113"/>
            <a:ext cx="406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d</a:t>
            </a:r>
            <a:r>
              <a:rPr lang="en-US" sz="20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endParaRPr lang="en-US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08676" name="Line 49"/>
          <p:cNvSpPr>
            <a:spLocks noChangeShapeType="1"/>
          </p:cNvSpPr>
          <p:nvPr/>
        </p:nvSpPr>
        <p:spPr bwMode="auto">
          <a:xfrm>
            <a:off x="5629275" y="1657350"/>
            <a:ext cx="0" cy="1343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lg" len="lg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8677" name="Line 50"/>
          <p:cNvSpPr>
            <a:spLocks noChangeShapeType="1"/>
          </p:cNvSpPr>
          <p:nvPr/>
        </p:nvSpPr>
        <p:spPr bwMode="auto">
          <a:xfrm>
            <a:off x="7639050" y="4572000"/>
            <a:ext cx="0" cy="381000"/>
          </a:xfrm>
          <a:prstGeom prst="line">
            <a:avLst/>
          </a:prstGeom>
          <a:noFill/>
          <a:ln w="12700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8678" name="Oval 51"/>
          <p:cNvSpPr>
            <a:spLocks noChangeAspect="1" noChangeArrowheads="1"/>
          </p:cNvSpPr>
          <p:nvPr/>
        </p:nvSpPr>
        <p:spPr bwMode="auto">
          <a:xfrm flipH="1">
            <a:off x="7596188" y="4556125"/>
            <a:ext cx="85725" cy="85725"/>
          </a:xfrm>
          <a:prstGeom prst="ellipse">
            <a:avLst/>
          </a:prstGeom>
          <a:solidFill>
            <a:schemeClr val="tx1"/>
          </a:solidFill>
          <a:ln w="15875" algn="ctr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408679" name="Freeform 52"/>
          <p:cNvSpPr>
            <a:spLocks/>
          </p:cNvSpPr>
          <p:nvPr/>
        </p:nvSpPr>
        <p:spPr bwMode="auto">
          <a:xfrm flipV="1">
            <a:off x="7678738" y="4622800"/>
            <a:ext cx="333375" cy="222250"/>
          </a:xfrm>
          <a:custGeom>
            <a:avLst/>
            <a:gdLst>
              <a:gd name="T0" fmla="*/ 0 w 230"/>
              <a:gd name="T1" fmla="*/ 2147483647 h 128"/>
              <a:gd name="T2" fmla="*/ 2147483647 w 230"/>
              <a:gd name="T3" fmla="*/ 2147483647 h 128"/>
              <a:gd name="T4" fmla="*/ 0 60000 65536"/>
              <a:gd name="T5" fmla="*/ 0 60000 65536"/>
              <a:gd name="T6" fmla="*/ 0 w 230"/>
              <a:gd name="T7" fmla="*/ 0 h 128"/>
              <a:gd name="T8" fmla="*/ 230 w 230"/>
              <a:gd name="T9" fmla="*/ 128 h 1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30" h="128">
                <a:moveTo>
                  <a:pt x="0" y="128"/>
                </a:moveTo>
                <a:cubicBezTo>
                  <a:pt x="84" y="86"/>
                  <a:pt x="45" y="0"/>
                  <a:pt x="230" y="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8680" name="Rectangle 53"/>
          <p:cNvSpPr>
            <a:spLocks noChangeArrowheads="1"/>
          </p:cNvSpPr>
          <p:nvPr/>
        </p:nvSpPr>
        <p:spPr bwMode="auto">
          <a:xfrm>
            <a:off x="7413625" y="2455863"/>
            <a:ext cx="406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1">
                <a:solidFill>
                  <a:srgbClr val="000066"/>
                </a:solidFill>
                <a:latin typeface="Times New Roman" pitchFamily="18" charset="0"/>
              </a:rPr>
              <a:t>L</a:t>
            </a:r>
            <a:endParaRPr lang="en-US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08681" name="Rectangle 54"/>
          <p:cNvSpPr>
            <a:spLocks noChangeArrowheads="1"/>
          </p:cNvSpPr>
          <p:nvPr/>
        </p:nvSpPr>
        <p:spPr bwMode="auto">
          <a:xfrm>
            <a:off x="6988175" y="4191000"/>
            <a:ext cx="6048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</a:t>
            </a:r>
          </a:p>
        </p:txBody>
      </p:sp>
      <p:sp>
        <p:nvSpPr>
          <p:cNvPr id="408682" name="Freeform 55"/>
          <p:cNvSpPr>
            <a:spLocks/>
          </p:cNvSpPr>
          <p:nvPr/>
        </p:nvSpPr>
        <p:spPr bwMode="auto">
          <a:xfrm rot="-6038232">
            <a:off x="6634163" y="1428750"/>
            <a:ext cx="406400" cy="412750"/>
          </a:xfrm>
          <a:custGeom>
            <a:avLst/>
            <a:gdLst>
              <a:gd name="T0" fmla="*/ 2147483647 w 342"/>
              <a:gd name="T1" fmla="*/ 0 h 348"/>
              <a:gd name="T2" fmla="*/ 0 w 342"/>
              <a:gd name="T3" fmla="*/ 2147483647 h 348"/>
              <a:gd name="T4" fmla="*/ 0 60000 65536"/>
              <a:gd name="T5" fmla="*/ 0 60000 65536"/>
              <a:gd name="T6" fmla="*/ 0 w 342"/>
              <a:gd name="T7" fmla="*/ 0 h 348"/>
              <a:gd name="T8" fmla="*/ 342 w 342"/>
              <a:gd name="T9" fmla="*/ 348 h 34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42" h="348">
                <a:moveTo>
                  <a:pt x="342" y="0"/>
                </a:moveTo>
                <a:cubicBezTo>
                  <a:pt x="342" y="185"/>
                  <a:pt x="147" y="348"/>
                  <a:pt x="0" y="342"/>
                </a:cubicBezTo>
              </a:path>
            </a:pathLst>
          </a:custGeom>
          <a:noFill/>
          <a:ln w="76200">
            <a:solidFill>
              <a:srgbClr val="969696"/>
            </a:solidFill>
            <a:round/>
            <a:headEnd/>
            <a:tailEnd type="stealth" w="med" len="med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8683" name="Freeform 56"/>
          <p:cNvSpPr>
            <a:spLocks/>
          </p:cNvSpPr>
          <p:nvPr/>
        </p:nvSpPr>
        <p:spPr bwMode="auto">
          <a:xfrm rot="11817002" flipV="1">
            <a:off x="6392863" y="3624263"/>
            <a:ext cx="406400" cy="412750"/>
          </a:xfrm>
          <a:custGeom>
            <a:avLst/>
            <a:gdLst>
              <a:gd name="T0" fmla="*/ 2147483647 w 342"/>
              <a:gd name="T1" fmla="*/ 0 h 348"/>
              <a:gd name="T2" fmla="*/ 0 w 342"/>
              <a:gd name="T3" fmla="*/ 2147483647 h 348"/>
              <a:gd name="T4" fmla="*/ 0 60000 65536"/>
              <a:gd name="T5" fmla="*/ 0 60000 65536"/>
              <a:gd name="T6" fmla="*/ 0 w 342"/>
              <a:gd name="T7" fmla="*/ 0 h 348"/>
              <a:gd name="T8" fmla="*/ 342 w 342"/>
              <a:gd name="T9" fmla="*/ 348 h 34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42" h="348">
                <a:moveTo>
                  <a:pt x="342" y="0"/>
                </a:moveTo>
                <a:cubicBezTo>
                  <a:pt x="342" y="185"/>
                  <a:pt x="147" y="348"/>
                  <a:pt x="0" y="342"/>
                </a:cubicBezTo>
              </a:path>
            </a:pathLst>
          </a:custGeom>
          <a:noFill/>
          <a:ln w="76200">
            <a:solidFill>
              <a:srgbClr val="969696"/>
            </a:solidFill>
            <a:round/>
            <a:headEnd/>
            <a:tailEnd type="stealth" w="med" len="med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8684" name="Rectangle 57"/>
          <p:cNvSpPr>
            <a:spLocks noChangeArrowheads="1"/>
          </p:cNvSpPr>
          <p:nvPr/>
        </p:nvSpPr>
        <p:spPr bwMode="auto">
          <a:xfrm>
            <a:off x="7081838" y="1316038"/>
            <a:ext cx="6556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000" b="1">
                <a:solidFill>
                  <a:srgbClr val="000066"/>
                </a:solidFill>
                <a:latin typeface="Times New Roman" pitchFamily="18" charset="0"/>
              </a:rPr>
              <a:t>ve</a:t>
            </a:r>
          </a:p>
        </p:txBody>
      </p:sp>
      <p:sp>
        <p:nvSpPr>
          <p:cNvPr id="408637" name="Rectangle 61"/>
          <p:cNvSpPr>
            <a:spLocks noChangeArrowheads="1"/>
          </p:cNvSpPr>
          <p:nvPr/>
        </p:nvSpPr>
        <p:spPr bwMode="auto">
          <a:xfrm>
            <a:off x="-55563" y="2751138"/>
            <a:ext cx="50974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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net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½(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L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cos60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°)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Mg –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(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L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sin60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°)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n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w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= 0</a:t>
            </a:r>
            <a:endParaRPr lang="en-US" sz="2200" b="1">
              <a:solidFill>
                <a:srgbClr val="000066"/>
              </a:solidFill>
              <a:latin typeface="Times New Roman" pitchFamily="18" charset="0"/>
            </a:endParaRPr>
          </a:p>
        </p:txBody>
      </p:sp>
      <p:graphicFrame>
        <p:nvGraphicFramePr>
          <p:cNvPr id="408639" name="Object 63"/>
          <p:cNvGraphicFramePr>
            <a:graphicFrameLocks noChangeAspect="1"/>
          </p:cNvGraphicFramePr>
          <p:nvPr/>
        </p:nvGraphicFramePr>
        <p:xfrm>
          <a:off x="225425" y="3268663"/>
          <a:ext cx="42545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670" name="Equation" r:id="rId13" imgW="4254480" imgH="672840" progId="Equation.DSMT4">
                  <p:embed/>
                </p:oleObj>
              </mc:Choice>
              <mc:Fallback>
                <p:oleObj name="Equation" r:id="rId13" imgW="4254480" imgH="672840" progId="Equation.DSMT4">
                  <p:embed/>
                  <p:pic>
                    <p:nvPicPr>
                      <p:cNvPr id="0" name="Picture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425" y="3268663"/>
                        <a:ext cx="4254500" cy="673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8640" name="Rectangle 64"/>
          <p:cNvSpPr>
            <a:spLocks noChangeArrowheads="1"/>
          </p:cNvSpPr>
          <p:nvPr/>
        </p:nvSpPr>
        <p:spPr bwMode="auto">
          <a:xfrm>
            <a:off x="179388" y="1698625"/>
            <a:ext cx="41084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179388" lvl="1" indent="1588">
              <a:lnSpc>
                <a:spcPct val="110000"/>
              </a:lnSpc>
              <a:tabLst>
                <a:tab pos="3919538" algn="r"/>
              </a:tabLst>
            </a:pP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y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n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Mg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0	</a:t>
            </a:r>
            <a:r>
              <a:rPr lang="en-ZA" sz="2000" b="1">
                <a:solidFill>
                  <a:srgbClr val="000066"/>
                </a:solidFill>
              </a:rPr>
              <a:t>(2)</a:t>
            </a:r>
            <a:endParaRPr lang="en-US" sz="22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08641" name="Rectangle 65"/>
          <p:cNvSpPr>
            <a:spLocks noChangeArrowheads="1"/>
          </p:cNvSpPr>
          <p:nvPr/>
        </p:nvSpPr>
        <p:spPr bwMode="auto">
          <a:xfrm>
            <a:off x="179388" y="2185988"/>
            <a:ext cx="41084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179388" lvl="1" indent="1588">
              <a:lnSpc>
                <a:spcPct val="110000"/>
              </a:lnSpc>
              <a:tabLst>
                <a:tab pos="3919538" algn="r"/>
              </a:tabLst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net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d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w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d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n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w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0	</a:t>
            </a:r>
            <a:r>
              <a:rPr lang="en-ZA" sz="2000" b="1">
                <a:solidFill>
                  <a:srgbClr val="000066"/>
                </a:solidFill>
              </a:rPr>
              <a:t>(3)</a:t>
            </a:r>
            <a:endParaRPr lang="en-US" sz="2200" b="1">
              <a:solidFill>
                <a:srgbClr val="000066"/>
              </a:solidFill>
              <a:latin typeface="Times New Roman" pitchFamily="18" charset="0"/>
            </a:endParaRPr>
          </a:p>
        </p:txBody>
      </p:sp>
      <p:graphicFrame>
        <p:nvGraphicFramePr>
          <p:cNvPr id="408643" name="Object 67"/>
          <p:cNvGraphicFramePr>
            <a:graphicFrameLocks noChangeAspect="1"/>
          </p:cNvGraphicFramePr>
          <p:nvPr/>
        </p:nvGraphicFramePr>
        <p:xfrm>
          <a:off x="274638" y="4640263"/>
          <a:ext cx="26924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671" name="Equation" r:id="rId15" imgW="2692080" imgH="558720" progId="Equation.DSMT4">
                  <p:embed/>
                </p:oleObj>
              </mc:Choice>
              <mc:Fallback>
                <p:oleObj name="Equation" r:id="rId15" imgW="2692080" imgH="558720" progId="Equation.DSMT4">
                  <p:embed/>
                  <p:pic>
                    <p:nvPicPr>
                      <p:cNvPr id="0" name="Picture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638" y="4640263"/>
                        <a:ext cx="26924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8644" name="Line 68"/>
          <p:cNvSpPr>
            <a:spLocks noChangeShapeType="1"/>
          </p:cNvSpPr>
          <p:nvPr/>
        </p:nvSpPr>
        <p:spPr bwMode="auto">
          <a:xfrm>
            <a:off x="2470150" y="5075238"/>
            <a:ext cx="463550" cy="0"/>
          </a:xfrm>
          <a:prstGeom prst="line">
            <a:avLst/>
          </a:prstGeom>
          <a:noFill/>
          <a:ln w="25400">
            <a:solidFill>
              <a:srgbClr val="000066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408645" name="Object 69"/>
          <p:cNvGraphicFramePr>
            <a:graphicFrameLocks noChangeAspect="1"/>
          </p:cNvGraphicFramePr>
          <p:nvPr/>
        </p:nvGraphicFramePr>
        <p:xfrm>
          <a:off x="2192338" y="4141788"/>
          <a:ext cx="7747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672" name="Equation" r:id="rId17" imgW="774360" imgH="368280" progId="Equation.DSMT4">
                  <p:embed/>
                </p:oleObj>
              </mc:Choice>
              <mc:Fallback>
                <p:oleObj name="Equation" r:id="rId17" imgW="774360" imgH="368280" progId="Equation.DSMT4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2338" y="4141788"/>
                        <a:ext cx="7747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8646" name="Object 70"/>
          <p:cNvGraphicFramePr>
            <a:graphicFrameLocks noChangeAspect="1"/>
          </p:cNvGraphicFramePr>
          <p:nvPr/>
        </p:nvGraphicFramePr>
        <p:xfrm>
          <a:off x="3014663" y="4141788"/>
          <a:ext cx="9398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673" name="Equation" r:id="rId19" imgW="939600" imgH="368280" progId="Equation.DSMT4">
                  <p:embed/>
                </p:oleObj>
              </mc:Choice>
              <mc:Fallback>
                <p:oleObj name="Equation" r:id="rId19" imgW="939600" imgH="368280" progId="Equation.DSMT4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4663" y="4141788"/>
                        <a:ext cx="9398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8647" name="Object 71"/>
          <p:cNvGraphicFramePr>
            <a:graphicFrameLocks noChangeAspect="1"/>
          </p:cNvGraphicFramePr>
          <p:nvPr/>
        </p:nvGraphicFramePr>
        <p:xfrm>
          <a:off x="277813" y="3984625"/>
          <a:ext cx="18796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674" name="Equation" r:id="rId21" imgW="1879560" imgH="609480" progId="Equation.DSMT4">
                  <p:embed/>
                </p:oleObj>
              </mc:Choice>
              <mc:Fallback>
                <p:oleObj name="Equation" r:id="rId21" imgW="1879560" imgH="609480" progId="Equation.DSMT4">
                  <p:embed/>
                  <p:pic>
                    <p:nvPicPr>
                      <p:cNvPr id="0" name="Picture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813" y="3984625"/>
                        <a:ext cx="18796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8689" name="Line 72"/>
          <p:cNvSpPr>
            <a:spLocks noChangeShapeType="1"/>
          </p:cNvSpPr>
          <p:nvPr/>
        </p:nvSpPr>
        <p:spPr bwMode="auto">
          <a:xfrm>
            <a:off x="5949950" y="1651000"/>
            <a:ext cx="723900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8690" name="Line 73"/>
          <p:cNvSpPr>
            <a:spLocks noChangeShapeType="1"/>
          </p:cNvSpPr>
          <p:nvPr/>
        </p:nvSpPr>
        <p:spPr bwMode="auto">
          <a:xfrm flipH="1">
            <a:off x="6877050" y="4591050"/>
            <a:ext cx="723900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8691" name="Rectangle 76"/>
          <p:cNvSpPr>
            <a:spLocks noChangeArrowheads="1"/>
          </p:cNvSpPr>
          <p:nvPr/>
        </p:nvSpPr>
        <p:spPr bwMode="auto">
          <a:xfrm>
            <a:off x="5942013" y="3703638"/>
            <a:ext cx="6556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66"/>
                </a:solidFill>
                <a:latin typeface="Times New Roman" pitchFamily="18" charset="0"/>
              </a:rPr>
              <a:t>+ve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08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8581" grpId="0" build="p"/>
      <p:bldP spid="408637" grpId="0"/>
      <p:bldP spid="408640" grpId="0"/>
      <p:bldP spid="408641" grpId="0"/>
      <p:bldP spid="40864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558082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5580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AAC89DB-41AC-40E2-B9D5-44B925197AAE}" type="slidenum">
              <a:rPr lang="en-US" smtClean="0">
                <a:latin typeface="Koala"/>
                <a:cs typeface="Arial" charset="0"/>
              </a:rPr>
              <a:pPr/>
              <a:t>38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55808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41375"/>
            <a:ext cx="7772400" cy="625475"/>
          </a:xfrm>
        </p:spPr>
        <p:txBody>
          <a:bodyPr/>
          <a:lstStyle/>
          <a:p>
            <a:pPr eaLnBrk="1" hangingPunct="1"/>
            <a:r>
              <a:rPr lang="en-US" smtClean="0"/>
              <a:t>ROTATION OF A RIGID BODY</a:t>
            </a:r>
          </a:p>
        </p:txBody>
      </p:sp>
      <p:sp>
        <p:nvSpPr>
          <p:cNvPr id="55808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1925" y="1735138"/>
            <a:ext cx="8820150" cy="930275"/>
          </a:xfrm>
        </p:spPr>
        <p:txBody>
          <a:bodyPr/>
          <a:lstStyle/>
          <a:p>
            <a:pPr marL="268288" indent="-268288" algn="l" eaLnBrk="1" hangingPunct="1"/>
            <a:r>
              <a:rPr lang="en-US" smtClean="0"/>
              <a:t>Learning outcomes:</a:t>
            </a:r>
            <a:br>
              <a:rPr lang="en-US" smtClean="0"/>
            </a:br>
            <a:r>
              <a:rPr lang="en-US" sz="2400" smtClean="0"/>
              <a:t>At the end of this chapter you should be able to…</a:t>
            </a:r>
          </a:p>
        </p:txBody>
      </p:sp>
      <p:sp>
        <p:nvSpPr>
          <p:cNvPr id="558086" name="Rectangle 4"/>
          <p:cNvSpPr>
            <a:spLocks noChangeArrowheads="1"/>
          </p:cNvSpPr>
          <p:nvPr/>
        </p:nvSpPr>
        <p:spPr bwMode="auto">
          <a:xfrm>
            <a:off x="161925" y="2746375"/>
            <a:ext cx="8820150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US" sz="2200">
                <a:solidFill>
                  <a:srgbClr val="000066"/>
                </a:solidFill>
              </a:rPr>
              <a:t>Extend the ideas, skills and problem-solving techniques developed in kinematics and dynamics (particularly with regard to circular motion) to the rotation of rigid bodies.</a:t>
            </a:r>
          </a:p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endParaRPr lang="en-US" sz="1200">
              <a:solidFill>
                <a:srgbClr val="000066"/>
              </a:solidFill>
            </a:endParaRPr>
          </a:p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US" sz="2200">
                <a:solidFill>
                  <a:srgbClr val="000066"/>
                </a:solidFill>
              </a:rPr>
              <a:t>Calculate torques and moments of inertia. </a:t>
            </a:r>
          </a:p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endParaRPr lang="en-US" sz="1200">
              <a:solidFill>
                <a:srgbClr val="000066"/>
              </a:solidFill>
            </a:endParaRPr>
          </a:p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US" sz="2200">
                <a:solidFill>
                  <a:srgbClr val="000066"/>
                </a:solidFill>
              </a:rPr>
              <a:t>Apply appropriate mathematical representations (equations) in order to solve rotation problems.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6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278565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2785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822A5A4-BE97-43A3-9597-2B1321CB07F8}" type="slidenum">
              <a:rPr lang="en-US" smtClean="0">
                <a:latin typeface="Koala"/>
                <a:cs typeface="Arial" charset="0"/>
              </a:rPr>
              <a:pPr/>
              <a:t>4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2785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ANGULAR ACCELERATION</a:t>
            </a:r>
            <a:endParaRPr lang="en-US" smtClean="0"/>
          </a:p>
        </p:txBody>
      </p:sp>
      <p:graphicFrame>
        <p:nvGraphicFramePr>
          <p:cNvPr id="278577" name="Group 49"/>
          <p:cNvGraphicFramePr>
            <a:graphicFrameLocks noGrp="1"/>
          </p:cNvGraphicFramePr>
          <p:nvPr/>
        </p:nvGraphicFramePr>
        <p:xfrm>
          <a:off x="387350" y="1622425"/>
          <a:ext cx="8369300" cy="2663827"/>
        </p:xfrm>
        <a:graphic>
          <a:graphicData uri="http://schemas.openxmlformats.org/drawingml/2006/table">
            <a:tbl>
              <a:tblPr/>
              <a:tblGrid>
                <a:gridCol w="2789238"/>
                <a:gridCol w="2790825"/>
                <a:gridCol w="2789237"/>
              </a:tblGrid>
              <a:tr h="538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Linear motion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relationship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Rotational motion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sym typeface="Symbol" pitchFamily="18" charset="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sym typeface="Symbol" pitchFamily="18" charset="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sym typeface="Symbol" pitchFamily="18" charset="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8590" name="Line 29"/>
          <p:cNvSpPr>
            <a:spLocks noChangeShapeType="1"/>
          </p:cNvSpPr>
          <p:nvPr/>
        </p:nvSpPr>
        <p:spPr bwMode="auto">
          <a:xfrm>
            <a:off x="5430838" y="1916113"/>
            <a:ext cx="403225" cy="0"/>
          </a:xfrm>
          <a:prstGeom prst="line">
            <a:avLst/>
          </a:prstGeom>
          <a:noFill/>
          <a:ln w="31750">
            <a:solidFill>
              <a:srgbClr val="000066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78591" name="Line 30"/>
          <p:cNvSpPr>
            <a:spLocks noChangeShapeType="1"/>
          </p:cNvSpPr>
          <p:nvPr/>
        </p:nvSpPr>
        <p:spPr bwMode="auto">
          <a:xfrm flipH="1">
            <a:off x="3276600" y="1916113"/>
            <a:ext cx="403225" cy="0"/>
          </a:xfrm>
          <a:prstGeom prst="line">
            <a:avLst/>
          </a:prstGeom>
          <a:noFill/>
          <a:ln w="31750">
            <a:solidFill>
              <a:srgbClr val="000066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278560" name="Object 32"/>
          <p:cNvGraphicFramePr>
            <a:graphicFrameLocks noChangeAspect="1"/>
          </p:cNvGraphicFramePr>
          <p:nvPr/>
        </p:nvGraphicFramePr>
        <p:xfrm>
          <a:off x="1327150" y="2871788"/>
          <a:ext cx="9017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572" name="Equation" r:id="rId4" imgW="901440" imgH="609480" progId="Equation.DSMT4">
                  <p:embed/>
                </p:oleObj>
              </mc:Choice>
              <mc:Fallback>
                <p:oleObj name="Equation" r:id="rId4" imgW="901440" imgH="609480" progId="Equation.DSMT4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7150" y="2871788"/>
                        <a:ext cx="9017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8561" name="Object 33"/>
          <p:cNvGraphicFramePr>
            <a:graphicFrameLocks noChangeAspect="1"/>
          </p:cNvGraphicFramePr>
          <p:nvPr/>
        </p:nvGraphicFramePr>
        <p:xfrm>
          <a:off x="6856413" y="2871788"/>
          <a:ext cx="9779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573" name="Equation" r:id="rId6" imgW="977760" imgH="609480" progId="Equation.DSMT4">
                  <p:embed/>
                </p:oleObj>
              </mc:Choice>
              <mc:Fallback>
                <p:oleObj name="Equation" r:id="rId6" imgW="977760" imgH="609480" progId="Equation.DSMT4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6413" y="2871788"/>
                        <a:ext cx="9779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8562" name="Object 34"/>
          <p:cNvGraphicFramePr>
            <a:graphicFrameLocks noChangeAspect="1"/>
          </p:cNvGraphicFramePr>
          <p:nvPr/>
        </p:nvGraphicFramePr>
        <p:xfrm>
          <a:off x="1257300" y="3559175"/>
          <a:ext cx="10414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574" name="Equation" r:id="rId8" imgW="1041120" imgH="685800" progId="Equation.DSMT4">
                  <p:embed/>
                </p:oleObj>
              </mc:Choice>
              <mc:Fallback>
                <p:oleObj name="Equation" r:id="rId8" imgW="1041120" imgH="685800" progId="Equation.DSMT4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7300" y="3559175"/>
                        <a:ext cx="10414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8563" name="Object 35"/>
          <p:cNvGraphicFramePr>
            <a:graphicFrameLocks noChangeAspect="1"/>
          </p:cNvGraphicFramePr>
          <p:nvPr/>
        </p:nvGraphicFramePr>
        <p:xfrm>
          <a:off x="6843713" y="3597275"/>
          <a:ext cx="10033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575" name="Equation" r:id="rId10" imgW="1002960" imgH="609480" progId="Equation.DSMT4">
                  <p:embed/>
                </p:oleObj>
              </mc:Choice>
              <mc:Fallback>
                <p:oleObj name="Equation" r:id="rId10" imgW="1002960" imgH="609480" progId="Equation.DSMT4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3713" y="3597275"/>
                        <a:ext cx="10033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8568" name="Rectangle 40"/>
          <p:cNvSpPr>
            <a:spLocks noChangeArrowheads="1"/>
          </p:cNvSpPr>
          <p:nvPr/>
        </p:nvSpPr>
        <p:spPr bwMode="auto">
          <a:xfrm>
            <a:off x="179388" y="5673725"/>
            <a:ext cx="270192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162050" lvl="1" indent="-982663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Units:	[rad/s</a:t>
            </a:r>
            <a:r>
              <a:rPr lang="en-ZA" baseline="30000">
                <a:solidFill>
                  <a:srgbClr val="000066"/>
                </a:solidFill>
              </a:rPr>
              <a:t>2</a:t>
            </a:r>
            <a:r>
              <a:rPr lang="en-ZA">
                <a:solidFill>
                  <a:srgbClr val="000066"/>
                </a:solidFill>
              </a:rPr>
              <a:t>]</a:t>
            </a:r>
            <a:endParaRPr lang="en-ZA">
              <a:solidFill>
                <a:srgbClr val="000066"/>
              </a:solidFill>
              <a:sym typeface="Symbol" pitchFamily="18" charset="2"/>
            </a:endParaRPr>
          </a:p>
        </p:txBody>
      </p:sp>
      <p:sp>
        <p:nvSpPr>
          <p:cNvPr id="278570" name="Rectangle 42"/>
          <p:cNvSpPr>
            <a:spLocks noChangeArrowheads="1"/>
          </p:cNvSpPr>
          <p:nvPr/>
        </p:nvSpPr>
        <p:spPr bwMode="auto">
          <a:xfrm>
            <a:off x="179388" y="4578350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  <a:sym typeface="Symbol" pitchFamily="18" charset="2"/>
              </a:rPr>
              <a:t>A body’s </a:t>
            </a:r>
            <a:r>
              <a:rPr lang="en-ZA">
                <a:solidFill>
                  <a:srgbClr val="FF0000"/>
                </a:solidFill>
                <a:sym typeface="Symbol" pitchFamily="18" charset="2"/>
              </a:rPr>
              <a:t>angular acceleration</a:t>
            </a:r>
            <a:r>
              <a:rPr lang="en-ZA">
                <a:solidFill>
                  <a:srgbClr val="000066"/>
                </a:solidFill>
                <a:sym typeface="Symbol" pitchFamily="18" charset="2"/>
              </a:rPr>
              <a:t>,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</a:t>
            </a:r>
            <a:r>
              <a:rPr lang="en-ZA">
                <a:solidFill>
                  <a:srgbClr val="000066"/>
                </a:solidFill>
                <a:sym typeface="Symbol" pitchFamily="18" charset="2"/>
              </a:rPr>
              <a:t>, is the rate at which its angular velocity changes.</a:t>
            </a:r>
          </a:p>
        </p:txBody>
      </p:sp>
      <p:sp>
        <p:nvSpPr>
          <p:cNvPr id="278578" name="Rectangle 50"/>
          <p:cNvSpPr>
            <a:spLocks noChangeArrowheads="1"/>
          </p:cNvSpPr>
          <p:nvPr/>
        </p:nvSpPr>
        <p:spPr bwMode="auto">
          <a:xfrm>
            <a:off x="1631950" y="2236788"/>
            <a:ext cx="300038" cy="4937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s</a:t>
            </a:r>
            <a:endParaRPr lang="en-US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278579" name="Rectangle 51"/>
          <p:cNvSpPr>
            <a:spLocks noChangeArrowheads="1"/>
          </p:cNvSpPr>
          <p:nvPr/>
        </p:nvSpPr>
        <p:spPr bwMode="auto">
          <a:xfrm>
            <a:off x="4087813" y="2230438"/>
            <a:ext cx="954087" cy="4937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s =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</a:t>
            </a:r>
            <a:r>
              <a:rPr lang="en-US" b="1" i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r</a:t>
            </a:r>
          </a:p>
        </p:txBody>
      </p:sp>
      <p:sp>
        <p:nvSpPr>
          <p:cNvPr id="278580" name="Rectangle 52"/>
          <p:cNvSpPr>
            <a:spLocks noChangeArrowheads="1"/>
          </p:cNvSpPr>
          <p:nvPr/>
        </p:nvSpPr>
        <p:spPr bwMode="auto">
          <a:xfrm>
            <a:off x="7189788" y="2228850"/>
            <a:ext cx="339725" cy="4937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</a:t>
            </a:r>
          </a:p>
        </p:txBody>
      </p:sp>
      <p:sp>
        <p:nvSpPr>
          <p:cNvPr id="278581" name="Rectangle 53"/>
          <p:cNvSpPr>
            <a:spLocks noChangeArrowheads="1"/>
          </p:cNvSpPr>
          <p:nvPr/>
        </p:nvSpPr>
        <p:spPr bwMode="auto">
          <a:xfrm>
            <a:off x="4027488" y="2921000"/>
            <a:ext cx="1077912" cy="4937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v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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r</a:t>
            </a:r>
          </a:p>
        </p:txBody>
      </p:sp>
      <p:sp>
        <p:nvSpPr>
          <p:cNvPr id="278582" name="Rectangle 54"/>
          <p:cNvSpPr>
            <a:spLocks noChangeArrowheads="1"/>
          </p:cNvSpPr>
          <p:nvPr/>
        </p:nvSpPr>
        <p:spPr bwMode="auto">
          <a:xfrm>
            <a:off x="4025900" y="3670300"/>
            <a:ext cx="1077913" cy="4937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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r</a:t>
            </a:r>
            <a:endParaRPr lang="en-US" b="1" i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78583" name="Rectangle 55"/>
          <p:cNvSpPr>
            <a:spLocks noChangeArrowheads="1"/>
          </p:cNvSpPr>
          <p:nvPr/>
        </p:nvSpPr>
        <p:spPr bwMode="auto">
          <a:xfrm>
            <a:off x="4649788" y="3833813"/>
            <a:ext cx="233362" cy="287337"/>
          </a:xfrm>
          <a:prstGeom prst="rect">
            <a:avLst/>
          </a:prstGeom>
          <a:solidFill>
            <a:srgbClr val="EBEBFF"/>
          </a:solidFill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78584" name="Rectangle 56"/>
          <p:cNvSpPr>
            <a:spLocks noChangeArrowheads="1"/>
          </p:cNvSpPr>
          <p:nvPr/>
        </p:nvSpPr>
        <p:spPr bwMode="auto">
          <a:xfrm>
            <a:off x="6835775" y="3781425"/>
            <a:ext cx="233363" cy="287338"/>
          </a:xfrm>
          <a:prstGeom prst="rect">
            <a:avLst/>
          </a:prstGeom>
          <a:solidFill>
            <a:srgbClr val="EBEBFF"/>
          </a:solidFill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" name="Oval 36"/>
          <p:cNvSpPr>
            <a:spLocks noChangeArrowheads="1"/>
          </p:cNvSpPr>
          <p:nvPr/>
        </p:nvSpPr>
        <p:spPr bwMode="auto">
          <a:xfrm>
            <a:off x="4608513" y="3711575"/>
            <a:ext cx="285750" cy="482600"/>
          </a:xfrm>
          <a:prstGeom prst="ellipse">
            <a:avLst/>
          </a:prstGeom>
          <a:noFill/>
          <a:ln w="25400" algn="ctr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" name="Oval 37"/>
          <p:cNvSpPr>
            <a:spLocks noChangeArrowheads="1"/>
          </p:cNvSpPr>
          <p:nvPr/>
        </p:nvSpPr>
        <p:spPr bwMode="auto">
          <a:xfrm>
            <a:off x="6805613" y="3673475"/>
            <a:ext cx="285750" cy="482600"/>
          </a:xfrm>
          <a:prstGeom prst="ellipse">
            <a:avLst/>
          </a:prstGeom>
          <a:noFill/>
          <a:ln w="25400" algn="ctr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2785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8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2785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8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68" grpId="0"/>
      <p:bldP spid="278570" grpId="0"/>
      <p:bldP spid="278578" grpId="0"/>
      <p:bldP spid="278579" grpId="0"/>
      <p:bldP spid="278580" grpId="0"/>
      <p:bldP spid="278581" grpId="0"/>
      <p:bldP spid="278582" grpId="0"/>
      <p:bldP spid="278583" grpId="0" animBg="1"/>
      <p:bldP spid="278584" grpId="0" animBg="1"/>
      <p:bldP spid="2" grpId="0" animBg="1"/>
      <p:bldP spid="2" grpId="1" animBg="1"/>
      <p:bldP spid="3" grpId="0" animBg="1"/>
      <p:bldP spid="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280578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280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22046E0-C022-4187-AD03-654722025F89}" type="slidenum">
              <a:rPr lang="en-US" smtClean="0">
                <a:latin typeface="Koala"/>
                <a:cs typeface="Arial" charset="0"/>
              </a:rPr>
              <a:pPr/>
              <a:t>5</a:t>
            </a:fld>
            <a:endParaRPr lang="en-US" smtClean="0">
              <a:latin typeface="Koala"/>
              <a:cs typeface="Arial" charset="0"/>
            </a:endParaRPr>
          </a:p>
        </p:txBody>
      </p:sp>
      <p:graphicFrame>
        <p:nvGraphicFramePr>
          <p:cNvPr id="280736" name="Group 160"/>
          <p:cNvGraphicFramePr>
            <a:graphicFrameLocks noGrp="1"/>
          </p:cNvGraphicFramePr>
          <p:nvPr/>
        </p:nvGraphicFramePr>
        <p:xfrm>
          <a:off x="1225550" y="1749425"/>
          <a:ext cx="6689725" cy="4416427"/>
        </p:xfrm>
        <a:graphic>
          <a:graphicData uri="http://schemas.openxmlformats.org/drawingml/2006/table">
            <a:tbl>
              <a:tblPr/>
              <a:tblGrid>
                <a:gridCol w="606425"/>
                <a:gridCol w="606425"/>
                <a:gridCol w="2665413"/>
                <a:gridCol w="2811462"/>
              </a:tblGrid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Angular acceleration, </a:t>
                      </a:r>
                      <a:r>
                        <a:rPr kumimoji="0" lang="en-Z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</a:t>
                      </a: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17129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0973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0671" name="Rectangle 95"/>
          <p:cNvSpPr>
            <a:spLocks noChangeArrowheads="1"/>
          </p:cNvSpPr>
          <p:nvPr/>
        </p:nvSpPr>
        <p:spPr bwMode="auto">
          <a:xfrm>
            <a:off x="6107113" y="3370263"/>
            <a:ext cx="927100" cy="393700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1800" b="1">
                <a:solidFill>
                  <a:srgbClr val="000066"/>
                </a:solidFill>
                <a:sym typeface="Symbol" pitchFamily="18" charset="2"/>
              </a:rPr>
              <a:t>slower</a:t>
            </a:r>
            <a:endParaRPr lang="en-US" sz="1800" b="1">
              <a:solidFill>
                <a:srgbClr val="000066"/>
              </a:solidFill>
              <a:sym typeface="Symbol" pitchFamily="18" charset="2"/>
            </a:endParaRPr>
          </a:p>
        </p:txBody>
      </p:sp>
      <p:sp>
        <p:nvSpPr>
          <p:cNvPr id="280604" name="Rectangle 2"/>
          <p:cNvSpPr>
            <a:spLocks noGrp="1" noChangeArrowheads="1"/>
          </p:cNvSpPr>
          <p:nvPr>
            <p:ph type="title"/>
          </p:nvPr>
        </p:nvSpPr>
        <p:spPr>
          <a:xfrm>
            <a:off x="188913" y="619125"/>
            <a:ext cx="8763000" cy="854075"/>
          </a:xfrm>
        </p:spPr>
        <p:txBody>
          <a:bodyPr/>
          <a:lstStyle/>
          <a:p>
            <a:pPr eaLnBrk="1" hangingPunct="1"/>
            <a:r>
              <a:rPr lang="en-ZA" sz="2800" smtClean="0"/>
              <a:t>ANGULAR VELOCITY and </a:t>
            </a:r>
            <a:br>
              <a:rPr lang="en-ZA" sz="2800" smtClean="0"/>
            </a:br>
            <a:r>
              <a:rPr lang="en-ZA" sz="2800" smtClean="0"/>
              <a:t>ANGULAR ACCELERATION</a:t>
            </a:r>
            <a:endParaRPr lang="en-US" sz="2800" smtClean="0"/>
          </a:p>
        </p:txBody>
      </p:sp>
      <p:sp>
        <p:nvSpPr>
          <p:cNvPr id="280605" name="Rectangle 68"/>
          <p:cNvSpPr>
            <a:spLocks noChangeArrowheads="1"/>
          </p:cNvSpPr>
          <p:nvPr/>
        </p:nvSpPr>
        <p:spPr bwMode="auto">
          <a:xfrm rot="-5400000">
            <a:off x="56356" y="4194970"/>
            <a:ext cx="2962275" cy="4937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Angular velocity, </a:t>
            </a:r>
            <a:r>
              <a:rPr lang="en-ZA" b="1" i="1">
                <a:solidFill>
                  <a:srgbClr val="000066"/>
                </a:solidFill>
                <a:sym typeface="Symbol" pitchFamily="18" charset="2"/>
              </a:rPr>
              <a:t></a:t>
            </a:r>
          </a:p>
        </p:txBody>
      </p:sp>
      <p:sp>
        <p:nvSpPr>
          <p:cNvPr id="280606" name="Rectangle 77"/>
          <p:cNvSpPr>
            <a:spLocks noChangeArrowheads="1"/>
          </p:cNvSpPr>
          <p:nvPr/>
        </p:nvSpPr>
        <p:spPr bwMode="auto">
          <a:xfrm>
            <a:off x="1917700" y="3208338"/>
            <a:ext cx="447675" cy="6969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3600">
                <a:solidFill>
                  <a:srgbClr val="000066"/>
                </a:solidFill>
              </a:rPr>
              <a:t>+</a:t>
            </a:r>
            <a:endParaRPr lang="en-US" sz="3600">
              <a:solidFill>
                <a:srgbClr val="000066"/>
              </a:solidFill>
            </a:endParaRPr>
          </a:p>
        </p:txBody>
      </p:sp>
      <p:sp>
        <p:nvSpPr>
          <p:cNvPr id="280607" name="Rectangle 78"/>
          <p:cNvSpPr>
            <a:spLocks noChangeArrowheads="1"/>
          </p:cNvSpPr>
          <p:nvPr/>
        </p:nvSpPr>
        <p:spPr bwMode="auto">
          <a:xfrm>
            <a:off x="3530600" y="2117725"/>
            <a:ext cx="447675" cy="6969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3600">
                <a:solidFill>
                  <a:srgbClr val="000066"/>
                </a:solidFill>
              </a:rPr>
              <a:t>+</a:t>
            </a:r>
            <a:endParaRPr lang="en-US" sz="3600">
              <a:solidFill>
                <a:srgbClr val="000066"/>
              </a:solidFill>
            </a:endParaRPr>
          </a:p>
        </p:txBody>
      </p:sp>
      <p:sp>
        <p:nvSpPr>
          <p:cNvPr id="280608" name="Rectangle 79"/>
          <p:cNvSpPr>
            <a:spLocks noChangeArrowheads="1"/>
          </p:cNvSpPr>
          <p:nvPr/>
        </p:nvSpPr>
        <p:spPr bwMode="auto">
          <a:xfrm>
            <a:off x="6318250" y="2084388"/>
            <a:ext cx="409575" cy="6969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3600">
                <a:solidFill>
                  <a:srgbClr val="000066"/>
                </a:solidFill>
              </a:rPr>
              <a:t>–</a:t>
            </a:r>
          </a:p>
        </p:txBody>
      </p:sp>
      <p:sp>
        <p:nvSpPr>
          <p:cNvPr id="280609" name="Rectangle 80"/>
          <p:cNvSpPr>
            <a:spLocks noChangeArrowheads="1"/>
          </p:cNvSpPr>
          <p:nvPr/>
        </p:nvSpPr>
        <p:spPr bwMode="auto">
          <a:xfrm>
            <a:off x="1939925" y="4881563"/>
            <a:ext cx="409575" cy="6969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3600">
                <a:solidFill>
                  <a:srgbClr val="000066"/>
                </a:solidFill>
              </a:rPr>
              <a:t>–</a:t>
            </a:r>
          </a:p>
        </p:txBody>
      </p:sp>
      <p:sp>
        <p:nvSpPr>
          <p:cNvPr id="280657" name="Oval 81"/>
          <p:cNvSpPr>
            <a:spLocks noChangeArrowheads="1"/>
          </p:cNvSpPr>
          <p:nvPr/>
        </p:nvSpPr>
        <p:spPr bwMode="auto">
          <a:xfrm>
            <a:off x="3032125" y="2865438"/>
            <a:ext cx="1454150" cy="1454150"/>
          </a:xfrm>
          <a:prstGeom prst="ellipse">
            <a:avLst/>
          </a:prstGeom>
          <a:noFill/>
          <a:ln w="25400" algn="ctr">
            <a:solidFill>
              <a:srgbClr val="3366FF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80658" name="Freeform 82"/>
          <p:cNvSpPr>
            <a:spLocks/>
          </p:cNvSpPr>
          <p:nvPr/>
        </p:nvSpPr>
        <p:spPr bwMode="auto">
          <a:xfrm>
            <a:off x="3219450" y="3870325"/>
            <a:ext cx="1076325" cy="465138"/>
          </a:xfrm>
          <a:custGeom>
            <a:avLst/>
            <a:gdLst>
              <a:gd name="T0" fmla="*/ 0 w 814"/>
              <a:gd name="T1" fmla="*/ 0 h 352"/>
              <a:gd name="T2" fmla="*/ 2147483647 w 814"/>
              <a:gd name="T3" fmla="*/ 2147483647 h 352"/>
              <a:gd name="T4" fmla="*/ 0 60000 65536"/>
              <a:gd name="T5" fmla="*/ 0 60000 65536"/>
              <a:gd name="T6" fmla="*/ 0 w 814"/>
              <a:gd name="T7" fmla="*/ 0 h 352"/>
              <a:gd name="T8" fmla="*/ 814 w 814"/>
              <a:gd name="T9" fmla="*/ 352 h 35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14" h="352">
                <a:moveTo>
                  <a:pt x="0" y="0"/>
                </a:moveTo>
                <a:cubicBezTo>
                  <a:pt x="160" y="310"/>
                  <a:pt x="622" y="352"/>
                  <a:pt x="814" y="1"/>
                </a:cubicBezTo>
              </a:path>
            </a:pathLst>
          </a:cu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80660" name="Freeform 84"/>
          <p:cNvSpPr>
            <a:spLocks/>
          </p:cNvSpPr>
          <p:nvPr/>
        </p:nvSpPr>
        <p:spPr bwMode="auto">
          <a:xfrm flipH="1" flipV="1">
            <a:off x="3219450" y="2849563"/>
            <a:ext cx="1076325" cy="465137"/>
          </a:xfrm>
          <a:custGeom>
            <a:avLst/>
            <a:gdLst>
              <a:gd name="T0" fmla="*/ 0 w 814"/>
              <a:gd name="T1" fmla="*/ 0 h 352"/>
              <a:gd name="T2" fmla="*/ 2147483647 w 814"/>
              <a:gd name="T3" fmla="*/ 2147483647 h 352"/>
              <a:gd name="T4" fmla="*/ 0 60000 65536"/>
              <a:gd name="T5" fmla="*/ 0 60000 65536"/>
              <a:gd name="T6" fmla="*/ 0 w 814"/>
              <a:gd name="T7" fmla="*/ 0 h 352"/>
              <a:gd name="T8" fmla="*/ 814 w 814"/>
              <a:gd name="T9" fmla="*/ 352 h 35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14" h="352">
                <a:moveTo>
                  <a:pt x="0" y="0"/>
                </a:moveTo>
                <a:cubicBezTo>
                  <a:pt x="160" y="310"/>
                  <a:pt x="622" y="352"/>
                  <a:pt x="814" y="1"/>
                </a:cubicBezTo>
              </a:path>
            </a:pathLst>
          </a:custGeom>
          <a:noFill/>
          <a:ln w="38100">
            <a:solidFill>
              <a:srgbClr val="FF99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80662" name="Line 86"/>
          <p:cNvSpPr>
            <a:spLocks noChangeShapeType="1"/>
          </p:cNvSpPr>
          <p:nvPr/>
        </p:nvSpPr>
        <p:spPr bwMode="auto">
          <a:xfrm>
            <a:off x="3035300" y="3509963"/>
            <a:ext cx="0" cy="149225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80663" name="Line 87"/>
          <p:cNvSpPr>
            <a:spLocks noChangeShapeType="1"/>
          </p:cNvSpPr>
          <p:nvPr/>
        </p:nvSpPr>
        <p:spPr bwMode="auto">
          <a:xfrm flipV="1">
            <a:off x="4483100" y="3509963"/>
            <a:ext cx="0" cy="149225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80664" name="Rectangle 88"/>
          <p:cNvSpPr>
            <a:spLocks noChangeArrowheads="1"/>
          </p:cNvSpPr>
          <p:nvPr/>
        </p:nvSpPr>
        <p:spPr bwMode="auto">
          <a:xfrm>
            <a:off x="3328988" y="2967038"/>
            <a:ext cx="795337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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&gt; 0</a:t>
            </a:r>
            <a:endParaRPr lang="en-US" sz="2200" b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80665" name="Rectangle 89"/>
          <p:cNvSpPr>
            <a:spLocks noChangeArrowheads="1"/>
          </p:cNvSpPr>
          <p:nvPr/>
        </p:nvSpPr>
        <p:spPr bwMode="auto">
          <a:xfrm>
            <a:off x="3344863" y="3695700"/>
            <a:ext cx="811212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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&gt; 0</a:t>
            </a:r>
            <a:endParaRPr lang="en-US" sz="2200" b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80670" name="Rectangle 94"/>
          <p:cNvSpPr>
            <a:spLocks noChangeArrowheads="1"/>
          </p:cNvSpPr>
          <p:nvPr/>
        </p:nvSpPr>
        <p:spPr bwMode="auto">
          <a:xfrm>
            <a:off x="3357563" y="3370263"/>
            <a:ext cx="835025" cy="393700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ZA" sz="1800" b="1">
                <a:solidFill>
                  <a:srgbClr val="000066"/>
                </a:solidFill>
                <a:sym typeface="Symbol" pitchFamily="18" charset="2"/>
              </a:rPr>
              <a:t>faster</a:t>
            </a:r>
            <a:endParaRPr lang="en-US" sz="1800" b="1">
              <a:solidFill>
                <a:srgbClr val="000066"/>
              </a:solidFill>
              <a:sym typeface="Symbol" pitchFamily="18" charset="2"/>
            </a:endParaRPr>
          </a:p>
        </p:txBody>
      </p:sp>
      <p:sp>
        <p:nvSpPr>
          <p:cNvPr id="280716" name="Oval 140"/>
          <p:cNvSpPr>
            <a:spLocks noChangeArrowheads="1"/>
          </p:cNvSpPr>
          <p:nvPr/>
        </p:nvSpPr>
        <p:spPr bwMode="auto">
          <a:xfrm>
            <a:off x="5797550" y="2865438"/>
            <a:ext cx="1454150" cy="1454150"/>
          </a:xfrm>
          <a:prstGeom prst="ellipse">
            <a:avLst/>
          </a:prstGeom>
          <a:noFill/>
          <a:ln w="25400" algn="ctr">
            <a:solidFill>
              <a:srgbClr val="3366FF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80717" name="Freeform 141"/>
          <p:cNvSpPr>
            <a:spLocks/>
          </p:cNvSpPr>
          <p:nvPr/>
        </p:nvSpPr>
        <p:spPr bwMode="auto">
          <a:xfrm>
            <a:off x="5984875" y="3870325"/>
            <a:ext cx="1076325" cy="465138"/>
          </a:xfrm>
          <a:custGeom>
            <a:avLst/>
            <a:gdLst>
              <a:gd name="T0" fmla="*/ 0 w 814"/>
              <a:gd name="T1" fmla="*/ 0 h 352"/>
              <a:gd name="T2" fmla="*/ 2147483647 w 814"/>
              <a:gd name="T3" fmla="*/ 2147483647 h 352"/>
              <a:gd name="T4" fmla="*/ 0 60000 65536"/>
              <a:gd name="T5" fmla="*/ 0 60000 65536"/>
              <a:gd name="T6" fmla="*/ 0 w 814"/>
              <a:gd name="T7" fmla="*/ 0 h 352"/>
              <a:gd name="T8" fmla="*/ 814 w 814"/>
              <a:gd name="T9" fmla="*/ 352 h 35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14" h="352">
                <a:moveTo>
                  <a:pt x="0" y="0"/>
                </a:moveTo>
                <a:cubicBezTo>
                  <a:pt x="160" y="310"/>
                  <a:pt x="622" y="352"/>
                  <a:pt x="814" y="1"/>
                </a:cubicBezTo>
              </a:path>
            </a:pathLst>
          </a:cu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80718" name="Freeform 142"/>
          <p:cNvSpPr>
            <a:spLocks/>
          </p:cNvSpPr>
          <p:nvPr/>
        </p:nvSpPr>
        <p:spPr bwMode="auto">
          <a:xfrm flipV="1">
            <a:off x="5984875" y="2849563"/>
            <a:ext cx="1076325" cy="465137"/>
          </a:xfrm>
          <a:custGeom>
            <a:avLst/>
            <a:gdLst>
              <a:gd name="T0" fmla="*/ 0 w 814"/>
              <a:gd name="T1" fmla="*/ 0 h 352"/>
              <a:gd name="T2" fmla="*/ 2147483647 w 814"/>
              <a:gd name="T3" fmla="*/ 2147483647 h 352"/>
              <a:gd name="T4" fmla="*/ 0 60000 65536"/>
              <a:gd name="T5" fmla="*/ 0 60000 65536"/>
              <a:gd name="T6" fmla="*/ 0 w 814"/>
              <a:gd name="T7" fmla="*/ 0 h 352"/>
              <a:gd name="T8" fmla="*/ 814 w 814"/>
              <a:gd name="T9" fmla="*/ 352 h 35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14" h="352">
                <a:moveTo>
                  <a:pt x="0" y="0"/>
                </a:moveTo>
                <a:cubicBezTo>
                  <a:pt x="160" y="310"/>
                  <a:pt x="622" y="352"/>
                  <a:pt x="814" y="1"/>
                </a:cubicBezTo>
              </a:path>
            </a:pathLst>
          </a:custGeom>
          <a:noFill/>
          <a:ln w="38100">
            <a:solidFill>
              <a:srgbClr val="FF99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80719" name="Line 143"/>
          <p:cNvSpPr>
            <a:spLocks noChangeShapeType="1"/>
          </p:cNvSpPr>
          <p:nvPr/>
        </p:nvSpPr>
        <p:spPr bwMode="auto">
          <a:xfrm>
            <a:off x="5800725" y="3509963"/>
            <a:ext cx="0" cy="149225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80720" name="Line 144"/>
          <p:cNvSpPr>
            <a:spLocks noChangeShapeType="1"/>
          </p:cNvSpPr>
          <p:nvPr/>
        </p:nvSpPr>
        <p:spPr bwMode="auto">
          <a:xfrm flipV="1">
            <a:off x="7248525" y="3509963"/>
            <a:ext cx="0" cy="149225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80721" name="Rectangle 145"/>
          <p:cNvSpPr>
            <a:spLocks noChangeArrowheads="1"/>
          </p:cNvSpPr>
          <p:nvPr/>
        </p:nvSpPr>
        <p:spPr bwMode="auto">
          <a:xfrm>
            <a:off x="6094413" y="2967038"/>
            <a:ext cx="795337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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&lt; 0</a:t>
            </a:r>
            <a:endParaRPr lang="en-US" sz="2200" b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80722" name="Rectangle 146"/>
          <p:cNvSpPr>
            <a:spLocks noChangeArrowheads="1"/>
          </p:cNvSpPr>
          <p:nvPr/>
        </p:nvSpPr>
        <p:spPr bwMode="auto">
          <a:xfrm>
            <a:off x="6110288" y="3695700"/>
            <a:ext cx="811212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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&gt; 0</a:t>
            </a:r>
            <a:endParaRPr lang="en-US" sz="2200" b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80738" name="Rectangle 162"/>
          <p:cNvSpPr>
            <a:spLocks noChangeArrowheads="1"/>
          </p:cNvSpPr>
          <p:nvPr/>
        </p:nvSpPr>
        <p:spPr bwMode="auto">
          <a:xfrm>
            <a:off x="6153150" y="5092700"/>
            <a:ext cx="835025" cy="393700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ZA" sz="1800" b="1">
                <a:solidFill>
                  <a:srgbClr val="000066"/>
                </a:solidFill>
                <a:sym typeface="Symbol" pitchFamily="18" charset="2"/>
              </a:rPr>
              <a:t>faster</a:t>
            </a:r>
            <a:endParaRPr lang="en-US" sz="1800" b="1">
              <a:solidFill>
                <a:srgbClr val="000066"/>
              </a:solidFill>
              <a:sym typeface="Symbol" pitchFamily="18" charset="2"/>
            </a:endParaRPr>
          </a:p>
        </p:txBody>
      </p:sp>
      <p:sp>
        <p:nvSpPr>
          <p:cNvPr id="280739" name="Oval 163"/>
          <p:cNvSpPr>
            <a:spLocks noChangeArrowheads="1"/>
          </p:cNvSpPr>
          <p:nvPr/>
        </p:nvSpPr>
        <p:spPr bwMode="auto">
          <a:xfrm>
            <a:off x="3032125" y="4587875"/>
            <a:ext cx="1454150" cy="1454150"/>
          </a:xfrm>
          <a:prstGeom prst="ellipse">
            <a:avLst/>
          </a:prstGeom>
          <a:noFill/>
          <a:ln w="25400" algn="ctr">
            <a:solidFill>
              <a:srgbClr val="3366FF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80740" name="Freeform 164"/>
          <p:cNvSpPr>
            <a:spLocks/>
          </p:cNvSpPr>
          <p:nvPr/>
        </p:nvSpPr>
        <p:spPr bwMode="auto">
          <a:xfrm flipH="1">
            <a:off x="3219450" y="5592763"/>
            <a:ext cx="1076325" cy="465137"/>
          </a:xfrm>
          <a:custGeom>
            <a:avLst/>
            <a:gdLst>
              <a:gd name="T0" fmla="*/ 0 w 814"/>
              <a:gd name="T1" fmla="*/ 0 h 352"/>
              <a:gd name="T2" fmla="*/ 2147483647 w 814"/>
              <a:gd name="T3" fmla="*/ 2147483647 h 352"/>
              <a:gd name="T4" fmla="*/ 0 60000 65536"/>
              <a:gd name="T5" fmla="*/ 0 60000 65536"/>
              <a:gd name="T6" fmla="*/ 0 w 814"/>
              <a:gd name="T7" fmla="*/ 0 h 352"/>
              <a:gd name="T8" fmla="*/ 814 w 814"/>
              <a:gd name="T9" fmla="*/ 352 h 35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14" h="352">
                <a:moveTo>
                  <a:pt x="0" y="0"/>
                </a:moveTo>
                <a:cubicBezTo>
                  <a:pt x="160" y="310"/>
                  <a:pt x="622" y="352"/>
                  <a:pt x="814" y="1"/>
                </a:cubicBezTo>
              </a:path>
            </a:pathLst>
          </a:cu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80741" name="Freeform 165"/>
          <p:cNvSpPr>
            <a:spLocks/>
          </p:cNvSpPr>
          <p:nvPr/>
        </p:nvSpPr>
        <p:spPr bwMode="auto">
          <a:xfrm flipH="1" flipV="1">
            <a:off x="3219450" y="4572000"/>
            <a:ext cx="1076325" cy="465138"/>
          </a:xfrm>
          <a:custGeom>
            <a:avLst/>
            <a:gdLst>
              <a:gd name="T0" fmla="*/ 0 w 814"/>
              <a:gd name="T1" fmla="*/ 0 h 352"/>
              <a:gd name="T2" fmla="*/ 2147483647 w 814"/>
              <a:gd name="T3" fmla="*/ 2147483647 h 352"/>
              <a:gd name="T4" fmla="*/ 0 60000 65536"/>
              <a:gd name="T5" fmla="*/ 0 60000 65536"/>
              <a:gd name="T6" fmla="*/ 0 w 814"/>
              <a:gd name="T7" fmla="*/ 0 h 352"/>
              <a:gd name="T8" fmla="*/ 814 w 814"/>
              <a:gd name="T9" fmla="*/ 352 h 35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14" h="352">
                <a:moveTo>
                  <a:pt x="0" y="0"/>
                </a:moveTo>
                <a:cubicBezTo>
                  <a:pt x="160" y="310"/>
                  <a:pt x="622" y="352"/>
                  <a:pt x="814" y="1"/>
                </a:cubicBezTo>
              </a:path>
            </a:pathLst>
          </a:custGeom>
          <a:noFill/>
          <a:ln w="38100">
            <a:solidFill>
              <a:srgbClr val="FF99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80742" name="Line 166"/>
          <p:cNvSpPr>
            <a:spLocks noChangeShapeType="1"/>
          </p:cNvSpPr>
          <p:nvPr/>
        </p:nvSpPr>
        <p:spPr bwMode="auto">
          <a:xfrm flipV="1">
            <a:off x="3035300" y="5232400"/>
            <a:ext cx="0" cy="149225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80743" name="Line 167"/>
          <p:cNvSpPr>
            <a:spLocks noChangeShapeType="1"/>
          </p:cNvSpPr>
          <p:nvPr/>
        </p:nvSpPr>
        <p:spPr bwMode="auto">
          <a:xfrm>
            <a:off x="4483100" y="5232400"/>
            <a:ext cx="0" cy="149225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80744" name="Rectangle 168"/>
          <p:cNvSpPr>
            <a:spLocks noChangeArrowheads="1"/>
          </p:cNvSpPr>
          <p:nvPr/>
        </p:nvSpPr>
        <p:spPr bwMode="auto">
          <a:xfrm>
            <a:off x="3328988" y="4689475"/>
            <a:ext cx="795337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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&gt; 0</a:t>
            </a:r>
            <a:endParaRPr lang="en-US" sz="2200" b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80745" name="Rectangle 169"/>
          <p:cNvSpPr>
            <a:spLocks noChangeArrowheads="1"/>
          </p:cNvSpPr>
          <p:nvPr/>
        </p:nvSpPr>
        <p:spPr bwMode="auto">
          <a:xfrm>
            <a:off x="3344863" y="5418138"/>
            <a:ext cx="811212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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&lt; 0</a:t>
            </a:r>
            <a:endParaRPr lang="en-US" sz="2200" b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80746" name="Rectangle 170"/>
          <p:cNvSpPr>
            <a:spLocks noChangeArrowheads="1"/>
          </p:cNvSpPr>
          <p:nvPr/>
        </p:nvSpPr>
        <p:spPr bwMode="auto">
          <a:xfrm>
            <a:off x="3333750" y="5092700"/>
            <a:ext cx="927100" cy="393700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ZA" sz="1800" b="1">
                <a:solidFill>
                  <a:srgbClr val="000066"/>
                </a:solidFill>
                <a:sym typeface="Symbol" pitchFamily="18" charset="2"/>
              </a:rPr>
              <a:t>slower</a:t>
            </a:r>
            <a:endParaRPr lang="en-US" sz="1800" b="1">
              <a:solidFill>
                <a:srgbClr val="000066"/>
              </a:solidFill>
              <a:sym typeface="Symbol" pitchFamily="18" charset="2"/>
            </a:endParaRPr>
          </a:p>
        </p:txBody>
      </p:sp>
      <p:sp>
        <p:nvSpPr>
          <p:cNvPr id="280747" name="Oval 171"/>
          <p:cNvSpPr>
            <a:spLocks noChangeArrowheads="1"/>
          </p:cNvSpPr>
          <p:nvPr/>
        </p:nvSpPr>
        <p:spPr bwMode="auto">
          <a:xfrm>
            <a:off x="5797550" y="4587875"/>
            <a:ext cx="1454150" cy="1454150"/>
          </a:xfrm>
          <a:prstGeom prst="ellipse">
            <a:avLst/>
          </a:prstGeom>
          <a:noFill/>
          <a:ln w="25400" algn="ctr">
            <a:solidFill>
              <a:srgbClr val="3366FF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80748" name="Freeform 172"/>
          <p:cNvSpPr>
            <a:spLocks/>
          </p:cNvSpPr>
          <p:nvPr/>
        </p:nvSpPr>
        <p:spPr bwMode="auto">
          <a:xfrm flipH="1">
            <a:off x="5984875" y="5592763"/>
            <a:ext cx="1076325" cy="465137"/>
          </a:xfrm>
          <a:custGeom>
            <a:avLst/>
            <a:gdLst>
              <a:gd name="T0" fmla="*/ 0 w 814"/>
              <a:gd name="T1" fmla="*/ 0 h 352"/>
              <a:gd name="T2" fmla="*/ 2147483647 w 814"/>
              <a:gd name="T3" fmla="*/ 2147483647 h 352"/>
              <a:gd name="T4" fmla="*/ 0 60000 65536"/>
              <a:gd name="T5" fmla="*/ 0 60000 65536"/>
              <a:gd name="T6" fmla="*/ 0 w 814"/>
              <a:gd name="T7" fmla="*/ 0 h 352"/>
              <a:gd name="T8" fmla="*/ 814 w 814"/>
              <a:gd name="T9" fmla="*/ 352 h 35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14" h="352">
                <a:moveTo>
                  <a:pt x="0" y="0"/>
                </a:moveTo>
                <a:cubicBezTo>
                  <a:pt x="160" y="310"/>
                  <a:pt x="622" y="352"/>
                  <a:pt x="814" y="1"/>
                </a:cubicBezTo>
              </a:path>
            </a:pathLst>
          </a:custGeom>
          <a:noFill/>
          <a:ln w="3810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80749" name="Freeform 173"/>
          <p:cNvSpPr>
            <a:spLocks/>
          </p:cNvSpPr>
          <p:nvPr/>
        </p:nvSpPr>
        <p:spPr bwMode="auto">
          <a:xfrm flipV="1">
            <a:off x="5984875" y="4572000"/>
            <a:ext cx="1076325" cy="465138"/>
          </a:xfrm>
          <a:custGeom>
            <a:avLst/>
            <a:gdLst>
              <a:gd name="T0" fmla="*/ 0 w 814"/>
              <a:gd name="T1" fmla="*/ 0 h 352"/>
              <a:gd name="T2" fmla="*/ 2147483647 w 814"/>
              <a:gd name="T3" fmla="*/ 2147483647 h 352"/>
              <a:gd name="T4" fmla="*/ 0 60000 65536"/>
              <a:gd name="T5" fmla="*/ 0 60000 65536"/>
              <a:gd name="T6" fmla="*/ 0 w 814"/>
              <a:gd name="T7" fmla="*/ 0 h 352"/>
              <a:gd name="T8" fmla="*/ 814 w 814"/>
              <a:gd name="T9" fmla="*/ 352 h 35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14" h="352">
                <a:moveTo>
                  <a:pt x="0" y="0"/>
                </a:moveTo>
                <a:cubicBezTo>
                  <a:pt x="160" y="310"/>
                  <a:pt x="622" y="352"/>
                  <a:pt x="814" y="1"/>
                </a:cubicBezTo>
              </a:path>
            </a:pathLst>
          </a:custGeom>
          <a:noFill/>
          <a:ln w="38100">
            <a:solidFill>
              <a:srgbClr val="FF99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80750" name="Line 174"/>
          <p:cNvSpPr>
            <a:spLocks noChangeShapeType="1"/>
          </p:cNvSpPr>
          <p:nvPr/>
        </p:nvSpPr>
        <p:spPr bwMode="auto">
          <a:xfrm flipV="1">
            <a:off x="5800725" y="5232400"/>
            <a:ext cx="0" cy="149225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80751" name="Line 175"/>
          <p:cNvSpPr>
            <a:spLocks noChangeShapeType="1"/>
          </p:cNvSpPr>
          <p:nvPr/>
        </p:nvSpPr>
        <p:spPr bwMode="auto">
          <a:xfrm>
            <a:off x="7248525" y="5232400"/>
            <a:ext cx="0" cy="149225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80752" name="Rectangle 176"/>
          <p:cNvSpPr>
            <a:spLocks noChangeArrowheads="1"/>
          </p:cNvSpPr>
          <p:nvPr/>
        </p:nvSpPr>
        <p:spPr bwMode="auto">
          <a:xfrm>
            <a:off x="6094413" y="4689475"/>
            <a:ext cx="795337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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&lt; 0</a:t>
            </a:r>
            <a:endParaRPr lang="en-US" sz="2200" b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80753" name="Rectangle 177"/>
          <p:cNvSpPr>
            <a:spLocks noChangeArrowheads="1"/>
          </p:cNvSpPr>
          <p:nvPr/>
        </p:nvSpPr>
        <p:spPr bwMode="auto">
          <a:xfrm>
            <a:off x="6110288" y="5418138"/>
            <a:ext cx="811212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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&lt; 0</a:t>
            </a:r>
            <a:endParaRPr lang="en-US" sz="2200" b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8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80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1000"/>
                                        <p:tgtEl>
                                          <p:spTgt spid="28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0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0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280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0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0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28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0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1000"/>
                                        <p:tgtEl>
                                          <p:spTgt spid="280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8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1000"/>
                                        <p:tgtEl>
                                          <p:spTgt spid="280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80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0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28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8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8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671" grpId="1"/>
      <p:bldP spid="280657" grpId="0" animBg="1"/>
      <p:bldP spid="280658" grpId="0" animBg="1"/>
      <p:bldP spid="280660" grpId="0" animBg="1"/>
      <p:bldP spid="280662" grpId="0" animBg="1"/>
      <p:bldP spid="280663" grpId="0" animBg="1"/>
      <p:bldP spid="280664" grpId="0"/>
      <p:bldP spid="280665" grpId="0"/>
      <p:bldP spid="280670" grpId="1"/>
      <p:bldP spid="280716" grpId="0" animBg="1"/>
      <p:bldP spid="280717" grpId="0" animBg="1"/>
      <p:bldP spid="280718" grpId="0" animBg="1"/>
      <p:bldP spid="280719" grpId="0" animBg="1"/>
      <p:bldP spid="280720" grpId="0" animBg="1"/>
      <p:bldP spid="280721" grpId="0"/>
      <p:bldP spid="280722" grpId="0"/>
      <p:bldP spid="280738" grpId="0"/>
      <p:bldP spid="280739" grpId="0" animBg="1"/>
      <p:bldP spid="280740" grpId="0" animBg="1"/>
      <p:bldP spid="280741" grpId="0" animBg="1"/>
      <p:bldP spid="280742" grpId="0" animBg="1"/>
      <p:bldP spid="280743" grpId="0" animBg="1"/>
      <p:bldP spid="280744" grpId="0"/>
      <p:bldP spid="280745" grpId="0"/>
      <p:bldP spid="280746" grpId="0"/>
      <p:bldP spid="280747" grpId="0" animBg="1"/>
      <p:bldP spid="280748" grpId="0" animBg="1"/>
      <p:bldP spid="280749" grpId="0" animBg="1"/>
      <p:bldP spid="280750" grpId="0" animBg="1"/>
      <p:bldP spid="280751" grpId="0" animBg="1"/>
      <p:bldP spid="280752" grpId="0"/>
      <p:bldP spid="2807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5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287752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28775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516519-7B94-4AFE-85D0-EDFF94D55790}" type="slidenum">
              <a:rPr lang="en-US" smtClean="0">
                <a:latin typeface="Koala"/>
                <a:cs typeface="Arial" charset="0"/>
              </a:rPr>
              <a:pPr/>
              <a:t>6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287755" name="Line 11"/>
          <p:cNvSpPr>
            <a:spLocks noChangeShapeType="1"/>
          </p:cNvSpPr>
          <p:nvPr/>
        </p:nvSpPr>
        <p:spPr bwMode="auto">
          <a:xfrm>
            <a:off x="2543175" y="2239963"/>
            <a:ext cx="0" cy="4100512"/>
          </a:xfrm>
          <a:prstGeom prst="line">
            <a:avLst/>
          </a:prstGeom>
          <a:noFill/>
          <a:ln w="15875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87807" name="Line 63"/>
          <p:cNvSpPr>
            <a:spLocks noChangeShapeType="1"/>
          </p:cNvSpPr>
          <p:nvPr/>
        </p:nvSpPr>
        <p:spPr bwMode="auto">
          <a:xfrm rot="-5400000">
            <a:off x="2563019" y="2609056"/>
            <a:ext cx="0" cy="2535238"/>
          </a:xfrm>
          <a:prstGeom prst="line">
            <a:avLst/>
          </a:prstGeom>
          <a:noFill/>
          <a:ln w="15875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287756" name="Group 119"/>
          <p:cNvGrpSpPr>
            <a:grpSpLocks/>
          </p:cNvGrpSpPr>
          <p:nvPr/>
        </p:nvGrpSpPr>
        <p:grpSpPr bwMode="auto">
          <a:xfrm>
            <a:off x="-36513" y="1770063"/>
            <a:ext cx="4681538" cy="2274887"/>
            <a:chOff x="-23" y="1115"/>
            <a:chExt cx="2949" cy="1433"/>
          </a:xfrm>
        </p:grpSpPr>
        <p:grpSp>
          <p:nvGrpSpPr>
            <p:cNvPr id="287796" name="Group 70"/>
            <p:cNvGrpSpPr>
              <a:grpSpLocks/>
            </p:cNvGrpSpPr>
            <p:nvPr/>
          </p:nvGrpSpPr>
          <p:grpSpPr bwMode="auto">
            <a:xfrm>
              <a:off x="737" y="1942"/>
              <a:ext cx="2189" cy="260"/>
              <a:chOff x="737" y="1876"/>
              <a:chExt cx="2189" cy="260"/>
            </a:xfrm>
          </p:grpSpPr>
          <p:grpSp>
            <p:nvGrpSpPr>
              <p:cNvPr id="287813" name="Group 69"/>
              <p:cNvGrpSpPr>
                <a:grpSpLocks/>
              </p:cNvGrpSpPr>
              <p:nvPr/>
            </p:nvGrpSpPr>
            <p:grpSpPr bwMode="auto">
              <a:xfrm>
                <a:off x="737" y="1876"/>
                <a:ext cx="1992" cy="260"/>
                <a:chOff x="737" y="1876"/>
                <a:chExt cx="1992" cy="260"/>
              </a:xfrm>
            </p:grpSpPr>
            <p:sp>
              <p:nvSpPr>
                <p:cNvPr id="287815" name="Rectangle 15"/>
                <p:cNvSpPr>
                  <a:spLocks noChangeArrowheads="1"/>
                </p:cNvSpPr>
                <p:nvPr/>
              </p:nvSpPr>
              <p:spPr bwMode="auto">
                <a:xfrm>
                  <a:off x="1059" y="1876"/>
                  <a:ext cx="304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3</a:t>
                  </a:r>
                  <a:endParaRPr lang="en-US" sz="2000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87816" name="Rectangle 16"/>
                <p:cNvSpPr>
                  <a:spLocks noChangeArrowheads="1"/>
                </p:cNvSpPr>
                <p:nvPr/>
              </p:nvSpPr>
              <p:spPr bwMode="auto">
                <a:xfrm>
                  <a:off x="1444" y="1876"/>
                  <a:ext cx="304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6</a:t>
                  </a:r>
                  <a:endParaRPr lang="en-US" sz="2000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87817" name="Rectangle 17"/>
                <p:cNvSpPr>
                  <a:spLocks noChangeArrowheads="1"/>
                </p:cNvSpPr>
                <p:nvPr/>
              </p:nvSpPr>
              <p:spPr bwMode="auto">
                <a:xfrm>
                  <a:off x="1835" y="1876"/>
                  <a:ext cx="304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9</a:t>
                  </a:r>
                  <a:endParaRPr lang="en-US" sz="2000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87818" name="Rectangle 19"/>
                <p:cNvSpPr>
                  <a:spLocks noChangeArrowheads="1"/>
                </p:cNvSpPr>
                <p:nvPr/>
              </p:nvSpPr>
              <p:spPr bwMode="auto">
                <a:xfrm>
                  <a:off x="2226" y="1876"/>
                  <a:ext cx="303" cy="25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12</a:t>
                  </a:r>
                  <a:endParaRPr lang="en-US" sz="2000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grpSp>
              <p:nvGrpSpPr>
                <p:cNvPr id="287819" name="Group 66"/>
                <p:cNvGrpSpPr>
                  <a:grpSpLocks/>
                </p:cNvGrpSpPr>
                <p:nvPr/>
              </p:nvGrpSpPr>
              <p:grpSpPr bwMode="auto">
                <a:xfrm>
                  <a:off x="737" y="1884"/>
                  <a:ext cx="1992" cy="46"/>
                  <a:chOff x="737" y="1884"/>
                  <a:chExt cx="1992" cy="46"/>
                </a:xfrm>
              </p:grpSpPr>
              <p:sp>
                <p:nvSpPr>
                  <p:cNvPr id="287820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737" y="1884"/>
                    <a:ext cx="1992" cy="1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triangle" w="lg" len="lg"/>
                  </a:ln>
                </p:spPr>
                <p:txBody>
                  <a:bodyPr lIns="90000" tIns="46800" rIns="90000" bIns="46800"/>
                  <a:lstStyle/>
                  <a:p>
                    <a:endParaRPr lang="en-US"/>
                  </a:p>
                </p:txBody>
              </p:sp>
              <p:grpSp>
                <p:nvGrpSpPr>
                  <p:cNvPr id="287821" name="Group 20"/>
                  <p:cNvGrpSpPr>
                    <a:grpSpLocks/>
                  </p:cNvGrpSpPr>
                  <p:nvPr/>
                </p:nvGrpSpPr>
                <p:grpSpPr bwMode="auto">
                  <a:xfrm>
                    <a:off x="1211" y="1885"/>
                    <a:ext cx="1172" cy="45"/>
                    <a:chOff x="994" y="1885"/>
                    <a:chExt cx="1172" cy="45"/>
                  </a:xfrm>
                </p:grpSpPr>
                <p:sp>
                  <p:nvSpPr>
                    <p:cNvPr id="287822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94" y="1885"/>
                      <a:ext cx="0" cy="45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7823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85" y="1885"/>
                      <a:ext cx="0" cy="45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7824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66" y="1885"/>
                      <a:ext cx="0" cy="45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7825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75" y="1885"/>
                      <a:ext cx="0" cy="45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287814" name="Rectangle 25"/>
              <p:cNvSpPr>
                <a:spLocks noChangeArrowheads="1"/>
              </p:cNvSpPr>
              <p:nvPr/>
            </p:nvSpPr>
            <p:spPr bwMode="auto">
              <a:xfrm>
                <a:off x="2434" y="1881"/>
                <a:ext cx="492" cy="2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marL="179388" lvl="1" indent="1588">
                  <a:lnSpc>
                    <a:spcPct val="110000"/>
                  </a:lnSpc>
                </a:pPr>
                <a:r>
                  <a:rPr lang="en-US" sz="1800" b="1" i="1">
                    <a:solidFill>
                      <a:srgbClr val="000066"/>
                    </a:solidFill>
                    <a:latin typeface="Times New Roman" pitchFamily="18" charset="0"/>
                  </a:rPr>
                  <a:t>t  </a:t>
                </a:r>
                <a:r>
                  <a:rPr lang="en-US" sz="1800" b="1">
                    <a:solidFill>
                      <a:srgbClr val="000066"/>
                    </a:solidFill>
                    <a:latin typeface="Times New Roman" pitchFamily="18" charset="0"/>
                  </a:rPr>
                  <a:t>(s)</a:t>
                </a:r>
                <a:endParaRPr lang="en-US" sz="1800" b="1" i="1">
                  <a:solidFill>
                    <a:srgbClr val="000066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797" name="Group 118"/>
            <p:cNvGrpSpPr>
              <a:grpSpLocks/>
            </p:cNvGrpSpPr>
            <p:nvPr/>
          </p:nvGrpSpPr>
          <p:grpSpPr bwMode="auto">
            <a:xfrm>
              <a:off x="-23" y="1115"/>
              <a:ext cx="845" cy="1433"/>
              <a:chOff x="-23" y="1115"/>
              <a:chExt cx="845" cy="1433"/>
            </a:xfrm>
          </p:grpSpPr>
          <p:sp>
            <p:nvSpPr>
              <p:cNvPr id="287798" name="Rectangle 27"/>
              <p:cNvSpPr>
                <a:spLocks noChangeArrowheads="1"/>
              </p:cNvSpPr>
              <p:nvPr/>
            </p:nvSpPr>
            <p:spPr bwMode="auto">
              <a:xfrm>
                <a:off x="-23" y="1115"/>
                <a:ext cx="842" cy="2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marL="179388" lvl="1" indent="1588">
                  <a:lnSpc>
                    <a:spcPct val="110000"/>
                  </a:lnSpc>
                </a:pPr>
                <a:r>
                  <a:rPr lang="en-US" sz="1800" b="1" i="1">
                    <a:solidFill>
                      <a:srgbClr val="000066"/>
                    </a:solidFill>
                    <a:latin typeface="Times New Roman" pitchFamily="18" charset="0"/>
                    <a:sym typeface="Symbol" pitchFamily="18" charset="2"/>
                  </a:rPr>
                  <a:t> </a:t>
                </a:r>
                <a:r>
                  <a:rPr lang="en-US" sz="1800" b="1" i="1">
                    <a:solidFill>
                      <a:srgbClr val="000066"/>
                    </a:solidFill>
                    <a:latin typeface="Times New Roman" pitchFamily="18" charset="0"/>
                  </a:rPr>
                  <a:t> </a:t>
                </a:r>
                <a:r>
                  <a:rPr lang="en-US" sz="1800" b="1">
                    <a:solidFill>
                      <a:srgbClr val="000066"/>
                    </a:solidFill>
                    <a:latin typeface="Times New Roman" pitchFamily="18" charset="0"/>
                  </a:rPr>
                  <a:t>(rad/s)</a:t>
                </a:r>
              </a:p>
            </p:txBody>
          </p:sp>
          <p:grpSp>
            <p:nvGrpSpPr>
              <p:cNvPr id="287799" name="Group 117"/>
              <p:cNvGrpSpPr>
                <a:grpSpLocks/>
              </p:cNvGrpSpPr>
              <p:nvPr/>
            </p:nvGrpSpPr>
            <p:grpSpPr bwMode="auto">
              <a:xfrm>
                <a:off x="354" y="1211"/>
                <a:ext cx="468" cy="1337"/>
                <a:chOff x="354" y="1211"/>
                <a:chExt cx="468" cy="1337"/>
              </a:xfrm>
            </p:grpSpPr>
            <p:sp>
              <p:nvSpPr>
                <p:cNvPr id="287800" name="Rectangle 18"/>
                <p:cNvSpPr>
                  <a:spLocks noChangeArrowheads="1"/>
                </p:cNvSpPr>
                <p:nvPr/>
              </p:nvSpPr>
              <p:spPr bwMode="auto">
                <a:xfrm>
                  <a:off x="533" y="1812"/>
                  <a:ext cx="201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0</a:t>
                  </a:r>
                  <a:endParaRPr lang="en-US" sz="2000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87801" name="Rectangle 28"/>
                <p:cNvSpPr>
                  <a:spLocks noChangeArrowheads="1"/>
                </p:cNvSpPr>
                <p:nvPr/>
              </p:nvSpPr>
              <p:spPr bwMode="auto">
                <a:xfrm>
                  <a:off x="354" y="2288"/>
                  <a:ext cx="380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–</a:t>
                  </a: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3</a:t>
                  </a:r>
                  <a:r>
                    <a:rPr lang="en-GB" sz="2000" b="1" i="1">
                      <a:solidFill>
                        <a:srgbClr val="000000"/>
                      </a:solidFill>
                      <a:latin typeface="Times New Roman" pitchFamily="18" charset="0"/>
                      <a:sym typeface="Symbol" pitchFamily="18" charset="2"/>
                    </a:rPr>
                    <a:t></a:t>
                  </a:r>
                  <a:endParaRPr lang="en-US" sz="2000" b="1" i="1">
                    <a:solidFill>
                      <a:srgbClr val="000000"/>
                    </a:solidFill>
                    <a:latin typeface="Times New Roman" pitchFamily="18" charset="0"/>
                    <a:sym typeface="Symbol" pitchFamily="18" charset="2"/>
                  </a:endParaRPr>
                </a:p>
              </p:txBody>
            </p:sp>
            <p:sp>
              <p:nvSpPr>
                <p:cNvPr id="287802" name="Rectangle 29"/>
                <p:cNvSpPr>
                  <a:spLocks noChangeArrowheads="1"/>
                </p:cNvSpPr>
                <p:nvPr/>
              </p:nvSpPr>
              <p:spPr bwMode="auto">
                <a:xfrm>
                  <a:off x="452" y="1314"/>
                  <a:ext cx="282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3</a:t>
                  </a:r>
                  <a:r>
                    <a:rPr lang="en-GB" sz="2000" b="1" i="1">
                      <a:solidFill>
                        <a:srgbClr val="000000"/>
                      </a:solidFill>
                      <a:latin typeface="Times New Roman" pitchFamily="18" charset="0"/>
                      <a:sym typeface="Symbol" pitchFamily="18" charset="2"/>
                    </a:rPr>
                    <a:t></a:t>
                  </a:r>
                  <a:endParaRPr lang="en-GB" sz="2000" b="1" i="1" baseline="-25000">
                    <a:solidFill>
                      <a:srgbClr val="000000"/>
                    </a:solidFill>
                    <a:latin typeface="Times New Roman" pitchFamily="18" charset="0"/>
                    <a:sym typeface="Symbol" pitchFamily="18" charset="2"/>
                  </a:endParaRPr>
                </a:p>
              </p:txBody>
            </p:sp>
            <p:grpSp>
              <p:nvGrpSpPr>
                <p:cNvPr id="287803" name="Group 116"/>
                <p:cNvGrpSpPr>
                  <a:grpSpLocks/>
                </p:cNvGrpSpPr>
                <p:nvPr/>
              </p:nvGrpSpPr>
              <p:grpSpPr bwMode="auto">
                <a:xfrm>
                  <a:off x="744" y="1211"/>
                  <a:ext cx="78" cy="1290"/>
                  <a:chOff x="744" y="1211"/>
                  <a:chExt cx="78" cy="1290"/>
                </a:xfrm>
              </p:grpSpPr>
              <p:sp>
                <p:nvSpPr>
                  <p:cNvPr id="287804" name="Line 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19" y="1211"/>
                    <a:ext cx="2" cy="1290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triangle" w="lg" len="lg"/>
                  </a:ln>
                </p:spPr>
                <p:txBody>
                  <a:bodyPr lIns="90000" tIns="46800" rIns="90000" bIns="46800"/>
                  <a:lstStyle/>
                  <a:p>
                    <a:endParaRPr lang="en-US"/>
                  </a:p>
                </p:txBody>
              </p:sp>
              <p:grpSp>
                <p:nvGrpSpPr>
                  <p:cNvPr id="2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744" y="1454"/>
                    <a:ext cx="78" cy="991"/>
                    <a:chOff x="744" y="1454"/>
                    <a:chExt cx="78" cy="991"/>
                  </a:xfrm>
                </p:grpSpPr>
                <p:sp>
                  <p:nvSpPr>
                    <p:cNvPr id="3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44" y="2445"/>
                      <a:ext cx="78" cy="0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44" y="2280"/>
                      <a:ext cx="78" cy="0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44" y="1950"/>
                      <a:ext cx="78" cy="0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7809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44" y="2115"/>
                      <a:ext cx="78" cy="0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7810" name="Line 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44" y="1785"/>
                      <a:ext cx="78" cy="0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7811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44" y="1454"/>
                      <a:ext cx="78" cy="0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7812" name="Line 1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44" y="1619"/>
                      <a:ext cx="78" cy="0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</p:grpSp>
      <p:sp>
        <p:nvSpPr>
          <p:cNvPr id="287746" name="Rectangle 2"/>
          <p:cNvSpPr>
            <a:spLocks noChangeArrowheads="1"/>
          </p:cNvSpPr>
          <p:nvPr/>
        </p:nvSpPr>
        <p:spPr bwMode="auto">
          <a:xfrm>
            <a:off x="4873625" y="2862263"/>
            <a:ext cx="3541713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2300">
                <a:solidFill>
                  <a:srgbClr val="000066"/>
                </a:solidFill>
              </a:rPr>
              <a:t>For the first 6 s the</a:t>
            </a:r>
            <a:br>
              <a:rPr lang="en-ZA" sz="2300">
                <a:solidFill>
                  <a:srgbClr val="000066"/>
                </a:solidFill>
              </a:rPr>
            </a:br>
            <a:r>
              <a:rPr lang="en-ZA" sz="2200">
                <a:solidFill>
                  <a:srgbClr val="000066"/>
                </a:solidFill>
              </a:rPr>
              <a:t/>
            </a:r>
            <a:br>
              <a:rPr lang="en-ZA" sz="2200">
                <a:solidFill>
                  <a:srgbClr val="000066"/>
                </a:solidFill>
              </a:rPr>
            </a:br>
            <a:endParaRPr lang="en-ZA" sz="1000">
              <a:solidFill>
                <a:srgbClr val="000066"/>
              </a:solidFill>
            </a:endParaRPr>
          </a:p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2300">
                <a:solidFill>
                  <a:srgbClr val="000066"/>
                </a:solidFill>
              </a:rPr>
              <a:t>is</a:t>
            </a:r>
            <a:endParaRPr lang="en-US" sz="2300">
              <a:solidFill>
                <a:srgbClr val="000066"/>
              </a:solidFill>
            </a:endParaRPr>
          </a:p>
        </p:txBody>
      </p:sp>
      <p:sp>
        <p:nvSpPr>
          <p:cNvPr id="287758" name="Rectangle 3"/>
          <p:cNvSpPr>
            <a:spLocks noGrp="1" noChangeArrowheads="1"/>
          </p:cNvSpPr>
          <p:nvPr>
            <p:ph type="title"/>
          </p:nvPr>
        </p:nvSpPr>
        <p:spPr>
          <a:xfrm>
            <a:off x="207963" y="574675"/>
            <a:ext cx="8724900" cy="655638"/>
          </a:xfrm>
        </p:spPr>
        <p:txBody>
          <a:bodyPr/>
          <a:lstStyle/>
          <a:p>
            <a:pPr eaLnBrk="1" hangingPunct="1"/>
            <a:r>
              <a:rPr lang="en-ZA" sz="2800" smtClean="0"/>
              <a:t>VELOCITY GRAPHS </a:t>
            </a:r>
            <a:r>
              <a:rPr lang="en-ZA" sz="2800" smtClean="0">
                <a:sym typeface="Symbol" pitchFamily="18" charset="2"/>
              </a:rPr>
              <a:t></a:t>
            </a:r>
            <a:r>
              <a:rPr lang="en-ZA" sz="2800" smtClean="0"/>
              <a:t> </a:t>
            </a:r>
            <a:r>
              <a:rPr lang="en-US" sz="2800" smtClean="0"/>
              <a:t>ACCELERATION</a:t>
            </a:r>
            <a:r>
              <a:rPr lang="en-ZA" sz="2800" smtClean="0"/>
              <a:t> GRAPHS</a:t>
            </a:r>
            <a:endParaRPr lang="en-US" sz="2800" smtClean="0"/>
          </a:p>
        </p:txBody>
      </p:sp>
      <p:sp>
        <p:nvSpPr>
          <p:cNvPr id="287759" name="Rectangle 4"/>
          <p:cNvSpPr>
            <a:spLocks noChangeArrowheads="1"/>
          </p:cNvSpPr>
          <p:nvPr/>
        </p:nvSpPr>
        <p:spPr bwMode="auto">
          <a:xfrm>
            <a:off x="179388" y="1252538"/>
            <a:ext cx="89646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>
                <a:solidFill>
                  <a:srgbClr val="000066"/>
                </a:solidFill>
              </a:rPr>
              <a:t>Angular acceleration is equivalent to the slope of a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</a:t>
            </a:r>
            <a:r>
              <a:rPr lang="en-ZA" sz="2200" b="1">
                <a:solidFill>
                  <a:srgbClr val="000066"/>
                </a:solidFill>
                <a:sym typeface="Symbol" pitchFamily="18" charset="2"/>
              </a:rPr>
              <a:t>-vs-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t</a:t>
            </a:r>
            <a:r>
              <a:rPr lang="en-ZA" sz="2200" b="1" i="1">
                <a:solidFill>
                  <a:srgbClr val="000066"/>
                </a:solidFill>
                <a:sym typeface="Symbol" pitchFamily="18" charset="2"/>
              </a:rPr>
              <a:t> </a:t>
            </a:r>
            <a:r>
              <a:rPr lang="en-ZA" sz="2200">
                <a:solidFill>
                  <a:srgbClr val="000066"/>
                </a:solidFill>
              </a:rPr>
              <a:t>graph. </a:t>
            </a:r>
          </a:p>
        </p:txBody>
      </p:sp>
      <p:sp>
        <p:nvSpPr>
          <p:cNvPr id="287749" name="Freeform 5"/>
          <p:cNvSpPr>
            <a:spLocks/>
          </p:cNvSpPr>
          <p:nvPr/>
        </p:nvSpPr>
        <p:spPr bwMode="auto">
          <a:xfrm>
            <a:off x="1774825" y="708025"/>
            <a:ext cx="4311650" cy="2806700"/>
          </a:xfrm>
          <a:custGeom>
            <a:avLst/>
            <a:gdLst>
              <a:gd name="T0" fmla="*/ 2147483647 w 2716"/>
              <a:gd name="T1" fmla="*/ 2147483647 h 1768"/>
              <a:gd name="T2" fmla="*/ 0 w 2716"/>
              <a:gd name="T3" fmla="*/ 2147483647 h 1768"/>
              <a:gd name="T4" fmla="*/ 0 60000 65536"/>
              <a:gd name="T5" fmla="*/ 0 60000 65536"/>
              <a:gd name="T6" fmla="*/ 0 w 2716"/>
              <a:gd name="T7" fmla="*/ 0 h 1768"/>
              <a:gd name="T8" fmla="*/ 2716 w 2716"/>
              <a:gd name="T9" fmla="*/ 1768 h 176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716" h="1768">
                <a:moveTo>
                  <a:pt x="2716" y="1768"/>
                </a:moveTo>
                <a:cubicBezTo>
                  <a:pt x="1242" y="1559"/>
                  <a:pt x="367" y="0"/>
                  <a:pt x="0" y="1242"/>
                </a:cubicBezTo>
              </a:path>
            </a:pathLst>
          </a:custGeom>
          <a:noFill/>
          <a:ln w="22225">
            <a:solidFill>
              <a:srgbClr val="00CC00"/>
            </a:solidFill>
            <a:prstDash val="sysDot"/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287750" name="Object 6"/>
          <p:cNvGraphicFramePr>
            <a:graphicFrameLocks noChangeAspect="1"/>
          </p:cNvGraphicFramePr>
          <p:nvPr/>
        </p:nvGraphicFramePr>
        <p:xfrm>
          <a:off x="5527675" y="3800475"/>
          <a:ext cx="32004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753" name="Equation" r:id="rId4" imgW="3200400" imgH="558720" progId="Equation.DSMT4">
                  <p:embed/>
                </p:oleObj>
              </mc:Choice>
              <mc:Fallback>
                <p:oleObj name="Equation" r:id="rId4" imgW="3200400" imgH="55872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7675" y="3800475"/>
                        <a:ext cx="32004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70363" y="1881188"/>
            <a:ext cx="435451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895350" lvl="1" indent="-715963">
              <a:lnSpc>
                <a:spcPct val="110000"/>
              </a:lnSpc>
              <a:buFont typeface="Arial" charset="0"/>
              <a:buNone/>
            </a:pPr>
            <a:r>
              <a:rPr lang="en-ZA" sz="2300">
                <a:solidFill>
                  <a:srgbClr val="000066"/>
                </a:solidFill>
              </a:rPr>
              <a:t>Eg:	A wheel rotates about its axle…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5332413" y="3235325"/>
            <a:ext cx="21971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algn="ctr">
              <a:lnSpc>
                <a:spcPct val="110000"/>
              </a:lnSpc>
              <a:buFont typeface="Arial" charset="0"/>
              <a:buNone/>
            </a:pPr>
            <a:r>
              <a:rPr lang="en-ZA" sz="2200">
                <a:solidFill>
                  <a:srgbClr val="FFCC00"/>
                </a:solidFill>
              </a:rPr>
              <a:t>acceleration</a:t>
            </a:r>
            <a:endParaRPr lang="en-US" sz="2200">
              <a:solidFill>
                <a:srgbClr val="FFCC00"/>
              </a:solidFill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819775" y="3233738"/>
            <a:ext cx="12985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algn="ctr">
              <a:lnSpc>
                <a:spcPct val="110000"/>
              </a:lnSpc>
              <a:buFont typeface="Arial" charset="0"/>
              <a:buNone/>
            </a:pPr>
            <a:r>
              <a:rPr lang="en-ZA" sz="2200">
                <a:solidFill>
                  <a:srgbClr val="00CC00"/>
                </a:solidFill>
              </a:rPr>
              <a:t>slope</a:t>
            </a:r>
            <a:endParaRPr lang="en-US" sz="2200">
              <a:solidFill>
                <a:srgbClr val="00CC00"/>
              </a:solidFill>
            </a:endParaRPr>
          </a:p>
        </p:txBody>
      </p:sp>
      <p:sp>
        <p:nvSpPr>
          <p:cNvPr id="287754" name="Freeform 10"/>
          <p:cNvSpPr>
            <a:spLocks/>
          </p:cNvSpPr>
          <p:nvPr/>
        </p:nvSpPr>
        <p:spPr bwMode="auto">
          <a:xfrm>
            <a:off x="1828800" y="3505200"/>
            <a:ext cx="3757613" cy="1138238"/>
          </a:xfrm>
          <a:custGeom>
            <a:avLst/>
            <a:gdLst>
              <a:gd name="T0" fmla="*/ 2147483647 w 2390"/>
              <a:gd name="T1" fmla="*/ 0 h 717"/>
              <a:gd name="T2" fmla="*/ 0 w 2390"/>
              <a:gd name="T3" fmla="*/ 2147483647 h 717"/>
              <a:gd name="T4" fmla="*/ 0 60000 65536"/>
              <a:gd name="T5" fmla="*/ 0 60000 65536"/>
              <a:gd name="T6" fmla="*/ 0 w 2390"/>
              <a:gd name="T7" fmla="*/ 0 h 717"/>
              <a:gd name="T8" fmla="*/ 2390 w 2390"/>
              <a:gd name="T9" fmla="*/ 717 h 71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390" h="717">
                <a:moveTo>
                  <a:pt x="2390" y="0"/>
                </a:moveTo>
                <a:cubicBezTo>
                  <a:pt x="1807" y="424"/>
                  <a:pt x="0" y="201"/>
                  <a:pt x="0" y="717"/>
                </a:cubicBezTo>
              </a:path>
            </a:pathLst>
          </a:custGeom>
          <a:noFill/>
          <a:ln w="22225">
            <a:solidFill>
              <a:srgbClr val="FFCC00"/>
            </a:solidFill>
            <a:prstDash val="sysDot"/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87805" name="Line 61"/>
          <p:cNvSpPr>
            <a:spLocks noChangeShapeType="1"/>
          </p:cNvSpPr>
          <p:nvPr/>
        </p:nvSpPr>
        <p:spPr bwMode="auto">
          <a:xfrm rot="-5400000">
            <a:off x="2563019" y="1037431"/>
            <a:ext cx="0" cy="2535238"/>
          </a:xfrm>
          <a:prstGeom prst="line">
            <a:avLst/>
          </a:prstGeom>
          <a:noFill/>
          <a:ln w="15875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87806" name="Freeform 62"/>
          <p:cNvSpPr>
            <a:spLocks/>
          </p:cNvSpPr>
          <p:nvPr/>
        </p:nvSpPr>
        <p:spPr bwMode="auto">
          <a:xfrm>
            <a:off x="1296988" y="2305050"/>
            <a:ext cx="2476500" cy="1571625"/>
          </a:xfrm>
          <a:custGeom>
            <a:avLst/>
            <a:gdLst>
              <a:gd name="T0" fmla="*/ 0 w 1560"/>
              <a:gd name="T1" fmla="*/ 2147483647 h 990"/>
              <a:gd name="T2" fmla="*/ 2147483647 w 1560"/>
              <a:gd name="T3" fmla="*/ 0 h 990"/>
              <a:gd name="T4" fmla="*/ 2147483647 w 1560"/>
              <a:gd name="T5" fmla="*/ 2147483647 h 990"/>
              <a:gd name="T6" fmla="*/ 0 60000 65536"/>
              <a:gd name="T7" fmla="*/ 0 60000 65536"/>
              <a:gd name="T8" fmla="*/ 0 60000 65536"/>
              <a:gd name="T9" fmla="*/ 0 w 1560"/>
              <a:gd name="T10" fmla="*/ 0 h 990"/>
              <a:gd name="T11" fmla="*/ 1560 w 1560"/>
              <a:gd name="T12" fmla="*/ 990 h 9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60" h="990">
                <a:moveTo>
                  <a:pt x="0" y="492"/>
                </a:moveTo>
                <a:lnTo>
                  <a:pt x="786" y="0"/>
                </a:lnTo>
                <a:lnTo>
                  <a:pt x="1560" y="990"/>
                </a:lnTo>
              </a:path>
            </a:pathLst>
          </a:custGeom>
          <a:noFill/>
          <a:ln w="31750">
            <a:solidFill>
              <a:srgbClr val="00CC00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87808" name="Line 64"/>
          <p:cNvSpPr>
            <a:spLocks noChangeShapeType="1"/>
          </p:cNvSpPr>
          <p:nvPr/>
        </p:nvSpPr>
        <p:spPr bwMode="auto">
          <a:xfrm>
            <a:off x="1296988" y="4714875"/>
            <a:ext cx="1247775" cy="0"/>
          </a:xfrm>
          <a:prstGeom prst="line">
            <a:avLst/>
          </a:prstGeom>
          <a:noFill/>
          <a:ln w="31750">
            <a:solidFill>
              <a:srgbClr val="FFCC00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287852" name="Group 108"/>
          <p:cNvGrpSpPr>
            <a:grpSpLocks/>
          </p:cNvGrpSpPr>
          <p:nvPr/>
        </p:nvGrpSpPr>
        <p:grpSpPr bwMode="auto">
          <a:xfrm>
            <a:off x="131763" y="4141788"/>
            <a:ext cx="4548187" cy="2305050"/>
            <a:chOff x="83" y="2609"/>
            <a:chExt cx="2865" cy="1452"/>
          </a:xfrm>
        </p:grpSpPr>
        <p:grpSp>
          <p:nvGrpSpPr>
            <p:cNvPr id="287769" name="Group 107"/>
            <p:cNvGrpSpPr>
              <a:grpSpLocks/>
            </p:cNvGrpSpPr>
            <p:nvPr/>
          </p:nvGrpSpPr>
          <p:grpSpPr bwMode="auto">
            <a:xfrm>
              <a:off x="83" y="2609"/>
              <a:ext cx="846" cy="1452"/>
              <a:chOff x="83" y="2609"/>
              <a:chExt cx="846" cy="1452"/>
            </a:xfrm>
          </p:grpSpPr>
          <p:sp>
            <p:nvSpPr>
              <p:cNvPr id="287784" name="Rectangle 40"/>
              <p:cNvSpPr>
                <a:spLocks noChangeArrowheads="1"/>
              </p:cNvSpPr>
              <p:nvPr/>
            </p:nvSpPr>
            <p:spPr bwMode="auto">
              <a:xfrm>
                <a:off x="83" y="2609"/>
                <a:ext cx="846" cy="2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1800" b="1" i="1">
                    <a:solidFill>
                      <a:srgbClr val="000066"/>
                    </a:solidFill>
                    <a:latin typeface="Times New Roman" pitchFamily="18" charset="0"/>
                    <a:sym typeface="Symbol" pitchFamily="18" charset="2"/>
                  </a:rPr>
                  <a:t> </a:t>
                </a:r>
                <a:r>
                  <a:rPr lang="en-US" sz="1800" b="1" i="1">
                    <a:solidFill>
                      <a:srgbClr val="000066"/>
                    </a:solidFill>
                    <a:latin typeface="Times New Roman" pitchFamily="18" charset="0"/>
                  </a:rPr>
                  <a:t> </a:t>
                </a:r>
                <a:r>
                  <a:rPr lang="en-US" sz="1800" b="1">
                    <a:solidFill>
                      <a:srgbClr val="000066"/>
                    </a:solidFill>
                    <a:latin typeface="Times New Roman" pitchFamily="18" charset="0"/>
                  </a:rPr>
                  <a:t>(rad/s</a:t>
                </a:r>
                <a:r>
                  <a:rPr lang="en-US" sz="1800" b="1" baseline="30000">
                    <a:solidFill>
                      <a:srgbClr val="000066"/>
                    </a:solidFill>
                    <a:latin typeface="Times New Roman" pitchFamily="18" charset="0"/>
                  </a:rPr>
                  <a:t>2</a:t>
                </a:r>
                <a:r>
                  <a:rPr lang="en-US" sz="1800" b="1">
                    <a:solidFill>
                      <a:srgbClr val="000066"/>
                    </a:solidFill>
                    <a:latin typeface="Times New Roman" pitchFamily="18" charset="0"/>
                  </a:rPr>
                  <a:t>)</a:t>
                </a:r>
              </a:p>
            </p:txBody>
          </p:sp>
          <p:grpSp>
            <p:nvGrpSpPr>
              <p:cNvPr id="287785" name="Group 106"/>
              <p:cNvGrpSpPr>
                <a:grpSpLocks/>
              </p:cNvGrpSpPr>
              <p:nvPr/>
            </p:nvGrpSpPr>
            <p:grpSpPr bwMode="auto">
              <a:xfrm>
                <a:off x="293" y="2690"/>
                <a:ext cx="529" cy="1371"/>
                <a:chOff x="293" y="2690"/>
                <a:chExt cx="529" cy="1371"/>
              </a:xfrm>
            </p:grpSpPr>
            <p:sp>
              <p:nvSpPr>
                <p:cNvPr id="287786" name="Rectangle 39"/>
                <p:cNvSpPr>
                  <a:spLocks noChangeArrowheads="1"/>
                </p:cNvSpPr>
                <p:nvPr/>
              </p:nvSpPr>
              <p:spPr bwMode="auto">
                <a:xfrm>
                  <a:off x="420" y="2834"/>
                  <a:ext cx="344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  <a:sym typeface="Symbol" pitchFamily="18" charset="2"/>
                    </a:rPr>
                    <a:t>½</a:t>
                  </a:r>
                  <a:r>
                    <a:rPr lang="en-GB" sz="2000" b="1" i="1">
                      <a:solidFill>
                        <a:srgbClr val="000000"/>
                      </a:solidFill>
                      <a:latin typeface="Times New Roman" pitchFamily="18" charset="0"/>
                      <a:sym typeface="Symbol" pitchFamily="18" charset="2"/>
                    </a:rPr>
                    <a:t></a:t>
                  </a:r>
                  <a:endParaRPr lang="en-GB" sz="2000" b="1" i="1" baseline="-25000">
                    <a:solidFill>
                      <a:srgbClr val="000000"/>
                    </a:solidFill>
                    <a:latin typeface="Times New Roman" pitchFamily="18" charset="0"/>
                    <a:sym typeface="Symbol" pitchFamily="18" charset="2"/>
                  </a:endParaRPr>
                </a:p>
              </p:txBody>
            </p:sp>
            <p:sp>
              <p:nvSpPr>
                <p:cNvPr id="287787" name="Rectangle 41"/>
                <p:cNvSpPr>
                  <a:spLocks noChangeArrowheads="1"/>
                </p:cNvSpPr>
                <p:nvPr/>
              </p:nvSpPr>
              <p:spPr bwMode="auto">
                <a:xfrm>
                  <a:off x="293" y="3469"/>
                  <a:ext cx="471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–</a:t>
                  </a: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  <a:sym typeface="Symbol" pitchFamily="18" charset="2"/>
                    </a:rPr>
                    <a:t>½</a:t>
                  </a:r>
                  <a:r>
                    <a:rPr lang="en-GB" sz="2000" b="1" i="1">
                      <a:solidFill>
                        <a:srgbClr val="000000"/>
                      </a:solidFill>
                      <a:latin typeface="Times New Roman" pitchFamily="18" charset="0"/>
                      <a:sym typeface="Symbol" pitchFamily="18" charset="2"/>
                    </a:rPr>
                    <a:t></a:t>
                  </a:r>
                  <a:endParaRPr lang="en-US" sz="2000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grpSp>
              <p:nvGrpSpPr>
                <p:cNvPr id="287788" name="Group 105"/>
                <p:cNvGrpSpPr>
                  <a:grpSpLocks/>
                </p:cNvGrpSpPr>
                <p:nvPr/>
              </p:nvGrpSpPr>
              <p:grpSpPr bwMode="auto">
                <a:xfrm>
                  <a:off x="744" y="2690"/>
                  <a:ext cx="78" cy="1321"/>
                  <a:chOff x="744" y="2690"/>
                  <a:chExt cx="78" cy="1321"/>
                </a:xfrm>
              </p:grpSpPr>
              <p:sp>
                <p:nvSpPr>
                  <p:cNvPr id="287791" name="Line 4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19" y="2690"/>
                    <a:ext cx="2" cy="1321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triangle" w="lg" len="lg"/>
                  </a:ln>
                </p:spPr>
                <p:txBody>
                  <a:bodyPr lIns="90000" tIns="46800" rIns="90000" bIns="46800"/>
                  <a:lstStyle/>
                  <a:p>
                    <a:endParaRPr lang="en-US"/>
                  </a:p>
                </p:txBody>
              </p:sp>
              <p:grpSp>
                <p:nvGrpSpPr>
                  <p:cNvPr id="287792" name="Group 43"/>
                  <p:cNvGrpSpPr>
                    <a:grpSpLocks/>
                  </p:cNvGrpSpPr>
                  <p:nvPr/>
                </p:nvGrpSpPr>
                <p:grpSpPr bwMode="auto">
                  <a:xfrm>
                    <a:off x="744" y="2970"/>
                    <a:ext cx="78" cy="991"/>
                    <a:chOff x="527" y="2904"/>
                    <a:chExt cx="78" cy="991"/>
                  </a:xfrm>
                </p:grpSpPr>
                <p:sp>
                  <p:nvSpPr>
                    <p:cNvPr id="287793" name="Line 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7" y="3895"/>
                      <a:ext cx="78" cy="0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7794" name="Line 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7" y="3564"/>
                      <a:ext cx="78" cy="0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7795" name="Line 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7" y="2904"/>
                      <a:ext cx="78" cy="0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287789" name="Rectangle 47"/>
                <p:cNvSpPr>
                  <a:spLocks noChangeArrowheads="1"/>
                </p:cNvSpPr>
                <p:nvPr/>
              </p:nvSpPr>
              <p:spPr bwMode="auto">
                <a:xfrm>
                  <a:off x="384" y="3801"/>
                  <a:ext cx="380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–</a:t>
                  </a:r>
                  <a:r>
                    <a:rPr lang="en-GB" sz="2000" b="1" i="1">
                      <a:solidFill>
                        <a:srgbClr val="000000"/>
                      </a:solidFill>
                      <a:latin typeface="Times New Roman" pitchFamily="18" charset="0"/>
                      <a:sym typeface="Symbol" pitchFamily="18" charset="2"/>
                    </a:rPr>
                    <a:t></a:t>
                  </a:r>
                  <a:endParaRPr lang="en-US" sz="2000" b="1" i="1">
                    <a:solidFill>
                      <a:srgbClr val="000000"/>
                    </a:solidFill>
                    <a:latin typeface="Times New Roman" pitchFamily="18" charset="0"/>
                    <a:sym typeface="Symbol" pitchFamily="18" charset="2"/>
                  </a:endParaRPr>
                </a:p>
              </p:txBody>
            </p:sp>
            <p:sp>
              <p:nvSpPr>
                <p:cNvPr id="287790" name="Rectangle 53"/>
                <p:cNvSpPr>
                  <a:spLocks noChangeArrowheads="1"/>
                </p:cNvSpPr>
                <p:nvPr/>
              </p:nvSpPr>
              <p:spPr bwMode="auto">
                <a:xfrm>
                  <a:off x="533" y="3168"/>
                  <a:ext cx="201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0</a:t>
                  </a:r>
                  <a:endParaRPr lang="en-US" sz="2000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287770" name="Group 75"/>
            <p:cNvGrpSpPr>
              <a:grpSpLocks/>
            </p:cNvGrpSpPr>
            <p:nvPr/>
          </p:nvGrpSpPr>
          <p:grpSpPr bwMode="auto">
            <a:xfrm>
              <a:off x="737" y="3297"/>
              <a:ext cx="2211" cy="261"/>
              <a:chOff x="737" y="3231"/>
              <a:chExt cx="2211" cy="261"/>
            </a:xfrm>
          </p:grpSpPr>
          <p:grpSp>
            <p:nvGrpSpPr>
              <p:cNvPr id="287771" name="Group 74"/>
              <p:cNvGrpSpPr>
                <a:grpSpLocks/>
              </p:cNvGrpSpPr>
              <p:nvPr/>
            </p:nvGrpSpPr>
            <p:grpSpPr bwMode="auto">
              <a:xfrm>
                <a:off x="737" y="3232"/>
                <a:ext cx="1992" cy="260"/>
                <a:chOff x="737" y="3232"/>
                <a:chExt cx="1992" cy="260"/>
              </a:xfrm>
            </p:grpSpPr>
            <p:sp>
              <p:nvSpPr>
                <p:cNvPr id="287773" name="Rectangle 50"/>
                <p:cNvSpPr>
                  <a:spLocks noChangeArrowheads="1"/>
                </p:cNvSpPr>
                <p:nvPr/>
              </p:nvSpPr>
              <p:spPr bwMode="auto">
                <a:xfrm>
                  <a:off x="1059" y="3232"/>
                  <a:ext cx="304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3</a:t>
                  </a:r>
                  <a:endParaRPr lang="en-US" sz="2000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87774" name="Rectangle 51"/>
                <p:cNvSpPr>
                  <a:spLocks noChangeArrowheads="1"/>
                </p:cNvSpPr>
                <p:nvPr/>
              </p:nvSpPr>
              <p:spPr bwMode="auto">
                <a:xfrm>
                  <a:off x="1444" y="3232"/>
                  <a:ext cx="304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6</a:t>
                  </a:r>
                  <a:endParaRPr lang="en-US" sz="2000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87775" name="Rectangle 52"/>
                <p:cNvSpPr>
                  <a:spLocks noChangeArrowheads="1"/>
                </p:cNvSpPr>
                <p:nvPr/>
              </p:nvSpPr>
              <p:spPr bwMode="auto">
                <a:xfrm>
                  <a:off x="1835" y="3232"/>
                  <a:ext cx="304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9</a:t>
                  </a:r>
                  <a:endParaRPr lang="en-US" sz="2000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87776" name="Rectangle 54"/>
                <p:cNvSpPr>
                  <a:spLocks noChangeArrowheads="1"/>
                </p:cNvSpPr>
                <p:nvPr/>
              </p:nvSpPr>
              <p:spPr bwMode="auto">
                <a:xfrm>
                  <a:off x="2226" y="3232"/>
                  <a:ext cx="303" cy="25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12</a:t>
                  </a:r>
                  <a:endParaRPr lang="en-US" sz="2000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grpSp>
              <p:nvGrpSpPr>
                <p:cNvPr id="287777" name="Group 73"/>
                <p:cNvGrpSpPr>
                  <a:grpSpLocks/>
                </p:cNvGrpSpPr>
                <p:nvPr/>
              </p:nvGrpSpPr>
              <p:grpSpPr bwMode="auto">
                <a:xfrm>
                  <a:off x="737" y="3240"/>
                  <a:ext cx="1992" cy="46"/>
                  <a:chOff x="737" y="3240"/>
                  <a:chExt cx="1992" cy="46"/>
                </a:xfrm>
              </p:grpSpPr>
              <p:sp>
                <p:nvSpPr>
                  <p:cNvPr id="287778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737" y="3240"/>
                    <a:ext cx="1992" cy="1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triangle" w="lg" len="lg"/>
                  </a:ln>
                </p:spPr>
                <p:txBody>
                  <a:bodyPr lIns="90000" tIns="46800" rIns="90000" bIns="46800"/>
                  <a:lstStyle/>
                  <a:p>
                    <a:endParaRPr lang="en-US"/>
                  </a:p>
                </p:txBody>
              </p:sp>
              <p:grpSp>
                <p:nvGrpSpPr>
                  <p:cNvPr id="287779" name="Group 55"/>
                  <p:cNvGrpSpPr>
                    <a:grpSpLocks/>
                  </p:cNvGrpSpPr>
                  <p:nvPr/>
                </p:nvGrpSpPr>
                <p:grpSpPr bwMode="auto">
                  <a:xfrm>
                    <a:off x="1211" y="3241"/>
                    <a:ext cx="1172" cy="45"/>
                    <a:chOff x="994" y="1885"/>
                    <a:chExt cx="1172" cy="45"/>
                  </a:xfrm>
                </p:grpSpPr>
                <p:sp>
                  <p:nvSpPr>
                    <p:cNvPr id="287780" name="Line 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94" y="1885"/>
                      <a:ext cx="0" cy="45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7781" name="Line 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85" y="1885"/>
                      <a:ext cx="0" cy="45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7782" name="Line 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66" y="1885"/>
                      <a:ext cx="0" cy="45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7783" name="Line 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75" y="1885"/>
                      <a:ext cx="0" cy="45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287772" name="Rectangle 65"/>
              <p:cNvSpPr>
                <a:spLocks noChangeArrowheads="1"/>
              </p:cNvSpPr>
              <p:nvPr/>
            </p:nvSpPr>
            <p:spPr bwMode="auto">
              <a:xfrm>
                <a:off x="2412" y="3231"/>
                <a:ext cx="536" cy="2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marL="179388" lvl="1" indent="1588">
                  <a:lnSpc>
                    <a:spcPct val="110000"/>
                  </a:lnSpc>
                </a:pPr>
                <a:r>
                  <a:rPr lang="en-US" sz="1800" b="1" i="1">
                    <a:solidFill>
                      <a:srgbClr val="000066"/>
                    </a:solidFill>
                    <a:latin typeface="Times New Roman" pitchFamily="18" charset="0"/>
                  </a:rPr>
                  <a:t>t  </a:t>
                </a:r>
                <a:r>
                  <a:rPr lang="en-US" sz="1800" b="1">
                    <a:solidFill>
                      <a:srgbClr val="000066"/>
                    </a:solidFill>
                    <a:latin typeface="Times New Roman" pitchFamily="18" charset="0"/>
                  </a:rPr>
                  <a:t>(s)</a:t>
                </a:r>
                <a:endParaRPr lang="en-US" sz="1800" b="1" i="1">
                  <a:solidFill>
                    <a:srgbClr val="000066"/>
                  </a:solidFill>
                  <a:latin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2000"/>
                                        <p:tgtEl>
                                          <p:spTgt spid="287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7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7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87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7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3000"/>
                                        <p:tgtEl>
                                          <p:spTgt spid="2877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87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3000"/>
                                        <p:tgtEl>
                                          <p:spTgt spid="2877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7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55" grpId="0" animBg="1"/>
      <p:bldP spid="287807" grpId="0" animBg="1"/>
      <p:bldP spid="287749" grpId="0" animBg="1"/>
      <p:bldP spid="287749" grpId="1" animBg="1"/>
      <p:bldP spid="6" grpId="0"/>
      <p:bldP spid="7" grpId="0" build="allAtOnce"/>
      <p:bldP spid="8" grpId="0" build="allAtOnce"/>
      <p:bldP spid="287754" grpId="0" animBg="1"/>
      <p:bldP spid="287754" grpId="1" animBg="1"/>
      <p:bldP spid="287805" grpId="0" animBg="1"/>
      <p:bldP spid="287806" grpId="0" animBg="1"/>
      <p:bldP spid="28780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291848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29184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FE2B689-2EBC-4773-BB41-535C247E98AA}" type="slidenum">
              <a:rPr lang="en-US" smtClean="0">
                <a:latin typeface="Koala"/>
                <a:cs typeface="Arial" charset="0"/>
              </a:rPr>
              <a:pPr/>
              <a:t>7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291982" name="Line 142"/>
          <p:cNvSpPr>
            <a:spLocks noChangeShapeType="1"/>
          </p:cNvSpPr>
          <p:nvPr/>
        </p:nvSpPr>
        <p:spPr bwMode="auto">
          <a:xfrm>
            <a:off x="3783013" y="2135188"/>
            <a:ext cx="0" cy="4135437"/>
          </a:xfrm>
          <a:prstGeom prst="line">
            <a:avLst/>
          </a:prstGeom>
          <a:noFill/>
          <a:ln w="15875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1983" name="Line 143"/>
          <p:cNvSpPr>
            <a:spLocks noChangeShapeType="1"/>
          </p:cNvSpPr>
          <p:nvPr/>
        </p:nvSpPr>
        <p:spPr bwMode="auto">
          <a:xfrm>
            <a:off x="3155950" y="2135188"/>
            <a:ext cx="0" cy="4135437"/>
          </a:xfrm>
          <a:prstGeom prst="line">
            <a:avLst/>
          </a:prstGeom>
          <a:noFill/>
          <a:ln w="15875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1984" name="Line 144"/>
          <p:cNvSpPr>
            <a:spLocks noChangeShapeType="1"/>
          </p:cNvSpPr>
          <p:nvPr/>
        </p:nvSpPr>
        <p:spPr bwMode="auto">
          <a:xfrm rot="-5400000">
            <a:off x="2561432" y="5015706"/>
            <a:ext cx="0" cy="2535237"/>
          </a:xfrm>
          <a:prstGeom prst="line">
            <a:avLst/>
          </a:prstGeom>
          <a:noFill/>
          <a:ln w="15875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291853" name="Group 111"/>
          <p:cNvGrpSpPr>
            <a:grpSpLocks/>
          </p:cNvGrpSpPr>
          <p:nvPr/>
        </p:nvGrpSpPr>
        <p:grpSpPr bwMode="auto">
          <a:xfrm>
            <a:off x="-36513" y="1770063"/>
            <a:ext cx="4681538" cy="2274887"/>
            <a:chOff x="-23" y="1115"/>
            <a:chExt cx="2949" cy="1433"/>
          </a:xfrm>
        </p:grpSpPr>
        <p:grpSp>
          <p:nvGrpSpPr>
            <p:cNvPr id="291896" name="Group 112"/>
            <p:cNvGrpSpPr>
              <a:grpSpLocks/>
            </p:cNvGrpSpPr>
            <p:nvPr/>
          </p:nvGrpSpPr>
          <p:grpSpPr bwMode="auto">
            <a:xfrm>
              <a:off x="737" y="1942"/>
              <a:ext cx="2189" cy="260"/>
              <a:chOff x="737" y="1876"/>
              <a:chExt cx="2189" cy="260"/>
            </a:xfrm>
          </p:grpSpPr>
          <p:grpSp>
            <p:nvGrpSpPr>
              <p:cNvPr id="2" name="Group 113"/>
              <p:cNvGrpSpPr>
                <a:grpSpLocks/>
              </p:cNvGrpSpPr>
              <p:nvPr/>
            </p:nvGrpSpPr>
            <p:grpSpPr bwMode="auto">
              <a:xfrm>
                <a:off x="737" y="1876"/>
                <a:ext cx="1992" cy="260"/>
                <a:chOff x="737" y="1876"/>
                <a:chExt cx="1992" cy="260"/>
              </a:xfrm>
            </p:grpSpPr>
            <p:sp>
              <p:nvSpPr>
                <p:cNvPr id="291915" name="Rectangle 114"/>
                <p:cNvSpPr>
                  <a:spLocks noChangeArrowheads="1"/>
                </p:cNvSpPr>
                <p:nvPr/>
              </p:nvSpPr>
              <p:spPr bwMode="auto">
                <a:xfrm>
                  <a:off x="1059" y="1876"/>
                  <a:ext cx="304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3</a:t>
                  </a:r>
                  <a:endParaRPr lang="en-US" sz="2000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91916" name="Rectangle 115"/>
                <p:cNvSpPr>
                  <a:spLocks noChangeArrowheads="1"/>
                </p:cNvSpPr>
                <p:nvPr/>
              </p:nvSpPr>
              <p:spPr bwMode="auto">
                <a:xfrm>
                  <a:off x="1444" y="1876"/>
                  <a:ext cx="304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6</a:t>
                  </a:r>
                  <a:endParaRPr lang="en-US" sz="2000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91917" name="Rectangle 116"/>
                <p:cNvSpPr>
                  <a:spLocks noChangeArrowheads="1"/>
                </p:cNvSpPr>
                <p:nvPr/>
              </p:nvSpPr>
              <p:spPr bwMode="auto">
                <a:xfrm>
                  <a:off x="1835" y="1876"/>
                  <a:ext cx="304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9</a:t>
                  </a:r>
                  <a:endParaRPr lang="en-US" sz="2000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91918" name="Rectangle 117"/>
                <p:cNvSpPr>
                  <a:spLocks noChangeArrowheads="1"/>
                </p:cNvSpPr>
                <p:nvPr/>
              </p:nvSpPr>
              <p:spPr bwMode="auto">
                <a:xfrm>
                  <a:off x="2226" y="1876"/>
                  <a:ext cx="303" cy="25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12</a:t>
                  </a:r>
                  <a:endParaRPr lang="en-US" sz="2000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grpSp>
              <p:nvGrpSpPr>
                <p:cNvPr id="291919" name="Group 118"/>
                <p:cNvGrpSpPr>
                  <a:grpSpLocks/>
                </p:cNvGrpSpPr>
                <p:nvPr/>
              </p:nvGrpSpPr>
              <p:grpSpPr bwMode="auto">
                <a:xfrm>
                  <a:off x="737" y="1884"/>
                  <a:ext cx="1992" cy="46"/>
                  <a:chOff x="737" y="1884"/>
                  <a:chExt cx="1992" cy="46"/>
                </a:xfrm>
              </p:grpSpPr>
              <p:sp>
                <p:nvSpPr>
                  <p:cNvPr id="291920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737" y="1884"/>
                    <a:ext cx="1992" cy="1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triangle" w="lg" len="lg"/>
                  </a:ln>
                </p:spPr>
                <p:txBody>
                  <a:bodyPr lIns="90000" tIns="46800" rIns="90000" bIns="46800"/>
                  <a:lstStyle/>
                  <a:p>
                    <a:endParaRPr lang="en-US"/>
                  </a:p>
                </p:txBody>
              </p:sp>
              <p:grpSp>
                <p:nvGrpSpPr>
                  <p:cNvPr id="291921" name="Group 120"/>
                  <p:cNvGrpSpPr>
                    <a:grpSpLocks/>
                  </p:cNvGrpSpPr>
                  <p:nvPr/>
                </p:nvGrpSpPr>
                <p:grpSpPr bwMode="auto">
                  <a:xfrm>
                    <a:off x="1211" y="1885"/>
                    <a:ext cx="1172" cy="45"/>
                    <a:chOff x="994" y="1885"/>
                    <a:chExt cx="1172" cy="45"/>
                  </a:xfrm>
                </p:grpSpPr>
                <p:sp>
                  <p:nvSpPr>
                    <p:cNvPr id="291922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94" y="1885"/>
                      <a:ext cx="0" cy="45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1923" name="Line 1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85" y="1885"/>
                      <a:ext cx="0" cy="45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1924" name="Line 1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66" y="1885"/>
                      <a:ext cx="0" cy="45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1925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75" y="1885"/>
                      <a:ext cx="0" cy="45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291914" name="Rectangle 125"/>
              <p:cNvSpPr>
                <a:spLocks noChangeArrowheads="1"/>
              </p:cNvSpPr>
              <p:nvPr/>
            </p:nvSpPr>
            <p:spPr bwMode="auto">
              <a:xfrm>
                <a:off x="2434" y="1881"/>
                <a:ext cx="492" cy="2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marL="179388" lvl="1" indent="1588">
                  <a:lnSpc>
                    <a:spcPct val="110000"/>
                  </a:lnSpc>
                </a:pPr>
                <a:r>
                  <a:rPr lang="en-US" sz="1800" b="1" i="1">
                    <a:solidFill>
                      <a:srgbClr val="000066"/>
                    </a:solidFill>
                    <a:latin typeface="Times New Roman" pitchFamily="18" charset="0"/>
                  </a:rPr>
                  <a:t>t  </a:t>
                </a:r>
                <a:r>
                  <a:rPr lang="en-US" sz="1800" b="1">
                    <a:solidFill>
                      <a:srgbClr val="000066"/>
                    </a:solidFill>
                    <a:latin typeface="Times New Roman" pitchFamily="18" charset="0"/>
                  </a:rPr>
                  <a:t>(s)</a:t>
                </a:r>
                <a:endParaRPr lang="en-US" sz="1800" b="1" i="1">
                  <a:solidFill>
                    <a:srgbClr val="000066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91897" name="Group 126"/>
            <p:cNvGrpSpPr>
              <a:grpSpLocks/>
            </p:cNvGrpSpPr>
            <p:nvPr/>
          </p:nvGrpSpPr>
          <p:grpSpPr bwMode="auto">
            <a:xfrm>
              <a:off x="-23" y="1115"/>
              <a:ext cx="845" cy="1433"/>
              <a:chOff x="-23" y="1115"/>
              <a:chExt cx="845" cy="1433"/>
            </a:xfrm>
          </p:grpSpPr>
          <p:sp>
            <p:nvSpPr>
              <p:cNvPr id="291898" name="Rectangle 127"/>
              <p:cNvSpPr>
                <a:spLocks noChangeArrowheads="1"/>
              </p:cNvSpPr>
              <p:nvPr/>
            </p:nvSpPr>
            <p:spPr bwMode="auto">
              <a:xfrm>
                <a:off x="-23" y="1115"/>
                <a:ext cx="842" cy="2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marL="179388" lvl="1" indent="1588">
                  <a:lnSpc>
                    <a:spcPct val="110000"/>
                  </a:lnSpc>
                </a:pPr>
                <a:r>
                  <a:rPr lang="en-US" sz="1800" b="1" i="1">
                    <a:solidFill>
                      <a:srgbClr val="000066"/>
                    </a:solidFill>
                    <a:latin typeface="Times New Roman" pitchFamily="18" charset="0"/>
                    <a:sym typeface="Symbol" pitchFamily="18" charset="2"/>
                  </a:rPr>
                  <a:t> </a:t>
                </a:r>
                <a:r>
                  <a:rPr lang="en-US" sz="1800" b="1" i="1">
                    <a:solidFill>
                      <a:srgbClr val="000066"/>
                    </a:solidFill>
                    <a:latin typeface="Times New Roman" pitchFamily="18" charset="0"/>
                  </a:rPr>
                  <a:t> </a:t>
                </a:r>
                <a:r>
                  <a:rPr lang="en-US" sz="1800" b="1">
                    <a:solidFill>
                      <a:srgbClr val="000066"/>
                    </a:solidFill>
                    <a:latin typeface="Times New Roman" pitchFamily="18" charset="0"/>
                  </a:rPr>
                  <a:t>(rad/s)</a:t>
                </a:r>
              </a:p>
            </p:txBody>
          </p:sp>
          <p:grpSp>
            <p:nvGrpSpPr>
              <p:cNvPr id="291899" name="Group 128"/>
              <p:cNvGrpSpPr>
                <a:grpSpLocks/>
              </p:cNvGrpSpPr>
              <p:nvPr/>
            </p:nvGrpSpPr>
            <p:grpSpPr bwMode="auto">
              <a:xfrm>
                <a:off x="354" y="1211"/>
                <a:ext cx="468" cy="1337"/>
                <a:chOff x="354" y="1211"/>
                <a:chExt cx="468" cy="1337"/>
              </a:xfrm>
            </p:grpSpPr>
            <p:sp>
              <p:nvSpPr>
                <p:cNvPr id="291900" name="Rectangle 129"/>
                <p:cNvSpPr>
                  <a:spLocks noChangeArrowheads="1"/>
                </p:cNvSpPr>
                <p:nvPr/>
              </p:nvSpPr>
              <p:spPr bwMode="auto">
                <a:xfrm>
                  <a:off x="533" y="1812"/>
                  <a:ext cx="201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0</a:t>
                  </a:r>
                  <a:endParaRPr lang="en-US" sz="2000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91901" name="Rectangle 130"/>
                <p:cNvSpPr>
                  <a:spLocks noChangeArrowheads="1"/>
                </p:cNvSpPr>
                <p:nvPr/>
              </p:nvSpPr>
              <p:spPr bwMode="auto">
                <a:xfrm>
                  <a:off x="354" y="2288"/>
                  <a:ext cx="380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–</a:t>
                  </a: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3</a:t>
                  </a:r>
                  <a:r>
                    <a:rPr lang="en-GB" sz="2000" b="1" i="1">
                      <a:solidFill>
                        <a:srgbClr val="000000"/>
                      </a:solidFill>
                      <a:latin typeface="Times New Roman" pitchFamily="18" charset="0"/>
                      <a:sym typeface="Symbol" pitchFamily="18" charset="2"/>
                    </a:rPr>
                    <a:t></a:t>
                  </a:r>
                  <a:endParaRPr lang="en-US" sz="2000" b="1" i="1">
                    <a:solidFill>
                      <a:srgbClr val="000000"/>
                    </a:solidFill>
                    <a:latin typeface="Times New Roman" pitchFamily="18" charset="0"/>
                    <a:sym typeface="Symbol" pitchFamily="18" charset="2"/>
                  </a:endParaRPr>
                </a:p>
              </p:txBody>
            </p:sp>
            <p:sp>
              <p:nvSpPr>
                <p:cNvPr id="291902" name="Rectangle 131"/>
                <p:cNvSpPr>
                  <a:spLocks noChangeArrowheads="1"/>
                </p:cNvSpPr>
                <p:nvPr/>
              </p:nvSpPr>
              <p:spPr bwMode="auto">
                <a:xfrm>
                  <a:off x="452" y="1314"/>
                  <a:ext cx="282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3</a:t>
                  </a:r>
                  <a:r>
                    <a:rPr lang="en-GB" sz="2000" b="1" i="1">
                      <a:solidFill>
                        <a:srgbClr val="000000"/>
                      </a:solidFill>
                      <a:latin typeface="Times New Roman" pitchFamily="18" charset="0"/>
                      <a:sym typeface="Symbol" pitchFamily="18" charset="2"/>
                    </a:rPr>
                    <a:t></a:t>
                  </a:r>
                  <a:endParaRPr lang="en-GB" sz="2000" b="1" i="1" baseline="-25000">
                    <a:solidFill>
                      <a:srgbClr val="000000"/>
                    </a:solidFill>
                    <a:latin typeface="Times New Roman" pitchFamily="18" charset="0"/>
                    <a:sym typeface="Symbol" pitchFamily="18" charset="2"/>
                  </a:endParaRPr>
                </a:p>
              </p:txBody>
            </p:sp>
            <p:grpSp>
              <p:nvGrpSpPr>
                <p:cNvPr id="291903" name="Group 132"/>
                <p:cNvGrpSpPr>
                  <a:grpSpLocks/>
                </p:cNvGrpSpPr>
                <p:nvPr/>
              </p:nvGrpSpPr>
              <p:grpSpPr bwMode="auto">
                <a:xfrm>
                  <a:off x="744" y="1211"/>
                  <a:ext cx="78" cy="1290"/>
                  <a:chOff x="744" y="1211"/>
                  <a:chExt cx="78" cy="1290"/>
                </a:xfrm>
              </p:grpSpPr>
              <p:sp>
                <p:nvSpPr>
                  <p:cNvPr id="291904" name="Line 13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19" y="1211"/>
                    <a:ext cx="2" cy="1290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triangle" w="lg" len="lg"/>
                  </a:ln>
                </p:spPr>
                <p:txBody>
                  <a:bodyPr lIns="90000" tIns="46800" rIns="90000" bIns="46800"/>
                  <a:lstStyle/>
                  <a:p>
                    <a:endParaRPr lang="en-US"/>
                  </a:p>
                </p:txBody>
              </p:sp>
              <p:grpSp>
                <p:nvGrpSpPr>
                  <p:cNvPr id="291905" name="Group 134"/>
                  <p:cNvGrpSpPr>
                    <a:grpSpLocks/>
                  </p:cNvGrpSpPr>
                  <p:nvPr/>
                </p:nvGrpSpPr>
                <p:grpSpPr bwMode="auto">
                  <a:xfrm>
                    <a:off x="744" y="1454"/>
                    <a:ext cx="78" cy="991"/>
                    <a:chOff x="744" y="1454"/>
                    <a:chExt cx="78" cy="991"/>
                  </a:xfrm>
                </p:grpSpPr>
                <p:sp>
                  <p:nvSpPr>
                    <p:cNvPr id="291906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44" y="2445"/>
                      <a:ext cx="78" cy="0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1907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44" y="2280"/>
                      <a:ext cx="78" cy="0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1908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44" y="1950"/>
                      <a:ext cx="78" cy="0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1909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44" y="2115"/>
                      <a:ext cx="78" cy="0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1910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44" y="1785"/>
                      <a:ext cx="78" cy="0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1911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44" y="1454"/>
                      <a:ext cx="78" cy="0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1912" name="Line 14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44" y="1619"/>
                      <a:ext cx="78" cy="0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</p:grpSp>
      <p:sp>
        <p:nvSpPr>
          <p:cNvPr id="291842" name="Rectangle 2"/>
          <p:cNvSpPr>
            <a:spLocks noChangeArrowheads="1"/>
          </p:cNvSpPr>
          <p:nvPr/>
        </p:nvSpPr>
        <p:spPr bwMode="auto">
          <a:xfrm>
            <a:off x="4876800" y="2862263"/>
            <a:ext cx="3541713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2300">
                <a:solidFill>
                  <a:srgbClr val="000066"/>
                </a:solidFill>
              </a:rPr>
              <a:t>For the last 6 s the</a:t>
            </a:r>
            <a:br>
              <a:rPr lang="en-ZA" sz="2300">
                <a:solidFill>
                  <a:srgbClr val="000066"/>
                </a:solidFill>
              </a:rPr>
            </a:br>
            <a:r>
              <a:rPr lang="en-ZA" sz="2200">
                <a:solidFill>
                  <a:srgbClr val="000066"/>
                </a:solidFill>
              </a:rPr>
              <a:t/>
            </a:r>
            <a:br>
              <a:rPr lang="en-ZA" sz="2200">
                <a:solidFill>
                  <a:srgbClr val="000066"/>
                </a:solidFill>
              </a:rPr>
            </a:br>
            <a:endParaRPr lang="en-ZA" sz="1000">
              <a:solidFill>
                <a:srgbClr val="000066"/>
              </a:solidFill>
            </a:endParaRPr>
          </a:p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2300">
                <a:solidFill>
                  <a:srgbClr val="000066"/>
                </a:solidFill>
              </a:rPr>
              <a:t>is</a:t>
            </a:r>
            <a:endParaRPr lang="en-US" sz="2300">
              <a:solidFill>
                <a:srgbClr val="000066"/>
              </a:solidFill>
            </a:endParaRPr>
          </a:p>
        </p:txBody>
      </p:sp>
      <p:sp>
        <p:nvSpPr>
          <p:cNvPr id="291855" name="Rectangle 3"/>
          <p:cNvSpPr>
            <a:spLocks noGrp="1" noChangeArrowheads="1"/>
          </p:cNvSpPr>
          <p:nvPr>
            <p:ph type="title"/>
          </p:nvPr>
        </p:nvSpPr>
        <p:spPr>
          <a:xfrm>
            <a:off x="207963" y="574675"/>
            <a:ext cx="8724900" cy="655638"/>
          </a:xfrm>
        </p:spPr>
        <p:txBody>
          <a:bodyPr/>
          <a:lstStyle/>
          <a:p>
            <a:pPr eaLnBrk="1" hangingPunct="1"/>
            <a:r>
              <a:rPr lang="en-ZA" sz="2800" smtClean="0"/>
              <a:t>VELOCITY GRAPHS </a:t>
            </a:r>
            <a:r>
              <a:rPr lang="en-ZA" sz="2800" smtClean="0">
                <a:sym typeface="Symbol" pitchFamily="18" charset="2"/>
              </a:rPr>
              <a:t></a:t>
            </a:r>
            <a:r>
              <a:rPr lang="en-ZA" sz="2800" smtClean="0"/>
              <a:t> </a:t>
            </a:r>
            <a:r>
              <a:rPr lang="en-US" sz="2800" smtClean="0"/>
              <a:t>ACCELERATION</a:t>
            </a:r>
            <a:r>
              <a:rPr lang="en-ZA" sz="2800" smtClean="0"/>
              <a:t> GRAPHS</a:t>
            </a:r>
            <a:endParaRPr lang="en-US" sz="2800" smtClean="0"/>
          </a:p>
        </p:txBody>
      </p:sp>
      <p:sp>
        <p:nvSpPr>
          <p:cNvPr id="291856" name="Rectangle 4"/>
          <p:cNvSpPr>
            <a:spLocks noChangeArrowheads="1"/>
          </p:cNvSpPr>
          <p:nvPr/>
        </p:nvSpPr>
        <p:spPr bwMode="auto">
          <a:xfrm>
            <a:off x="179388" y="1252538"/>
            <a:ext cx="89646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>
                <a:solidFill>
                  <a:srgbClr val="000066"/>
                </a:solidFill>
              </a:rPr>
              <a:t>Angular acceleration is equivalent to the slope of a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</a:t>
            </a:r>
            <a:r>
              <a:rPr lang="en-ZA" sz="2200" b="1">
                <a:solidFill>
                  <a:srgbClr val="000066"/>
                </a:solidFill>
                <a:sym typeface="Symbol" pitchFamily="18" charset="2"/>
              </a:rPr>
              <a:t>-vs-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t</a:t>
            </a:r>
            <a:r>
              <a:rPr lang="en-ZA" sz="2200" b="1" i="1">
                <a:solidFill>
                  <a:srgbClr val="000066"/>
                </a:solidFill>
                <a:sym typeface="Symbol" pitchFamily="18" charset="2"/>
              </a:rPr>
              <a:t> </a:t>
            </a:r>
            <a:r>
              <a:rPr lang="en-ZA" sz="2200">
                <a:solidFill>
                  <a:srgbClr val="000066"/>
                </a:solidFill>
              </a:rPr>
              <a:t>graph. </a:t>
            </a:r>
          </a:p>
        </p:txBody>
      </p:sp>
      <p:graphicFrame>
        <p:nvGraphicFramePr>
          <p:cNvPr id="291846" name="Object 6"/>
          <p:cNvGraphicFramePr>
            <a:graphicFrameLocks noChangeAspect="1"/>
          </p:cNvGraphicFramePr>
          <p:nvPr/>
        </p:nvGraphicFramePr>
        <p:xfrm>
          <a:off x="5521325" y="3800475"/>
          <a:ext cx="33655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849" name="Equation" r:id="rId4" imgW="3365280" imgH="558720" progId="Equation.DSMT4">
                  <p:embed/>
                </p:oleObj>
              </mc:Choice>
              <mc:Fallback>
                <p:oleObj name="Equation" r:id="rId4" imgW="3365280" imgH="55872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1325" y="3800475"/>
                        <a:ext cx="33655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1857" name="Rectangle 7"/>
          <p:cNvSpPr>
            <a:spLocks noChangeArrowheads="1"/>
          </p:cNvSpPr>
          <p:nvPr/>
        </p:nvSpPr>
        <p:spPr bwMode="auto">
          <a:xfrm>
            <a:off x="4164013" y="1881188"/>
            <a:ext cx="435451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895350" lvl="1" indent="-715963">
              <a:lnSpc>
                <a:spcPct val="110000"/>
              </a:lnSpc>
              <a:buFont typeface="Arial" charset="0"/>
              <a:buNone/>
            </a:pPr>
            <a:r>
              <a:rPr lang="en-ZA" sz="2300">
                <a:solidFill>
                  <a:srgbClr val="000066"/>
                </a:solidFill>
              </a:rPr>
              <a:t>Eg:	A wheel rotates about its axle…</a:t>
            </a: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5329238" y="3235325"/>
            <a:ext cx="21971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algn="ctr">
              <a:lnSpc>
                <a:spcPct val="110000"/>
              </a:lnSpc>
              <a:buFont typeface="Arial" charset="0"/>
              <a:buNone/>
            </a:pPr>
            <a:r>
              <a:rPr lang="en-ZA" sz="2200">
                <a:solidFill>
                  <a:srgbClr val="FFCC00"/>
                </a:solidFill>
              </a:rPr>
              <a:t>acceleration</a:t>
            </a:r>
            <a:endParaRPr lang="en-US" sz="2200">
              <a:solidFill>
                <a:srgbClr val="FFCC00"/>
              </a:solidFill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5816600" y="3233738"/>
            <a:ext cx="12985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algn="ctr">
              <a:lnSpc>
                <a:spcPct val="110000"/>
              </a:lnSpc>
              <a:buFont typeface="Arial" charset="0"/>
              <a:buNone/>
            </a:pPr>
            <a:r>
              <a:rPr lang="en-ZA" sz="2200">
                <a:solidFill>
                  <a:srgbClr val="00CC00"/>
                </a:solidFill>
              </a:rPr>
              <a:t>slope</a:t>
            </a:r>
            <a:endParaRPr lang="en-US" sz="2200">
              <a:solidFill>
                <a:srgbClr val="00CC00"/>
              </a:solidFill>
            </a:endParaRPr>
          </a:p>
        </p:txBody>
      </p:sp>
      <p:sp>
        <p:nvSpPr>
          <p:cNvPr id="291860" name="Line 11"/>
          <p:cNvSpPr>
            <a:spLocks noChangeShapeType="1"/>
          </p:cNvSpPr>
          <p:nvPr/>
        </p:nvSpPr>
        <p:spPr bwMode="auto">
          <a:xfrm>
            <a:off x="2543175" y="2239963"/>
            <a:ext cx="0" cy="4100512"/>
          </a:xfrm>
          <a:prstGeom prst="line">
            <a:avLst/>
          </a:prstGeom>
          <a:noFill/>
          <a:ln w="15875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1861" name="Line 41"/>
          <p:cNvSpPr>
            <a:spLocks noChangeShapeType="1"/>
          </p:cNvSpPr>
          <p:nvPr/>
        </p:nvSpPr>
        <p:spPr bwMode="auto">
          <a:xfrm rot="-5400000">
            <a:off x="2563019" y="1037431"/>
            <a:ext cx="0" cy="2535238"/>
          </a:xfrm>
          <a:prstGeom prst="line">
            <a:avLst/>
          </a:prstGeom>
          <a:noFill/>
          <a:ln w="15875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1862" name="Freeform 42"/>
          <p:cNvSpPr>
            <a:spLocks/>
          </p:cNvSpPr>
          <p:nvPr/>
        </p:nvSpPr>
        <p:spPr bwMode="auto">
          <a:xfrm>
            <a:off x="1296988" y="2305050"/>
            <a:ext cx="2476500" cy="1571625"/>
          </a:xfrm>
          <a:custGeom>
            <a:avLst/>
            <a:gdLst>
              <a:gd name="T0" fmla="*/ 0 w 1560"/>
              <a:gd name="T1" fmla="*/ 2147483647 h 990"/>
              <a:gd name="T2" fmla="*/ 2147483647 w 1560"/>
              <a:gd name="T3" fmla="*/ 0 h 990"/>
              <a:gd name="T4" fmla="*/ 2147483647 w 1560"/>
              <a:gd name="T5" fmla="*/ 2147483647 h 990"/>
              <a:gd name="T6" fmla="*/ 0 60000 65536"/>
              <a:gd name="T7" fmla="*/ 0 60000 65536"/>
              <a:gd name="T8" fmla="*/ 0 60000 65536"/>
              <a:gd name="T9" fmla="*/ 0 w 1560"/>
              <a:gd name="T10" fmla="*/ 0 h 990"/>
              <a:gd name="T11" fmla="*/ 1560 w 1560"/>
              <a:gd name="T12" fmla="*/ 990 h 9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60" h="990">
                <a:moveTo>
                  <a:pt x="0" y="492"/>
                </a:moveTo>
                <a:lnTo>
                  <a:pt x="786" y="0"/>
                </a:lnTo>
                <a:lnTo>
                  <a:pt x="1560" y="990"/>
                </a:lnTo>
              </a:path>
            </a:pathLst>
          </a:custGeom>
          <a:noFill/>
          <a:ln w="31750">
            <a:solidFill>
              <a:srgbClr val="00CC00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1863" name="Line 43"/>
          <p:cNvSpPr>
            <a:spLocks noChangeShapeType="1"/>
          </p:cNvSpPr>
          <p:nvPr/>
        </p:nvSpPr>
        <p:spPr bwMode="auto">
          <a:xfrm rot="-5400000">
            <a:off x="2563019" y="2609056"/>
            <a:ext cx="0" cy="2535238"/>
          </a:xfrm>
          <a:prstGeom prst="line">
            <a:avLst/>
          </a:prstGeom>
          <a:noFill/>
          <a:ln w="15875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1864" name="Line 44"/>
          <p:cNvSpPr>
            <a:spLocks noChangeShapeType="1"/>
          </p:cNvSpPr>
          <p:nvPr/>
        </p:nvSpPr>
        <p:spPr bwMode="auto">
          <a:xfrm>
            <a:off x="1296988" y="4714875"/>
            <a:ext cx="1247775" cy="0"/>
          </a:xfrm>
          <a:prstGeom prst="line">
            <a:avLst/>
          </a:prstGeom>
          <a:noFill/>
          <a:ln w="31750">
            <a:solidFill>
              <a:srgbClr val="FFCC00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291865" name="Group 45"/>
          <p:cNvGrpSpPr>
            <a:grpSpLocks/>
          </p:cNvGrpSpPr>
          <p:nvPr/>
        </p:nvGrpSpPr>
        <p:grpSpPr bwMode="auto">
          <a:xfrm>
            <a:off x="131763" y="4141788"/>
            <a:ext cx="4548187" cy="2305050"/>
            <a:chOff x="83" y="2609"/>
            <a:chExt cx="2865" cy="1452"/>
          </a:xfrm>
        </p:grpSpPr>
        <p:grpSp>
          <p:nvGrpSpPr>
            <p:cNvPr id="291869" name="Group 46"/>
            <p:cNvGrpSpPr>
              <a:grpSpLocks/>
            </p:cNvGrpSpPr>
            <p:nvPr/>
          </p:nvGrpSpPr>
          <p:grpSpPr bwMode="auto">
            <a:xfrm>
              <a:off x="83" y="2609"/>
              <a:ext cx="846" cy="1452"/>
              <a:chOff x="83" y="2609"/>
              <a:chExt cx="846" cy="1452"/>
            </a:xfrm>
          </p:grpSpPr>
          <p:sp>
            <p:nvSpPr>
              <p:cNvPr id="291884" name="Rectangle 47"/>
              <p:cNvSpPr>
                <a:spLocks noChangeArrowheads="1"/>
              </p:cNvSpPr>
              <p:nvPr/>
            </p:nvSpPr>
            <p:spPr bwMode="auto">
              <a:xfrm>
                <a:off x="83" y="2609"/>
                <a:ext cx="846" cy="2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1800" b="1" i="1">
                    <a:solidFill>
                      <a:srgbClr val="000066"/>
                    </a:solidFill>
                    <a:latin typeface="Times New Roman" pitchFamily="18" charset="0"/>
                    <a:sym typeface="Symbol" pitchFamily="18" charset="2"/>
                  </a:rPr>
                  <a:t> </a:t>
                </a:r>
                <a:r>
                  <a:rPr lang="en-US" sz="1800" b="1" i="1">
                    <a:solidFill>
                      <a:srgbClr val="000066"/>
                    </a:solidFill>
                    <a:latin typeface="Times New Roman" pitchFamily="18" charset="0"/>
                  </a:rPr>
                  <a:t> </a:t>
                </a:r>
                <a:r>
                  <a:rPr lang="en-US" sz="1800" b="1">
                    <a:solidFill>
                      <a:srgbClr val="000066"/>
                    </a:solidFill>
                    <a:latin typeface="Times New Roman" pitchFamily="18" charset="0"/>
                  </a:rPr>
                  <a:t>(rad/s</a:t>
                </a:r>
                <a:r>
                  <a:rPr lang="en-US" sz="1800" b="1" baseline="30000">
                    <a:solidFill>
                      <a:srgbClr val="000066"/>
                    </a:solidFill>
                    <a:latin typeface="Times New Roman" pitchFamily="18" charset="0"/>
                  </a:rPr>
                  <a:t>2</a:t>
                </a:r>
                <a:r>
                  <a:rPr lang="en-US" sz="1800" b="1">
                    <a:solidFill>
                      <a:srgbClr val="000066"/>
                    </a:solidFill>
                    <a:latin typeface="Times New Roman" pitchFamily="18" charset="0"/>
                  </a:rPr>
                  <a:t>)</a:t>
                </a:r>
              </a:p>
            </p:txBody>
          </p:sp>
          <p:grpSp>
            <p:nvGrpSpPr>
              <p:cNvPr id="291885" name="Group 48"/>
              <p:cNvGrpSpPr>
                <a:grpSpLocks/>
              </p:cNvGrpSpPr>
              <p:nvPr/>
            </p:nvGrpSpPr>
            <p:grpSpPr bwMode="auto">
              <a:xfrm>
                <a:off x="293" y="2690"/>
                <a:ext cx="529" cy="1371"/>
                <a:chOff x="293" y="2690"/>
                <a:chExt cx="529" cy="1371"/>
              </a:xfrm>
            </p:grpSpPr>
            <p:sp>
              <p:nvSpPr>
                <p:cNvPr id="291886" name="Rectangle 49"/>
                <p:cNvSpPr>
                  <a:spLocks noChangeArrowheads="1"/>
                </p:cNvSpPr>
                <p:nvPr/>
              </p:nvSpPr>
              <p:spPr bwMode="auto">
                <a:xfrm>
                  <a:off x="420" y="2834"/>
                  <a:ext cx="344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  <a:sym typeface="Symbol" pitchFamily="18" charset="2"/>
                    </a:rPr>
                    <a:t>½</a:t>
                  </a:r>
                  <a:r>
                    <a:rPr lang="en-GB" sz="2000" b="1" i="1">
                      <a:solidFill>
                        <a:srgbClr val="000000"/>
                      </a:solidFill>
                      <a:latin typeface="Times New Roman" pitchFamily="18" charset="0"/>
                      <a:sym typeface="Symbol" pitchFamily="18" charset="2"/>
                    </a:rPr>
                    <a:t></a:t>
                  </a:r>
                  <a:endParaRPr lang="en-GB" sz="2000" b="1" i="1" baseline="-25000">
                    <a:solidFill>
                      <a:srgbClr val="000000"/>
                    </a:solidFill>
                    <a:latin typeface="Times New Roman" pitchFamily="18" charset="0"/>
                    <a:sym typeface="Symbol" pitchFamily="18" charset="2"/>
                  </a:endParaRPr>
                </a:p>
              </p:txBody>
            </p:sp>
            <p:sp>
              <p:nvSpPr>
                <p:cNvPr id="291887" name="Rectangle 50"/>
                <p:cNvSpPr>
                  <a:spLocks noChangeArrowheads="1"/>
                </p:cNvSpPr>
                <p:nvPr/>
              </p:nvSpPr>
              <p:spPr bwMode="auto">
                <a:xfrm>
                  <a:off x="293" y="3469"/>
                  <a:ext cx="471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–</a:t>
                  </a: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  <a:sym typeface="Symbol" pitchFamily="18" charset="2"/>
                    </a:rPr>
                    <a:t>½</a:t>
                  </a:r>
                  <a:r>
                    <a:rPr lang="en-GB" sz="2000" b="1" i="1">
                      <a:solidFill>
                        <a:srgbClr val="000000"/>
                      </a:solidFill>
                      <a:latin typeface="Times New Roman" pitchFamily="18" charset="0"/>
                      <a:sym typeface="Symbol" pitchFamily="18" charset="2"/>
                    </a:rPr>
                    <a:t></a:t>
                  </a:r>
                  <a:endParaRPr lang="en-US" sz="2000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grpSp>
              <p:nvGrpSpPr>
                <p:cNvPr id="291888" name="Group 51"/>
                <p:cNvGrpSpPr>
                  <a:grpSpLocks/>
                </p:cNvGrpSpPr>
                <p:nvPr/>
              </p:nvGrpSpPr>
              <p:grpSpPr bwMode="auto">
                <a:xfrm>
                  <a:off x="744" y="2690"/>
                  <a:ext cx="78" cy="1321"/>
                  <a:chOff x="744" y="2690"/>
                  <a:chExt cx="78" cy="1321"/>
                </a:xfrm>
              </p:grpSpPr>
              <p:sp>
                <p:nvSpPr>
                  <p:cNvPr id="291891" name="Line 5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19" y="2690"/>
                    <a:ext cx="2" cy="1321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triangle" w="lg" len="lg"/>
                  </a:ln>
                </p:spPr>
                <p:txBody>
                  <a:bodyPr lIns="90000" tIns="46800" rIns="90000" bIns="46800"/>
                  <a:lstStyle/>
                  <a:p>
                    <a:endParaRPr lang="en-US"/>
                  </a:p>
                </p:txBody>
              </p:sp>
              <p:grpSp>
                <p:nvGrpSpPr>
                  <p:cNvPr id="291892" name="Group 53"/>
                  <p:cNvGrpSpPr>
                    <a:grpSpLocks/>
                  </p:cNvGrpSpPr>
                  <p:nvPr/>
                </p:nvGrpSpPr>
                <p:grpSpPr bwMode="auto">
                  <a:xfrm>
                    <a:off x="744" y="2970"/>
                    <a:ext cx="78" cy="991"/>
                    <a:chOff x="527" y="2904"/>
                    <a:chExt cx="78" cy="991"/>
                  </a:xfrm>
                </p:grpSpPr>
                <p:sp>
                  <p:nvSpPr>
                    <p:cNvPr id="291893" name="Line 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7" y="3895"/>
                      <a:ext cx="78" cy="0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1894" name="Line 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7" y="3564"/>
                      <a:ext cx="78" cy="0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1895" name="Line 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7" y="2904"/>
                      <a:ext cx="78" cy="0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291889" name="Rectangle 57"/>
                <p:cNvSpPr>
                  <a:spLocks noChangeArrowheads="1"/>
                </p:cNvSpPr>
                <p:nvPr/>
              </p:nvSpPr>
              <p:spPr bwMode="auto">
                <a:xfrm>
                  <a:off x="384" y="3801"/>
                  <a:ext cx="380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–</a:t>
                  </a:r>
                  <a:r>
                    <a:rPr lang="en-GB" sz="2000" b="1" i="1">
                      <a:solidFill>
                        <a:srgbClr val="000000"/>
                      </a:solidFill>
                      <a:latin typeface="Times New Roman" pitchFamily="18" charset="0"/>
                      <a:sym typeface="Symbol" pitchFamily="18" charset="2"/>
                    </a:rPr>
                    <a:t></a:t>
                  </a:r>
                  <a:endParaRPr lang="en-US" sz="2000" b="1" i="1">
                    <a:solidFill>
                      <a:srgbClr val="000000"/>
                    </a:solidFill>
                    <a:latin typeface="Times New Roman" pitchFamily="18" charset="0"/>
                    <a:sym typeface="Symbol" pitchFamily="18" charset="2"/>
                  </a:endParaRPr>
                </a:p>
              </p:txBody>
            </p:sp>
            <p:sp>
              <p:nvSpPr>
                <p:cNvPr id="291890" name="Rectangle 58"/>
                <p:cNvSpPr>
                  <a:spLocks noChangeArrowheads="1"/>
                </p:cNvSpPr>
                <p:nvPr/>
              </p:nvSpPr>
              <p:spPr bwMode="auto">
                <a:xfrm>
                  <a:off x="533" y="3168"/>
                  <a:ext cx="201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0</a:t>
                  </a:r>
                  <a:endParaRPr lang="en-US" sz="2000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291870" name="Group 59"/>
            <p:cNvGrpSpPr>
              <a:grpSpLocks/>
            </p:cNvGrpSpPr>
            <p:nvPr/>
          </p:nvGrpSpPr>
          <p:grpSpPr bwMode="auto">
            <a:xfrm>
              <a:off x="737" y="3297"/>
              <a:ext cx="2211" cy="261"/>
              <a:chOff x="737" y="3231"/>
              <a:chExt cx="2211" cy="261"/>
            </a:xfrm>
          </p:grpSpPr>
          <p:grpSp>
            <p:nvGrpSpPr>
              <p:cNvPr id="291871" name="Group 60"/>
              <p:cNvGrpSpPr>
                <a:grpSpLocks/>
              </p:cNvGrpSpPr>
              <p:nvPr/>
            </p:nvGrpSpPr>
            <p:grpSpPr bwMode="auto">
              <a:xfrm>
                <a:off x="737" y="3232"/>
                <a:ext cx="1992" cy="260"/>
                <a:chOff x="737" y="3232"/>
                <a:chExt cx="1992" cy="260"/>
              </a:xfrm>
            </p:grpSpPr>
            <p:sp>
              <p:nvSpPr>
                <p:cNvPr id="291873" name="Rectangle 61"/>
                <p:cNvSpPr>
                  <a:spLocks noChangeArrowheads="1"/>
                </p:cNvSpPr>
                <p:nvPr/>
              </p:nvSpPr>
              <p:spPr bwMode="auto">
                <a:xfrm>
                  <a:off x="1059" y="3232"/>
                  <a:ext cx="304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3</a:t>
                  </a:r>
                  <a:endParaRPr lang="en-US" sz="2000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91874" name="Rectangle 62"/>
                <p:cNvSpPr>
                  <a:spLocks noChangeArrowheads="1"/>
                </p:cNvSpPr>
                <p:nvPr/>
              </p:nvSpPr>
              <p:spPr bwMode="auto">
                <a:xfrm>
                  <a:off x="1444" y="3232"/>
                  <a:ext cx="304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6</a:t>
                  </a:r>
                  <a:endParaRPr lang="en-US" sz="2000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91875" name="Rectangle 63"/>
                <p:cNvSpPr>
                  <a:spLocks noChangeArrowheads="1"/>
                </p:cNvSpPr>
                <p:nvPr/>
              </p:nvSpPr>
              <p:spPr bwMode="auto">
                <a:xfrm>
                  <a:off x="1835" y="3232"/>
                  <a:ext cx="304" cy="2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9</a:t>
                  </a:r>
                  <a:endParaRPr lang="en-US" sz="2000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91876" name="Rectangle 64"/>
                <p:cNvSpPr>
                  <a:spLocks noChangeArrowheads="1"/>
                </p:cNvSpPr>
                <p:nvPr/>
              </p:nvSpPr>
              <p:spPr bwMode="auto">
                <a:xfrm>
                  <a:off x="2226" y="3232"/>
                  <a:ext cx="303" cy="25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GB" sz="2000" b="1">
                      <a:solidFill>
                        <a:srgbClr val="000000"/>
                      </a:solidFill>
                      <a:latin typeface="Times New Roman" pitchFamily="18" charset="0"/>
                    </a:rPr>
                    <a:t>12</a:t>
                  </a:r>
                  <a:endParaRPr lang="en-US" sz="2000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grpSp>
              <p:nvGrpSpPr>
                <p:cNvPr id="291877" name="Group 65"/>
                <p:cNvGrpSpPr>
                  <a:grpSpLocks/>
                </p:cNvGrpSpPr>
                <p:nvPr/>
              </p:nvGrpSpPr>
              <p:grpSpPr bwMode="auto">
                <a:xfrm>
                  <a:off x="737" y="3240"/>
                  <a:ext cx="1992" cy="46"/>
                  <a:chOff x="737" y="3240"/>
                  <a:chExt cx="1992" cy="46"/>
                </a:xfrm>
              </p:grpSpPr>
              <p:sp>
                <p:nvSpPr>
                  <p:cNvPr id="291878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737" y="3240"/>
                    <a:ext cx="1992" cy="1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triangle" w="lg" len="lg"/>
                  </a:ln>
                </p:spPr>
                <p:txBody>
                  <a:bodyPr lIns="90000" tIns="46800" rIns="90000" bIns="46800"/>
                  <a:lstStyle/>
                  <a:p>
                    <a:endParaRPr lang="en-US"/>
                  </a:p>
                </p:txBody>
              </p:sp>
              <p:grpSp>
                <p:nvGrpSpPr>
                  <p:cNvPr id="291879" name="Group 67"/>
                  <p:cNvGrpSpPr>
                    <a:grpSpLocks/>
                  </p:cNvGrpSpPr>
                  <p:nvPr/>
                </p:nvGrpSpPr>
                <p:grpSpPr bwMode="auto">
                  <a:xfrm>
                    <a:off x="1211" y="3241"/>
                    <a:ext cx="1172" cy="45"/>
                    <a:chOff x="994" y="1885"/>
                    <a:chExt cx="1172" cy="45"/>
                  </a:xfrm>
                </p:grpSpPr>
                <p:sp>
                  <p:nvSpPr>
                    <p:cNvPr id="291880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94" y="1885"/>
                      <a:ext cx="0" cy="45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1881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85" y="1885"/>
                      <a:ext cx="0" cy="45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1882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66" y="1885"/>
                      <a:ext cx="0" cy="45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1883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75" y="1885"/>
                      <a:ext cx="0" cy="45"/>
                    </a:xfrm>
                    <a:prstGeom prst="line">
                      <a:avLst/>
                    </a:prstGeom>
                    <a:noFill/>
                    <a:ln w="2222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lIns="90000" tIns="46800" rIns="90000" bIns="46800"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291872" name="Rectangle 72"/>
              <p:cNvSpPr>
                <a:spLocks noChangeArrowheads="1"/>
              </p:cNvSpPr>
              <p:nvPr/>
            </p:nvSpPr>
            <p:spPr bwMode="auto">
              <a:xfrm>
                <a:off x="2412" y="3231"/>
                <a:ext cx="536" cy="2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marL="179388" lvl="1" indent="1588">
                  <a:lnSpc>
                    <a:spcPct val="110000"/>
                  </a:lnSpc>
                </a:pPr>
                <a:r>
                  <a:rPr lang="en-US" sz="1800" b="1" i="1">
                    <a:solidFill>
                      <a:srgbClr val="000066"/>
                    </a:solidFill>
                    <a:latin typeface="Times New Roman" pitchFamily="18" charset="0"/>
                  </a:rPr>
                  <a:t>t  </a:t>
                </a:r>
                <a:r>
                  <a:rPr lang="en-US" sz="1800" b="1">
                    <a:solidFill>
                      <a:srgbClr val="000066"/>
                    </a:solidFill>
                    <a:latin typeface="Times New Roman" pitchFamily="18" charset="0"/>
                  </a:rPr>
                  <a:t>(s)</a:t>
                </a:r>
                <a:endParaRPr lang="en-US" sz="1800" b="1" i="1">
                  <a:solidFill>
                    <a:srgbClr val="000066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91913" name="Freeform 73"/>
          <p:cNvSpPr>
            <a:spLocks/>
          </p:cNvSpPr>
          <p:nvPr/>
        </p:nvSpPr>
        <p:spPr bwMode="auto">
          <a:xfrm>
            <a:off x="3248025" y="3476625"/>
            <a:ext cx="2312988" cy="2743200"/>
          </a:xfrm>
          <a:custGeom>
            <a:avLst/>
            <a:gdLst>
              <a:gd name="T0" fmla="*/ 2147483647 w 1457"/>
              <a:gd name="T1" fmla="*/ 2147483647 h 1728"/>
              <a:gd name="T2" fmla="*/ 2147483647 w 1457"/>
              <a:gd name="T3" fmla="*/ 2147483647 h 1728"/>
              <a:gd name="T4" fmla="*/ 0 60000 65536"/>
              <a:gd name="T5" fmla="*/ 0 60000 65536"/>
              <a:gd name="T6" fmla="*/ 0 w 1457"/>
              <a:gd name="T7" fmla="*/ 0 h 1728"/>
              <a:gd name="T8" fmla="*/ 1457 w 1457"/>
              <a:gd name="T9" fmla="*/ 1728 h 17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57" h="1728">
                <a:moveTo>
                  <a:pt x="1457" y="18"/>
                </a:moveTo>
                <a:cubicBezTo>
                  <a:pt x="831" y="0"/>
                  <a:pt x="0" y="970"/>
                  <a:pt x="8" y="1728"/>
                </a:cubicBezTo>
              </a:path>
            </a:pathLst>
          </a:custGeom>
          <a:noFill/>
          <a:ln w="22225">
            <a:solidFill>
              <a:srgbClr val="FFCC00"/>
            </a:solidFill>
            <a:prstDash val="sysDot"/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1939" name="Line 99"/>
          <p:cNvSpPr>
            <a:spLocks noChangeShapeType="1"/>
          </p:cNvSpPr>
          <p:nvPr/>
        </p:nvSpPr>
        <p:spPr bwMode="auto">
          <a:xfrm>
            <a:off x="2540000" y="6283325"/>
            <a:ext cx="1247775" cy="0"/>
          </a:xfrm>
          <a:prstGeom prst="line">
            <a:avLst/>
          </a:prstGeom>
          <a:noFill/>
          <a:ln w="31750">
            <a:solidFill>
              <a:srgbClr val="FFCC00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1940" name="Freeform 100"/>
          <p:cNvSpPr>
            <a:spLocks/>
          </p:cNvSpPr>
          <p:nvPr/>
        </p:nvSpPr>
        <p:spPr bwMode="auto">
          <a:xfrm>
            <a:off x="3043238" y="2212975"/>
            <a:ext cx="3043237" cy="1301750"/>
          </a:xfrm>
          <a:custGeom>
            <a:avLst/>
            <a:gdLst>
              <a:gd name="T0" fmla="*/ 2147483647 w 1917"/>
              <a:gd name="T1" fmla="*/ 2147483647 h 820"/>
              <a:gd name="T2" fmla="*/ 0 w 1917"/>
              <a:gd name="T3" fmla="*/ 2147483647 h 820"/>
              <a:gd name="T4" fmla="*/ 0 60000 65536"/>
              <a:gd name="T5" fmla="*/ 0 60000 65536"/>
              <a:gd name="T6" fmla="*/ 0 w 1917"/>
              <a:gd name="T7" fmla="*/ 0 h 820"/>
              <a:gd name="T8" fmla="*/ 1917 w 1917"/>
              <a:gd name="T9" fmla="*/ 820 h 82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917" h="820">
                <a:moveTo>
                  <a:pt x="1917" y="820"/>
                </a:moveTo>
                <a:cubicBezTo>
                  <a:pt x="443" y="611"/>
                  <a:pt x="629" y="0"/>
                  <a:pt x="0" y="402"/>
                </a:cubicBezTo>
              </a:path>
            </a:pathLst>
          </a:custGeom>
          <a:noFill/>
          <a:ln w="22225">
            <a:solidFill>
              <a:srgbClr val="00CC00"/>
            </a:solidFill>
            <a:prstDash val="sysDot"/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repeatCount="indefinite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3000"/>
                                        <p:tgtEl>
                                          <p:spTgt spid="2919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1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91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91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91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91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3000"/>
                                        <p:tgtEl>
                                          <p:spTgt spid="2919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1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982" grpId="0" animBg="1"/>
      <p:bldP spid="291983" grpId="0" animBg="1"/>
      <p:bldP spid="291984" grpId="0" animBg="1"/>
      <p:bldP spid="3" grpId="0" build="allAtOnce"/>
      <p:bldP spid="4" grpId="0" build="allAtOnce"/>
      <p:bldP spid="291913" grpId="0" animBg="1"/>
      <p:bldP spid="291913" grpId="1" animBg="1"/>
      <p:bldP spid="291939" grpId="0" animBg="1"/>
      <p:bldP spid="291940" grpId="0" animBg="1"/>
      <p:bldP spid="291940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89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293890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293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AFE797-EC87-4410-A7F4-D35D235190D6}" type="slidenum">
              <a:rPr lang="en-US" smtClean="0">
                <a:latin typeface="Koala"/>
                <a:cs typeface="Arial" charset="0"/>
              </a:rPr>
              <a:pPr/>
              <a:t>8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293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KINEMATIC EQUATIONS</a:t>
            </a:r>
            <a:endParaRPr lang="en-US" smtClean="0"/>
          </a:p>
        </p:txBody>
      </p:sp>
      <p:graphicFrame>
        <p:nvGraphicFramePr>
          <p:cNvPr id="279587" name="Group 35"/>
          <p:cNvGraphicFramePr>
            <a:graphicFrameLocks noGrp="1"/>
          </p:cNvGraphicFramePr>
          <p:nvPr/>
        </p:nvGraphicFramePr>
        <p:xfrm>
          <a:off x="387350" y="2133600"/>
          <a:ext cx="8351838" cy="2662238"/>
        </p:xfrm>
        <a:graphic>
          <a:graphicData uri="http://schemas.openxmlformats.org/drawingml/2006/table">
            <a:tbl>
              <a:tblPr/>
              <a:tblGrid>
                <a:gridCol w="4176713"/>
                <a:gridCol w="4175125"/>
              </a:tblGrid>
              <a:tr h="538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Linear motion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Rotational motion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708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sym typeface="Symbol" pitchFamily="18" charset="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8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8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3910" name="Rectangle 28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493713"/>
          </a:xfrm>
        </p:spPr>
        <p:txBody>
          <a:bodyPr/>
          <a:lstStyle/>
          <a:p>
            <a:pPr lvl="1" indent="0" eaLnBrk="1" hangingPunct="1"/>
            <a:r>
              <a:rPr lang="en-ZA" smtClean="0"/>
              <a:t>The following equations apply for </a:t>
            </a:r>
            <a:r>
              <a:rPr lang="en-ZA" i="1" smtClean="0"/>
              <a:t>constant</a:t>
            </a:r>
            <a:r>
              <a:rPr lang="en-ZA" i="1" baseline="30000" smtClean="0"/>
              <a:t> </a:t>
            </a:r>
            <a:r>
              <a:rPr lang="en-ZA" smtClean="0"/>
              <a:t> acceleration:</a:t>
            </a:r>
            <a:endParaRPr lang="en-US" smtClean="0"/>
          </a:p>
        </p:txBody>
      </p:sp>
      <p:sp>
        <p:nvSpPr>
          <p:cNvPr id="279582" name="Rectangle 30"/>
          <p:cNvSpPr>
            <a:spLocks noChangeArrowheads="1"/>
          </p:cNvSpPr>
          <p:nvPr/>
        </p:nvSpPr>
        <p:spPr bwMode="auto">
          <a:xfrm>
            <a:off x="719138" y="2713038"/>
            <a:ext cx="2336800" cy="4937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= v</a:t>
            </a:r>
            <a:r>
              <a:rPr lang="en-US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+ a</a:t>
            </a:r>
            <a:r>
              <a:rPr lang="en-US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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en-US" b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79584" name="Rectangle 32"/>
          <p:cNvSpPr>
            <a:spLocks noChangeArrowheads="1"/>
          </p:cNvSpPr>
          <p:nvPr/>
        </p:nvSpPr>
        <p:spPr bwMode="auto">
          <a:xfrm>
            <a:off x="719138" y="3417888"/>
            <a:ext cx="3524250" cy="528637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6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600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6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= x</a:t>
            </a:r>
            <a:r>
              <a:rPr lang="en-US" sz="2600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6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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+ ½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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ZA" b="1" baseline="30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79589" name="Rectangle 37"/>
          <p:cNvSpPr>
            <a:spLocks noChangeArrowheads="1"/>
          </p:cNvSpPr>
          <p:nvPr/>
        </p:nvSpPr>
        <p:spPr bwMode="auto">
          <a:xfrm>
            <a:off x="719138" y="4130675"/>
            <a:ext cx="2132012" cy="5286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ZA" b="1" baseline="30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600">
                <a:solidFill>
                  <a:srgbClr val="000066"/>
                </a:solidFill>
              </a:rPr>
              <a:t> </a:t>
            </a:r>
            <a:r>
              <a:rPr lang="en-US" sz="26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ZA" b="1" baseline="30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6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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x</a:t>
            </a:r>
          </a:p>
        </p:txBody>
      </p:sp>
      <p:sp>
        <p:nvSpPr>
          <p:cNvPr id="279590" name="Rectangle 38"/>
          <p:cNvSpPr>
            <a:spLocks noChangeArrowheads="1"/>
          </p:cNvSpPr>
          <p:nvPr/>
        </p:nvSpPr>
        <p:spPr bwMode="auto">
          <a:xfrm>
            <a:off x="4906963" y="2713038"/>
            <a:ext cx="2336800" cy="4937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en-US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en-US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</a:t>
            </a:r>
            <a:r>
              <a:rPr lang="en-US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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en-US" b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79591" name="Rectangle 39"/>
          <p:cNvSpPr>
            <a:spLocks noChangeArrowheads="1"/>
          </p:cNvSpPr>
          <p:nvPr/>
        </p:nvSpPr>
        <p:spPr bwMode="auto">
          <a:xfrm>
            <a:off x="4906963" y="3417888"/>
            <a:ext cx="3524250" cy="528637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6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</a:t>
            </a:r>
            <a:r>
              <a:rPr lang="en-US" sz="2600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6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6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</a:t>
            </a:r>
            <a:r>
              <a:rPr lang="en-US" sz="2600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6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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+ ½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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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ZA" b="1" baseline="30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79592" name="Rectangle 40"/>
          <p:cNvSpPr>
            <a:spLocks noChangeArrowheads="1"/>
          </p:cNvSpPr>
          <p:nvPr/>
        </p:nvSpPr>
        <p:spPr bwMode="auto">
          <a:xfrm>
            <a:off x="4906963" y="4130675"/>
            <a:ext cx="2327275" cy="5286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ZA" b="1" baseline="30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600">
                <a:solidFill>
                  <a:srgbClr val="000066"/>
                </a:solidFill>
              </a:rPr>
              <a:t> </a:t>
            </a:r>
            <a:r>
              <a:rPr lang="en-US" sz="26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ZA" b="1" baseline="30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6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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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82" grpId="0"/>
      <p:bldP spid="279584" grpId="0"/>
      <p:bldP spid="279589" grpId="0"/>
      <p:bldP spid="279590" grpId="0"/>
      <p:bldP spid="279591" grpId="0"/>
      <p:bldP spid="27959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ROTATION OF A RIGID BODY</a:t>
            </a:r>
          </a:p>
        </p:txBody>
      </p:sp>
      <p:sp>
        <p:nvSpPr>
          <p:cNvPr id="297986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PHY1012F</a:t>
            </a:r>
          </a:p>
        </p:txBody>
      </p:sp>
      <p:sp>
        <p:nvSpPr>
          <p:cNvPr id="2979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070CECD-2199-490E-873E-AAE7EED65840}" type="slidenum">
              <a:rPr lang="en-US" smtClean="0">
                <a:latin typeface="Koala"/>
                <a:cs typeface="Arial" charset="0"/>
              </a:rPr>
              <a:pPr/>
              <a:t>9</a:t>
            </a:fld>
            <a:endParaRPr lang="en-US" smtClean="0">
              <a:latin typeface="Koala"/>
              <a:cs typeface="Arial" charset="0"/>
            </a:endParaRPr>
          </a:p>
        </p:txBody>
      </p:sp>
      <p:sp>
        <p:nvSpPr>
          <p:cNvPr id="297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CENTRE OF MASS</a:t>
            </a:r>
            <a:endParaRPr lang="en-US" smtClean="0"/>
          </a:p>
        </p:txBody>
      </p:sp>
      <p:sp>
        <p:nvSpPr>
          <p:cNvPr id="2979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1288" y="1343025"/>
            <a:ext cx="8964612" cy="1296988"/>
          </a:xfrm>
        </p:spPr>
        <p:txBody>
          <a:bodyPr/>
          <a:lstStyle/>
          <a:p>
            <a:pPr lvl="1" indent="0" eaLnBrk="1" hangingPunct="1"/>
            <a:r>
              <a:rPr lang="en-ZA" smtClean="0"/>
              <a:t>While the various points on a flipped spanner describe different (complicated) trajectories, one special point, the </a:t>
            </a:r>
            <a:r>
              <a:rPr lang="en-ZA" smtClean="0">
                <a:solidFill>
                  <a:srgbClr val="FF0000"/>
                </a:solidFill>
              </a:rPr>
              <a:t>centre of mass</a:t>
            </a:r>
            <a:r>
              <a:rPr lang="en-ZA" smtClean="0"/>
              <a:t>, follows the usual, simple parabolic path.</a:t>
            </a:r>
            <a:endParaRPr lang="en-US" smtClean="0"/>
          </a:p>
        </p:txBody>
      </p:sp>
      <p:sp>
        <p:nvSpPr>
          <p:cNvPr id="316420" name="Freeform 4"/>
          <p:cNvSpPr>
            <a:spLocks/>
          </p:cNvSpPr>
          <p:nvPr/>
        </p:nvSpPr>
        <p:spPr bwMode="auto">
          <a:xfrm flipH="1">
            <a:off x="1597025" y="1143000"/>
            <a:ext cx="6858000" cy="7391400"/>
          </a:xfrm>
          <a:custGeom>
            <a:avLst/>
            <a:gdLst>
              <a:gd name="T0" fmla="*/ 2147483647 w 4320"/>
              <a:gd name="T1" fmla="*/ 2147483647 h 4656"/>
              <a:gd name="T2" fmla="*/ 2147483647 w 4320"/>
              <a:gd name="T3" fmla="*/ 0 h 4656"/>
              <a:gd name="T4" fmla="*/ 0 w 4320"/>
              <a:gd name="T5" fmla="*/ 2147483647 h 4656"/>
              <a:gd name="T6" fmla="*/ 0 60000 65536"/>
              <a:gd name="T7" fmla="*/ 0 60000 65536"/>
              <a:gd name="T8" fmla="*/ 0 60000 65536"/>
              <a:gd name="T9" fmla="*/ 0 w 4320"/>
              <a:gd name="T10" fmla="*/ 0 h 4656"/>
              <a:gd name="T11" fmla="*/ 4320 w 4320"/>
              <a:gd name="T12" fmla="*/ 4656 h 46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" h="4656">
                <a:moveTo>
                  <a:pt x="4320" y="3000"/>
                </a:moveTo>
                <a:cubicBezTo>
                  <a:pt x="4152" y="2128"/>
                  <a:pt x="3440" y="0"/>
                  <a:pt x="2528" y="0"/>
                </a:cubicBezTo>
                <a:cubicBezTo>
                  <a:pt x="1616" y="0"/>
                  <a:pt x="376" y="2376"/>
                  <a:pt x="0" y="4656"/>
                </a:cubicBezTo>
              </a:path>
            </a:pathLst>
          </a:custGeom>
          <a:noFill/>
          <a:ln w="31750">
            <a:solidFill>
              <a:srgbClr val="3366FF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pSp>
        <p:nvGrpSpPr>
          <p:cNvPr id="316421" name="Group 5"/>
          <p:cNvGrpSpPr>
            <a:grpSpLocks noChangeAspect="1"/>
          </p:cNvGrpSpPr>
          <p:nvPr/>
        </p:nvGrpSpPr>
        <p:grpSpPr bwMode="auto">
          <a:xfrm flipH="1">
            <a:off x="233363" y="5614988"/>
            <a:ext cx="2774950" cy="615950"/>
            <a:chOff x="2348" y="3182"/>
            <a:chExt cx="956" cy="212"/>
          </a:xfrm>
        </p:grpSpPr>
        <p:pic>
          <p:nvPicPr>
            <p:cNvPr id="297993" name="Picture 6" descr="Spanner_lowres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36" y="3182"/>
              <a:ext cx="76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994" name="Rectangle 7"/>
            <p:cNvSpPr>
              <a:spLocks noChangeAspect="1" noChangeArrowheads="1"/>
            </p:cNvSpPr>
            <p:nvPr/>
          </p:nvSpPr>
          <p:spPr bwMode="auto">
            <a:xfrm>
              <a:off x="2348" y="3247"/>
              <a:ext cx="101" cy="94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sp>
        <p:nvSpPr>
          <p:cNvPr id="316424" name="Rectangle 8"/>
          <p:cNvSpPr>
            <a:spLocks noChangeArrowheads="1"/>
          </p:cNvSpPr>
          <p:nvPr/>
        </p:nvSpPr>
        <p:spPr bwMode="auto">
          <a:xfrm>
            <a:off x="141288" y="2840038"/>
            <a:ext cx="8794750" cy="30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The centre of mass (CM) of a system of particles…</a:t>
            </a:r>
          </a:p>
          <a:p>
            <a:pPr marL="717550" lvl="2" indent="-358775">
              <a:lnSpc>
                <a:spcPct val="110000"/>
              </a:lnSpc>
              <a:buFontTx/>
              <a:buBlip>
                <a:blip r:embed="rId4"/>
              </a:buBlip>
            </a:pPr>
            <a:endParaRPr lang="en-US" sz="600">
              <a:solidFill>
                <a:srgbClr val="000066"/>
              </a:solidFill>
            </a:endParaRPr>
          </a:p>
          <a:p>
            <a:pPr marL="717550" lvl="2" indent="-358775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US" sz="2200">
                <a:solidFill>
                  <a:srgbClr val="000066"/>
                </a:solidFill>
              </a:rPr>
              <a:t>is the weighted mean position of the system’s mass;</a:t>
            </a:r>
          </a:p>
          <a:p>
            <a:pPr marL="717550" lvl="2" indent="-358775">
              <a:lnSpc>
                <a:spcPct val="110000"/>
              </a:lnSpc>
              <a:buFontTx/>
              <a:buBlip>
                <a:blip r:embed="rId4"/>
              </a:buBlip>
            </a:pPr>
            <a:endParaRPr lang="en-US" sz="600">
              <a:solidFill>
                <a:srgbClr val="000066"/>
              </a:solidFill>
            </a:endParaRPr>
          </a:p>
          <a:p>
            <a:pPr marL="717550" lvl="2" indent="-358775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is the point which behaves as though all of the system’s mass were concentrated there, and all external forces were applied there;</a:t>
            </a:r>
          </a:p>
          <a:p>
            <a:pPr marL="717550" lvl="2" indent="-358775">
              <a:lnSpc>
                <a:spcPct val="110000"/>
              </a:lnSpc>
              <a:buFontTx/>
              <a:buBlip>
                <a:blip r:embed="rId4"/>
              </a:buBlip>
            </a:pPr>
            <a:endParaRPr lang="en-US" sz="600">
              <a:solidFill>
                <a:srgbClr val="000066"/>
              </a:solidFill>
            </a:endParaRPr>
          </a:p>
          <a:p>
            <a:pPr marL="717550" lvl="2" indent="-358775">
              <a:lnSpc>
                <a:spcPct val="110000"/>
              </a:lnSpc>
              <a:buFontTx/>
              <a:buBlip>
                <a:blip r:embed="rId4"/>
              </a:buBlip>
            </a:pPr>
            <a:r>
              <a:rPr lang="en-ZA" sz="2200">
                <a:solidFill>
                  <a:srgbClr val="000066"/>
                </a:solidFill>
              </a:rPr>
              <a:t>is the point around which an unconstrained system </a:t>
            </a:r>
            <a:br>
              <a:rPr lang="en-ZA" sz="2200">
                <a:solidFill>
                  <a:srgbClr val="000066"/>
                </a:solidFill>
              </a:rPr>
            </a:br>
            <a:r>
              <a:rPr lang="en-ZA" sz="2200">
                <a:solidFill>
                  <a:srgbClr val="000066"/>
                </a:solidFill>
              </a:rPr>
              <a:t>(i.e. one without an axle or pivot) will naturally rotate</a:t>
            </a:r>
            <a:r>
              <a:rPr lang="en-US" sz="2200">
                <a:solidFill>
                  <a:srgbClr val="000066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2.59259E-6 C 0.00902 -0.1463 0.14913 -0.6963 0.30972 -0.69699 C 0.47031 -0.69769 0.67083 -0.17477 0.75017 0.38634 " pathEditMode="relative" rAng="0" ptsTypes="fsf">
                                      <p:cBhvr>
                                        <p:cTn id="6" dur="5200" fill="hold"/>
                                        <p:tgtEl>
                                          <p:spTgt spid="3164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600" y="-156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repeatCount="5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33" fill="hold"/>
                                        <p:tgtEl>
                                          <p:spTgt spid="3164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500"/>
                                        <p:tgtEl>
                                          <p:spTgt spid="316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164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420" grpId="0" animBg="1"/>
      <p:bldP spid="316420" grpId="1" animBg="1"/>
    </p:bldLst>
  </p:timing>
</p:sld>
</file>

<file path=ppt/theme/theme1.xml><?xml version="1.0" encoding="utf-8"?>
<a:theme xmlns:a="http://schemas.openxmlformats.org/drawingml/2006/main" name="PHY1010W">
  <a:themeElements>
    <a:clrScheme name="PHY1010W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Y1010W">
      <a:majorFont>
        <a:latin typeface="Arial Rounded MT Bold"/>
        <a:ea typeface=""/>
        <a:cs typeface=""/>
      </a:majorFont>
      <a:minorFont>
        <a:latin typeface="Arial Rounded MT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Rounded MT Bold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Rounded MT Bold" pitchFamily="34" charset="0"/>
          </a:defRPr>
        </a:defPPr>
      </a:lstStyle>
    </a:lnDef>
  </a:objectDefaults>
  <a:extraClrSchemeLst>
    <a:extraClrScheme>
      <a:clrScheme name="PHY1010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010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010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010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010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010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PHY1010W</Template>
  <TotalTime>5628</TotalTime>
  <Words>2775</Words>
  <Application>Microsoft Office PowerPoint</Application>
  <PresentationFormat>On-screen Show (4:3)</PresentationFormat>
  <Paragraphs>637</Paragraphs>
  <Slides>38</Slides>
  <Notes>37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PHY1010W</vt:lpstr>
      <vt:lpstr>Equation</vt:lpstr>
      <vt:lpstr>PHY1012F ROTATION  </vt:lpstr>
      <vt:lpstr>ROTATION OF A RIGID BODY</vt:lpstr>
      <vt:lpstr>ROTATIONAL KINEMATICS</vt:lpstr>
      <vt:lpstr>ANGULAR ACCELERATION</vt:lpstr>
      <vt:lpstr>ANGULAR VELOCITY and  ANGULAR ACCELERATION</vt:lpstr>
      <vt:lpstr>VELOCITY GRAPHS  ACCELERATION GRAPHS</vt:lpstr>
      <vt:lpstr>VELOCITY GRAPHS  ACCELERATION GRAPHS</vt:lpstr>
      <vt:lpstr>KINEMATIC EQUATIONS</vt:lpstr>
      <vt:lpstr>CENTRE OF MASS</vt:lpstr>
      <vt:lpstr>CENTRE OF MASS</vt:lpstr>
      <vt:lpstr>TORQUE</vt:lpstr>
      <vt:lpstr>TORQUE</vt:lpstr>
      <vt:lpstr>TORQUE</vt:lpstr>
      <vt:lpstr>NET TORQUE</vt:lpstr>
      <vt:lpstr>GRAVITATIONAL TORQUE</vt:lpstr>
      <vt:lpstr>COUPLES</vt:lpstr>
      <vt:lpstr>ROTATIONAL DYNAMICS</vt:lpstr>
      <vt:lpstr>ROTATIONAL INERTIA</vt:lpstr>
      <vt:lpstr>ROTATIONAL DYNAMICS</vt:lpstr>
      <vt:lpstr>MOMENTS OF INERTIA</vt:lpstr>
      <vt:lpstr>MOMENTS OF INERTIA</vt:lpstr>
      <vt:lpstr>PARALLEL AXIS THEOREM</vt:lpstr>
      <vt:lpstr>ROTATION ABOUT A FIXED AXIS</vt:lpstr>
      <vt:lpstr>ROTATION ABOUT A FIXED AXIS</vt:lpstr>
      <vt:lpstr>ROTATION ABOUT A FIXED AXIS</vt:lpstr>
      <vt:lpstr>ROTATION ABOUT A FIXED AXIS</vt:lpstr>
      <vt:lpstr>ROTATION ABOUT A FIXED AXIS</vt:lpstr>
      <vt:lpstr>ROTATION ABOUT A FIXED AXIS</vt:lpstr>
      <vt:lpstr>CONSTRAINTS DUE TO ROPES and PULLEYS</vt:lpstr>
      <vt:lpstr>PowerPoint Presentation</vt:lpstr>
      <vt:lpstr>PowerPoint Presentation</vt:lpstr>
      <vt:lpstr>RIGID BODY EQUILIBRIUM</vt:lpstr>
      <vt:lpstr>RIGID BODY EQUILIBRIUM</vt:lpstr>
      <vt:lpstr>RIGID BODY EQUILIBRIUM</vt:lpstr>
      <vt:lpstr>RIGID BODY EQUILIBRIUM</vt:lpstr>
      <vt:lpstr>RIGID BODY EQUILIBRIUM</vt:lpstr>
      <vt:lpstr>RIGID BODY EQUILIBRIUM</vt:lpstr>
      <vt:lpstr>ROTATION OF A RIGID BODY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ROTATION OF A RIGID BODY</dc:title>
  <dc:creator>Gregor Leigh</dc:creator>
  <cp:lastModifiedBy>Angus James Morrison</cp:lastModifiedBy>
  <cp:revision>357</cp:revision>
  <dcterms:created xsi:type="dcterms:W3CDTF">2006-04-27T12:44:37Z</dcterms:created>
  <dcterms:modified xsi:type="dcterms:W3CDTF">2014-05-19T16:15:40Z</dcterms:modified>
</cp:coreProperties>
</file>