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56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0B5EC14-8F9F-4CA3-B766-DB1979169CF7}"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08074EEC-477A-478D-9514-9F46605D8FB9}" type="slidenum">
              <a:rPr lang="en-ZA" smtClean="0"/>
              <a:t>‹#›</a:t>
            </a:fld>
            <a:endParaRPr lang="en-Z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B5EC14-8F9F-4CA3-B766-DB1979169CF7}"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B5EC14-8F9F-4CA3-B766-DB1979169CF7}"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B5EC14-8F9F-4CA3-B766-DB1979169CF7}"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0B5EC14-8F9F-4CA3-B766-DB1979169CF7}" type="datetimeFigureOut">
              <a:rPr lang="en-ZA" smtClean="0"/>
              <a:t>01/05/14</a:t>
            </a:fld>
            <a:endParaRPr lang="en-Z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08074EEC-477A-478D-9514-9F46605D8FB9}" type="slidenum">
              <a:rPr lang="en-ZA" smtClean="0"/>
              <a:t>‹#›</a:t>
            </a:fld>
            <a:endParaRPr lang="en-Z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B5EC14-8F9F-4CA3-B766-DB1979169CF7}"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B5EC14-8F9F-4CA3-B766-DB1979169CF7}" type="datetimeFigureOut">
              <a:rPr lang="en-ZA" smtClean="0"/>
              <a:t>01/05/14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B5EC14-8F9F-4CA3-B766-DB1979169CF7}" type="datetimeFigureOut">
              <a:rPr lang="en-ZA" smtClean="0"/>
              <a:t>01/05/14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0B5EC14-8F9F-4CA3-B766-DB1979169CF7}" type="datetimeFigureOut">
              <a:rPr lang="en-ZA" smtClean="0"/>
              <a:t>01/05/14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08074EEC-477A-478D-9514-9F46605D8FB9}"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B5EC14-8F9F-4CA3-B766-DB1979169CF7}"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08074EEC-477A-478D-9514-9F46605D8FB9}" type="slidenum">
              <a:rPr lang="en-ZA" smtClean="0"/>
              <a:t>‹#›</a:t>
            </a:fld>
            <a:endParaRPr lang="en-Z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E0B5EC14-8F9F-4CA3-B766-DB1979169CF7}" type="datetimeFigureOut">
              <a:rPr lang="en-ZA" smtClean="0"/>
              <a:t>01/05/14</a:t>
            </a:fld>
            <a:endParaRPr lang="en-ZA"/>
          </a:p>
        </p:txBody>
      </p:sp>
      <p:sp>
        <p:nvSpPr>
          <p:cNvPr id="7" name="Slide Number Placeholder 6"/>
          <p:cNvSpPr>
            <a:spLocks noGrp="1"/>
          </p:cNvSpPr>
          <p:nvPr>
            <p:ph type="sldNum" sz="quarter" idx="12"/>
          </p:nvPr>
        </p:nvSpPr>
        <p:spPr/>
        <p:txBody>
          <a:bodyPr/>
          <a:lstStyle/>
          <a:p>
            <a:fld id="{08074EEC-477A-478D-9514-9F46605D8FB9}" type="slidenum">
              <a:rPr lang="en-ZA" smtClean="0"/>
              <a:t>‹#›</a:t>
            </a:fld>
            <a:endParaRPr lang="en-Z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Z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0B5EC14-8F9F-4CA3-B766-DB1979169CF7}" type="datetimeFigureOut">
              <a:rPr lang="en-ZA" smtClean="0"/>
              <a:t>01/05/14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08074EEC-477A-478D-9514-9F46605D8FB9}" type="slidenum">
              <a:rPr lang="en-ZA" smtClean="0"/>
              <a:t>‹#›</a:t>
            </a:fld>
            <a:endParaRPr lang="en-Z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ZA"/>
          </a:p>
        </p:txBody>
      </p:sp>
      <p:sp>
        <p:nvSpPr>
          <p:cNvPr id="2" name="Title 1"/>
          <p:cNvSpPr>
            <a:spLocks noGrp="1"/>
          </p:cNvSpPr>
          <p:nvPr>
            <p:ph type="ctrTitle"/>
          </p:nvPr>
        </p:nvSpPr>
        <p:spPr/>
        <p:txBody>
          <a:bodyPr/>
          <a:lstStyle/>
          <a:p>
            <a:r>
              <a:rPr lang="en-ZA" dirty="0"/>
              <a:t>Note-taking in Lectures &amp; Readings</a:t>
            </a:r>
          </a:p>
        </p:txBody>
      </p:sp>
    </p:spTree>
    <p:extLst>
      <p:ext uri="{BB962C8B-B14F-4D97-AF65-F5344CB8AC3E}">
        <p14:creationId xmlns:p14="http://schemas.microsoft.com/office/powerpoint/2010/main" val="1610629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What to take note of</a:t>
            </a:r>
            <a:endParaRPr lang="en-ZA" dirty="0"/>
          </a:p>
        </p:txBody>
      </p:sp>
      <p:sp>
        <p:nvSpPr>
          <p:cNvPr id="3" name="Content Placeholder 2"/>
          <p:cNvSpPr>
            <a:spLocks noGrp="1"/>
          </p:cNvSpPr>
          <p:nvPr>
            <p:ph idx="1"/>
          </p:nvPr>
        </p:nvSpPr>
        <p:spPr/>
        <p:txBody>
          <a:bodyPr>
            <a:normAutofit fontScale="92500"/>
          </a:bodyPr>
          <a:lstStyle/>
          <a:p>
            <a:r>
              <a:rPr lang="en-ZA" b="1" dirty="0"/>
              <a:t>Key </a:t>
            </a:r>
            <a:r>
              <a:rPr lang="en-ZA" b="1" dirty="0" smtClean="0"/>
              <a:t>concepts</a:t>
            </a:r>
          </a:p>
          <a:p>
            <a:pPr>
              <a:buFontTx/>
              <a:buChar char="-"/>
            </a:pPr>
            <a:r>
              <a:rPr lang="en-ZA" dirty="0" smtClean="0"/>
              <a:t>A </a:t>
            </a:r>
            <a:r>
              <a:rPr lang="en-ZA" dirty="0"/>
              <a:t>good way to pick up key concepts is by recognizing the words that are repeated often in a </a:t>
            </a:r>
            <a:r>
              <a:rPr lang="en-ZA" dirty="0" smtClean="0"/>
              <a:t>text.</a:t>
            </a:r>
          </a:p>
          <a:p>
            <a:r>
              <a:rPr lang="en-ZA" b="1" dirty="0"/>
              <a:t>Main </a:t>
            </a:r>
            <a:r>
              <a:rPr lang="en-ZA" b="1" dirty="0" smtClean="0"/>
              <a:t>arguments</a:t>
            </a:r>
          </a:p>
          <a:p>
            <a:pPr>
              <a:buFontTx/>
              <a:buChar char="-"/>
            </a:pPr>
            <a:r>
              <a:rPr lang="en-ZA" dirty="0" smtClean="0"/>
              <a:t>What </a:t>
            </a:r>
            <a:r>
              <a:rPr lang="en-ZA" dirty="0"/>
              <a:t>does the author hope to convince the reader of in the text?  Is there a main point (or points) that the author hopes you walk away with</a:t>
            </a:r>
            <a:r>
              <a:rPr lang="en-ZA" dirty="0" smtClean="0"/>
              <a:t>?</a:t>
            </a:r>
          </a:p>
          <a:p>
            <a:r>
              <a:rPr lang="en-ZA" b="1" dirty="0"/>
              <a:t>Examples</a:t>
            </a:r>
          </a:p>
          <a:p>
            <a:pPr>
              <a:buFontTx/>
              <a:buChar char="-"/>
            </a:pPr>
            <a:r>
              <a:rPr lang="en-ZA" dirty="0"/>
              <a:t>Having good examples of concepts or applications of theories is very useful for your understanding of the subject and your future </a:t>
            </a:r>
            <a:r>
              <a:rPr lang="en-ZA" dirty="0" smtClean="0"/>
              <a:t>writing.</a:t>
            </a:r>
            <a:endParaRPr lang="en-ZA" dirty="0"/>
          </a:p>
          <a:p>
            <a:pPr>
              <a:buFontTx/>
              <a:buChar char="-"/>
            </a:pPr>
            <a:endParaRPr lang="en-ZA" dirty="0"/>
          </a:p>
          <a:p>
            <a:pPr marL="114300" indent="0">
              <a:buNone/>
            </a:pPr>
            <a:endParaRPr lang="en-ZA" dirty="0"/>
          </a:p>
        </p:txBody>
      </p:sp>
    </p:spTree>
    <p:extLst>
      <p:ext uri="{BB962C8B-B14F-4D97-AF65-F5344CB8AC3E}">
        <p14:creationId xmlns:p14="http://schemas.microsoft.com/office/powerpoint/2010/main" val="3920744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Useful tips</a:t>
            </a:r>
            <a:endParaRPr lang="en-ZA" dirty="0"/>
          </a:p>
        </p:txBody>
      </p:sp>
      <p:sp>
        <p:nvSpPr>
          <p:cNvPr id="3" name="Content Placeholder 2"/>
          <p:cNvSpPr>
            <a:spLocks noGrp="1"/>
          </p:cNvSpPr>
          <p:nvPr>
            <p:ph idx="1"/>
          </p:nvPr>
        </p:nvSpPr>
        <p:spPr/>
        <p:txBody>
          <a:bodyPr/>
          <a:lstStyle/>
          <a:p>
            <a:r>
              <a:rPr lang="en-ZA" b="1" dirty="0"/>
              <a:t>Remember:</a:t>
            </a:r>
          </a:p>
          <a:p>
            <a:pPr marL="354013" indent="-354013">
              <a:buNone/>
            </a:pPr>
            <a:r>
              <a:rPr lang="en-ZA" dirty="0"/>
              <a:t>-	Circle words that you don’t understand so that you can look them up </a:t>
            </a:r>
            <a:r>
              <a:rPr lang="en-ZA" dirty="0" smtClean="0"/>
              <a:t>later.</a:t>
            </a:r>
            <a:endParaRPr lang="en-ZA" dirty="0"/>
          </a:p>
          <a:p>
            <a:pPr marL="354013" indent="-354013">
              <a:buNone/>
            </a:pPr>
            <a:r>
              <a:rPr lang="en-ZA" dirty="0"/>
              <a:t>-	Make notes in the margins if you have </a:t>
            </a:r>
            <a:r>
              <a:rPr lang="en-ZA" dirty="0" smtClean="0"/>
              <a:t>questions.</a:t>
            </a:r>
            <a:endParaRPr lang="en-ZA" dirty="0"/>
          </a:p>
          <a:p>
            <a:pPr marL="354013" indent="-354013">
              <a:buNone/>
            </a:pPr>
            <a:r>
              <a:rPr lang="en-ZA" dirty="0"/>
              <a:t>-	Do not highlight everything, otherwise nothing will stand out. </a:t>
            </a:r>
          </a:p>
          <a:p>
            <a:pPr marL="354013" indent="-354013">
              <a:buNone/>
            </a:pPr>
            <a:r>
              <a:rPr lang="en-ZA" dirty="0"/>
              <a:t>-	Create your own code/symbols: use different colours or symbols to signify what you have underlined, circled or highlighted. </a:t>
            </a:r>
          </a:p>
        </p:txBody>
      </p:sp>
    </p:spTree>
    <p:extLst>
      <p:ext uri="{BB962C8B-B14F-4D97-AF65-F5344CB8AC3E}">
        <p14:creationId xmlns:p14="http://schemas.microsoft.com/office/powerpoint/2010/main" val="2990694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After reading</a:t>
            </a:r>
            <a:endParaRPr lang="en-ZA" dirty="0"/>
          </a:p>
        </p:txBody>
      </p:sp>
      <p:sp>
        <p:nvSpPr>
          <p:cNvPr id="3" name="Content Placeholder 2"/>
          <p:cNvSpPr>
            <a:spLocks noGrp="1"/>
          </p:cNvSpPr>
          <p:nvPr>
            <p:ph idx="1"/>
          </p:nvPr>
        </p:nvSpPr>
        <p:spPr/>
        <p:txBody>
          <a:bodyPr/>
          <a:lstStyle/>
          <a:p>
            <a:pPr marL="114300" indent="0">
              <a:buNone/>
            </a:pPr>
            <a:r>
              <a:rPr lang="en-ZA" dirty="0"/>
              <a:t>After you read, ask yourself the following questions</a:t>
            </a:r>
            <a:r>
              <a:rPr lang="en-ZA" dirty="0" smtClean="0"/>
              <a:t>:</a:t>
            </a:r>
          </a:p>
          <a:p>
            <a:pPr marL="114300" indent="0">
              <a:buNone/>
            </a:pPr>
            <a:endParaRPr lang="en-ZA" dirty="0"/>
          </a:p>
          <a:p>
            <a:pPr marL="530225" indent="-415925">
              <a:buNone/>
            </a:pPr>
            <a:r>
              <a:rPr lang="en-ZA" dirty="0"/>
              <a:t>•	What are the main arguments in the text?</a:t>
            </a:r>
          </a:p>
          <a:p>
            <a:pPr marL="530225" indent="-415925">
              <a:buNone/>
            </a:pPr>
            <a:r>
              <a:rPr lang="en-ZA" dirty="0"/>
              <a:t>•	What are the main concepts?</a:t>
            </a:r>
          </a:p>
          <a:p>
            <a:pPr marL="530225" indent="-415925">
              <a:buNone/>
            </a:pPr>
            <a:r>
              <a:rPr lang="en-ZA" dirty="0"/>
              <a:t>•	Who are the key actors?  Who are the people or decision-makers in the text?  (individuals, states, governments, specific people)</a:t>
            </a:r>
          </a:p>
          <a:p>
            <a:pPr marL="530225" indent="-415925">
              <a:buNone/>
            </a:pPr>
            <a:r>
              <a:rPr lang="en-ZA" dirty="0"/>
              <a:t>•	What are some key quotes from the text?</a:t>
            </a:r>
          </a:p>
          <a:p>
            <a:endParaRPr lang="en-ZA" dirty="0"/>
          </a:p>
        </p:txBody>
      </p:sp>
    </p:spTree>
    <p:extLst>
      <p:ext uri="{BB962C8B-B14F-4D97-AF65-F5344CB8AC3E}">
        <p14:creationId xmlns:p14="http://schemas.microsoft.com/office/powerpoint/2010/main" val="3585335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Summarise (example)</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8156153"/>
              </p:ext>
            </p:extLst>
          </p:nvPr>
        </p:nvGraphicFramePr>
        <p:xfrm>
          <a:off x="539552" y="2204864"/>
          <a:ext cx="7776864" cy="2808312"/>
        </p:xfrm>
        <a:graphic>
          <a:graphicData uri="http://schemas.openxmlformats.org/drawingml/2006/table">
            <a:tbl>
              <a:tblPr firstRow="1" firstCol="1" bandRow="1" bandCol="1">
                <a:tableStyleId>{5C22544A-7EE6-4342-B048-85BDC9FD1C3A}</a:tableStyleId>
              </a:tblPr>
              <a:tblGrid>
                <a:gridCol w="2045653"/>
                <a:gridCol w="3685558"/>
                <a:gridCol w="2045653"/>
              </a:tblGrid>
              <a:tr h="933445">
                <a:tc>
                  <a:txBody>
                    <a:bodyPr/>
                    <a:lstStyle/>
                    <a:p>
                      <a:pPr algn="just">
                        <a:lnSpc>
                          <a:spcPct val="115000"/>
                        </a:lnSpc>
                        <a:spcAft>
                          <a:spcPts val="0"/>
                        </a:spcAft>
                      </a:pPr>
                      <a:r>
                        <a:rPr lang="en-ZA" sz="1100">
                          <a:effectLst/>
                        </a:rPr>
                        <a:t>Concept/Meaning</a:t>
                      </a:r>
                      <a:endParaRPr lang="en-ZA" sz="1100">
                        <a:effectLst/>
                        <a:latin typeface="Calibri"/>
                        <a:ea typeface="Calibri"/>
                        <a:cs typeface="Times New Roman"/>
                      </a:endParaRPr>
                    </a:p>
                  </a:txBody>
                  <a:tcPr marL="68580" marR="68580" marT="0" marB="0" anchor="ctr"/>
                </a:tc>
                <a:tc>
                  <a:txBody>
                    <a:bodyPr/>
                    <a:lstStyle/>
                    <a:p>
                      <a:pPr algn="just">
                        <a:lnSpc>
                          <a:spcPct val="115000"/>
                        </a:lnSpc>
                        <a:spcAft>
                          <a:spcPts val="0"/>
                        </a:spcAft>
                      </a:pPr>
                      <a:r>
                        <a:rPr lang="en-ZA" sz="1100">
                          <a:effectLst/>
                        </a:rPr>
                        <a:t>Argument</a:t>
                      </a:r>
                      <a:endParaRPr lang="en-ZA" sz="1100">
                        <a:effectLst/>
                        <a:latin typeface="Calibri"/>
                        <a:ea typeface="Calibri"/>
                        <a:cs typeface="Times New Roman"/>
                      </a:endParaRPr>
                    </a:p>
                  </a:txBody>
                  <a:tcPr marL="68580" marR="68580" marT="0" marB="0" anchor="ctr"/>
                </a:tc>
                <a:tc>
                  <a:txBody>
                    <a:bodyPr/>
                    <a:lstStyle/>
                    <a:p>
                      <a:pPr algn="just">
                        <a:lnSpc>
                          <a:spcPct val="115000"/>
                        </a:lnSpc>
                        <a:spcAft>
                          <a:spcPts val="0"/>
                        </a:spcAft>
                      </a:pPr>
                      <a:r>
                        <a:rPr lang="en-ZA" sz="1100" dirty="0">
                          <a:effectLst/>
                        </a:rPr>
                        <a:t>Example</a:t>
                      </a:r>
                      <a:endParaRPr lang="en-ZA" sz="1100" dirty="0">
                        <a:effectLst/>
                        <a:latin typeface="Calibri"/>
                        <a:ea typeface="Calibri"/>
                        <a:cs typeface="Times New Roman"/>
                      </a:endParaRPr>
                    </a:p>
                  </a:txBody>
                  <a:tcPr marL="68580" marR="68580" marT="0" marB="0" anchor="ctr"/>
                </a:tc>
              </a:tr>
              <a:tr h="1874867">
                <a:tc>
                  <a:txBody>
                    <a:bodyPr/>
                    <a:lstStyle/>
                    <a:p>
                      <a:pPr algn="l">
                        <a:lnSpc>
                          <a:spcPct val="115000"/>
                        </a:lnSpc>
                        <a:spcAft>
                          <a:spcPts val="0"/>
                        </a:spcAft>
                      </a:pPr>
                      <a:r>
                        <a:rPr lang="en-ZA" sz="1100">
                          <a:effectLst/>
                        </a:rPr>
                        <a:t>Power: the ability to influence</a:t>
                      </a:r>
                      <a:endParaRPr lang="en-ZA" sz="1100">
                        <a:effectLst/>
                        <a:latin typeface="Calibri"/>
                        <a:ea typeface="Calibri"/>
                        <a:cs typeface="Times New Roman"/>
                      </a:endParaRPr>
                    </a:p>
                  </a:txBody>
                  <a:tcPr marL="68580" marR="68580" marT="0" marB="0" anchor="ctr"/>
                </a:tc>
                <a:tc>
                  <a:txBody>
                    <a:bodyPr/>
                    <a:lstStyle/>
                    <a:p>
                      <a:pPr indent="6350" algn="l">
                        <a:lnSpc>
                          <a:spcPct val="115000"/>
                        </a:lnSpc>
                        <a:spcAft>
                          <a:spcPts val="0"/>
                        </a:spcAft>
                      </a:pPr>
                      <a:r>
                        <a:rPr lang="en-ZA" sz="1100" dirty="0">
                          <a:effectLst/>
                        </a:rPr>
                        <a:t>A state's power in the international system is linked to its military capabilities</a:t>
                      </a:r>
                      <a:endParaRPr lang="en-ZA" sz="1100" dirty="0">
                        <a:effectLst/>
                        <a:latin typeface="Calibri"/>
                        <a:ea typeface="Calibri"/>
                        <a:cs typeface="Times New Roman"/>
                      </a:endParaRPr>
                    </a:p>
                  </a:txBody>
                  <a:tcPr marL="68580" marR="68580" marT="0" marB="0" anchor="ctr"/>
                </a:tc>
                <a:tc>
                  <a:txBody>
                    <a:bodyPr/>
                    <a:lstStyle/>
                    <a:p>
                      <a:pPr algn="l">
                        <a:lnSpc>
                          <a:spcPct val="115000"/>
                        </a:lnSpc>
                        <a:spcAft>
                          <a:spcPts val="0"/>
                        </a:spcAft>
                      </a:pPr>
                      <a:r>
                        <a:rPr lang="en-ZA" sz="1100" dirty="0">
                          <a:effectLst/>
                        </a:rPr>
                        <a:t>the US military interventions </a:t>
                      </a:r>
                      <a:r>
                        <a:rPr lang="en-ZA" sz="1100" dirty="0" smtClean="0">
                          <a:effectLst/>
                        </a:rPr>
                        <a:t>in different parts of  </a:t>
                      </a:r>
                      <a:r>
                        <a:rPr lang="en-ZA" sz="1100" dirty="0">
                          <a:effectLst/>
                        </a:rPr>
                        <a:t>the world</a:t>
                      </a:r>
                      <a:endParaRPr lang="en-ZA" sz="1100" dirty="0">
                        <a:effectLst/>
                        <a:latin typeface="Calibri"/>
                        <a:ea typeface="Calibri"/>
                        <a:cs typeface="Times New Roman"/>
                      </a:endParaRPr>
                    </a:p>
                  </a:txBody>
                  <a:tcPr marL="68580" marR="68580" marT="0" marB="0" anchor="ctr"/>
                </a:tc>
              </a:tr>
            </a:tbl>
          </a:graphicData>
        </a:graphic>
      </p:graphicFrame>
      <p:sp>
        <p:nvSpPr>
          <p:cNvPr id="5" name="Rectangle 1"/>
          <p:cNvSpPr>
            <a:spLocks noChangeArrowheads="1"/>
          </p:cNvSpPr>
          <p:nvPr/>
        </p:nvSpPr>
        <p:spPr bwMode="auto">
          <a:xfrm>
            <a:off x="1651000" y="35385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635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38424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7390" y="1306724"/>
            <a:ext cx="184666" cy="369332"/>
          </a:xfrm>
          <a:prstGeom prst="rect">
            <a:avLst/>
          </a:prstGeom>
          <a:noFill/>
        </p:spPr>
        <p:txBody>
          <a:bodyPr wrap="none" rtlCol="0">
            <a:spAutoFit/>
          </a:bodyPr>
          <a:lstStyle/>
          <a:p>
            <a:endParaRPr lang="en-US" dirty="0"/>
          </a:p>
        </p:txBody>
      </p:sp>
      <p:pic>
        <p:nvPicPr>
          <p:cNvPr id="3" name="Picture 2" descr="CC BY licen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00" y="1193800"/>
            <a:ext cx="7784073" cy="4461975"/>
          </a:xfrm>
          <a:prstGeom prst="rect">
            <a:avLst/>
          </a:prstGeom>
        </p:spPr>
      </p:pic>
    </p:spTree>
    <p:extLst>
      <p:ext uri="{BB962C8B-B14F-4D97-AF65-F5344CB8AC3E}">
        <p14:creationId xmlns:p14="http://schemas.microsoft.com/office/powerpoint/2010/main" val="2853332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OUTline</a:t>
            </a:r>
            <a:endParaRPr lang="en-US" dirty="0"/>
          </a:p>
        </p:txBody>
      </p:sp>
      <p:sp>
        <p:nvSpPr>
          <p:cNvPr id="3" name="Content Placeholder 2"/>
          <p:cNvSpPr>
            <a:spLocks noGrp="1"/>
          </p:cNvSpPr>
          <p:nvPr>
            <p:ph idx="1"/>
          </p:nvPr>
        </p:nvSpPr>
        <p:spPr/>
        <p:txBody>
          <a:bodyPr/>
          <a:lstStyle/>
          <a:p>
            <a:r>
              <a:rPr lang="en-US" sz="3200" dirty="0" smtClean="0"/>
              <a:t>When &amp; how to read</a:t>
            </a:r>
          </a:p>
          <a:p>
            <a:r>
              <a:rPr lang="en-US" sz="3200" dirty="0" smtClean="0"/>
              <a:t>How to approach academic reading</a:t>
            </a:r>
          </a:p>
          <a:p>
            <a:r>
              <a:rPr lang="en-US" sz="3200" dirty="0" smtClean="0"/>
              <a:t>Useful tips on drawing out important concepts, arguments, examples &amp; summarising </a:t>
            </a:r>
          </a:p>
          <a:p>
            <a:endParaRPr lang="en-US" dirty="0" smtClean="0"/>
          </a:p>
          <a:p>
            <a:endParaRPr lang="en-US" dirty="0"/>
          </a:p>
        </p:txBody>
      </p:sp>
    </p:spTree>
    <p:extLst>
      <p:ext uri="{BB962C8B-B14F-4D97-AF65-F5344CB8AC3E}">
        <p14:creationId xmlns:p14="http://schemas.microsoft.com/office/powerpoint/2010/main" val="3294605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Before the </a:t>
            </a:r>
            <a:r>
              <a:rPr lang="en-ZA" dirty="0" smtClean="0"/>
              <a:t>lecture</a:t>
            </a:r>
            <a:endParaRPr lang="en-ZA" dirty="0"/>
          </a:p>
        </p:txBody>
      </p:sp>
      <p:sp>
        <p:nvSpPr>
          <p:cNvPr id="3" name="Content Placeholder 2"/>
          <p:cNvSpPr>
            <a:spLocks noGrp="1"/>
          </p:cNvSpPr>
          <p:nvPr>
            <p:ph idx="1"/>
          </p:nvPr>
        </p:nvSpPr>
        <p:spPr>
          <a:xfrm>
            <a:off x="467544" y="1844824"/>
            <a:ext cx="8229600" cy="4373563"/>
          </a:xfrm>
        </p:spPr>
        <p:txBody>
          <a:bodyPr>
            <a:normAutofit/>
          </a:bodyPr>
          <a:lstStyle/>
          <a:p>
            <a:r>
              <a:rPr lang="en-ZA" dirty="0" smtClean="0"/>
              <a:t>If </a:t>
            </a:r>
            <a:r>
              <a:rPr lang="en-ZA" dirty="0"/>
              <a:t>given work/reading to do in preparation for the lecture, DO IT. </a:t>
            </a:r>
            <a:endParaRPr lang="en-ZA" dirty="0" smtClean="0"/>
          </a:p>
          <a:p>
            <a:endParaRPr lang="en-ZA" dirty="0" smtClean="0"/>
          </a:p>
          <a:p>
            <a:pPr marL="114300" indent="0">
              <a:buNone/>
            </a:pPr>
            <a:endParaRPr lang="en-ZA" dirty="0" smtClean="0"/>
          </a:p>
          <a:p>
            <a:pPr marL="114300" indent="0">
              <a:buNone/>
            </a:pPr>
            <a:r>
              <a:rPr lang="en-ZA" dirty="0"/>
              <a:t>Look at the specific week’s topic/theme; get definitions, examples and/or more detailed explanations, so you do not walk into the lecture completely blank.</a:t>
            </a:r>
          </a:p>
          <a:p>
            <a:pPr marL="114300" indent="0">
              <a:buNone/>
            </a:pPr>
            <a:endParaRPr lang="en-ZA" dirty="0" smtClean="0"/>
          </a:p>
          <a:p>
            <a:pPr marL="114300" indent="0">
              <a:buNone/>
            </a:pPr>
            <a:endParaRPr lang="en-ZA" dirty="0"/>
          </a:p>
        </p:txBody>
      </p:sp>
    </p:spTree>
    <p:extLst>
      <p:ext uri="{BB962C8B-B14F-4D97-AF65-F5344CB8AC3E}">
        <p14:creationId xmlns:p14="http://schemas.microsoft.com/office/powerpoint/2010/main" val="88562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During the lecture</a:t>
            </a:r>
            <a:endParaRPr lang="en-ZA" dirty="0"/>
          </a:p>
        </p:txBody>
      </p:sp>
      <p:sp>
        <p:nvSpPr>
          <p:cNvPr id="3" name="Content Placeholder 2"/>
          <p:cNvSpPr>
            <a:spLocks noGrp="1"/>
          </p:cNvSpPr>
          <p:nvPr>
            <p:ph idx="1"/>
          </p:nvPr>
        </p:nvSpPr>
        <p:spPr/>
        <p:txBody>
          <a:bodyPr/>
          <a:lstStyle/>
          <a:p>
            <a:r>
              <a:rPr lang="en-ZA" i="1" dirty="0" smtClean="0"/>
              <a:t>The </a:t>
            </a:r>
            <a:r>
              <a:rPr lang="en-ZA" i="1" dirty="0"/>
              <a:t>Challenge:  </a:t>
            </a:r>
            <a:r>
              <a:rPr lang="en-ZA" dirty="0"/>
              <a:t>w</a:t>
            </a:r>
            <a:r>
              <a:rPr lang="en-ZA" dirty="0" smtClean="0"/>
              <a:t>rite</a:t>
            </a:r>
            <a:r>
              <a:rPr lang="en-ZA" dirty="0"/>
              <a:t>, listen &amp; understand simultaneously. </a:t>
            </a:r>
            <a:endParaRPr lang="en-ZA" dirty="0" smtClean="0"/>
          </a:p>
          <a:p>
            <a:pPr marL="114300" indent="0">
              <a:buNone/>
            </a:pPr>
            <a:endParaRPr lang="en-ZA" dirty="0"/>
          </a:p>
          <a:p>
            <a:pPr marL="176213" indent="-150813"/>
            <a:r>
              <a:rPr lang="en-ZA" dirty="0" smtClean="0"/>
              <a:t>Remember: </a:t>
            </a:r>
          </a:p>
          <a:p>
            <a:pPr marL="25400" indent="0">
              <a:buNone/>
            </a:pPr>
            <a:endParaRPr lang="en-ZA" dirty="0"/>
          </a:p>
          <a:p>
            <a:pPr marL="25400" indent="0">
              <a:buNone/>
            </a:pPr>
            <a:r>
              <a:rPr lang="en-ZA" dirty="0" smtClean="0"/>
              <a:t>- It’s </a:t>
            </a:r>
            <a:r>
              <a:rPr lang="en-ZA" dirty="0"/>
              <a:t>not necessary to write everything </a:t>
            </a:r>
            <a:r>
              <a:rPr lang="en-ZA" dirty="0" smtClean="0"/>
              <a:t>out. </a:t>
            </a:r>
          </a:p>
          <a:p>
            <a:pPr marL="114300" indent="0">
              <a:buNone/>
            </a:pPr>
            <a:endParaRPr lang="en-ZA" dirty="0"/>
          </a:p>
          <a:p>
            <a:pPr marL="114300" indent="0">
              <a:buNone/>
            </a:pPr>
            <a:r>
              <a:rPr lang="en-ZA" dirty="0" smtClean="0">
                <a:solidFill>
                  <a:srgbClr val="FF0000"/>
                </a:solidFill>
              </a:rPr>
              <a:t>- You </a:t>
            </a:r>
            <a:r>
              <a:rPr lang="en-ZA" dirty="0">
                <a:solidFill>
                  <a:srgbClr val="FF0000"/>
                </a:solidFill>
              </a:rPr>
              <a:t>cannot record lectures unless you have asked </a:t>
            </a:r>
            <a:r>
              <a:rPr lang="en-ZA" dirty="0" smtClean="0">
                <a:solidFill>
                  <a:srgbClr val="FF0000"/>
                </a:solidFill>
              </a:rPr>
              <a:t>for the </a:t>
            </a:r>
            <a:r>
              <a:rPr lang="en-ZA" dirty="0">
                <a:solidFill>
                  <a:srgbClr val="FF0000"/>
                </a:solidFill>
              </a:rPr>
              <a:t>lecturer’s permission to do so. </a:t>
            </a:r>
          </a:p>
        </p:txBody>
      </p:sp>
    </p:spTree>
    <p:extLst>
      <p:ext uri="{BB962C8B-B14F-4D97-AF65-F5344CB8AC3E}">
        <p14:creationId xmlns:p14="http://schemas.microsoft.com/office/powerpoint/2010/main" val="382942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During the lecture</a:t>
            </a:r>
            <a:endParaRPr lang="en-ZA" dirty="0"/>
          </a:p>
        </p:txBody>
      </p:sp>
      <p:sp>
        <p:nvSpPr>
          <p:cNvPr id="3" name="Content Placeholder 2"/>
          <p:cNvSpPr>
            <a:spLocks noGrp="1"/>
          </p:cNvSpPr>
          <p:nvPr>
            <p:ph idx="1"/>
          </p:nvPr>
        </p:nvSpPr>
        <p:spPr>
          <a:xfrm>
            <a:off x="457200" y="1752600"/>
            <a:ext cx="8229600" cy="4772744"/>
          </a:xfrm>
        </p:spPr>
        <p:txBody>
          <a:bodyPr>
            <a:normAutofit fontScale="92500" lnSpcReduction="20000"/>
          </a:bodyPr>
          <a:lstStyle/>
          <a:p>
            <a:r>
              <a:rPr lang="en-ZA" b="1" dirty="0"/>
              <a:t>Some useful </a:t>
            </a:r>
            <a:r>
              <a:rPr lang="en-ZA" b="1" dirty="0" smtClean="0"/>
              <a:t>tips: </a:t>
            </a:r>
          </a:p>
          <a:p>
            <a:pPr>
              <a:buFontTx/>
              <a:buChar char="-"/>
            </a:pPr>
            <a:r>
              <a:rPr lang="en-ZA" dirty="0" smtClean="0"/>
              <a:t>Listen </a:t>
            </a:r>
            <a:r>
              <a:rPr lang="en-ZA" dirty="0"/>
              <a:t>for clues to the structure of the lecture to help you to organise your </a:t>
            </a:r>
            <a:r>
              <a:rPr lang="en-ZA" dirty="0" smtClean="0"/>
              <a:t>notes.</a:t>
            </a:r>
          </a:p>
          <a:p>
            <a:pPr>
              <a:buFontTx/>
              <a:buChar char="-"/>
            </a:pPr>
            <a:endParaRPr lang="en-ZA" dirty="0" smtClean="0"/>
          </a:p>
          <a:p>
            <a:pPr>
              <a:buFontTx/>
              <a:buChar char="-"/>
            </a:pPr>
            <a:r>
              <a:rPr lang="en-ZA" dirty="0" smtClean="0"/>
              <a:t>It </a:t>
            </a:r>
            <a:r>
              <a:rPr lang="en-ZA" dirty="0"/>
              <a:t>is best to use slide headings, as well as key words/points noted in slides to guide you, then listen to the lecturer’s elaboration on </a:t>
            </a:r>
            <a:r>
              <a:rPr lang="en-ZA" dirty="0" smtClean="0"/>
              <a:t>these.</a:t>
            </a:r>
          </a:p>
          <a:p>
            <a:pPr>
              <a:buFontTx/>
              <a:buChar char="-"/>
            </a:pPr>
            <a:endParaRPr lang="en-ZA" dirty="0" smtClean="0"/>
          </a:p>
          <a:p>
            <a:pPr>
              <a:buFontTx/>
              <a:buChar char="-"/>
            </a:pPr>
            <a:r>
              <a:rPr lang="en-ZA" dirty="0"/>
              <a:t>Learn to recognise the key words and main ideas of the presentation: for instance, notice when words or phrases are being repeated. Are there particular words that seem to sum up the overall </a:t>
            </a:r>
            <a:r>
              <a:rPr lang="en-ZA" dirty="0" smtClean="0"/>
              <a:t>message?</a:t>
            </a:r>
          </a:p>
          <a:p>
            <a:pPr>
              <a:buFontTx/>
              <a:buChar char="-"/>
            </a:pPr>
            <a:endParaRPr lang="en-ZA" dirty="0"/>
          </a:p>
          <a:p>
            <a:pPr>
              <a:buFontTx/>
              <a:buChar char="-"/>
            </a:pPr>
            <a:r>
              <a:rPr lang="en-ZA" dirty="0"/>
              <a:t>Note down questions or ideas you have. </a:t>
            </a:r>
          </a:p>
        </p:txBody>
      </p:sp>
    </p:spTree>
    <p:extLst>
      <p:ext uri="{BB962C8B-B14F-4D97-AF65-F5344CB8AC3E}">
        <p14:creationId xmlns:p14="http://schemas.microsoft.com/office/powerpoint/2010/main" val="889303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During the lecture</a:t>
            </a:r>
          </a:p>
        </p:txBody>
      </p:sp>
      <p:sp>
        <p:nvSpPr>
          <p:cNvPr id="3" name="Content Placeholder 2"/>
          <p:cNvSpPr>
            <a:spLocks noGrp="1"/>
          </p:cNvSpPr>
          <p:nvPr>
            <p:ph idx="1"/>
          </p:nvPr>
        </p:nvSpPr>
        <p:spPr>
          <a:xfrm>
            <a:off x="467544" y="1628800"/>
            <a:ext cx="8229600" cy="5040560"/>
          </a:xfrm>
        </p:spPr>
        <p:txBody>
          <a:bodyPr>
            <a:normAutofit lnSpcReduction="10000"/>
          </a:bodyPr>
          <a:lstStyle/>
          <a:p>
            <a:r>
              <a:rPr lang="en-ZA" b="1" dirty="0"/>
              <a:t>Some useful tips: </a:t>
            </a:r>
          </a:p>
          <a:p>
            <a:pPr>
              <a:buFontTx/>
              <a:buChar char="-"/>
            </a:pPr>
            <a:r>
              <a:rPr lang="en-ZA" dirty="0" smtClean="0"/>
              <a:t>Be </a:t>
            </a:r>
            <a:r>
              <a:rPr lang="en-ZA" dirty="0"/>
              <a:t>an active listener not a sponge - try to connect what is being said to what you already know. Ask yourself, do I agree? How does it fit in with what I </a:t>
            </a:r>
            <a:r>
              <a:rPr lang="en-ZA" dirty="0" smtClean="0"/>
              <a:t>already </a:t>
            </a:r>
            <a:r>
              <a:rPr lang="en-ZA" dirty="0"/>
              <a:t>knew? How did she get to that conclusion</a:t>
            </a:r>
            <a:r>
              <a:rPr lang="en-ZA" dirty="0" smtClean="0"/>
              <a:t>?</a:t>
            </a:r>
          </a:p>
          <a:p>
            <a:pPr>
              <a:buFontTx/>
              <a:buChar char="-"/>
            </a:pPr>
            <a:endParaRPr lang="en-ZA" dirty="0" smtClean="0"/>
          </a:p>
          <a:p>
            <a:pPr>
              <a:buFontTx/>
              <a:buChar char="-"/>
            </a:pPr>
            <a:r>
              <a:rPr lang="en-ZA" dirty="0" smtClean="0"/>
              <a:t>Be </a:t>
            </a:r>
            <a:r>
              <a:rPr lang="en-ZA" dirty="0"/>
              <a:t>an active listener not a sponge - try to connect what is being said to what you already know. </a:t>
            </a:r>
            <a:endParaRPr lang="en-ZA" dirty="0" smtClean="0"/>
          </a:p>
          <a:p>
            <a:pPr>
              <a:buFontTx/>
              <a:buChar char="-"/>
            </a:pPr>
            <a:endParaRPr lang="en-ZA" dirty="0" smtClean="0"/>
          </a:p>
          <a:p>
            <a:pPr>
              <a:buFontTx/>
              <a:buChar char="-"/>
            </a:pPr>
            <a:r>
              <a:rPr lang="en-ZA" dirty="0" smtClean="0"/>
              <a:t>Create </a:t>
            </a:r>
            <a:r>
              <a:rPr lang="en-ZA" dirty="0"/>
              <a:t>your own abbreviations for note taking</a:t>
            </a:r>
            <a:r>
              <a:rPr lang="en-ZA" dirty="0" smtClean="0"/>
              <a:t>.</a:t>
            </a:r>
          </a:p>
          <a:p>
            <a:pPr>
              <a:buFontTx/>
              <a:buChar char="-"/>
            </a:pPr>
            <a:endParaRPr lang="en-ZA" dirty="0"/>
          </a:p>
          <a:p>
            <a:pPr marL="442913" indent="-266700">
              <a:buNone/>
            </a:pPr>
            <a:r>
              <a:rPr lang="en-ZA" dirty="0" smtClean="0"/>
              <a:t>- Note </a:t>
            </a:r>
            <a:r>
              <a:rPr lang="en-ZA" dirty="0"/>
              <a:t>author/’actor’/events references mentioned in </a:t>
            </a:r>
            <a:r>
              <a:rPr lang="en-ZA" dirty="0" smtClean="0"/>
              <a:t>class.</a:t>
            </a:r>
          </a:p>
        </p:txBody>
      </p:sp>
    </p:spTree>
    <p:extLst>
      <p:ext uri="{BB962C8B-B14F-4D97-AF65-F5344CB8AC3E}">
        <p14:creationId xmlns:p14="http://schemas.microsoft.com/office/powerpoint/2010/main" val="4148497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After the lecture</a:t>
            </a:r>
          </a:p>
        </p:txBody>
      </p:sp>
      <p:sp>
        <p:nvSpPr>
          <p:cNvPr id="3" name="Content Placeholder 2"/>
          <p:cNvSpPr>
            <a:spLocks noGrp="1"/>
          </p:cNvSpPr>
          <p:nvPr>
            <p:ph idx="1"/>
          </p:nvPr>
        </p:nvSpPr>
        <p:spPr/>
        <p:txBody>
          <a:bodyPr/>
          <a:lstStyle/>
          <a:p>
            <a:r>
              <a:rPr lang="en-ZA" dirty="0"/>
              <a:t>Try and match the lecture content with the learning objectives or outcomes (usually found in the course outline</a:t>
            </a:r>
            <a:r>
              <a:rPr lang="en-ZA" dirty="0" smtClean="0"/>
              <a:t>).</a:t>
            </a:r>
          </a:p>
          <a:p>
            <a:r>
              <a:rPr lang="en-ZA" dirty="0"/>
              <a:t>Revise the lecture notes within 24 hours of going to the </a:t>
            </a:r>
            <a:r>
              <a:rPr lang="en-ZA" dirty="0" smtClean="0"/>
              <a:t>lecture.</a:t>
            </a:r>
          </a:p>
          <a:p>
            <a:r>
              <a:rPr lang="en-ZA" dirty="0"/>
              <a:t>If you are still in doubt or have some questions about something covered/mentioned in the lecture or note something you believe to be important </a:t>
            </a:r>
            <a:r>
              <a:rPr lang="en-ZA" dirty="0" smtClean="0"/>
              <a:t>.</a:t>
            </a:r>
          </a:p>
          <a:p>
            <a:r>
              <a:rPr lang="en-ZA" dirty="0"/>
              <a:t>If you have not done the prescribed readings, do so and add any notes you gain from these readings to your lecture notes.</a:t>
            </a:r>
          </a:p>
        </p:txBody>
      </p:sp>
    </p:spTree>
    <p:extLst>
      <p:ext uri="{BB962C8B-B14F-4D97-AF65-F5344CB8AC3E}">
        <p14:creationId xmlns:p14="http://schemas.microsoft.com/office/powerpoint/2010/main" val="1112362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Academic Reading</a:t>
            </a:r>
          </a:p>
        </p:txBody>
      </p:sp>
      <p:sp>
        <p:nvSpPr>
          <p:cNvPr id="3" name="Content Placeholder 2"/>
          <p:cNvSpPr>
            <a:spLocks noGrp="1"/>
          </p:cNvSpPr>
          <p:nvPr>
            <p:ph idx="1"/>
          </p:nvPr>
        </p:nvSpPr>
        <p:spPr/>
        <p:txBody>
          <a:bodyPr>
            <a:normAutofit lnSpcReduction="10000"/>
          </a:bodyPr>
          <a:lstStyle/>
          <a:p>
            <a:r>
              <a:rPr lang="en-ZA" dirty="0"/>
              <a:t>The readings of the first few weeks are designed to introduce you to some of the important concepts of political </a:t>
            </a:r>
            <a:r>
              <a:rPr lang="en-ZA" dirty="0" smtClean="0"/>
              <a:t>science. </a:t>
            </a:r>
          </a:p>
          <a:p>
            <a:pPr marL="114300" indent="0">
              <a:buNone/>
            </a:pPr>
            <a:endParaRPr lang="en-ZA" dirty="0" smtClean="0"/>
          </a:p>
          <a:p>
            <a:r>
              <a:rPr lang="en-ZA" b="1" dirty="0"/>
              <a:t>Before you read</a:t>
            </a:r>
            <a:r>
              <a:rPr lang="en-ZA" dirty="0"/>
              <a:t>, have a look at the topic for that week’s readings. This will give you insight on the important parts of the </a:t>
            </a:r>
            <a:r>
              <a:rPr lang="en-ZA" dirty="0" smtClean="0"/>
              <a:t>reading.</a:t>
            </a:r>
          </a:p>
          <a:p>
            <a:pPr marL="114300" indent="0">
              <a:buNone/>
            </a:pPr>
            <a:endParaRPr lang="en-ZA" dirty="0" smtClean="0"/>
          </a:p>
          <a:p>
            <a:r>
              <a:rPr lang="en-ZA" dirty="0"/>
              <a:t>B</a:t>
            </a:r>
            <a:r>
              <a:rPr lang="en-ZA" dirty="0" smtClean="0"/>
              <a:t>egin </a:t>
            </a:r>
            <a:r>
              <a:rPr lang="en-ZA" dirty="0"/>
              <a:t>by making a few notes about what you already know about the topic. </a:t>
            </a:r>
            <a:r>
              <a:rPr lang="en-ZA" dirty="0" smtClean="0"/>
              <a:t>You </a:t>
            </a:r>
            <a:r>
              <a:rPr lang="en-ZA" dirty="0"/>
              <a:t>can then begin the reading ready to make notes on what you do not already </a:t>
            </a:r>
            <a:r>
              <a:rPr lang="en-ZA" dirty="0" smtClean="0"/>
              <a:t>know.</a:t>
            </a:r>
            <a:endParaRPr lang="en-ZA" dirty="0"/>
          </a:p>
        </p:txBody>
      </p:sp>
    </p:spTree>
    <p:extLst>
      <p:ext uri="{BB962C8B-B14F-4D97-AF65-F5344CB8AC3E}">
        <p14:creationId xmlns:p14="http://schemas.microsoft.com/office/powerpoint/2010/main" val="2847045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Academic Reading</a:t>
            </a:r>
          </a:p>
        </p:txBody>
      </p:sp>
      <p:sp>
        <p:nvSpPr>
          <p:cNvPr id="3" name="Content Placeholder 2"/>
          <p:cNvSpPr>
            <a:spLocks noGrp="1"/>
          </p:cNvSpPr>
          <p:nvPr>
            <p:ph idx="1"/>
          </p:nvPr>
        </p:nvSpPr>
        <p:spPr/>
        <p:txBody>
          <a:bodyPr/>
          <a:lstStyle/>
          <a:p>
            <a:r>
              <a:rPr lang="en-ZA" dirty="0"/>
              <a:t>Break long readings into manageable segments. A forty page article is too long to read in one sitting and you will not take </a:t>
            </a:r>
            <a:r>
              <a:rPr lang="en-ZA" dirty="0" smtClean="0"/>
              <a:t>effective notes.</a:t>
            </a:r>
          </a:p>
          <a:p>
            <a:r>
              <a:rPr lang="en-ZA" dirty="0"/>
              <a:t>Keep track of what you are reading on your notes by writing down the author, title, place of publication, publisher and year. This will help later when you compile your bibliography. </a:t>
            </a:r>
            <a:endParaRPr lang="en-ZA" dirty="0" smtClean="0"/>
          </a:p>
          <a:p>
            <a:r>
              <a:rPr lang="en-ZA" dirty="0"/>
              <a:t>Don’t just underline and highlight (though this is important) but also write questions and comments about the text you are </a:t>
            </a:r>
            <a:r>
              <a:rPr lang="en-ZA" dirty="0" smtClean="0"/>
              <a:t>reading.</a:t>
            </a:r>
            <a:endParaRPr lang="en-ZA" dirty="0"/>
          </a:p>
        </p:txBody>
      </p:sp>
    </p:spTree>
    <p:extLst>
      <p:ext uri="{BB962C8B-B14F-4D97-AF65-F5344CB8AC3E}">
        <p14:creationId xmlns:p14="http://schemas.microsoft.com/office/powerpoint/2010/main" val="33783466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94</TotalTime>
  <Words>725</Words>
  <Application>Microsoft Macintosh PowerPoint</Application>
  <PresentationFormat>On-screen Show (4:3)</PresentationFormat>
  <Paragraphs>78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Apothecary</vt:lpstr>
      <vt:lpstr>Note-taking in Lectures &amp; Readings</vt:lpstr>
      <vt:lpstr>OUTline</vt:lpstr>
      <vt:lpstr>Before the lecture</vt:lpstr>
      <vt:lpstr>During the lecture</vt:lpstr>
      <vt:lpstr>During the lecture</vt:lpstr>
      <vt:lpstr>During the lecture</vt:lpstr>
      <vt:lpstr>After the lecture</vt:lpstr>
      <vt:lpstr>Academic Reading</vt:lpstr>
      <vt:lpstr>Academic Reading</vt:lpstr>
      <vt:lpstr>What to take note of</vt:lpstr>
      <vt:lpstr>Useful tips</vt:lpstr>
      <vt:lpstr>After reading</vt:lpstr>
      <vt:lpstr>Summarise (example)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Note-taking in Lectures &amp; Readings</dc:title>
  <dc:creator>Boikanyo Modungwa</dc:creator>
  <cp:lastModifiedBy>Bame Modungwa</cp:lastModifiedBy>
  <cp:revision>10</cp:revision>
  <dcterms:created xsi:type="dcterms:W3CDTF">2013-07-05T13:57:16Z</dcterms:created>
  <dcterms:modified xsi:type="dcterms:W3CDTF">2014-05-01T20:08:36Z</dcterms:modified>
</cp:coreProperties>
</file>