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handoutMasterIdLst>
    <p:handoutMasterId r:id="rId58"/>
  </p:handoutMasterIdLst>
  <p:sldIdLst>
    <p:sldId id="322" r:id="rId2"/>
    <p:sldId id="362" r:id="rId3"/>
    <p:sldId id="311" r:id="rId4"/>
    <p:sldId id="257" r:id="rId5"/>
    <p:sldId id="332" r:id="rId6"/>
    <p:sldId id="334" r:id="rId7"/>
    <p:sldId id="282" r:id="rId8"/>
    <p:sldId id="323" r:id="rId9"/>
    <p:sldId id="335" r:id="rId10"/>
    <p:sldId id="336" r:id="rId11"/>
    <p:sldId id="327" r:id="rId12"/>
    <p:sldId id="338" r:id="rId13"/>
    <p:sldId id="337" r:id="rId14"/>
    <p:sldId id="291" r:id="rId15"/>
    <p:sldId id="343" r:id="rId16"/>
    <p:sldId id="344" r:id="rId17"/>
    <p:sldId id="326" r:id="rId18"/>
    <p:sldId id="358" r:id="rId19"/>
    <p:sldId id="347" r:id="rId20"/>
    <p:sldId id="359" r:id="rId21"/>
    <p:sldId id="348" r:id="rId22"/>
    <p:sldId id="349" r:id="rId23"/>
    <p:sldId id="360" r:id="rId24"/>
    <p:sldId id="363" r:id="rId25"/>
    <p:sldId id="375" r:id="rId26"/>
    <p:sldId id="379" r:id="rId27"/>
    <p:sldId id="346" r:id="rId28"/>
    <p:sldId id="381" r:id="rId29"/>
    <p:sldId id="351" r:id="rId30"/>
    <p:sldId id="303" r:id="rId31"/>
    <p:sldId id="364" r:id="rId32"/>
    <p:sldId id="293" r:id="rId33"/>
    <p:sldId id="352" r:id="rId34"/>
    <p:sldId id="306" r:id="rId35"/>
    <p:sldId id="299" r:id="rId36"/>
    <p:sldId id="354" r:id="rId37"/>
    <p:sldId id="380" r:id="rId38"/>
    <p:sldId id="366" r:id="rId39"/>
    <p:sldId id="367" r:id="rId40"/>
    <p:sldId id="300" r:id="rId41"/>
    <p:sldId id="361" r:id="rId42"/>
    <p:sldId id="368" r:id="rId43"/>
    <p:sldId id="296" r:id="rId44"/>
    <p:sldId id="369" r:id="rId45"/>
    <p:sldId id="295" r:id="rId46"/>
    <p:sldId id="297" r:id="rId47"/>
    <p:sldId id="370" r:id="rId48"/>
    <p:sldId id="371" r:id="rId49"/>
    <p:sldId id="373" r:id="rId50"/>
    <p:sldId id="314" r:id="rId51"/>
    <p:sldId id="316" r:id="rId52"/>
    <p:sldId id="315" r:id="rId53"/>
    <p:sldId id="312" r:id="rId54"/>
    <p:sldId id="376" r:id="rId55"/>
    <p:sldId id="377" r:id="rId56"/>
  </p:sldIdLst>
  <p:sldSz cx="10160000" cy="7620000"/>
  <p:notesSz cx="6781800" cy="99187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66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86" autoAdjust="0"/>
    <p:restoredTop sz="76978" autoAdjust="0"/>
  </p:normalViewPr>
  <p:slideViewPr>
    <p:cSldViewPr>
      <p:cViewPr varScale="1">
        <p:scale>
          <a:sx n="63" d="100"/>
          <a:sy n="63" d="100"/>
        </p:scale>
        <p:origin x="-205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2754" y="1152"/>
      </p:cViewPr>
      <p:guideLst>
        <p:guide orient="horz" pos="3124"/>
        <p:guide pos="21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bass02\Desktop\Natalia\Federal%20University%20of%20S&#227;o%20Paulo%20-%20UNIFESP.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44"/>
    </mc:Choice>
    <mc:Fallback>
      <c:style val="44"/>
    </mc:Fallback>
  </mc:AlternateContent>
  <c:chart>
    <c:title>
      <c:tx>
        <c:rich>
          <a:bodyPr/>
          <a:lstStyle/>
          <a:p>
            <a:pPr>
              <a:defRPr lang="en-US"/>
            </a:pPr>
            <a:r>
              <a:rPr lang="en-US"/>
              <a:t>Top 20 Impact Factors  </a:t>
            </a:r>
          </a:p>
        </c:rich>
      </c:tx>
      <c:layout>
        <c:manualLayout>
          <c:xMode val="edge"/>
          <c:yMode val="edge"/>
          <c:x val="0.35171526156116156"/>
          <c:y val="6.851851851851852E-2"/>
        </c:manualLayout>
      </c:layout>
      <c:overlay val="0"/>
    </c:title>
    <c:autoTitleDeleted val="0"/>
    <c:plotArea>
      <c:layout>
        <c:manualLayout>
          <c:layoutTarget val="inner"/>
          <c:xMode val="edge"/>
          <c:yMode val="edge"/>
          <c:x val="0.13044752082759523"/>
          <c:y val="0.18415048118985144"/>
          <c:w val="0.73117949607585431"/>
          <c:h val="0.48247764223980694"/>
        </c:manualLayout>
      </c:layout>
      <c:barChart>
        <c:barDir val="col"/>
        <c:grouping val="clustered"/>
        <c:varyColors val="0"/>
        <c:ser>
          <c:idx val="0"/>
          <c:order val="0"/>
          <c:tx>
            <c:strRef>
              <c:f>'[1]Impact Factors'!$B$1</c:f>
              <c:strCache>
                <c:ptCount val="1"/>
                <c:pt idx="0">
                  <c:v>Impact Factors</c:v>
                </c:pt>
              </c:strCache>
            </c:strRef>
          </c:tx>
          <c:spPr>
            <a:solidFill>
              <a:srgbClr val="C00000"/>
            </a:solidFill>
          </c:spPr>
          <c:invertIfNegative val="0"/>
          <c:dLbls>
            <c:txPr>
              <a:bodyPr/>
              <a:lstStyle/>
              <a:p>
                <a:pPr>
                  <a:defRPr lang="en-US"/>
                </a:pPr>
                <a:endParaRPr lang="en-US"/>
              </a:p>
            </c:txPr>
            <c:showLegendKey val="0"/>
            <c:showVal val="1"/>
            <c:showCatName val="0"/>
            <c:showSerName val="0"/>
            <c:showPercent val="0"/>
            <c:showBubbleSize val="0"/>
            <c:showLeaderLines val="0"/>
          </c:dLbls>
          <c:cat>
            <c:strRef>
              <c:f>'[1]Impact Factors'!$A$2:$A$21</c:f>
              <c:strCache>
                <c:ptCount val="20"/>
                <c:pt idx="0">
                  <c:v>Genome Biology</c:v>
                </c:pt>
                <c:pt idx="1">
                  <c:v>Orphanet Journal of Rare Diseases</c:v>
                </c:pt>
                <c:pt idx="2">
                  <c:v>BMC Biology</c:v>
                </c:pt>
                <c:pt idx="3">
                  <c:v>Breast Cancer Research</c:v>
                </c:pt>
                <c:pt idx="4">
                  <c:v>Molecular Neurodegeneration</c:v>
                </c:pt>
                <c:pt idx="5">
                  <c:v>Critical Care</c:v>
                </c:pt>
                <c:pt idx="6">
                  <c:v>Journal of Neuroinflammation</c:v>
                </c:pt>
                <c:pt idx="7">
                  <c:v>BMC Evolutionary Biology</c:v>
                </c:pt>
                <c:pt idx="8">
                  <c:v>Arthritis Research &amp;Therapy</c:v>
                </c:pt>
                <c:pt idx="9">
                  <c:v>Molecular Pain</c:v>
                </c:pt>
                <c:pt idx="10">
                  <c:v>Molecular Cancer</c:v>
                </c:pt>
                <c:pt idx="11">
                  <c:v>Biotechnology for Biofuels</c:v>
                </c:pt>
                <c:pt idx="12">
                  <c:v>Retrovirology</c:v>
                </c:pt>
                <c:pt idx="13">
                  <c:v>BMC Systems Biology</c:v>
                </c:pt>
                <c:pt idx="14">
                  <c:v>BMC Medicine</c:v>
                </c:pt>
                <c:pt idx="15">
                  <c:v>BMC Plant Biology</c:v>
                </c:pt>
                <c:pt idx="16">
                  <c:v>BMC Genomics</c:v>
                </c:pt>
                <c:pt idx="17">
                  <c:v>BMC Bioinformatics</c:v>
                </c:pt>
                <c:pt idx="18">
                  <c:v>Microbial Cell Factories</c:v>
                </c:pt>
                <c:pt idx="19">
                  <c:v>Journal of Translational Medicine</c:v>
                </c:pt>
              </c:strCache>
            </c:strRef>
          </c:cat>
          <c:val>
            <c:numRef>
              <c:f>'[1]Impact Factors'!$B$2:$B$21</c:f>
              <c:numCache>
                <c:formatCode>General</c:formatCode>
                <c:ptCount val="20"/>
                <c:pt idx="0">
                  <c:v>6.63</c:v>
                </c:pt>
                <c:pt idx="1">
                  <c:v>5.83</c:v>
                </c:pt>
                <c:pt idx="2">
                  <c:v>5.64</c:v>
                </c:pt>
                <c:pt idx="3">
                  <c:v>5.33</c:v>
                </c:pt>
                <c:pt idx="4">
                  <c:v>5.09</c:v>
                </c:pt>
                <c:pt idx="5">
                  <c:v>4.9300000000000024</c:v>
                </c:pt>
                <c:pt idx="6">
                  <c:v>4.68</c:v>
                </c:pt>
                <c:pt idx="7">
                  <c:v>4.29</c:v>
                </c:pt>
                <c:pt idx="8">
                  <c:v>4.2699999999999996</c:v>
                </c:pt>
                <c:pt idx="9">
                  <c:v>4.1899999999999995</c:v>
                </c:pt>
                <c:pt idx="10">
                  <c:v>4.1599999999999975</c:v>
                </c:pt>
                <c:pt idx="11">
                  <c:v>4.1199999999999966</c:v>
                </c:pt>
                <c:pt idx="12">
                  <c:v>4.1099999999999985</c:v>
                </c:pt>
                <c:pt idx="13">
                  <c:v>4.0599999999999996</c:v>
                </c:pt>
                <c:pt idx="14">
                  <c:v>3.9899999999999998</c:v>
                </c:pt>
                <c:pt idx="15">
                  <c:v>3.77</c:v>
                </c:pt>
                <c:pt idx="16">
                  <c:v>3.7600000000000002</c:v>
                </c:pt>
                <c:pt idx="17">
                  <c:v>3.4299999999999997</c:v>
                </c:pt>
                <c:pt idx="18">
                  <c:v>3.4299999999999997</c:v>
                </c:pt>
                <c:pt idx="19">
                  <c:v>3.4099999999999997</c:v>
                </c:pt>
              </c:numCache>
            </c:numRef>
          </c:val>
        </c:ser>
        <c:dLbls>
          <c:showLegendKey val="0"/>
          <c:showVal val="0"/>
          <c:showCatName val="0"/>
          <c:showSerName val="0"/>
          <c:showPercent val="0"/>
          <c:showBubbleSize val="0"/>
        </c:dLbls>
        <c:gapWidth val="150"/>
        <c:axId val="41733504"/>
        <c:axId val="59913344"/>
      </c:barChart>
      <c:catAx>
        <c:axId val="41733504"/>
        <c:scaling>
          <c:orientation val="minMax"/>
        </c:scaling>
        <c:delete val="0"/>
        <c:axPos val="b"/>
        <c:numFmt formatCode="General" sourceLinked="1"/>
        <c:majorTickMark val="out"/>
        <c:minorTickMark val="none"/>
        <c:tickLblPos val="nextTo"/>
        <c:txPr>
          <a:bodyPr/>
          <a:lstStyle/>
          <a:p>
            <a:pPr>
              <a:defRPr lang="en-US"/>
            </a:pPr>
            <a:endParaRPr lang="en-US"/>
          </a:p>
        </c:txPr>
        <c:crossAx val="59913344"/>
        <c:crosses val="autoZero"/>
        <c:auto val="1"/>
        <c:lblAlgn val="ctr"/>
        <c:lblOffset val="100"/>
        <c:noMultiLvlLbl val="0"/>
      </c:catAx>
      <c:valAx>
        <c:axId val="59913344"/>
        <c:scaling>
          <c:orientation val="minMax"/>
        </c:scaling>
        <c:delete val="0"/>
        <c:axPos val="l"/>
        <c:majorGridlines/>
        <c:numFmt formatCode="General" sourceLinked="1"/>
        <c:majorTickMark val="out"/>
        <c:minorTickMark val="none"/>
        <c:tickLblPos val="nextTo"/>
        <c:txPr>
          <a:bodyPr/>
          <a:lstStyle/>
          <a:p>
            <a:pPr>
              <a:defRPr lang="en-US"/>
            </a:pPr>
            <a:endParaRPr lang="en-US"/>
          </a:p>
        </c:txPr>
        <c:crossAx val="41733504"/>
        <c:crosses val="autoZero"/>
        <c:crossBetween val="between"/>
      </c:valAx>
    </c:plotArea>
    <c:legend>
      <c:legendPos val="r"/>
      <c:layout>
        <c:manualLayout>
          <c:xMode val="edge"/>
          <c:yMode val="edge"/>
          <c:x val="0.85395714113563359"/>
          <c:y val="0.40067435835464377"/>
          <c:w val="0.14442467367950768"/>
          <c:h val="5.5172893372173404E-2"/>
        </c:manualLayout>
      </c:layout>
      <c:overlay val="0"/>
      <c:txPr>
        <a:bodyPr/>
        <a:lstStyle/>
        <a:p>
          <a:pPr>
            <a:defRPr lang="en-US"/>
          </a:pPr>
          <a:endParaRPr lang="en-US"/>
        </a:p>
      </c:txPr>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0.43329</cdr:x>
      <cdr:y>0.9217</cdr:y>
    </cdr:from>
    <cdr:to>
      <cdr:x>0.51408</cdr:x>
      <cdr:y>0.9821</cdr:y>
    </cdr:to>
    <cdr:sp macro="" textlink="">
      <cdr:nvSpPr>
        <cdr:cNvPr id="2" name="TextBox 1"/>
        <cdr:cNvSpPr txBox="1"/>
      </cdr:nvSpPr>
      <cdr:spPr>
        <a:xfrm xmlns:a="http://schemas.openxmlformats.org/drawingml/2006/main">
          <a:off x="3371851" y="3924300"/>
          <a:ext cx="628650" cy="25717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b="1"/>
            <a:t>Journal</a:t>
          </a:r>
        </a:p>
        <a:p xmlns:a="http://schemas.openxmlformats.org/drawingml/2006/main">
          <a:endParaRPr lang="en-US" sz="1100" b="1"/>
        </a:p>
      </cdr:txBody>
    </cdr:sp>
  </cdr:relSizeAnchor>
  <cdr:relSizeAnchor xmlns:cdr="http://schemas.openxmlformats.org/drawingml/2006/chartDrawing">
    <cdr:from>
      <cdr:x>0.43329</cdr:x>
      <cdr:y>0.9217</cdr:y>
    </cdr:from>
    <cdr:to>
      <cdr:x>0.51408</cdr:x>
      <cdr:y>0.9821</cdr:y>
    </cdr:to>
    <cdr:sp macro="" textlink="">
      <cdr:nvSpPr>
        <cdr:cNvPr id="3" name="TextBox 1"/>
        <cdr:cNvSpPr txBox="1"/>
      </cdr:nvSpPr>
      <cdr:spPr>
        <a:xfrm xmlns:a="http://schemas.openxmlformats.org/drawingml/2006/main">
          <a:off x="3371851" y="3924300"/>
          <a:ext cx="628650" cy="25717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b="1"/>
            <a:t>Journal</a:t>
          </a:r>
        </a:p>
        <a:p xmlns:a="http://schemas.openxmlformats.org/drawingml/2006/main">
          <a:endParaRPr lang="en-US" sz="1100" b="1"/>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38982" cy="495397"/>
          </a:xfrm>
          <a:prstGeom prst="rect">
            <a:avLst/>
          </a:prstGeom>
        </p:spPr>
        <p:txBody>
          <a:bodyPr vert="horz" lIns="88093" tIns="44047" rIns="88093" bIns="44047" rtlCol="0"/>
          <a:lstStyle>
            <a:lvl1pPr algn="l">
              <a:defRPr sz="1200"/>
            </a:lvl1pPr>
          </a:lstStyle>
          <a:p>
            <a:endParaRPr lang="en-ZA"/>
          </a:p>
        </p:txBody>
      </p:sp>
      <p:sp>
        <p:nvSpPr>
          <p:cNvPr id="3" name="Date Placeholder 2"/>
          <p:cNvSpPr>
            <a:spLocks noGrp="1"/>
          </p:cNvSpPr>
          <p:nvPr>
            <p:ph type="dt" sz="quarter" idx="1"/>
          </p:nvPr>
        </p:nvSpPr>
        <p:spPr>
          <a:xfrm>
            <a:off x="3841302" y="0"/>
            <a:ext cx="2938982" cy="495397"/>
          </a:xfrm>
          <a:prstGeom prst="rect">
            <a:avLst/>
          </a:prstGeom>
        </p:spPr>
        <p:txBody>
          <a:bodyPr vert="horz" lIns="88093" tIns="44047" rIns="88093" bIns="44047" rtlCol="0"/>
          <a:lstStyle>
            <a:lvl1pPr algn="r">
              <a:defRPr sz="1200"/>
            </a:lvl1pPr>
          </a:lstStyle>
          <a:p>
            <a:fld id="{789C72D1-BE41-4EF8-B354-D7C5FF022D7C}" type="datetimeFigureOut">
              <a:rPr lang="en-ZA" smtClean="0"/>
              <a:pPr/>
              <a:t>2011/10/27</a:t>
            </a:fld>
            <a:endParaRPr lang="en-ZA"/>
          </a:p>
        </p:txBody>
      </p:sp>
      <p:sp>
        <p:nvSpPr>
          <p:cNvPr id="4" name="Footer Placeholder 3"/>
          <p:cNvSpPr>
            <a:spLocks noGrp="1"/>
          </p:cNvSpPr>
          <p:nvPr>
            <p:ph type="ftr" sz="quarter" idx="2"/>
          </p:nvPr>
        </p:nvSpPr>
        <p:spPr>
          <a:xfrm>
            <a:off x="1" y="9421765"/>
            <a:ext cx="2938982" cy="495397"/>
          </a:xfrm>
          <a:prstGeom prst="rect">
            <a:avLst/>
          </a:prstGeom>
        </p:spPr>
        <p:txBody>
          <a:bodyPr vert="horz" lIns="88093" tIns="44047" rIns="88093" bIns="44047" rtlCol="0" anchor="b"/>
          <a:lstStyle>
            <a:lvl1pPr algn="l">
              <a:defRPr sz="1200"/>
            </a:lvl1pPr>
          </a:lstStyle>
          <a:p>
            <a:endParaRPr lang="en-ZA"/>
          </a:p>
        </p:txBody>
      </p:sp>
      <p:sp>
        <p:nvSpPr>
          <p:cNvPr id="5" name="Slide Number Placeholder 4"/>
          <p:cNvSpPr>
            <a:spLocks noGrp="1"/>
          </p:cNvSpPr>
          <p:nvPr>
            <p:ph type="sldNum" sz="quarter" idx="3"/>
          </p:nvPr>
        </p:nvSpPr>
        <p:spPr>
          <a:xfrm>
            <a:off x="3841302" y="9421765"/>
            <a:ext cx="2938982" cy="495397"/>
          </a:xfrm>
          <a:prstGeom prst="rect">
            <a:avLst/>
          </a:prstGeom>
        </p:spPr>
        <p:txBody>
          <a:bodyPr vert="horz" lIns="88093" tIns="44047" rIns="88093" bIns="44047" rtlCol="0" anchor="b"/>
          <a:lstStyle>
            <a:lvl1pPr algn="r">
              <a:defRPr sz="1200"/>
            </a:lvl1pPr>
          </a:lstStyle>
          <a:p>
            <a:fld id="{946D8C24-4A6F-4A2A-BFDB-40C8B00083C0}" type="slidenum">
              <a:rPr lang="en-ZA" smtClean="0"/>
              <a:pPr/>
              <a:t>‹#›</a:t>
            </a:fld>
            <a:endParaRPr lang="en-ZA"/>
          </a:p>
        </p:txBody>
      </p:sp>
    </p:spTree>
    <p:extLst>
      <p:ext uri="{BB962C8B-B14F-4D97-AF65-F5344CB8AC3E}">
        <p14:creationId xmlns:p14="http://schemas.microsoft.com/office/powerpoint/2010/main" val="3460875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2938982" cy="495397"/>
          </a:xfrm>
          <a:prstGeom prst="rect">
            <a:avLst/>
          </a:prstGeom>
          <a:noFill/>
          <a:ln w="9525">
            <a:noFill/>
            <a:miter lim="800000"/>
            <a:headEnd/>
            <a:tailEnd/>
          </a:ln>
          <a:effectLst/>
        </p:spPr>
        <p:txBody>
          <a:bodyPr vert="horz" wrap="square" lIns="95423" tIns="47711" rIns="95423" bIns="47711" numCol="1" anchor="t" anchorCtr="0" compatLnSpc="1">
            <a:prstTxWarp prst="textNoShape">
              <a:avLst/>
            </a:prstTxWarp>
          </a:bodyPr>
          <a:lstStyle>
            <a:lvl1pPr defTabSz="954344">
              <a:defRPr sz="1300"/>
            </a:lvl1pPr>
          </a:lstStyle>
          <a:p>
            <a:endParaRPr lang="en-US"/>
          </a:p>
        </p:txBody>
      </p:sp>
      <p:sp>
        <p:nvSpPr>
          <p:cNvPr id="4099" name="Rectangle 3"/>
          <p:cNvSpPr>
            <a:spLocks noGrp="1" noChangeArrowheads="1"/>
          </p:cNvSpPr>
          <p:nvPr>
            <p:ph type="dt" idx="1"/>
          </p:nvPr>
        </p:nvSpPr>
        <p:spPr bwMode="auto">
          <a:xfrm>
            <a:off x="3842818" y="0"/>
            <a:ext cx="2938982" cy="495397"/>
          </a:xfrm>
          <a:prstGeom prst="rect">
            <a:avLst/>
          </a:prstGeom>
          <a:noFill/>
          <a:ln w="9525">
            <a:noFill/>
            <a:miter lim="800000"/>
            <a:headEnd/>
            <a:tailEnd/>
          </a:ln>
          <a:effectLst/>
        </p:spPr>
        <p:txBody>
          <a:bodyPr vert="horz" wrap="square" lIns="95423" tIns="47711" rIns="95423" bIns="47711" numCol="1" anchor="t" anchorCtr="0" compatLnSpc="1">
            <a:prstTxWarp prst="textNoShape">
              <a:avLst/>
            </a:prstTxWarp>
          </a:bodyPr>
          <a:lstStyle>
            <a:lvl1pPr algn="r" defTabSz="954344">
              <a:defRPr sz="1300"/>
            </a:lvl1pPr>
          </a:lstStyle>
          <a:p>
            <a:endParaRPr lang="en-US"/>
          </a:p>
        </p:txBody>
      </p:sp>
      <p:sp>
        <p:nvSpPr>
          <p:cNvPr id="4100" name="Rectangle 4"/>
          <p:cNvSpPr>
            <a:spLocks noGrp="1" noRot="1" noChangeAspect="1" noChangeArrowheads="1" noTextEdit="1"/>
          </p:cNvSpPr>
          <p:nvPr>
            <p:ph type="sldImg" idx="2"/>
          </p:nvPr>
        </p:nvSpPr>
        <p:spPr bwMode="auto">
          <a:xfrm>
            <a:off x="912813" y="744538"/>
            <a:ext cx="4956175" cy="3717925"/>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03836" y="4710883"/>
            <a:ext cx="4974129" cy="4463184"/>
          </a:xfrm>
          <a:prstGeom prst="rect">
            <a:avLst/>
          </a:prstGeom>
          <a:noFill/>
          <a:ln w="9525">
            <a:noFill/>
            <a:miter lim="800000"/>
            <a:headEnd/>
            <a:tailEnd/>
          </a:ln>
          <a:effectLst/>
        </p:spPr>
        <p:txBody>
          <a:bodyPr vert="horz" wrap="square" lIns="95423" tIns="47711" rIns="95423" bIns="4771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1" y="9423304"/>
            <a:ext cx="2938982" cy="495397"/>
          </a:xfrm>
          <a:prstGeom prst="rect">
            <a:avLst/>
          </a:prstGeom>
          <a:noFill/>
          <a:ln w="9525">
            <a:noFill/>
            <a:miter lim="800000"/>
            <a:headEnd/>
            <a:tailEnd/>
          </a:ln>
          <a:effectLst/>
        </p:spPr>
        <p:txBody>
          <a:bodyPr vert="horz" wrap="square" lIns="95423" tIns="47711" rIns="95423" bIns="47711" numCol="1" anchor="b" anchorCtr="0" compatLnSpc="1">
            <a:prstTxWarp prst="textNoShape">
              <a:avLst/>
            </a:prstTxWarp>
          </a:bodyPr>
          <a:lstStyle>
            <a:lvl1pPr defTabSz="954344">
              <a:defRPr sz="1300"/>
            </a:lvl1pPr>
          </a:lstStyle>
          <a:p>
            <a:endParaRPr lang="en-US"/>
          </a:p>
        </p:txBody>
      </p:sp>
      <p:sp>
        <p:nvSpPr>
          <p:cNvPr id="4103" name="Rectangle 7"/>
          <p:cNvSpPr>
            <a:spLocks noGrp="1" noChangeArrowheads="1"/>
          </p:cNvSpPr>
          <p:nvPr>
            <p:ph type="sldNum" sz="quarter" idx="5"/>
          </p:nvPr>
        </p:nvSpPr>
        <p:spPr bwMode="auto">
          <a:xfrm>
            <a:off x="3842818" y="9423304"/>
            <a:ext cx="2938982" cy="495397"/>
          </a:xfrm>
          <a:prstGeom prst="rect">
            <a:avLst/>
          </a:prstGeom>
          <a:noFill/>
          <a:ln w="9525">
            <a:noFill/>
            <a:miter lim="800000"/>
            <a:headEnd/>
            <a:tailEnd/>
          </a:ln>
          <a:effectLst/>
        </p:spPr>
        <p:txBody>
          <a:bodyPr vert="horz" wrap="square" lIns="95423" tIns="47711" rIns="95423" bIns="47711" numCol="1" anchor="b" anchorCtr="0" compatLnSpc="1">
            <a:prstTxWarp prst="textNoShape">
              <a:avLst/>
            </a:prstTxWarp>
          </a:bodyPr>
          <a:lstStyle>
            <a:lvl1pPr algn="r" defTabSz="954344">
              <a:defRPr sz="1300"/>
            </a:lvl1pPr>
          </a:lstStyle>
          <a:p>
            <a:fld id="{95D6E349-0418-46A1-B70D-187E0588C4AB}" type="slidenum">
              <a:rPr lang="en-US"/>
              <a:pPr/>
              <a:t>‹#›</a:t>
            </a:fld>
            <a:endParaRPr lang="en-US"/>
          </a:p>
        </p:txBody>
      </p:sp>
    </p:spTree>
    <p:extLst>
      <p:ext uri="{BB962C8B-B14F-4D97-AF65-F5344CB8AC3E}">
        <p14:creationId xmlns:p14="http://schemas.microsoft.com/office/powerpoint/2010/main" val="384571503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openaire.eu/"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Acknowledging the work done previously - http://www.cet.uct.ac.za/OpeningScholarship</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3" name="Rectangle 1"/>
          <p:cNvSpPr txBox="1">
            <a:spLocks noGrp="1" noRot="1" noChangeAspect="1" noChangeArrowheads="1"/>
          </p:cNvSpPr>
          <p:nvPr>
            <p:ph type="sldImg"/>
          </p:nvPr>
        </p:nvSpPr>
        <p:spPr bwMode="auto">
          <a:xfrm>
            <a:off x="1130300" y="754234"/>
            <a:ext cx="4521200" cy="3719513"/>
          </a:xfrm>
          <a:prstGeom prst="rect">
            <a:avLst/>
          </a:prstGeom>
          <a:solidFill>
            <a:srgbClr val="FFFFFF"/>
          </a:solidFill>
          <a:ln>
            <a:solidFill>
              <a:srgbClr val="000000"/>
            </a:solidFill>
            <a:miter lim="800000"/>
            <a:headEnd/>
            <a:tailEnd/>
          </a:ln>
        </p:spPr>
      </p:sp>
      <p:sp>
        <p:nvSpPr>
          <p:cNvPr id="105474" name="Rectangle 2"/>
          <p:cNvSpPr txBox="1">
            <a:spLocks noGrp="1" noChangeArrowheads="1"/>
          </p:cNvSpPr>
          <p:nvPr>
            <p:ph type="body" idx="1"/>
          </p:nvPr>
        </p:nvSpPr>
        <p:spPr bwMode="auto">
          <a:xfrm>
            <a:off x="678180" y="4711383"/>
            <a:ext cx="5425440" cy="4463415"/>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497" name="Rectangle 1"/>
          <p:cNvSpPr txBox="1">
            <a:spLocks noGrp="1" noRot="1" noChangeAspect="1" noChangeArrowheads="1"/>
          </p:cNvSpPr>
          <p:nvPr>
            <p:ph type="sldImg"/>
          </p:nvPr>
        </p:nvSpPr>
        <p:spPr bwMode="auto">
          <a:xfrm>
            <a:off x="1130300" y="754234"/>
            <a:ext cx="4521200" cy="3719513"/>
          </a:xfrm>
          <a:prstGeom prst="rect">
            <a:avLst/>
          </a:prstGeom>
          <a:solidFill>
            <a:srgbClr val="FFFFFF"/>
          </a:solidFill>
          <a:ln>
            <a:solidFill>
              <a:srgbClr val="000000"/>
            </a:solidFill>
            <a:miter lim="800000"/>
            <a:headEnd/>
            <a:tailEnd/>
          </a:ln>
        </p:spPr>
      </p:sp>
      <p:sp>
        <p:nvSpPr>
          <p:cNvPr id="106498" name="Rectangle 2"/>
          <p:cNvSpPr txBox="1">
            <a:spLocks noGrp="1" noChangeArrowheads="1"/>
          </p:cNvSpPr>
          <p:nvPr>
            <p:ph type="body" idx="1"/>
          </p:nvPr>
        </p:nvSpPr>
        <p:spPr bwMode="auto">
          <a:xfrm>
            <a:off x="678180" y="4711383"/>
            <a:ext cx="5425440" cy="4463415"/>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Gold Route</a:t>
            </a:r>
            <a:r>
              <a:rPr lang="en-US" dirty="0" smtClean="0"/>
              <a:t/>
            </a:r>
            <a:br>
              <a:rPr lang="en-US" dirty="0" smtClean="0"/>
            </a:br>
            <a:r>
              <a:rPr lang="en-US" dirty="0" smtClean="0"/>
              <a:t>- </a:t>
            </a:r>
            <a:r>
              <a:rPr lang="en-US" sz="1200" dirty="0" smtClean="0"/>
              <a:t>Primary publication in open-access journals.</a:t>
            </a:r>
            <a:br>
              <a:rPr lang="en-US" sz="1200" dirty="0" smtClean="0"/>
            </a:br>
            <a:r>
              <a:rPr lang="en-US" sz="1200" dirty="0" smtClean="0"/>
              <a:t>- 7 070 journals </a:t>
            </a:r>
            <a:r>
              <a:rPr lang="en-US" sz="1000" dirty="0" smtClean="0"/>
              <a:t>(DOAJ 2011)</a:t>
            </a:r>
            <a:endParaRPr lang="en-ZA" dirty="0"/>
          </a:p>
        </p:txBody>
      </p:sp>
      <p:sp>
        <p:nvSpPr>
          <p:cNvPr id="4" name="Slide Number Placeholder 3"/>
          <p:cNvSpPr>
            <a:spLocks noGrp="1"/>
          </p:cNvSpPr>
          <p:nvPr>
            <p:ph type="sldNum" sz="quarter" idx="10"/>
          </p:nvPr>
        </p:nvSpPr>
        <p:spPr/>
        <p:txBody>
          <a:bodyPr/>
          <a:lstStyle/>
          <a:p>
            <a:fld id="{567BB4B8-9DF0-4B1F-923B-EA382C142649}" type="slidenum">
              <a:rPr lang="en-ZA" smtClean="0"/>
              <a:pPr/>
              <a:t>17</a:t>
            </a:fld>
            <a:endParaRPr lang="en-Z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449" name="Rectangle 1"/>
          <p:cNvSpPr txBox="1">
            <a:spLocks noGrp="1" noRot="1" noChangeAspect="1" noChangeArrowheads="1"/>
          </p:cNvSpPr>
          <p:nvPr>
            <p:ph type="sldImg"/>
          </p:nvPr>
        </p:nvSpPr>
        <p:spPr bwMode="auto">
          <a:xfrm>
            <a:off x="911225" y="754063"/>
            <a:ext cx="4959350" cy="3719512"/>
          </a:xfrm>
          <a:prstGeom prst="rect">
            <a:avLst/>
          </a:prstGeom>
          <a:solidFill>
            <a:srgbClr val="FFFFFF"/>
          </a:solidFill>
          <a:ln>
            <a:solidFill>
              <a:srgbClr val="000000"/>
            </a:solidFill>
            <a:miter lim="800000"/>
            <a:headEnd/>
            <a:tailEnd/>
          </a:ln>
        </p:spPr>
      </p:sp>
      <p:sp>
        <p:nvSpPr>
          <p:cNvPr id="104450" name="Rectangle 2"/>
          <p:cNvSpPr txBox="1">
            <a:spLocks noGrp="1" noChangeArrowheads="1"/>
          </p:cNvSpPr>
          <p:nvPr>
            <p:ph type="body" idx="1"/>
          </p:nvPr>
        </p:nvSpPr>
        <p:spPr bwMode="auto">
          <a:xfrm>
            <a:off x="678180" y="4711383"/>
            <a:ext cx="5425440" cy="4463415"/>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F7C1E8-7493-41C8-9FDE-130DED11323D}" type="slidenum">
              <a:rPr lang="en-US"/>
              <a:pPr/>
              <a:t>25</a:t>
            </a:fld>
            <a:endParaRPr lang="en-US"/>
          </a:p>
        </p:txBody>
      </p:sp>
      <p:sp>
        <p:nvSpPr>
          <p:cNvPr id="78850" name="Rectangle 2"/>
          <p:cNvSpPr>
            <a:spLocks noGrp="1" noRot="1" noChangeAspect="1" noChangeArrowheads="1" noTextEdit="1"/>
          </p:cNvSpPr>
          <p:nvPr>
            <p:ph type="sldImg"/>
          </p:nvPr>
        </p:nvSpPr>
        <p:spPr>
          <a:xfrm>
            <a:off x="912813" y="744538"/>
            <a:ext cx="4956175" cy="3717925"/>
          </a:xfrm>
          <a:ln/>
        </p:spPr>
      </p:sp>
      <p:sp>
        <p:nvSpPr>
          <p:cNvPr id="78851" name="Rectangle 3"/>
          <p:cNvSpPr>
            <a:spLocks noGrp="1" noChangeArrowheads="1"/>
          </p:cNvSpPr>
          <p:nvPr>
            <p:ph type="body" idx="1"/>
          </p:nvPr>
        </p:nvSpPr>
        <p:spPr/>
        <p:txBody>
          <a:bodyPr/>
          <a:lstStyle/>
          <a:p>
            <a:pPr>
              <a:lnSpc>
                <a:spcPct val="95000"/>
              </a:lnSpc>
              <a:spcBef>
                <a:spcPct val="0"/>
              </a:spcBef>
            </a:pPr>
            <a:r>
              <a:rPr lang="en-US" sz="1300" dirty="0" smtClean="0">
                <a:solidFill>
                  <a:srgbClr val="000000"/>
                </a:solidFill>
                <a:latin typeface="Calibri" pitchFamily="34" charset="0"/>
              </a:rPr>
              <a:t>SOAP </a:t>
            </a:r>
            <a:r>
              <a:rPr lang="en-US" sz="1300" dirty="0">
                <a:solidFill>
                  <a:srgbClr val="000000"/>
                </a:solidFill>
                <a:latin typeface="Calibri" pitchFamily="34" charset="0"/>
              </a:rPr>
              <a:t>project survey - II </a:t>
            </a:r>
            <a:r>
              <a:rPr lang="en-US" sz="1300" i="1" dirty="0">
                <a:solidFill>
                  <a:srgbClr val="000000"/>
                </a:solidFill>
                <a:latin typeface="Calibri" pitchFamily="34" charset="0"/>
              </a:rPr>
              <a:t>What Scientists Think about Open Access Publishing</a:t>
            </a:r>
            <a:r>
              <a:rPr lang="en-US" sz="1300" dirty="0">
                <a:solidFill>
                  <a:srgbClr val="000000"/>
                </a:solidFill>
                <a:latin typeface="Calibri" pitchFamily="34" charset="0"/>
              </a:rPr>
              <a:t>, Talk given at the SOAP (Study of Open Access Publishing) Symposium in January 2011. </a:t>
            </a:r>
            <a:r>
              <a:rPr lang="en-US" sz="1300" u="sng" dirty="0">
                <a:solidFill>
                  <a:srgbClr val="000000"/>
                </a:solidFill>
                <a:latin typeface="Calibri" pitchFamily="34" charset="0"/>
              </a:rPr>
              <a:t>arXiv:1101.5260v2</a:t>
            </a:r>
            <a:r>
              <a:rPr lang="en-US" sz="1300" dirty="0">
                <a:solidFill>
                  <a:srgbClr val="000000"/>
                </a:solidFill>
                <a:latin typeface="Calibri" pitchFamily="34" charset="0"/>
              </a:rPr>
              <a:t> [</a:t>
            </a:r>
            <a:r>
              <a:rPr lang="en-US" sz="1300" dirty="0" err="1">
                <a:solidFill>
                  <a:srgbClr val="000000"/>
                </a:solidFill>
                <a:latin typeface="Calibri" pitchFamily="34" charset="0"/>
              </a:rPr>
              <a:t>cs.DL</a:t>
            </a:r>
            <a:r>
              <a:rPr lang="en-US" sz="1300" dirty="0">
                <a:solidFill>
                  <a:srgbClr val="000000"/>
                </a:solidFill>
                <a:latin typeface="Calibri" pitchFamily="34" charset="0"/>
              </a:rPr>
              <a:t>].  </a:t>
            </a:r>
            <a:endParaRPr lang="en-US" sz="1300" dirty="0">
              <a:latin typeface="Calibri" pitchFamily="34" charset="0"/>
            </a:endParaRPr>
          </a:p>
          <a:p>
            <a:pPr>
              <a:lnSpc>
                <a:spcPct val="95000"/>
              </a:lnSpc>
              <a:spcBef>
                <a:spcPct val="0"/>
              </a:spcBef>
            </a:pPr>
            <a:endParaRPr lang="en-US" sz="1300" dirty="0">
              <a:solidFill>
                <a:srgbClr val="000000"/>
              </a:solidFill>
              <a:latin typeface="Calibri" pitchFamily="34" charset="0"/>
            </a:endParaRPr>
          </a:p>
          <a:p>
            <a:pPr>
              <a:lnSpc>
                <a:spcPct val="95000"/>
              </a:lnSpc>
              <a:spcBef>
                <a:spcPct val="0"/>
              </a:spcBef>
            </a:pPr>
            <a:endParaRPr lang="en-US" sz="1300" dirty="0">
              <a:solidFill>
                <a:srgbClr val="000000"/>
              </a:solidFill>
              <a:latin typeface="Calibri" pitchFamily="34" charset="0"/>
            </a:endParaRPr>
          </a:p>
          <a:p>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7 million students internationally, canvas on right University of Cape Town students during Open Access Week October 2011</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26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545" name="Rectangle 1"/>
          <p:cNvSpPr txBox="1">
            <a:spLocks noGrp="1" noRot="1" noChangeAspect="1" noChangeArrowheads="1"/>
          </p:cNvSpPr>
          <p:nvPr>
            <p:ph type="sldImg"/>
          </p:nvPr>
        </p:nvSpPr>
        <p:spPr bwMode="auto">
          <a:xfrm>
            <a:off x="911225" y="754063"/>
            <a:ext cx="4959350" cy="3719512"/>
          </a:xfrm>
          <a:prstGeom prst="rect">
            <a:avLst/>
          </a:prstGeom>
          <a:solidFill>
            <a:srgbClr val="FFFFFF"/>
          </a:solidFill>
          <a:ln>
            <a:solidFill>
              <a:srgbClr val="000000"/>
            </a:solidFill>
            <a:miter lim="800000"/>
            <a:headEnd/>
            <a:tailEnd/>
          </a:ln>
        </p:spPr>
      </p:sp>
      <p:sp>
        <p:nvSpPr>
          <p:cNvPr id="108546" name="Rectangle 2"/>
          <p:cNvSpPr txBox="1">
            <a:spLocks noGrp="1" noChangeArrowheads="1"/>
          </p:cNvSpPr>
          <p:nvPr>
            <p:ph type="body" idx="1"/>
          </p:nvPr>
        </p:nvSpPr>
        <p:spPr bwMode="auto">
          <a:xfrm>
            <a:off x="678180" y="4711383"/>
            <a:ext cx="5425440" cy="4463415"/>
          </a:xfrm>
          <a:prstGeom prst="rect">
            <a:avLst/>
          </a:prstGeom>
          <a:noFill/>
          <a:ln>
            <a:round/>
            <a:headEnd/>
            <a:tailEnd/>
          </a:ln>
        </p:spPr>
        <p:txBody>
          <a:bodyPr wrap="none" anchor="ctr"/>
          <a:lstStyle/>
          <a:p>
            <a:r>
              <a:rPr lang="en-ZA" dirty="0" smtClean="0"/>
              <a:t>Of the 35 studies surveyed, 27 have shown a citations advantage (the % increase ranges from 45% increase to as high as 600%), with only 4 showing no advantage </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mn-ea"/>
                <a:cs typeface="+mn-cs"/>
              </a:rPr>
              <a:t>(C) Global projection of percentage increase in citations for GNI country </a:t>
            </a:r>
            <a:r>
              <a:rPr lang="en-GB" sz="1200" kern="1200" dirty="0" err="1" smtClean="0">
                <a:solidFill>
                  <a:schemeClr val="tx1"/>
                </a:solidFill>
                <a:effectLst/>
                <a:latin typeface="Times New Roman" pitchFamily="18" charset="0"/>
                <a:ea typeface="+mn-ea"/>
                <a:cs typeface="+mn-cs"/>
              </a:rPr>
              <a:t>deciles</a:t>
            </a:r>
            <a:r>
              <a:rPr lang="en-GB" sz="1200" kern="1200" dirty="0" smtClean="0">
                <a:solidFill>
                  <a:schemeClr val="tx1"/>
                </a:solidFill>
                <a:effectLst/>
                <a:latin typeface="Times New Roman" pitchFamily="18" charset="0"/>
                <a:ea typeface="+mn-ea"/>
                <a:cs typeface="+mn-cs"/>
              </a:rPr>
              <a:t> of the poorest country hosting a citing author after free online availability. </a:t>
            </a:r>
            <a:endParaRPr lang="en-ZA" sz="1200" kern="1200" dirty="0" smtClean="0">
              <a:solidFill>
                <a:schemeClr val="tx1"/>
              </a:solidFill>
              <a:effectLst/>
              <a:latin typeface="Times New Roman" pitchFamily="18" charset="0"/>
              <a:ea typeface="+mn-ea"/>
              <a:cs typeface="+mn-cs"/>
            </a:endParaRPr>
          </a:p>
          <a:p>
            <a:r>
              <a:rPr lang="en-ZA" dirty="0" smtClean="0"/>
              <a:t>Evans and Reimer </a:t>
            </a:r>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b="1" kern="1200" dirty="0" smtClean="0">
                <a:solidFill>
                  <a:schemeClr val="tx1"/>
                </a:solidFill>
                <a:effectLst/>
                <a:latin typeface="Times New Roman" pitchFamily="18" charset="0"/>
                <a:ea typeface="+mn-ea"/>
                <a:cs typeface="+mn-cs"/>
              </a:rPr>
              <a:t>J A Evans, J Reimer Science 2009; 323:1025-1025</a:t>
            </a:r>
            <a:endParaRPr lang="en-ZA" sz="1200" kern="1200" dirty="0" smtClean="0">
              <a:solidFill>
                <a:schemeClr val="tx1"/>
              </a:solidFill>
              <a:effectLst/>
              <a:latin typeface="Times New Roman" pitchFamily="18" charset="0"/>
              <a:ea typeface="+mn-ea"/>
              <a:cs typeface="+mn-cs"/>
            </a:endParaRP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29</a:t>
            </a:fld>
            <a:endParaRPr lang="en-US"/>
          </a:p>
        </p:txBody>
      </p:sp>
    </p:spTree>
    <p:extLst>
      <p:ext uri="{BB962C8B-B14F-4D97-AF65-F5344CB8AC3E}">
        <p14:creationId xmlns:p14="http://schemas.microsoft.com/office/powerpoint/2010/main" val="19304463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30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endParaRPr lang="en-GB" smtClean="0"/>
          </a:p>
        </p:txBody>
      </p:sp>
      <p:sp>
        <p:nvSpPr>
          <p:cNvPr id="18436" name="Slide Number Placeholder 3"/>
          <p:cNvSpPr>
            <a:spLocks noGrp="1"/>
          </p:cNvSpPr>
          <p:nvPr>
            <p:ph type="sldNum" sz="quarter" idx="5"/>
          </p:nvPr>
        </p:nvSpPr>
        <p:spPr>
          <a:noFill/>
        </p:spPr>
        <p:txBody>
          <a:bodyPr/>
          <a:lstStyle/>
          <a:p>
            <a:fld id="{3F091842-2AD3-41DB-8265-BF34B3F25C0C}" type="slidenum">
              <a:rPr lang="en-GB" smtClean="0"/>
              <a:pPr/>
              <a:t>34</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sz="1200" kern="1200" baseline="0" dirty="0" smtClean="0">
              <a:solidFill>
                <a:schemeClr val="tx1"/>
              </a:solidFill>
              <a:latin typeface="Times New Roman" pitchFamily="18" charset="0"/>
              <a:ea typeface="+mn-ea"/>
              <a:cs typeface="+mn-cs"/>
            </a:endParaRPr>
          </a:p>
          <a:p>
            <a:r>
              <a:rPr lang="en-ZA" sz="1200" b="1" kern="1200" baseline="0" dirty="0" smtClean="0">
                <a:solidFill>
                  <a:schemeClr val="tx1"/>
                </a:solidFill>
                <a:latin typeface="Times New Roman" pitchFamily="18" charset="0"/>
                <a:ea typeface="+mn-ea"/>
                <a:cs typeface="+mn-cs"/>
              </a:rPr>
              <a:t>Open content refers to both teaching and research resources (with the term „open education resources‟ referring specifically to teaching resources). </a:t>
            </a:r>
          </a:p>
          <a:p>
            <a:endParaRPr lang="en-ZA" sz="1200" kern="1200" baseline="0" dirty="0" smtClean="0">
              <a:solidFill>
                <a:schemeClr val="tx1"/>
              </a:solidFill>
              <a:latin typeface="Times New Roman" pitchFamily="18" charset="0"/>
              <a:ea typeface="+mn-ea"/>
              <a:cs typeface="+mn-cs"/>
            </a:endParaRPr>
          </a:p>
          <a:p>
            <a:r>
              <a:rPr lang="en-ZA" sz="1200" kern="1200" baseline="0" dirty="0" smtClean="0">
                <a:solidFill>
                  <a:schemeClr val="tx1"/>
                </a:solidFill>
                <a:latin typeface="Times New Roman" pitchFamily="18" charset="0"/>
                <a:ea typeface="+mn-ea"/>
                <a:cs typeface="+mn-cs"/>
              </a:rPr>
              <a:t> </a:t>
            </a:r>
            <a:r>
              <a:rPr lang="en-ZA" sz="1200" b="1" kern="1200" baseline="0" dirty="0" smtClean="0">
                <a:solidFill>
                  <a:schemeClr val="tx1"/>
                </a:solidFill>
                <a:latin typeface="Times New Roman" pitchFamily="18" charset="0"/>
                <a:ea typeface="+mn-ea"/>
                <a:cs typeface="+mn-cs"/>
              </a:rPr>
              <a:t>Open access refers to the form of online publishing where access is free for the user. </a:t>
            </a:r>
          </a:p>
          <a:p>
            <a:endParaRPr lang="en-ZA" sz="1200" kern="1200" baseline="0" dirty="0" smtClean="0">
              <a:solidFill>
                <a:schemeClr val="tx1"/>
              </a:solidFill>
              <a:latin typeface="Times New Roman" pitchFamily="18" charset="0"/>
              <a:ea typeface="+mn-ea"/>
              <a:cs typeface="+mn-cs"/>
            </a:endParaRPr>
          </a:p>
          <a:p>
            <a:r>
              <a:rPr lang="en-ZA" sz="1200" kern="1200" baseline="0" dirty="0" smtClean="0">
                <a:solidFill>
                  <a:schemeClr val="tx1"/>
                </a:solidFill>
                <a:latin typeface="Times New Roman" pitchFamily="18" charset="0"/>
                <a:ea typeface="+mn-ea"/>
                <a:cs typeface="+mn-cs"/>
              </a:rPr>
              <a:t> </a:t>
            </a:r>
            <a:r>
              <a:rPr lang="en-ZA" sz="1200" b="1" kern="1200" baseline="0" dirty="0" smtClean="0">
                <a:solidFill>
                  <a:schemeClr val="tx1"/>
                </a:solidFill>
                <a:latin typeface="Times New Roman" pitchFamily="18" charset="0"/>
                <a:ea typeface="+mn-ea"/>
                <a:cs typeface="+mn-cs"/>
              </a:rPr>
              <a:t>Open research is about making transparent all aspects of the research process, including data, methodology, analysis and outputs. </a:t>
            </a:r>
          </a:p>
          <a:p>
            <a:endParaRPr lang="en-ZA" sz="1200" kern="1200" baseline="0" dirty="0" smtClean="0">
              <a:solidFill>
                <a:schemeClr val="tx1"/>
              </a:solidFill>
              <a:latin typeface="Times New Roman" pitchFamily="18" charset="0"/>
              <a:ea typeface="+mn-ea"/>
              <a:cs typeface="+mn-cs"/>
            </a:endParaRPr>
          </a:p>
          <a:p>
            <a:r>
              <a:rPr lang="en-ZA" sz="1200" kern="1200" baseline="0" dirty="0" smtClean="0">
                <a:solidFill>
                  <a:schemeClr val="tx1"/>
                </a:solidFill>
                <a:latin typeface="Times New Roman" pitchFamily="18" charset="0"/>
                <a:ea typeface="+mn-ea"/>
                <a:cs typeface="+mn-cs"/>
              </a:rPr>
              <a:t> </a:t>
            </a:r>
            <a:r>
              <a:rPr lang="en-ZA" sz="1200" b="1" kern="1200" baseline="0" dirty="0" smtClean="0">
                <a:solidFill>
                  <a:schemeClr val="tx1"/>
                </a:solidFill>
                <a:latin typeface="Times New Roman" pitchFamily="18" charset="0"/>
                <a:ea typeface="+mn-ea"/>
                <a:cs typeface="+mn-cs"/>
              </a:rPr>
              <a:t>Open licensing is a mechanism of intellectual property rights protection which enables access and/or re-use under varying conditions while attributing the original author. </a:t>
            </a: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u="none" strike="noStrike" kern="1200" baseline="0" dirty="0" smtClean="0">
                <a:solidFill>
                  <a:schemeClr val="tx1"/>
                </a:solidFill>
                <a:latin typeface="Times New Roman" pitchFamily="18" charset="0"/>
                <a:ea typeface="+mn-ea"/>
                <a:cs typeface="+mn-cs"/>
              </a:rPr>
              <a:t>OPEN ACCESS PUBLISHING -</a:t>
            </a:r>
          </a:p>
          <a:p>
            <a:r>
              <a:rPr lang="en-ZA" sz="1200" b="0" i="0" u="none" strike="noStrike" kern="1200" baseline="0" dirty="0" smtClean="0">
                <a:solidFill>
                  <a:schemeClr val="tx1"/>
                </a:solidFill>
                <a:latin typeface="Times New Roman" pitchFamily="18" charset="0"/>
                <a:ea typeface="+mn-ea"/>
                <a:cs typeface="+mn-cs"/>
              </a:rPr>
              <a:t>MODELS AND ATTRIBUTES</a:t>
            </a:r>
          </a:p>
          <a:p>
            <a:r>
              <a:rPr lang="en-ZA" sz="1200" b="0" i="0" u="none" strike="noStrike" kern="1200" baseline="0" dirty="0" smtClean="0">
                <a:solidFill>
                  <a:schemeClr val="tx1"/>
                </a:solidFill>
                <a:latin typeface="Times New Roman" pitchFamily="18" charset="0"/>
                <a:ea typeface="+mn-ea"/>
                <a:cs typeface="+mn-cs"/>
              </a:rPr>
              <a:t>July 8th, 2010</a:t>
            </a:r>
          </a:p>
          <a:p>
            <a:r>
              <a:rPr lang="en-ZA" sz="1200" b="0" i="0" u="none" strike="noStrike" kern="1200" baseline="0" dirty="0" err="1" smtClean="0">
                <a:solidFill>
                  <a:schemeClr val="tx1"/>
                </a:solidFill>
                <a:latin typeface="Times New Roman" pitchFamily="18" charset="0"/>
                <a:ea typeface="+mn-ea"/>
                <a:cs typeface="+mn-cs"/>
              </a:rPr>
              <a:t>Suenje</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Dallmeier-Tiessen</a:t>
            </a:r>
            <a:r>
              <a:rPr lang="en-ZA" sz="1200" b="0" i="0" u="none" strike="noStrike" kern="1200" baseline="0" dirty="0" smtClean="0">
                <a:solidFill>
                  <a:schemeClr val="tx1"/>
                </a:solidFill>
                <a:latin typeface="Times New Roman" pitchFamily="18" charset="0"/>
                <a:ea typeface="+mn-ea"/>
                <a:cs typeface="+mn-cs"/>
              </a:rPr>
              <a:t> a, Bettina </a:t>
            </a:r>
            <a:r>
              <a:rPr lang="en-ZA" sz="1200" b="0" i="0" u="none" strike="noStrike" kern="1200" baseline="0" dirty="0" err="1" smtClean="0">
                <a:solidFill>
                  <a:schemeClr val="tx1"/>
                </a:solidFill>
                <a:latin typeface="Times New Roman" pitchFamily="18" charset="0"/>
                <a:ea typeface="+mn-ea"/>
                <a:cs typeface="+mn-cs"/>
              </a:rPr>
              <a:t>Goerner</a:t>
            </a:r>
            <a:r>
              <a:rPr lang="en-ZA" sz="1200" b="0" i="0" u="none" strike="noStrike" kern="1200" baseline="0" dirty="0" smtClean="0">
                <a:solidFill>
                  <a:schemeClr val="tx1"/>
                </a:solidFill>
                <a:latin typeface="Times New Roman" pitchFamily="18" charset="0"/>
                <a:ea typeface="+mn-ea"/>
                <a:cs typeface="+mn-cs"/>
              </a:rPr>
              <a:t> b, Robert Darby c </a:t>
            </a:r>
            <a:r>
              <a:rPr lang="en-ZA" sz="1200" b="0" i="0" u="none" strike="noStrike" kern="1200" baseline="0" dirty="0" err="1" smtClean="0">
                <a:solidFill>
                  <a:schemeClr val="tx1"/>
                </a:solidFill>
                <a:latin typeface="Times New Roman" pitchFamily="18" charset="0"/>
                <a:ea typeface="+mn-ea"/>
                <a:cs typeface="+mn-cs"/>
              </a:rPr>
              <a:t>Jenni</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Hyppoelae</a:t>
            </a:r>
            <a:r>
              <a:rPr lang="en-ZA" sz="1200" b="0" i="0" u="none" strike="noStrike" kern="1200" baseline="0" dirty="0" smtClean="0">
                <a:solidFill>
                  <a:schemeClr val="tx1"/>
                </a:solidFill>
                <a:latin typeface="Times New Roman" pitchFamily="18" charset="0"/>
                <a:ea typeface="+mn-ea"/>
                <a:cs typeface="+mn-cs"/>
              </a:rPr>
              <a:t> a,</a:t>
            </a:r>
          </a:p>
          <a:p>
            <a:r>
              <a:rPr lang="en-ZA" sz="1200" b="0" i="0" u="none" strike="noStrike" kern="1200" baseline="0" dirty="0" smtClean="0">
                <a:solidFill>
                  <a:schemeClr val="tx1"/>
                </a:solidFill>
                <a:latin typeface="Times New Roman" pitchFamily="18" charset="0"/>
                <a:ea typeface="+mn-ea"/>
                <a:cs typeface="+mn-cs"/>
              </a:rPr>
              <a:t>Peter </a:t>
            </a:r>
            <a:r>
              <a:rPr lang="en-ZA" sz="1200" b="0" i="0" u="none" strike="noStrike" kern="1200" baseline="0" dirty="0" err="1" smtClean="0">
                <a:solidFill>
                  <a:schemeClr val="tx1"/>
                </a:solidFill>
                <a:latin typeface="Times New Roman" pitchFamily="18" charset="0"/>
                <a:ea typeface="+mn-ea"/>
                <a:cs typeface="+mn-cs"/>
              </a:rPr>
              <a:t>Igo-Kemenes</a:t>
            </a:r>
            <a:r>
              <a:rPr lang="en-ZA" sz="1200" b="0" i="0" u="none" strike="noStrike" kern="1200" baseline="0" dirty="0" smtClean="0">
                <a:solidFill>
                  <a:schemeClr val="tx1"/>
                </a:solidFill>
                <a:latin typeface="Times New Roman" pitchFamily="18" charset="0"/>
                <a:ea typeface="+mn-ea"/>
                <a:cs typeface="+mn-cs"/>
              </a:rPr>
              <a:t> a #, Deborah Kahn d, Simon Lambert c, </a:t>
            </a:r>
            <a:r>
              <a:rPr lang="en-ZA" sz="1200" b="0" i="0" u="none" strike="noStrike" kern="1200" baseline="0" dirty="0" err="1" smtClean="0">
                <a:solidFill>
                  <a:schemeClr val="tx1"/>
                </a:solidFill>
                <a:latin typeface="Times New Roman" pitchFamily="18" charset="0"/>
                <a:ea typeface="+mn-ea"/>
                <a:cs typeface="+mn-cs"/>
              </a:rPr>
              <a:t>Anja</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Lengenfelder</a:t>
            </a:r>
            <a:r>
              <a:rPr lang="en-ZA" sz="1200" b="0" i="0" u="none" strike="noStrike" kern="1200" baseline="0" dirty="0" smtClean="0">
                <a:solidFill>
                  <a:schemeClr val="tx1"/>
                </a:solidFill>
                <a:latin typeface="Times New Roman" pitchFamily="18" charset="0"/>
                <a:ea typeface="+mn-ea"/>
                <a:cs typeface="+mn-cs"/>
              </a:rPr>
              <a:t> e,</a:t>
            </a:r>
          </a:p>
          <a:p>
            <a:r>
              <a:rPr lang="en-ZA" sz="1200" b="0" i="0" u="none" strike="noStrike" kern="1200" baseline="0" dirty="0" smtClean="0">
                <a:solidFill>
                  <a:schemeClr val="tx1"/>
                </a:solidFill>
                <a:latin typeface="Times New Roman" pitchFamily="18" charset="0"/>
                <a:ea typeface="+mn-ea"/>
                <a:cs typeface="+mn-cs"/>
              </a:rPr>
              <a:t>Chris Leonard c, Salvatore </a:t>
            </a:r>
            <a:r>
              <a:rPr lang="en-ZA" sz="1200" b="0" i="0" u="none" strike="noStrike" kern="1200" baseline="0" dirty="0" err="1" smtClean="0">
                <a:solidFill>
                  <a:schemeClr val="tx1"/>
                </a:solidFill>
                <a:latin typeface="Times New Roman" pitchFamily="18" charset="0"/>
                <a:ea typeface="+mn-ea"/>
                <a:cs typeface="+mn-cs"/>
              </a:rPr>
              <a:t>Mele</a:t>
            </a:r>
            <a:r>
              <a:rPr lang="en-ZA" sz="1200" b="0" i="0" u="none" strike="noStrike" kern="1200" baseline="0" dirty="0" smtClean="0">
                <a:solidFill>
                  <a:schemeClr val="tx1"/>
                </a:solidFill>
                <a:latin typeface="Times New Roman" pitchFamily="18" charset="0"/>
                <a:ea typeface="+mn-ea"/>
                <a:cs typeface="+mn-cs"/>
              </a:rPr>
              <a:t> a,*, </a:t>
            </a:r>
            <a:r>
              <a:rPr lang="en-ZA" sz="1200" b="0" i="0" u="none" strike="noStrike" kern="1200" baseline="0" dirty="0" err="1" smtClean="0">
                <a:solidFill>
                  <a:schemeClr val="tx1"/>
                </a:solidFill>
                <a:latin typeface="Times New Roman" pitchFamily="18" charset="0"/>
                <a:ea typeface="+mn-ea"/>
                <a:cs typeface="+mn-cs"/>
              </a:rPr>
              <a:t>Panayiota</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Polydoratou</a:t>
            </a:r>
            <a:r>
              <a:rPr lang="en-ZA" sz="1200" b="0" i="0" u="none" strike="noStrike" kern="1200" baseline="0" dirty="0" smtClean="0">
                <a:solidFill>
                  <a:schemeClr val="tx1"/>
                </a:solidFill>
                <a:latin typeface="Times New Roman" pitchFamily="18" charset="0"/>
                <a:ea typeface="+mn-ea"/>
                <a:cs typeface="+mn-cs"/>
              </a:rPr>
              <a:t> e, David Ross f,</a:t>
            </a:r>
          </a:p>
          <a:p>
            <a:r>
              <a:rPr lang="en-ZA" sz="1200" b="0" i="0" u="none" strike="noStrike" kern="1200" baseline="0" dirty="0" smtClean="0">
                <a:solidFill>
                  <a:schemeClr val="tx1"/>
                </a:solidFill>
                <a:latin typeface="Times New Roman" pitchFamily="18" charset="0"/>
                <a:ea typeface="+mn-ea"/>
                <a:cs typeface="+mn-cs"/>
              </a:rPr>
              <a:t>Sergio Ruiz-Perez a, Ralf </a:t>
            </a:r>
            <a:r>
              <a:rPr lang="en-ZA" sz="1200" b="0" i="0" u="none" strike="noStrike" kern="1200" baseline="0" dirty="0" err="1" smtClean="0">
                <a:solidFill>
                  <a:schemeClr val="tx1"/>
                </a:solidFill>
                <a:latin typeface="Times New Roman" pitchFamily="18" charset="0"/>
                <a:ea typeface="+mn-ea"/>
                <a:cs typeface="+mn-cs"/>
              </a:rPr>
              <a:t>Schimmer</a:t>
            </a:r>
            <a:r>
              <a:rPr lang="en-ZA" sz="1200" b="0" i="0" u="none" strike="noStrike" kern="1200" baseline="0" dirty="0" smtClean="0">
                <a:solidFill>
                  <a:schemeClr val="tx1"/>
                </a:solidFill>
                <a:latin typeface="Times New Roman" pitchFamily="18" charset="0"/>
                <a:ea typeface="+mn-ea"/>
                <a:cs typeface="+mn-cs"/>
              </a:rPr>
              <a:t> e, Mark </a:t>
            </a:r>
            <a:r>
              <a:rPr lang="en-ZA" sz="1200" b="0" i="0" u="none" strike="noStrike" kern="1200" baseline="0" dirty="0" err="1" smtClean="0">
                <a:solidFill>
                  <a:schemeClr val="tx1"/>
                </a:solidFill>
                <a:latin typeface="Times New Roman" pitchFamily="18" charset="0"/>
                <a:ea typeface="+mn-ea"/>
                <a:cs typeface="+mn-cs"/>
              </a:rPr>
              <a:t>Swaisland</a:t>
            </a:r>
            <a:r>
              <a:rPr lang="en-ZA" sz="1200" b="0" i="0" u="none" strike="noStrike" kern="1200" baseline="0" dirty="0" smtClean="0">
                <a:solidFill>
                  <a:schemeClr val="tx1"/>
                </a:solidFill>
                <a:latin typeface="Times New Roman" pitchFamily="18" charset="0"/>
                <a:ea typeface="+mn-ea"/>
                <a:cs typeface="+mn-cs"/>
              </a:rPr>
              <a:t> g and </a:t>
            </a:r>
            <a:r>
              <a:rPr lang="en-ZA" sz="1200" b="0" i="0" u="none" strike="noStrike" kern="1200" baseline="0" dirty="0" err="1" smtClean="0">
                <a:solidFill>
                  <a:schemeClr val="tx1"/>
                </a:solidFill>
                <a:latin typeface="Times New Roman" pitchFamily="18" charset="0"/>
                <a:ea typeface="+mn-ea"/>
                <a:cs typeface="+mn-cs"/>
              </a:rPr>
              <a:t>Wim</a:t>
            </a:r>
            <a:r>
              <a:rPr lang="en-ZA" sz="1200" b="0" i="0" u="none" strike="noStrike" kern="1200" baseline="0" dirty="0" smtClean="0">
                <a:solidFill>
                  <a:schemeClr val="tx1"/>
                </a:solidFill>
                <a:latin typeface="Times New Roman" pitchFamily="18" charset="0"/>
                <a:ea typeface="+mn-ea"/>
                <a:cs typeface="+mn-cs"/>
              </a:rPr>
              <a:t> van der </a:t>
            </a:r>
            <a:r>
              <a:rPr lang="en-ZA" sz="1200" b="0" i="0" u="none" strike="noStrike" kern="1200" baseline="0" dirty="0" err="1" smtClean="0">
                <a:solidFill>
                  <a:schemeClr val="tx1"/>
                </a:solidFill>
                <a:latin typeface="Times New Roman" pitchFamily="18" charset="0"/>
                <a:ea typeface="+mn-ea"/>
                <a:cs typeface="+mn-cs"/>
              </a:rPr>
              <a:t>Stelt</a:t>
            </a:r>
            <a:r>
              <a:rPr lang="en-ZA" sz="1200" b="0" i="0" u="none" strike="noStrike" kern="1200" baseline="0" dirty="0" smtClean="0">
                <a:solidFill>
                  <a:schemeClr val="tx1"/>
                </a:solidFill>
                <a:latin typeface="Times New Roman" pitchFamily="18" charset="0"/>
                <a:ea typeface="+mn-ea"/>
                <a:cs typeface="+mn-cs"/>
              </a:rPr>
              <a:t> h</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35</a:t>
            </a:fld>
            <a:endParaRPr lang="en-US"/>
          </a:p>
        </p:txBody>
      </p:sp>
    </p:spTree>
    <p:extLst>
      <p:ext uri="{BB962C8B-B14F-4D97-AF65-F5344CB8AC3E}">
        <p14:creationId xmlns:p14="http://schemas.microsoft.com/office/powerpoint/2010/main" val="35770803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2DA88D65-3243-48AC-9A3E-8E131B48DC47}" type="slidenum">
              <a:rPr lang="en-US" smtClean="0">
                <a:latin typeface="Times New Roman" pitchFamily="18" charset="0"/>
              </a:rPr>
              <a:pPr/>
              <a:t>36</a:t>
            </a:fld>
            <a:endParaRPr lang="en-US" smtClean="0">
              <a:latin typeface="Times New Roman" pitchFamily="18" charset="0"/>
            </a:endParaRPr>
          </a:p>
        </p:txBody>
      </p:sp>
      <p:sp>
        <p:nvSpPr>
          <p:cNvPr id="23555" name="Rectangle 1"/>
          <p:cNvSpPr>
            <a:spLocks noGrp="1" noRot="1" noChangeAspect="1" noChangeArrowheads="1" noTextEdit="1"/>
          </p:cNvSpPr>
          <p:nvPr>
            <p:ph type="sldImg"/>
          </p:nvPr>
        </p:nvSpPr>
        <p:spPr>
          <a:ln/>
        </p:spPr>
      </p:sp>
      <p:sp>
        <p:nvSpPr>
          <p:cNvPr id="23556" name="Rectangle 2"/>
          <p:cNvSpPr>
            <a:spLocks noGrp="1" noChangeArrowheads="1"/>
          </p:cNvSpPr>
          <p:nvPr>
            <p:ph type="body" idx="1"/>
          </p:nvPr>
        </p:nvSpPr>
        <p:spPr>
          <a:noFill/>
          <a:ln/>
        </p:spPr>
        <p:txBody>
          <a:bodyPr lIns="0" tIns="0" rIns="0" bIns="0"/>
          <a:lstStyle/>
          <a:p>
            <a:pPr eaLnBrk="1" hangingPunct="1">
              <a:lnSpc>
                <a:spcPct val="95000"/>
              </a:lnSpc>
              <a:spcBef>
                <a:spcPct val="0"/>
              </a:spcBef>
            </a:pPr>
            <a:r>
              <a:rPr lang="en-US" b="1" smtClean="0">
                <a:solidFill>
                  <a:srgbClr val="000000"/>
                </a:solidFill>
                <a:latin typeface="Times New Roman" pitchFamily="18" charset="0"/>
              </a:rPr>
              <a:t>OA availability by scientific discipline</a:t>
            </a:r>
            <a:endParaRPr lang="en-US" smtClean="0">
              <a:latin typeface="Times New Roman" pitchFamily="18" charset="0"/>
            </a:endParaRPr>
          </a:p>
          <a:p>
            <a:pPr eaLnBrk="1" hangingPunct="1">
              <a:lnSpc>
                <a:spcPct val="95000"/>
              </a:lnSpc>
              <a:spcBef>
                <a:spcPct val="0"/>
              </a:spcBef>
            </a:pPr>
            <a:r>
              <a:rPr lang="en-US" smtClean="0">
                <a:solidFill>
                  <a:srgbClr val="000000"/>
                </a:solidFill>
                <a:latin typeface="Times New Roman" pitchFamily="18" charset="0"/>
              </a:rPr>
              <a:t>Based on the research conducted by Bjork et al., the availability of gold and green OA copies by scientific discipline are shown in the figure. The disciplines are shown by the gold ratio in descending order, rather than in alphabetical order. There is a clear pattern to the internal distribution between green and gold in the different disciplines studied. In all the life sciences, gold is the dominating OA access channel. The picture is reversed in the other disciplines where green dominated. The lowest overall OA share is in chemistry with 13% and the highest in earth sciences with 33%.</a:t>
            </a:r>
            <a:endParaRPr lang="en-US" smtClean="0">
              <a:latin typeface="Times New Roman" pitchFamily="18" charset="0"/>
            </a:endParaRPr>
          </a:p>
          <a:p>
            <a:pPr eaLnBrk="1" hangingPunct="1">
              <a:lnSpc>
                <a:spcPct val="95000"/>
              </a:lnSpc>
              <a:spcBef>
                <a:spcPct val="0"/>
              </a:spcBef>
            </a:pPr>
            <a:endParaRPr lang="en-US" smtClean="0">
              <a:solidFill>
                <a:srgbClr val="000000"/>
              </a:solidFill>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1857" name="Rectangle 1"/>
          <p:cNvSpPr txBox="1">
            <a:spLocks noGrp="1" noRot="1" noChangeAspect="1" noChangeArrowheads="1"/>
          </p:cNvSpPr>
          <p:nvPr>
            <p:ph type="sldImg"/>
          </p:nvPr>
        </p:nvSpPr>
        <p:spPr bwMode="auto">
          <a:xfrm>
            <a:off x="911225" y="754063"/>
            <a:ext cx="4959350" cy="3719512"/>
          </a:xfrm>
          <a:prstGeom prst="rect">
            <a:avLst/>
          </a:prstGeom>
          <a:solidFill>
            <a:srgbClr val="FFFFFF"/>
          </a:solidFill>
          <a:ln>
            <a:solidFill>
              <a:srgbClr val="000000"/>
            </a:solidFill>
            <a:miter lim="800000"/>
            <a:headEnd/>
            <a:tailEnd/>
          </a:ln>
        </p:spPr>
      </p:sp>
      <p:sp>
        <p:nvSpPr>
          <p:cNvPr id="121858" name="Rectangle 2"/>
          <p:cNvSpPr txBox="1">
            <a:spLocks noGrp="1" noChangeArrowheads="1"/>
          </p:cNvSpPr>
          <p:nvPr>
            <p:ph type="body" idx="1"/>
          </p:nvPr>
        </p:nvSpPr>
        <p:spPr bwMode="auto">
          <a:xfrm>
            <a:off x="678180" y="4711383"/>
            <a:ext cx="5425440" cy="4463415"/>
          </a:xfrm>
          <a:prstGeom prst="rect">
            <a:avLst/>
          </a:prstGeom>
          <a:noFill/>
          <a:ln>
            <a:round/>
            <a:headEnd/>
            <a:tailEnd/>
          </a:ln>
        </p:spPr>
        <p:txBody>
          <a:bodyPr wrap="none" anchor="ct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http://opencontent.uct.ac.za/Centre-for-Higher-Education-Development/Centre-for-Educational-Technology/Creative-Commons-Infographic</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41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pPr>
            <a:r>
              <a:rPr lang="nl-NL" sz="1200" dirty="0" smtClean="0">
                <a:latin typeface="Calibri" pitchFamily="34" charset="0"/>
              </a:rPr>
              <a:t>Article Processing Charges (APC)</a:t>
            </a:r>
          </a:p>
          <a:p>
            <a:pPr>
              <a:spcBef>
                <a:spcPct val="50000"/>
              </a:spcBef>
              <a:buFontTx/>
              <a:buChar char="-"/>
            </a:pPr>
            <a:r>
              <a:rPr lang="nl-NL" sz="1200" dirty="0" smtClean="0">
                <a:latin typeface="Calibri" pitchFamily="34" charset="0"/>
              </a:rPr>
              <a:t> Funding agencies provide money to the author or establish agreements with publisher</a:t>
            </a:r>
          </a:p>
          <a:p>
            <a:pPr>
              <a:spcBef>
                <a:spcPct val="50000"/>
              </a:spcBef>
              <a:buFontTx/>
              <a:buChar char="-"/>
            </a:pPr>
            <a:r>
              <a:rPr lang="nl-NL" sz="1200" dirty="0" smtClean="0">
                <a:latin typeface="Calibri" pitchFamily="34" charset="0"/>
              </a:rPr>
              <a:t> Via Open Access funds </a:t>
            </a:r>
          </a:p>
          <a:p>
            <a:pPr>
              <a:spcBef>
                <a:spcPct val="50000"/>
              </a:spcBef>
              <a:buFontTx/>
              <a:buChar char="-"/>
            </a:pPr>
            <a:r>
              <a:rPr lang="nl-NL" sz="1200" dirty="0" smtClean="0">
                <a:latin typeface="Calibri" pitchFamily="34" charset="0"/>
              </a:rPr>
              <a:t> Via institutional membership</a:t>
            </a:r>
          </a:p>
          <a:p>
            <a:pPr>
              <a:spcBef>
                <a:spcPct val="50000"/>
              </a:spcBef>
              <a:buFontTx/>
              <a:buChar char="-"/>
            </a:pPr>
            <a:r>
              <a:rPr lang="nl-NL" sz="1200" dirty="0" smtClean="0">
                <a:latin typeface="Calibri" pitchFamily="34" charset="0"/>
              </a:rPr>
              <a:t> APC waved by publisher</a:t>
            </a:r>
          </a:p>
          <a:p>
            <a:r>
              <a:rPr lang="en-ZA" sz="1200" b="0" i="0" u="none" strike="noStrike" kern="1200" baseline="0" dirty="0" smtClean="0">
                <a:solidFill>
                  <a:schemeClr val="tx1"/>
                </a:solidFill>
                <a:latin typeface="Times New Roman" pitchFamily="18" charset="0"/>
                <a:ea typeface="+mn-ea"/>
                <a:cs typeface="+mn-cs"/>
              </a:rPr>
              <a:t>OPEN ACCESS PUBLISHING -</a:t>
            </a:r>
          </a:p>
          <a:p>
            <a:r>
              <a:rPr lang="en-ZA" sz="1200" b="0" i="0" u="none" strike="noStrike" kern="1200" baseline="0" dirty="0" smtClean="0">
                <a:solidFill>
                  <a:schemeClr val="tx1"/>
                </a:solidFill>
                <a:latin typeface="Times New Roman" pitchFamily="18" charset="0"/>
                <a:ea typeface="+mn-ea"/>
                <a:cs typeface="+mn-cs"/>
              </a:rPr>
              <a:t>MODELS AND ATTRIBUTES</a:t>
            </a:r>
          </a:p>
          <a:p>
            <a:r>
              <a:rPr lang="en-ZA" sz="1200" b="0" i="0" u="none" strike="noStrike" kern="1200" baseline="0" dirty="0" smtClean="0">
                <a:solidFill>
                  <a:schemeClr val="tx1"/>
                </a:solidFill>
                <a:latin typeface="Times New Roman" pitchFamily="18" charset="0"/>
                <a:ea typeface="+mn-ea"/>
                <a:cs typeface="+mn-cs"/>
              </a:rPr>
              <a:t>July 8th, 2010</a:t>
            </a:r>
          </a:p>
          <a:p>
            <a:r>
              <a:rPr lang="en-ZA" sz="1200" b="0" i="0" u="none" strike="noStrike" kern="1200" baseline="0" dirty="0" err="1" smtClean="0">
                <a:solidFill>
                  <a:schemeClr val="tx1"/>
                </a:solidFill>
                <a:latin typeface="Times New Roman" pitchFamily="18" charset="0"/>
                <a:ea typeface="+mn-ea"/>
                <a:cs typeface="+mn-cs"/>
              </a:rPr>
              <a:t>Suenje</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Dallmeier-Tiessen</a:t>
            </a:r>
            <a:r>
              <a:rPr lang="en-ZA" sz="1200" b="0" i="0" u="none" strike="noStrike" kern="1200" baseline="0" dirty="0" smtClean="0">
                <a:solidFill>
                  <a:schemeClr val="tx1"/>
                </a:solidFill>
                <a:latin typeface="Times New Roman" pitchFamily="18" charset="0"/>
                <a:ea typeface="+mn-ea"/>
                <a:cs typeface="+mn-cs"/>
              </a:rPr>
              <a:t> a, Bettina </a:t>
            </a:r>
            <a:r>
              <a:rPr lang="en-ZA" sz="1200" b="0" i="0" u="none" strike="noStrike" kern="1200" baseline="0" dirty="0" err="1" smtClean="0">
                <a:solidFill>
                  <a:schemeClr val="tx1"/>
                </a:solidFill>
                <a:latin typeface="Times New Roman" pitchFamily="18" charset="0"/>
                <a:ea typeface="+mn-ea"/>
                <a:cs typeface="+mn-cs"/>
              </a:rPr>
              <a:t>Goerner</a:t>
            </a:r>
            <a:r>
              <a:rPr lang="en-ZA" sz="1200" b="0" i="0" u="none" strike="noStrike" kern="1200" baseline="0" dirty="0" smtClean="0">
                <a:solidFill>
                  <a:schemeClr val="tx1"/>
                </a:solidFill>
                <a:latin typeface="Times New Roman" pitchFamily="18" charset="0"/>
                <a:ea typeface="+mn-ea"/>
                <a:cs typeface="+mn-cs"/>
              </a:rPr>
              <a:t> b, Robert Darby c </a:t>
            </a:r>
            <a:r>
              <a:rPr lang="en-ZA" sz="1200" b="0" i="0" u="none" strike="noStrike" kern="1200" baseline="0" dirty="0" err="1" smtClean="0">
                <a:solidFill>
                  <a:schemeClr val="tx1"/>
                </a:solidFill>
                <a:latin typeface="Times New Roman" pitchFamily="18" charset="0"/>
                <a:ea typeface="+mn-ea"/>
                <a:cs typeface="+mn-cs"/>
              </a:rPr>
              <a:t>Jenni</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Hyppoelae</a:t>
            </a:r>
            <a:r>
              <a:rPr lang="en-ZA" sz="1200" b="0" i="0" u="none" strike="noStrike" kern="1200" baseline="0" dirty="0" smtClean="0">
                <a:solidFill>
                  <a:schemeClr val="tx1"/>
                </a:solidFill>
                <a:latin typeface="Times New Roman" pitchFamily="18" charset="0"/>
                <a:ea typeface="+mn-ea"/>
                <a:cs typeface="+mn-cs"/>
              </a:rPr>
              <a:t> a,</a:t>
            </a:r>
          </a:p>
          <a:p>
            <a:r>
              <a:rPr lang="en-ZA" sz="1200" b="0" i="0" u="none" strike="noStrike" kern="1200" baseline="0" dirty="0" smtClean="0">
                <a:solidFill>
                  <a:schemeClr val="tx1"/>
                </a:solidFill>
                <a:latin typeface="Times New Roman" pitchFamily="18" charset="0"/>
                <a:ea typeface="+mn-ea"/>
                <a:cs typeface="+mn-cs"/>
              </a:rPr>
              <a:t>Peter </a:t>
            </a:r>
            <a:r>
              <a:rPr lang="en-ZA" sz="1200" b="0" i="0" u="none" strike="noStrike" kern="1200" baseline="0" dirty="0" err="1" smtClean="0">
                <a:solidFill>
                  <a:schemeClr val="tx1"/>
                </a:solidFill>
                <a:latin typeface="Times New Roman" pitchFamily="18" charset="0"/>
                <a:ea typeface="+mn-ea"/>
                <a:cs typeface="+mn-cs"/>
              </a:rPr>
              <a:t>Igo-Kemenes</a:t>
            </a:r>
            <a:r>
              <a:rPr lang="en-ZA" sz="1200" b="0" i="0" u="none" strike="noStrike" kern="1200" baseline="0" dirty="0" smtClean="0">
                <a:solidFill>
                  <a:schemeClr val="tx1"/>
                </a:solidFill>
                <a:latin typeface="Times New Roman" pitchFamily="18" charset="0"/>
                <a:ea typeface="+mn-ea"/>
                <a:cs typeface="+mn-cs"/>
              </a:rPr>
              <a:t> a #, Deborah Kahn d, Simon Lambert c, </a:t>
            </a:r>
            <a:r>
              <a:rPr lang="en-ZA" sz="1200" b="0" i="0" u="none" strike="noStrike" kern="1200" baseline="0" dirty="0" err="1" smtClean="0">
                <a:solidFill>
                  <a:schemeClr val="tx1"/>
                </a:solidFill>
                <a:latin typeface="Times New Roman" pitchFamily="18" charset="0"/>
                <a:ea typeface="+mn-ea"/>
                <a:cs typeface="+mn-cs"/>
              </a:rPr>
              <a:t>Anja</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Lengenfelder</a:t>
            </a:r>
            <a:r>
              <a:rPr lang="en-ZA" sz="1200" b="0" i="0" u="none" strike="noStrike" kern="1200" baseline="0" dirty="0" smtClean="0">
                <a:solidFill>
                  <a:schemeClr val="tx1"/>
                </a:solidFill>
                <a:latin typeface="Times New Roman" pitchFamily="18" charset="0"/>
                <a:ea typeface="+mn-ea"/>
                <a:cs typeface="+mn-cs"/>
              </a:rPr>
              <a:t> e,</a:t>
            </a:r>
          </a:p>
          <a:p>
            <a:r>
              <a:rPr lang="en-ZA" sz="1200" b="0" i="0" u="none" strike="noStrike" kern="1200" baseline="0" dirty="0" smtClean="0">
                <a:solidFill>
                  <a:schemeClr val="tx1"/>
                </a:solidFill>
                <a:latin typeface="Times New Roman" pitchFamily="18" charset="0"/>
                <a:ea typeface="+mn-ea"/>
                <a:cs typeface="+mn-cs"/>
              </a:rPr>
              <a:t>Chris Leonard c, Salvatore </a:t>
            </a:r>
            <a:r>
              <a:rPr lang="en-ZA" sz="1200" b="0" i="0" u="none" strike="noStrike" kern="1200" baseline="0" dirty="0" err="1" smtClean="0">
                <a:solidFill>
                  <a:schemeClr val="tx1"/>
                </a:solidFill>
                <a:latin typeface="Times New Roman" pitchFamily="18" charset="0"/>
                <a:ea typeface="+mn-ea"/>
                <a:cs typeface="+mn-cs"/>
              </a:rPr>
              <a:t>Mele</a:t>
            </a:r>
            <a:r>
              <a:rPr lang="en-ZA" sz="1200" b="0" i="0" u="none" strike="noStrike" kern="1200" baseline="0" dirty="0" smtClean="0">
                <a:solidFill>
                  <a:schemeClr val="tx1"/>
                </a:solidFill>
                <a:latin typeface="Times New Roman" pitchFamily="18" charset="0"/>
                <a:ea typeface="+mn-ea"/>
                <a:cs typeface="+mn-cs"/>
              </a:rPr>
              <a:t> a,*, </a:t>
            </a:r>
            <a:r>
              <a:rPr lang="en-ZA" sz="1200" b="0" i="0" u="none" strike="noStrike" kern="1200" baseline="0" dirty="0" err="1" smtClean="0">
                <a:solidFill>
                  <a:schemeClr val="tx1"/>
                </a:solidFill>
                <a:latin typeface="Times New Roman" pitchFamily="18" charset="0"/>
                <a:ea typeface="+mn-ea"/>
                <a:cs typeface="+mn-cs"/>
              </a:rPr>
              <a:t>Panayiota</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Polydoratou</a:t>
            </a:r>
            <a:r>
              <a:rPr lang="en-ZA" sz="1200" b="0" i="0" u="none" strike="noStrike" kern="1200" baseline="0" dirty="0" smtClean="0">
                <a:solidFill>
                  <a:schemeClr val="tx1"/>
                </a:solidFill>
                <a:latin typeface="Times New Roman" pitchFamily="18" charset="0"/>
                <a:ea typeface="+mn-ea"/>
                <a:cs typeface="+mn-cs"/>
              </a:rPr>
              <a:t> e, David Ross f,</a:t>
            </a:r>
          </a:p>
          <a:p>
            <a:r>
              <a:rPr lang="en-ZA" sz="1200" b="0" i="0" u="none" strike="noStrike" kern="1200" baseline="0" dirty="0" smtClean="0">
                <a:solidFill>
                  <a:schemeClr val="tx1"/>
                </a:solidFill>
                <a:latin typeface="Times New Roman" pitchFamily="18" charset="0"/>
                <a:ea typeface="+mn-ea"/>
                <a:cs typeface="+mn-cs"/>
              </a:rPr>
              <a:t>Sergio Ruiz-Perez a, Ralf </a:t>
            </a:r>
            <a:r>
              <a:rPr lang="en-ZA" sz="1200" b="0" i="0" u="none" strike="noStrike" kern="1200" baseline="0" dirty="0" err="1" smtClean="0">
                <a:solidFill>
                  <a:schemeClr val="tx1"/>
                </a:solidFill>
                <a:latin typeface="Times New Roman" pitchFamily="18" charset="0"/>
                <a:ea typeface="+mn-ea"/>
                <a:cs typeface="+mn-cs"/>
              </a:rPr>
              <a:t>Schimmer</a:t>
            </a:r>
            <a:r>
              <a:rPr lang="en-ZA" sz="1200" b="0" i="0" u="none" strike="noStrike" kern="1200" baseline="0" dirty="0" smtClean="0">
                <a:solidFill>
                  <a:schemeClr val="tx1"/>
                </a:solidFill>
                <a:latin typeface="Times New Roman" pitchFamily="18" charset="0"/>
                <a:ea typeface="+mn-ea"/>
                <a:cs typeface="+mn-cs"/>
              </a:rPr>
              <a:t> e, Mark </a:t>
            </a:r>
            <a:r>
              <a:rPr lang="en-ZA" sz="1200" b="0" i="0" u="none" strike="noStrike" kern="1200" baseline="0" dirty="0" err="1" smtClean="0">
                <a:solidFill>
                  <a:schemeClr val="tx1"/>
                </a:solidFill>
                <a:latin typeface="Times New Roman" pitchFamily="18" charset="0"/>
                <a:ea typeface="+mn-ea"/>
                <a:cs typeface="+mn-cs"/>
              </a:rPr>
              <a:t>Swaisland</a:t>
            </a:r>
            <a:r>
              <a:rPr lang="en-ZA" sz="1200" b="0" i="0" u="none" strike="noStrike" kern="1200" baseline="0" dirty="0" smtClean="0">
                <a:solidFill>
                  <a:schemeClr val="tx1"/>
                </a:solidFill>
                <a:latin typeface="Times New Roman" pitchFamily="18" charset="0"/>
                <a:ea typeface="+mn-ea"/>
                <a:cs typeface="+mn-cs"/>
              </a:rPr>
              <a:t> g and </a:t>
            </a:r>
            <a:r>
              <a:rPr lang="en-ZA" sz="1200" b="0" i="0" u="none" strike="noStrike" kern="1200" baseline="0" dirty="0" err="1" smtClean="0">
                <a:solidFill>
                  <a:schemeClr val="tx1"/>
                </a:solidFill>
                <a:latin typeface="Times New Roman" pitchFamily="18" charset="0"/>
                <a:ea typeface="+mn-ea"/>
                <a:cs typeface="+mn-cs"/>
              </a:rPr>
              <a:t>Wim</a:t>
            </a:r>
            <a:r>
              <a:rPr lang="en-ZA" sz="1200" b="0" i="0" u="none" strike="noStrike" kern="1200" baseline="0" dirty="0" smtClean="0">
                <a:solidFill>
                  <a:schemeClr val="tx1"/>
                </a:solidFill>
                <a:latin typeface="Times New Roman" pitchFamily="18" charset="0"/>
                <a:ea typeface="+mn-ea"/>
                <a:cs typeface="+mn-cs"/>
              </a:rPr>
              <a:t> van der </a:t>
            </a:r>
            <a:r>
              <a:rPr lang="en-ZA" sz="1200" b="0" i="0" u="none" strike="noStrike" kern="1200" baseline="0" dirty="0" err="1" smtClean="0">
                <a:solidFill>
                  <a:schemeClr val="tx1"/>
                </a:solidFill>
                <a:latin typeface="Times New Roman" pitchFamily="18" charset="0"/>
                <a:ea typeface="+mn-ea"/>
                <a:cs typeface="+mn-cs"/>
              </a:rPr>
              <a:t>Stelt</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43</a:t>
            </a:fld>
            <a:endParaRPr lang="en-US"/>
          </a:p>
        </p:txBody>
      </p:sp>
    </p:spTree>
    <p:extLst>
      <p:ext uri="{BB962C8B-B14F-4D97-AF65-F5344CB8AC3E}">
        <p14:creationId xmlns:p14="http://schemas.microsoft.com/office/powerpoint/2010/main" val="38525218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Between Jan 2008 and May 2011 124 articles were published in Biomed journals authored or co-authored by UCT researchers</a:t>
            </a:r>
          </a:p>
          <a:p>
            <a:r>
              <a:rPr lang="en-ZA" dirty="0" smtClean="0"/>
              <a:t>Of these 99 were paid</a:t>
            </a:r>
            <a:r>
              <a:rPr lang="en-ZA" baseline="0" dirty="0" smtClean="0"/>
              <a:t> by UCT researchers</a:t>
            </a:r>
          </a:p>
          <a:p>
            <a:endParaRPr lang="en-ZA" baseline="0" dirty="0" smtClean="0"/>
          </a:p>
          <a:p>
            <a:r>
              <a:rPr lang="en-ZA" dirty="0" smtClean="0"/>
              <a:t>Content as Commodity — Price Elasticity and New Business Models</a:t>
            </a:r>
          </a:p>
          <a:p>
            <a:r>
              <a:rPr lang="en-ZA" dirty="0" smtClean="0"/>
              <a:t> Posted by Kent Anderson ⋅ Oct 26, 2011 ⋅ 6 Comments</a:t>
            </a:r>
          </a:p>
          <a:p>
            <a:r>
              <a:rPr lang="en-ZA" dirty="0" smtClean="0"/>
              <a:t>http://scholarlykitchen.sspnet.org/2011/10/26/content-as-commodity-price-elasticity-and-new-business-models/</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45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ZA" sz="1200" dirty="0" smtClean="0">
                <a:latin typeface="Century Gothic" pitchFamily="34" charset="0"/>
              </a:rPr>
              <a:t>Chan, L 24 October 2011 Opportunities for Scholarly Communications in Africa www.vimeo.com/30922669</a:t>
            </a:r>
          </a:p>
          <a:p>
            <a:endParaRPr lang="en-ZA" b="1"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47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Developing countries move from the periphery</a:t>
            </a:r>
            <a:r>
              <a:rPr lang="en-ZA" baseline="0" dirty="0" smtClean="0"/>
              <a:t> to participation in the network society</a:t>
            </a:r>
          </a:p>
          <a:p>
            <a:pPr marL="0" marR="0" indent="0" algn="l" defTabSz="914400" rtl="0" eaLnBrk="1" fontAlgn="base" latinLnBrk="0" hangingPunct="1">
              <a:lnSpc>
                <a:spcPct val="100000"/>
              </a:lnSpc>
              <a:spcBef>
                <a:spcPct val="30000"/>
              </a:spcBef>
              <a:spcAft>
                <a:spcPct val="0"/>
              </a:spcAft>
              <a:buClrTx/>
              <a:buSzTx/>
              <a:buFontTx/>
              <a:buNone/>
              <a:tabLst/>
              <a:defRPr/>
            </a:pPr>
            <a:r>
              <a:rPr lang="en-ZA" sz="1200" dirty="0" smtClean="0">
                <a:latin typeface="Century Gothic" pitchFamily="34" charset="0"/>
              </a:rPr>
              <a:t>Chan, L 24 October 2011 Opportunities for Scholarly Communications in Africa www.vimeo.com/30922669</a:t>
            </a: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48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Open research, open content</a:t>
            </a:r>
            <a:r>
              <a:rPr lang="en-ZA" baseline="0" dirty="0" smtClean="0"/>
              <a:t> of all kinds, </a:t>
            </a:r>
            <a:r>
              <a:rPr lang="en-ZA" b="1" baseline="0" dirty="0" smtClean="0"/>
              <a:t>linkage</a:t>
            </a:r>
            <a:r>
              <a:rPr lang="en-ZA" baseline="0" dirty="0" smtClean="0"/>
              <a:t> of different types of content through the research cycle</a:t>
            </a:r>
          </a:p>
          <a:p>
            <a:r>
              <a:rPr lang="en-ZA" baseline="0" dirty="0" smtClean="0"/>
              <a:t>Processes of research itself become visible</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51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err="1" smtClean="0"/>
              <a:t>Armbruster</a:t>
            </a:r>
            <a:r>
              <a:rPr lang="en-US" sz="1200" dirty="0" smtClean="0"/>
              <a:t>, C (2010), Implementing Open Access </a:t>
            </a:r>
          </a:p>
          <a:p>
            <a:r>
              <a:rPr lang="en-ZA" i="1" dirty="0" smtClean="0"/>
              <a:t>Chinese Journal of Library and Information Science, Vol. 3, No. 4, pp.1-22, 2010</a:t>
            </a:r>
            <a:r>
              <a:rPr lang="en-ZA" dirty="0" smtClean="0"/>
              <a:t> </a:t>
            </a:r>
            <a:br>
              <a:rPr lang="en-ZA" dirty="0" smtClean="0"/>
            </a:br>
            <a:r>
              <a:rPr lang="en-ZA" dirty="0" smtClean="0"/>
              <a:t/>
            </a:r>
            <a:br>
              <a:rPr lang="en-ZA" dirty="0" smtClean="0"/>
            </a:b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53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8A1F59-584E-48C8-92FC-F91DD8CD2FFD}" type="slidenum">
              <a:rPr lang="en-US"/>
              <a:pPr/>
              <a:t>4</a:t>
            </a:fld>
            <a:endParaRPr lang="en-US"/>
          </a:p>
        </p:txBody>
      </p:sp>
      <p:sp>
        <p:nvSpPr>
          <p:cNvPr id="6145" name="Rectangle 1"/>
          <p:cNvSpPr>
            <a:spLocks noGrp="1" noRot="1" noChangeAspect="1" noChangeArrowheads="1"/>
          </p:cNvSpPr>
          <p:nvPr>
            <p:ph type="sldImg"/>
          </p:nvPr>
        </p:nvSpPr>
        <p:spPr>
          <a:xfrm>
            <a:off x="912813" y="744538"/>
            <a:ext cx="4956175" cy="3717925"/>
          </a:xfrm>
          <a:ln/>
        </p:spPr>
      </p:sp>
      <p:sp>
        <p:nvSpPr>
          <p:cNvPr id="6146" name="Rectangle 2"/>
          <p:cNvSpPr>
            <a:spLocks noGrp="1" noChangeArrowheads="1"/>
          </p:cNvSpPr>
          <p:nvPr>
            <p:ph type="body" idx="1"/>
          </p:nvPr>
        </p:nvSpPr>
        <p:spPr/>
        <p:txBody>
          <a:bodyPr lIns="0" tIns="0" rIns="0" bIns="0"/>
          <a:lstStyle/>
          <a:p>
            <a:pPr>
              <a:lnSpc>
                <a:spcPct val="95000"/>
              </a:lnSpc>
              <a:spcBef>
                <a:spcPct val="0"/>
              </a:spcBef>
            </a:pPr>
            <a:endParaRPr lang="en-US" sz="1500" b="1" dirty="0">
              <a:solidFill>
                <a:srgbClr val="000000"/>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95000"/>
              </a:lnSpc>
              <a:spcBef>
                <a:spcPct val="0"/>
              </a:spcBef>
            </a:pPr>
            <a:endParaRPr lang="en-US" sz="1200" dirty="0" smtClean="0">
              <a:solidFill>
                <a:srgbClr val="000000"/>
              </a:solidFill>
              <a:latin typeface="Arial" charset="0"/>
            </a:endParaRPr>
          </a:p>
          <a:p>
            <a:pPr>
              <a:lnSpc>
                <a:spcPct val="95000"/>
              </a:lnSpc>
              <a:spcBef>
                <a:spcPct val="0"/>
              </a:spcBef>
            </a:pPr>
            <a:r>
              <a:rPr lang="en-US" sz="1200" dirty="0" smtClean="0">
                <a:solidFill>
                  <a:srgbClr val="000000"/>
                </a:solidFill>
                <a:latin typeface="Arial" charset="0"/>
              </a:rPr>
              <a:t>Open Access was defined in the Budapest Open Access Initiative, 2002.  </a:t>
            </a:r>
          </a:p>
          <a:p>
            <a:pPr>
              <a:lnSpc>
                <a:spcPct val="95000"/>
              </a:lnSpc>
              <a:spcBef>
                <a:spcPct val="0"/>
              </a:spcBef>
            </a:pPr>
            <a:r>
              <a:rPr lang="en-US" sz="1200" dirty="0" smtClean="0">
                <a:solidFill>
                  <a:srgbClr val="000000"/>
                </a:solidFill>
                <a:latin typeface="Arial" charset="0"/>
              </a:rPr>
              <a:t>http://www.soros.org/openaccess  </a:t>
            </a: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5000"/>
              </a:lnSpc>
              <a:spcBef>
                <a:spcPct val="0"/>
              </a:spcBef>
            </a:pPr>
            <a:r>
              <a:rPr lang="en-US" sz="1000" dirty="0" smtClean="0">
                <a:solidFill>
                  <a:srgbClr val="000000"/>
                </a:solidFill>
                <a:latin typeface="Times New Roman" pitchFamily="18" charset="0"/>
              </a:rPr>
              <a:t>Research Information Network Report, (2009),</a:t>
            </a:r>
            <a:r>
              <a:rPr lang="en-US" sz="1000" i="1" dirty="0" smtClean="0">
                <a:solidFill>
                  <a:srgbClr val="000000"/>
                </a:solidFill>
                <a:latin typeface="Times New Roman" pitchFamily="18" charset="0"/>
              </a:rPr>
              <a:t> Communicating Knowledge: How and why UK researchers publish and disseminate their finding, </a:t>
            </a:r>
            <a:r>
              <a:rPr lang="en-US" sz="1000" dirty="0" smtClean="0">
                <a:solidFill>
                  <a:srgbClr val="000000"/>
                </a:solidFill>
                <a:latin typeface="Times New Roman" pitchFamily="18" charset="0"/>
              </a:rPr>
              <a:t>[Online] Available at: </a:t>
            </a:r>
            <a:r>
              <a:rPr lang="en-US" sz="1000" u="sng" dirty="0" smtClean="0">
                <a:solidFill>
                  <a:srgbClr val="0000FF"/>
                </a:solidFill>
                <a:latin typeface="Times New Roman" pitchFamily="18" charset="0"/>
                <a:hlinkClick r:id="rId3"/>
              </a:rPr>
              <a:t>http://www.rin.ac.uk/system/files/attachments/Communicating-knowledge-report.pdf</a:t>
            </a:r>
            <a:endParaRPr lang="en-US" sz="1000" dirty="0" smtClean="0">
              <a:latin typeface="Times New Roman" pitchFamily="18" charset="0"/>
            </a:endParaRPr>
          </a:p>
        </p:txBody>
      </p:sp>
      <p:sp>
        <p:nvSpPr>
          <p:cNvPr id="4" name="Slide Number Placeholder 3"/>
          <p:cNvSpPr>
            <a:spLocks noGrp="1"/>
          </p:cNvSpPr>
          <p:nvPr>
            <p:ph type="sldNum" sz="quarter" idx="10"/>
          </p:nvPr>
        </p:nvSpPr>
        <p:spPr/>
        <p:txBody>
          <a:bodyPr/>
          <a:lstStyle/>
          <a:p>
            <a:fld id="{95D6E349-0418-46A1-B70D-187E0588C4AB}" type="slidenum">
              <a:rPr lang="en-US" smtClean="0"/>
              <a:pPr/>
              <a:t>6</a:t>
            </a:fld>
            <a:endParaRPr lang="en-US"/>
          </a:p>
        </p:txBody>
      </p:sp>
    </p:spTree>
    <p:extLst>
      <p:ext uri="{BB962C8B-B14F-4D97-AF65-F5344CB8AC3E}">
        <p14:creationId xmlns:p14="http://schemas.microsoft.com/office/powerpoint/2010/main" val="3177170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F03460-CE75-4980-B0D0-DEDC0F6D44F0}" type="slidenum">
              <a:rPr lang="en-US"/>
              <a:pPr/>
              <a:t>7</a:t>
            </a:fld>
            <a:endParaRPr lang="en-US"/>
          </a:p>
        </p:txBody>
      </p:sp>
      <p:sp>
        <p:nvSpPr>
          <p:cNvPr id="75778" name="Rectangle 2"/>
          <p:cNvSpPr>
            <a:spLocks noGrp="1" noRot="1" noChangeAspect="1" noChangeArrowheads="1" noTextEdit="1"/>
          </p:cNvSpPr>
          <p:nvPr>
            <p:ph type="sldImg"/>
          </p:nvPr>
        </p:nvSpPr>
        <p:spPr>
          <a:xfrm>
            <a:off x="912813" y="744538"/>
            <a:ext cx="4956175" cy="3717925"/>
          </a:xfrm>
          <a:ln/>
        </p:spPr>
      </p:sp>
      <p:sp>
        <p:nvSpPr>
          <p:cNvPr id="75779" name="Rectangle 3"/>
          <p:cNvSpPr>
            <a:spLocks noGrp="1" noChangeArrowheads="1"/>
          </p:cNvSpPr>
          <p:nvPr>
            <p:ph type="body" idx="1"/>
          </p:nvPr>
        </p:nvSpPr>
        <p:spPr/>
        <p:txBody>
          <a:bodyPr/>
          <a:lstStyle/>
          <a:p>
            <a:pPr>
              <a:lnSpc>
                <a:spcPct val="95000"/>
              </a:lnSpc>
              <a:spcBef>
                <a:spcPct val="0"/>
              </a:spcBef>
            </a:pPr>
            <a:r>
              <a:rPr lang="en-US" sz="1000" dirty="0">
                <a:solidFill>
                  <a:srgbClr val="000000"/>
                </a:solidFill>
                <a:latin typeface="Calibri" pitchFamily="34" charset="0"/>
              </a:rPr>
              <a:t> </a:t>
            </a:r>
            <a:endParaRPr lang="en-US" sz="1000" u="sng" dirty="0">
              <a:solidFill>
                <a:srgbClr val="CCCCFF"/>
              </a:solidFill>
              <a:latin typeface="Calibri" pitchFamily="34" charset="0"/>
            </a:endParaRPr>
          </a:p>
          <a:p>
            <a:pPr>
              <a:lnSpc>
                <a:spcPct val="95000"/>
              </a:lnSpc>
              <a:spcBef>
                <a:spcPct val="0"/>
              </a:spcBef>
            </a:pPr>
            <a:r>
              <a:rPr lang="en-US" sz="1000" i="1" dirty="0" err="1" smtClean="0">
                <a:solidFill>
                  <a:srgbClr val="000000"/>
                </a:solidFill>
                <a:latin typeface="Calibri" pitchFamily="34" charset="0"/>
              </a:rPr>
              <a:t>RePEc</a:t>
            </a:r>
            <a:r>
              <a:rPr lang="en-US" sz="1000" i="1" dirty="0" smtClean="0">
                <a:solidFill>
                  <a:srgbClr val="000000"/>
                </a:solidFill>
                <a:latin typeface="Calibri" pitchFamily="34" charset="0"/>
              </a:rPr>
              <a:t> (Economic science)</a:t>
            </a:r>
            <a:endParaRPr lang="en-US" sz="1000" i="1" dirty="0" smtClean="0">
              <a:latin typeface="Calibri" pitchFamily="34" charset="0"/>
            </a:endParaRPr>
          </a:p>
          <a:p>
            <a:pPr>
              <a:lnSpc>
                <a:spcPct val="95000"/>
              </a:lnSpc>
              <a:spcBef>
                <a:spcPct val="0"/>
              </a:spcBef>
            </a:pPr>
            <a:r>
              <a:rPr lang="en-US" sz="1000" i="1" dirty="0" smtClean="0">
                <a:solidFill>
                  <a:srgbClr val="000000"/>
                </a:solidFill>
                <a:latin typeface="Calibri" pitchFamily="34" charset="0"/>
              </a:rPr>
              <a:t>E-LIS (Library and information Sciences &amp; documentation)</a:t>
            </a:r>
            <a:endParaRPr lang="en-US" sz="1000" i="1" dirty="0" smtClean="0">
              <a:latin typeface="Calibri" pitchFamily="34" charset="0"/>
            </a:endParaRPr>
          </a:p>
          <a:p>
            <a:pPr>
              <a:lnSpc>
                <a:spcPct val="80000"/>
              </a:lnSpc>
            </a:pPr>
            <a:endParaRPr lang="en-GB" sz="1000" dirty="0">
              <a:latin typeface="Calibri" pitchFamily="34" charset="0"/>
            </a:endParaRPr>
          </a:p>
          <a:p>
            <a:pPr>
              <a:lnSpc>
                <a:spcPct val="90000"/>
              </a:lnSpc>
            </a:pPr>
            <a:endParaRPr lang="en-GB" sz="10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The Directory of Open Access Repositories (DOAR) now lists 2,085 repositories globally, of which 51 repositories are found in 15 African countries.</a:t>
            </a:r>
          </a:p>
          <a:p>
            <a:r>
              <a:rPr lang="en-ZA" dirty="0" smtClean="0"/>
              <a:t>Insert image of DOAR</a:t>
            </a: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10</a:t>
            </a:fld>
            <a:endParaRPr lang="en-US"/>
          </a:p>
        </p:txBody>
      </p:sp>
    </p:spTree>
    <p:extLst>
      <p:ext uri="{BB962C8B-B14F-4D97-AF65-F5344CB8AC3E}">
        <p14:creationId xmlns:p14="http://schemas.microsoft.com/office/powerpoint/2010/main" val="505464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ZA" dirty="0" err="1" smtClean="0"/>
              <a:t>ArXiv</a:t>
            </a:r>
            <a:r>
              <a:rPr lang="en-ZA" dirty="0" smtClean="0"/>
              <a:t> has been self archiving since 1980s (CS and physics, computational mathematics) 100k articles in physics, 10k in maths, 1k in CS</a:t>
            </a: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11</a:t>
            </a:fld>
            <a:endParaRPr lang="en-US"/>
          </a:p>
        </p:txBody>
      </p:sp>
    </p:spTree>
    <p:extLst>
      <p:ext uri="{BB962C8B-B14F-4D97-AF65-F5344CB8AC3E}">
        <p14:creationId xmlns:p14="http://schemas.microsoft.com/office/powerpoint/2010/main" val="3731861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Traditional journal increased by</a:t>
            </a:r>
            <a:r>
              <a:rPr lang="en-ZA" baseline="0" dirty="0" smtClean="0"/>
              <a:t> 3% year for the past 300 years (hardly at all until the late 19</a:t>
            </a:r>
            <a:r>
              <a:rPr lang="en-ZA" baseline="30000" dirty="0" smtClean="0"/>
              <a:t>th</a:t>
            </a:r>
            <a:r>
              <a:rPr lang="en-ZA" baseline="0" dirty="0" smtClean="0"/>
              <a:t> C mostly in the 20</a:t>
            </a:r>
            <a:r>
              <a:rPr lang="en-ZA" baseline="30000" dirty="0" smtClean="0"/>
              <a:t>th</a:t>
            </a:r>
            <a:r>
              <a:rPr lang="en-ZA" baseline="0" dirty="0" smtClean="0"/>
              <a:t> C)</a:t>
            </a:r>
          </a:p>
          <a:p>
            <a:r>
              <a:rPr lang="en-ZA" baseline="0" dirty="0" smtClean="0"/>
              <a:t>OA journals been around for the last decade, growth 30% in numbers of journals since inception; 38% for articles ;2009, 120k articles; </a:t>
            </a:r>
          </a:p>
          <a:p>
            <a:r>
              <a:rPr lang="en-ZA" baseline="0" dirty="0" smtClean="0"/>
              <a:t>8% of yearly article production</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3"/>
            <a:ext cx="8636000" cy="1633537"/>
          </a:xfrm>
        </p:spPr>
        <p:txBody>
          <a:bodyPr/>
          <a:lstStyle>
            <a:lvl1pPr>
              <a:defRPr>
                <a:latin typeface="Century Gothic" pitchFamily="34" charset="0"/>
              </a:defRPr>
            </a:lvl1pPr>
          </a:lstStyle>
          <a:p>
            <a:r>
              <a:rPr lang="en-US" dirty="0" smtClean="0"/>
              <a:t>Click to edit Master title style</a:t>
            </a:r>
            <a:endParaRPr lang="en-ZA" dirty="0"/>
          </a:p>
        </p:txBody>
      </p:sp>
      <p:sp>
        <p:nvSpPr>
          <p:cNvPr id="3" name="Subtitle 2"/>
          <p:cNvSpPr>
            <a:spLocks noGrp="1"/>
          </p:cNvSpPr>
          <p:nvPr>
            <p:ph type="subTitle" idx="1"/>
          </p:nvPr>
        </p:nvSpPr>
        <p:spPr>
          <a:xfrm>
            <a:off x="1524000" y="4318000"/>
            <a:ext cx="7112000" cy="1947863"/>
          </a:xfrm>
        </p:spPr>
        <p:txBody>
          <a:bodyPr/>
          <a:lstStyle>
            <a:lvl1pPr marL="0" indent="0" algn="ctr">
              <a:buNone/>
              <a:defRPr>
                <a:latin typeface="Book Antiqua" pitchFamily="18"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ZA" dirty="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B596722-5C00-4696-9D1C-6781B33A5BA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24B2164-AF9C-4EA3-9F4B-03F3AEBFF43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9000" y="676275"/>
            <a:ext cx="2159000" cy="609758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762000" y="676275"/>
            <a:ext cx="6324600" cy="6097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9E9240-26B9-4316-8D2F-3AB6D08C55B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860EC1-AE5D-4AAC-A8C4-3F1F708033E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5" y="4895850"/>
            <a:ext cx="8636000" cy="15144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803275" y="3228975"/>
            <a:ext cx="8636000" cy="1666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923B99-3467-4019-8AC4-5DAFFE3C990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7620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51562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3D23AE3-FB04-47B4-A84C-8A5D4D4CCFF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508000" y="1704975"/>
            <a:ext cx="4489450"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16175"/>
            <a:ext cx="4489450"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5160963" y="1704975"/>
            <a:ext cx="4491037"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0963" y="2416175"/>
            <a:ext cx="4491037"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7CB8643-5ACE-4DE1-86D4-2BE1F5166C9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5749106-92C1-4418-9E80-C41FCAC7815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A9719FE-7DE0-47B2-BB7A-2D53BBCDEB8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3"/>
            <a:ext cx="3343275" cy="1290637"/>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971925" y="303213"/>
            <a:ext cx="5680075"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508000" y="1593850"/>
            <a:ext cx="3343275" cy="52133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E3BB3D8-62D9-40A2-9273-3F579098DB1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5" y="5334000"/>
            <a:ext cx="6096000" cy="6302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990725" y="681038"/>
            <a:ext cx="6096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990725" y="5964238"/>
            <a:ext cx="6096000" cy="8937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A00E41E-BC8E-4EB1-A6C1-2EF88F8A9AD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676275"/>
            <a:ext cx="8636000" cy="127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762000" y="2200275"/>
            <a:ext cx="8636000" cy="4573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762000" y="6942138"/>
            <a:ext cx="2117725"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470275" y="6942138"/>
            <a:ext cx="3219450"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7280275" y="6942138"/>
            <a:ext cx="2119313"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0933725-17F4-4B6E-82E6-5AB537222E5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Century Gothic" pitchFamily="34" charset="0"/>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Book Antiqua" pitchFamily="18" charset="0"/>
          <a:ea typeface="+mn-ea"/>
          <a:cs typeface="+mn-cs"/>
        </a:defRPr>
      </a:lvl1pPr>
      <a:lvl2pPr marL="742950" indent="-285750" algn="l" rtl="0" fontAlgn="base">
        <a:spcBef>
          <a:spcPct val="20000"/>
        </a:spcBef>
        <a:spcAft>
          <a:spcPct val="0"/>
        </a:spcAft>
        <a:buChar char="–"/>
        <a:defRPr sz="2800">
          <a:solidFill>
            <a:schemeClr val="tx1"/>
          </a:solidFill>
          <a:latin typeface="Book Antiqua" pitchFamily="18" charset="0"/>
        </a:defRPr>
      </a:lvl2pPr>
      <a:lvl3pPr marL="1143000" indent="-228600" algn="l" rtl="0" fontAlgn="base">
        <a:spcBef>
          <a:spcPct val="20000"/>
        </a:spcBef>
        <a:spcAft>
          <a:spcPct val="0"/>
        </a:spcAft>
        <a:buChar char="•"/>
        <a:defRPr sz="2400">
          <a:solidFill>
            <a:schemeClr val="tx1"/>
          </a:solidFill>
          <a:latin typeface="Book Antiqua" pitchFamily="18" charset="0"/>
        </a:defRPr>
      </a:lvl3pPr>
      <a:lvl4pPr marL="1600200" indent="-228600" algn="l" rtl="0" fontAlgn="base">
        <a:spcBef>
          <a:spcPct val="20000"/>
        </a:spcBef>
        <a:spcAft>
          <a:spcPct val="0"/>
        </a:spcAft>
        <a:buChar char="–"/>
        <a:defRPr sz="2000">
          <a:solidFill>
            <a:schemeClr val="tx1"/>
          </a:solidFill>
          <a:latin typeface="Book Antiqua" pitchFamily="18" charset="0"/>
        </a:defRPr>
      </a:lvl4pPr>
      <a:lvl5pPr marL="2057400" indent="-228600" algn="l" rtl="0" fontAlgn="base">
        <a:spcBef>
          <a:spcPct val="20000"/>
        </a:spcBef>
        <a:spcAft>
          <a:spcPct val="0"/>
        </a:spcAft>
        <a:buChar char="»"/>
        <a:defRPr sz="2000">
          <a:solidFill>
            <a:schemeClr val="tx1"/>
          </a:solidFill>
          <a:latin typeface="Book Antiqua" pitchFamily="18"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wsis-community.org/mod/file/download.php?file_guid=371469"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hyperlink" Target="http://eprints.ecs.soton.ac.uk/18516/"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eprints.ecs.soton.ac.uk/18516/"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www.re-press.org/" TargetMode="External"/><Relationship Id="rId2" Type="http://schemas.openxmlformats.org/officeDocument/2006/relationships/hyperlink" Target="http://www.oapen.org/" TargetMode="Externa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hyperlink" Target="http://www.openhumanitiespress.org/"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print"/>
          <a:srcRect/>
          <a:stretch>
            <a:fillRect/>
          </a:stretch>
        </p:blipFill>
        <p:spPr bwMode="auto">
          <a:xfrm>
            <a:off x="1859236" y="2153816"/>
            <a:ext cx="6854825" cy="2454275"/>
          </a:xfrm>
          <a:prstGeom prst="rect">
            <a:avLst/>
          </a:prstGeom>
          <a:noFill/>
        </p:spPr>
      </p:pic>
      <p:sp>
        <p:nvSpPr>
          <p:cNvPr id="3" name="Subtitle 2"/>
          <p:cNvSpPr>
            <a:spLocks noGrp="1"/>
          </p:cNvSpPr>
          <p:nvPr>
            <p:ph type="subTitle" idx="1"/>
          </p:nvPr>
        </p:nvSpPr>
        <p:spPr/>
        <p:txBody>
          <a:bodyPr/>
          <a:lstStyle/>
          <a:p>
            <a:endParaRPr lang="en-ZA" dirty="0" smtClean="0"/>
          </a:p>
          <a:p>
            <a:r>
              <a:rPr lang="en-ZA" sz="2400" dirty="0" smtClean="0">
                <a:latin typeface="Book Antiqua" pitchFamily="18" charset="0"/>
                <a:ea typeface="Batang" pitchFamily="18" charset="-127"/>
              </a:rPr>
              <a:t>Laura</a:t>
            </a:r>
            <a:r>
              <a:rPr lang="en-ZA" sz="2400" dirty="0" smtClean="0">
                <a:latin typeface="Book Antiqua" pitchFamily="18" charset="0"/>
              </a:rPr>
              <a:t> Czerniewicz &amp; Eve Gray</a:t>
            </a:r>
          </a:p>
          <a:p>
            <a:r>
              <a:rPr lang="en-ZA" sz="2400" dirty="0" smtClean="0">
                <a:latin typeface="Book Antiqua" pitchFamily="18" charset="0"/>
              </a:rPr>
              <a:t>27 October 2011</a:t>
            </a:r>
            <a:endParaRPr lang="en-ZA" sz="2400" dirty="0">
              <a:latin typeface="Book Antiqua" pitchFamily="18" charset="0"/>
            </a:endParaRPr>
          </a:p>
        </p:txBody>
      </p:sp>
      <p:sp>
        <p:nvSpPr>
          <p:cNvPr id="5" name="TextBox 4"/>
          <p:cNvSpPr txBox="1"/>
          <p:nvPr/>
        </p:nvSpPr>
        <p:spPr>
          <a:xfrm>
            <a:off x="1782416" y="1553651"/>
            <a:ext cx="7128792" cy="1200329"/>
          </a:xfrm>
          <a:prstGeom prst="rect">
            <a:avLst/>
          </a:prstGeom>
          <a:noFill/>
        </p:spPr>
        <p:txBody>
          <a:bodyPr wrap="square" rtlCol="0">
            <a:spAutoFit/>
          </a:bodyPr>
          <a:lstStyle/>
          <a:p>
            <a:pPr algn="ctr"/>
            <a:r>
              <a:rPr lang="en-ZA" sz="7200" dirty="0" smtClean="0">
                <a:latin typeface="Century Gothic" pitchFamily="34" charset="0"/>
                <a:cs typeface="Arial" pitchFamily="34" charset="0"/>
              </a:rPr>
              <a:t>Demystifying</a:t>
            </a:r>
            <a:endParaRPr lang="en-ZA" sz="7200" dirty="0">
              <a:latin typeface="Century Gothic" pitchFamily="34" charset="0"/>
              <a:cs typeface="Arial" pitchFamily="34" charset="0"/>
            </a:endParaRPr>
          </a:p>
        </p:txBody>
      </p:sp>
      <p:grpSp>
        <p:nvGrpSpPr>
          <p:cNvPr id="13" name="Group 12"/>
          <p:cNvGrpSpPr/>
          <p:nvPr/>
        </p:nvGrpSpPr>
        <p:grpSpPr>
          <a:xfrm>
            <a:off x="1623616" y="6330229"/>
            <a:ext cx="6706728" cy="1275607"/>
            <a:chOff x="1623616" y="6330229"/>
            <a:chExt cx="6706728" cy="1275607"/>
          </a:xfrm>
        </p:grpSpPr>
        <p:pic>
          <p:nvPicPr>
            <p:cNvPr id="8" name="Picture 5"/>
            <p:cNvPicPr>
              <a:picLocks noChangeAspect="1" noChangeArrowheads="1"/>
            </p:cNvPicPr>
            <p:nvPr/>
          </p:nvPicPr>
          <p:blipFill>
            <a:blip r:embed="rId3" cstate="print"/>
            <a:srcRect/>
            <a:stretch>
              <a:fillRect/>
            </a:stretch>
          </p:blipFill>
          <p:spPr bwMode="auto">
            <a:xfrm>
              <a:off x="1623616" y="6330229"/>
              <a:ext cx="1461052" cy="1275607"/>
            </a:xfrm>
            <a:prstGeom prst="rect">
              <a:avLst/>
            </a:prstGeom>
            <a:solidFill>
              <a:schemeClr val="bg1"/>
            </a:solidFill>
            <a:ln w="9525">
              <a:noFill/>
              <a:miter lim="800000"/>
              <a:headEnd/>
              <a:tailEnd/>
            </a:ln>
            <a:effectLst/>
          </p:spPr>
        </p:pic>
        <p:grpSp>
          <p:nvGrpSpPr>
            <p:cNvPr id="9" name="Group 8"/>
            <p:cNvGrpSpPr/>
            <p:nvPr/>
          </p:nvGrpSpPr>
          <p:grpSpPr>
            <a:xfrm>
              <a:off x="3063776" y="6330229"/>
              <a:ext cx="5266568" cy="1275607"/>
              <a:chOff x="3035238" y="8476406"/>
              <a:chExt cx="5266568" cy="1275607"/>
            </a:xfrm>
            <a:solidFill>
              <a:schemeClr val="bg1"/>
            </a:solidFill>
          </p:grpSpPr>
          <p:pic>
            <p:nvPicPr>
              <p:cNvPr id="10" name="Picture 2"/>
              <p:cNvPicPr>
                <a:picLocks noChangeAspect="1" noChangeArrowheads="1"/>
              </p:cNvPicPr>
              <p:nvPr/>
            </p:nvPicPr>
            <p:blipFill>
              <a:blip r:embed="rId4" cstate="print"/>
              <a:srcRect/>
              <a:stretch>
                <a:fillRect/>
              </a:stretch>
            </p:blipFill>
            <p:spPr bwMode="auto">
              <a:xfrm>
                <a:off x="3035238" y="8476406"/>
                <a:ext cx="2376264" cy="1275607"/>
              </a:xfrm>
              <a:prstGeom prst="rect">
                <a:avLst/>
              </a:prstGeom>
              <a:grpFill/>
              <a:ln w="9525">
                <a:noFill/>
                <a:round/>
                <a:headEnd/>
                <a:tailEnd/>
              </a:ln>
              <a:effectLst/>
            </p:spPr>
          </p:pic>
          <p:pic>
            <p:nvPicPr>
              <p:cNvPr id="11" name="Picture 6"/>
              <p:cNvPicPr>
                <a:picLocks noChangeAspect="1" noChangeArrowheads="1"/>
              </p:cNvPicPr>
              <p:nvPr/>
            </p:nvPicPr>
            <p:blipFill>
              <a:blip r:embed="rId5" cstate="print"/>
              <a:srcRect/>
              <a:stretch>
                <a:fillRect/>
              </a:stretch>
            </p:blipFill>
            <p:spPr bwMode="auto">
              <a:xfrm>
                <a:off x="5411502" y="8476406"/>
                <a:ext cx="1368152" cy="1275607"/>
              </a:xfrm>
              <a:prstGeom prst="rect">
                <a:avLst/>
              </a:prstGeom>
              <a:grpFill/>
              <a:ln w="9525">
                <a:noFill/>
                <a:miter lim="800000"/>
                <a:headEnd/>
                <a:tailEnd/>
              </a:ln>
            </p:spPr>
          </p:pic>
          <p:pic>
            <p:nvPicPr>
              <p:cNvPr id="12" name="Picture 7"/>
              <p:cNvPicPr>
                <a:picLocks noChangeAspect="1" noChangeArrowheads="1"/>
              </p:cNvPicPr>
              <p:nvPr/>
            </p:nvPicPr>
            <p:blipFill>
              <a:blip r:embed="rId6" cstate="print"/>
              <a:srcRect/>
              <a:stretch>
                <a:fillRect/>
              </a:stretch>
            </p:blipFill>
            <p:spPr bwMode="auto">
              <a:xfrm>
                <a:off x="6779653" y="8476406"/>
                <a:ext cx="1522153" cy="1275607"/>
              </a:xfrm>
              <a:prstGeom prst="rect">
                <a:avLst/>
              </a:prstGeom>
              <a:grpFill/>
              <a:ln w="9525">
                <a:noFill/>
                <a:miter lim="800000"/>
                <a:headEnd/>
                <a:tailEnd/>
              </a:ln>
            </p:spPr>
          </p:pic>
        </p:grpSp>
      </p:grpSp>
    </p:spTree>
    <p:extLst>
      <p:ext uri="{BB962C8B-B14F-4D97-AF65-F5344CB8AC3E}">
        <p14:creationId xmlns:p14="http://schemas.microsoft.com/office/powerpoint/2010/main" val="21376794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616" y="713656"/>
            <a:ext cx="11680528" cy="6183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55940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57250"/>
            <a:ext cx="13506450" cy="590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40041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512" y="119153"/>
            <a:ext cx="8392368" cy="730077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2779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52550"/>
            <a:ext cx="10287000" cy="491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91172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latin typeface="Calibri" pitchFamily="34" charset="0"/>
              </a:rPr>
              <a:t>Open Access </a:t>
            </a:r>
            <a:r>
              <a:rPr lang="nl-NL" dirty="0" smtClean="0">
                <a:solidFill>
                  <a:srgbClr val="FFC000"/>
                </a:solidFill>
                <a:latin typeface="Calibri" pitchFamily="34" charset="0"/>
              </a:rPr>
              <a:t>The Gold Route</a:t>
            </a:r>
            <a:endParaRPr lang="en-ZA" dirty="0"/>
          </a:p>
        </p:txBody>
      </p:sp>
      <p:sp>
        <p:nvSpPr>
          <p:cNvPr id="3" name="Content Placeholder 2"/>
          <p:cNvSpPr>
            <a:spLocks noGrp="1"/>
          </p:cNvSpPr>
          <p:nvPr>
            <p:ph idx="1"/>
          </p:nvPr>
        </p:nvSpPr>
        <p:spPr/>
        <p:txBody>
          <a:bodyPr/>
          <a:lstStyle/>
          <a:p>
            <a:r>
              <a:rPr lang="en-ZA" dirty="0" smtClean="0"/>
              <a:t>Publishing in OA journals</a:t>
            </a:r>
          </a:p>
          <a:p>
            <a:pPr lvl="1"/>
            <a:r>
              <a:rPr lang="en-ZA" dirty="0" smtClean="0"/>
              <a:t>Commercial (PLOS, Biomed Central)</a:t>
            </a:r>
          </a:p>
          <a:p>
            <a:pPr lvl="1"/>
            <a:r>
              <a:rPr lang="en-ZA" dirty="0" smtClean="0"/>
              <a:t>Society (numerous)</a:t>
            </a:r>
          </a:p>
          <a:p>
            <a:pPr lvl="1"/>
            <a:r>
              <a:rPr lang="en-ZA" dirty="0" smtClean="0"/>
              <a:t>Universities </a:t>
            </a:r>
          </a:p>
          <a:p>
            <a:pPr lvl="1"/>
            <a:endParaRPr lang="en-ZA" dirty="0" smtClean="0"/>
          </a:p>
          <a:p>
            <a:pPr marL="693336"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sz="2800" dirty="0"/>
              <a:t>Rapid growth of open access publishing - now 7,000 journals listed and 600,000 articles</a:t>
            </a:r>
          </a:p>
          <a:p>
            <a:endParaRPr lang="en-Z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1"/>
          <p:cNvPicPr>
            <a:picLocks noChangeAspect="1" noChangeArrowheads="1"/>
          </p:cNvPicPr>
          <p:nvPr/>
        </p:nvPicPr>
        <p:blipFill>
          <a:blip r:embed="rId3" cstate="print"/>
          <a:srcRect/>
          <a:stretch>
            <a:fillRect/>
          </a:stretch>
        </p:blipFill>
        <p:spPr bwMode="auto">
          <a:xfrm>
            <a:off x="1508309" y="1131278"/>
            <a:ext cx="7144622" cy="5358684"/>
          </a:xfrm>
          <a:prstGeom prst="rect">
            <a:avLst/>
          </a:prstGeom>
          <a:noFill/>
          <a:ln w="9525">
            <a:noFill/>
            <a:round/>
            <a:headEnd/>
            <a:tailEnd/>
          </a:ln>
          <a:effectLst/>
        </p:spPr>
      </p:pic>
      <p:sp>
        <p:nvSpPr>
          <p:cNvPr id="49154" name="Rectangle 2"/>
          <p:cNvSpPr>
            <a:spLocks noChangeArrowheads="1"/>
          </p:cNvSpPr>
          <p:nvPr/>
        </p:nvSpPr>
        <p:spPr bwMode="auto">
          <a:xfrm>
            <a:off x="893078" y="6728126"/>
            <a:ext cx="7819392" cy="287781"/>
          </a:xfrm>
          <a:prstGeom prst="rect">
            <a:avLst/>
          </a:prstGeom>
          <a:noFill/>
          <a:ln w="9525">
            <a:noFill/>
            <a:round/>
            <a:headEnd/>
            <a:tailEnd/>
          </a:ln>
          <a:effectLst/>
        </p:spPr>
        <p:txBody>
          <a:bodyPr lIns="0" tIns="0" rIns="0" bIns="0" anchor="ctr"/>
          <a:lstStyle/>
          <a:p>
            <a:pPr algn="ctr">
              <a:tabLst>
                <a:tab pos="0" algn="l"/>
                <a:tab pos="714421" algn="l"/>
                <a:tab pos="1428841" algn="l"/>
                <a:tab pos="2143262" algn="l"/>
                <a:tab pos="2857683" algn="l"/>
                <a:tab pos="3572104" algn="l"/>
                <a:tab pos="4286524" algn="l"/>
                <a:tab pos="5000945" algn="l"/>
                <a:tab pos="5715366" algn="l"/>
                <a:tab pos="6429786" algn="l"/>
                <a:tab pos="7144207" algn="l"/>
                <a:tab pos="7858628" algn="l"/>
              </a:tabLst>
            </a:pPr>
            <a:r>
              <a:rPr lang="en-ZA" sz="1400">
                <a:solidFill>
                  <a:srgbClr val="000000"/>
                </a:solidFill>
              </a:rPr>
              <a:t>Salvatore Miele CERN OAI17 2011</a:t>
            </a:r>
          </a:p>
        </p:txBody>
      </p:sp>
    </p:spTree>
    <p:extLst>
      <p:ext uri="{BB962C8B-B14F-4D97-AF65-F5344CB8AC3E}">
        <p14:creationId xmlns:p14="http://schemas.microsoft.com/office/powerpoint/2010/main" val="1828566945"/>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1"/>
          <p:cNvPicPr>
            <a:picLocks noChangeAspect="1" noChangeArrowheads="1"/>
          </p:cNvPicPr>
          <p:nvPr/>
        </p:nvPicPr>
        <p:blipFill>
          <a:blip r:embed="rId3" cstate="print"/>
          <a:srcRect/>
          <a:stretch>
            <a:fillRect/>
          </a:stretch>
        </p:blipFill>
        <p:spPr bwMode="auto">
          <a:xfrm>
            <a:off x="1508309" y="1131278"/>
            <a:ext cx="7144622" cy="5358684"/>
          </a:xfrm>
          <a:prstGeom prst="rect">
            <a:avLst/>
          </a:prstGeom>
          <a:noFill/>
          <a:ln w="9525">
            <a:noFill/>
            <a:round/>
            <a:headEnd/>
            <a:tailEnd/>
          </a:ln>
          <a:effectLst/>
        </p:spPr>
      </p:pic>
      <p:sp>
        <p:nvSpPr>
          <p:cNvPr id="50178" name="Rectangle 2"/>
          <p:cNvSpPr>
            <a:spLocks noChangeArrowheads="1"/>
          </p:cNvSpPr>
          <p:nvPr/>
        </p:nvSpPr>
        <p:spPr bwMode="auto">
          <a:xfrm>
            <a:off x="674770" y="7015907"/>
            <a:ext cx="7988084" cy="287781"/>
          </a:xfrm>
          <a:prstGeom prst="rect">
            <a:avLst/>
          </a:prstGeom>
          <a:noFill/>
          <a:ln w="9525">
            <a:noFill/>
            <a:round/>
            <a:headEnd/>
            <a:tailEnd/>
          </a:ln>
          <a:effectLst/>
        </p:spPr>
        <p:txBody>
          <a:bodyPr lIns="0" tIns="0" rIns="0" bIns="0" anchor="ctr"/>
          <a:lstStyle/>
          <a:p>
            <a:pPr algn="ctr">
              <a:tabLst>
                <a:tab pos="0" algn="l"/>
                <a:tab pos="714421" algn="l"/>
                <a:tab pos="1428841" algn="l"/>
                <a:tab pos="2143262" algn="l"/>
                <a:tab pos="2857683" algn="l"/>
                <a:tab pos="3572104" algn="l"/>
                <a:tab pos="4286524" algn="l"/>
                <a:tab pos="5000945" algn="l"/>
                <a:tab pos="5715366" algn="l"/>
                <a:tab pos="6429786" algn="l"/>
                <a:tab pos="7144207" algn="l"/>
                <a:tab pos="7858628" algn="l"/>
                <a:tab pos="7918163" algn="l"/>
              </a:tabLst>
            </a:pPr>
            <a:r>
              <a:rPr lang="en-ZA" sz="1400" dirty="0">
                <a:solidFill>
                  <a:srgbClr val="000000"/>
                </a:solidFill>
              </a:rPr>
              <a:t>Salvatore </a:t>
            </a:r>
            <a:r>
              <a:rPr lang="en-ZA" sz="1400" dirty="0" err="1">
                <a:solidFill>
                  <a:srgbClr val="000000"/>
                </a:solidFill>
              </a:rPr>
              <a:t>Miele</a:t>
            </a:r>
            <a:r>
              <a:rPr lang="en-ZA" sz="1400" dirty="0">
                <a:solidFill>
                  <a:srgbClr val="000000"/>
                </a:solidFill>
              </a:rPr>
              <a:t> CERN OAI17 2011</a:t>
            </a:r>
          </a:p>
        </p:txBody>
      </p:sp>
    </p:spTree>
    <p:extLst>
      <p:ext uri="{BB962C8B-B14F-4D97-AF65-F5344CB8AC3E}">
        <p14:creationId xmlns:p14="http://schemas.microsoft.com/office/powerpoint/2010/main" val="406158994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rot="20850049">
            <a:off x="-137794" y="82646"/>
            <a:ext cx="6924675" cy="7105650"/>
          </a:xfrm>
          <a:prstGeom prst="rect">
            <a:avLst/>
          </a:prstGeom>
          <a:noFill/>
          <a:ln w="9525">
            <a:solidFill>
              <a:schemeClr val="bg2">
                <a:lumMod val="60000"/>
                <a:lumOff val="40000"/>
              </a:schemeClr>
            </a:solid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rot="1011556">
            <a:off x="3570660" y="614951"/>
            <a:ext cx="8258175" cy="6705600"/>
          </a:xfrm>
          <a:prstGeom prst="rect">
            <a:avLst/>
          </a:prstGeom>
          <a:noFill/>
          <a:ln w="9525">
            <a:noFill/>
            <a:miter lim="800000"/>
            <a:headEnd/>
            <a:tailEnd/>
          </a:ln>
        </p:spPr>
      </p:pic>
      <p:pic>
        <p:nvPicPr>
          <p:cNvPr id="7170" name="Picture 2"/>
          <p:cNvPicPr>
            <a:picLocks noChangeAspect="1" noChangeArrowheads="1"/>
          </p:cNvPicPr>
          <p:nvPr/>
        </p:nvPicPr>
        <p:blipFill>
          <a:blip r:embed="rId5" cstate="print"/>
          <a:srcRect/>
          <a:stretch>
            <a:fillRect/>
          </a:stretch>
        </p:blipFill>
        <p:spPr bwMode="auto">
          <a:xfrm>
            <a:off x="3351808" y="3449960"/>
            <a:ext cx="6614684" cy="4795455"/>
          </a:xfrm>
          <a:prstGeom prst="rect">
            <a:avLst/>
          </a:prstGeom>
          <a:noFill/>
          <a:ln w="9525">
            <a:solidFill>
              <a:schemeClr val="bg2">
                <a:lumMod val="60000"/>
                <a:lumOff val="40000"/>
              </a:schemeClr>
            </a:solidFill>
            <a:miter lim="800000"/>
            <a:headEnd/>
            <a:tailEnd/>
          </a:ln>
        </p:spPr>
      </p:pic>
      <p:sp>
        <p:nvSpPr>
          <p:cNvPr id="3" name="TextBox 2"/>
          <p:cNvSpPr txBox="1"/>
          <p:nvPr/>
        </p:nvSpPr>
        <p:spPr>
          <a:xfrm rot="1998182">
            <a:off x="6859879" y="4711960"/>
            <a:ext cx="3440382" cy="518089"/>
          </a:xfrm>
          <a:prstGeom prst="rect">
            <a:avLst/>
          </a:prstGeom>
          <a:noFill/>
          <a:ln w="57150">
            <a:solidFill>
              <a:srgbClr val="FF0000"/>
            </a:solidFill>
          </a:ln>
        </p:spPr>
        <p:txBody>
          <a:bodyPr wrap="square" lIns="101599" tIns="50799" rIns="101599" bIns="50799" rtlCol="0">
            <a:spAutoFit/>
          </a:bodyPr>
          <a:lstStyle/>
          <a:p>
            <a:r>
              <a:rPr lang="en-ZA" sz="2700" b="1" dirty="0"/>
              <a:t>7070 journals in 2011</a:t>
            </a:r>
          </a:p>
        </p:txBody>
      </p:sp>
    </p:spTree>
    <p:extLst>
      <p:ext uri="{BB962C8B-B14F-4D97-AF65-F5344CB8AC3E}">
        <p14:creationId xmlns:p14="http://schemas.microsoft.com/office/powerpoint/2010/main" val="40674965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African Journals</a:t>
            </a:r>
            <a:endParaRPr lang="en-ZA" dirty="0"/>
          </a:p>
        </p:txBody>
      </p:sp>
      <p:sp>
        <p:nvSpPr>
          <p:cNvPr id="3" name="Content Placeholder 2"/>
          <p:cNvSpPr>
            <a:spLocks noGrp="1"/>
          </p:cNvSpPr>
          <p:nvPr>
            <p:ph idx="1"/>
          </p:nvPr>
        </p:nvSpPr>
        <p:spPr/>
        <p:txBody>
          <a:bodyPr/>
          <a:lstStyle/>
          <a:p>
            <a:r>
              <a:rPr lang="en-ZA" dirty="0" smtClean="0"/>
              <a:t>Over the last five years there has been an increase of 543% </a:t>
            </a:r>
          </a:p>
          <a:p>
            <a:r>
              <a:rPr lang="en-ZA" dirty="0" smtClean="0"/>
              <a:t>40 African journals listed in 2007 to 217 in 2011 </a:t>
            </a:r>
          </a:p>
          <a:p>
            <a:r>
              <a:rPr lang="en-ZA" dirty="0" smtClean="0"/>
              <a:t>In the last year countries such as Kenya, Ethiopia and Ghana have appeared on the list or substantially increased their presence</a:t>
            </a:r>
            <a:endParaRPr lang="en-ZA" dirty="0"/>
          </a:p>
        </p:txBody>
      </p:sp>
    </p:spTree>
    <p:extLst>
      <p:ext uri="{BB962C8B-B14F-4D97-AF65-F5344CB8AC3E}">
        <p14:creationId xmlns:p14="http://schemas.microsoft.com/office/powerpoint/2010/main" val="20976798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Grp="1" noChangeArrowheads="1"/>
          </p:cNvSpPr>
          <p:nvPr>
            <p:ph type="title" idx="4294967295"/>
          </p:nvPr>
        </p:nvSpPr>
        <p:spPr>
          <a:xfrm>
            <a:off x="992308" y="-174902"/>
            <a:ext cx="8176623" cy="2652053"/>
          </a:xfrm>
          <a:ln/>
        </p:spPr>
        <p:txBody>
          <a:bodyPr/>
          <a:lstStyle/>
          <a:p>
            <a:pPr>
              <a:tabLst>
                <a:tab pos="0" algn="l"/>
                <a:tab pos="714421" algn="l"/>
                <a:tab pos="1428841" algn="l"/>
                <a:tab pos="2143262" algn="l"/>
                <a:tab pos="2857683" algn="l"/>
                <a:tab pos="3572104" algn="l"/>
                <a:tab pos="4286524" algn="l"/>
                <a:tab pos="5000945" algn="l"/>
                <a:tab pos="5715366" algn="l"/>
                <a:tab pos="6429786" algn="l"/>
                <a:tab pos="7144207" algn="l"/>
                <a:tab pos="7858628" algn="l"/>
                <a:tab pos="7918163" algn="l"/>
              </a:tabLst>
            </a:pPr>
            <a:r>
              <a:rPr lang="en-ZA" sz="5600" dirty="0"/>
              <a:t>OA- the developing world</a:t>
            </a:r>
          </a:p>
        </p:txBody>
      </p:sp>
      <p:sp>
        <p:nvSpPr>
          <p:cNvPr id="48130" name="Rectangle 2"/>
          <p:cNvSpPr>
            <a:spLocks noGrp="1" noChangeArrowheads="1"/>
          </p:cNvSpPr>
          <p:nvPr>
            <p:ph type="body" idx="4294967295"/>
          </p:nvPr>
        </p:nvSpPr>
        <p:spPr>
          <a:xfrm>
            <a:off x="992308" y="2163321"/>
            <a:ext cx="8176623" cy="4465570"/>
          </a:xfrm>
          <a:ln/>
        </p:spPr>
        <p:txBody>
          <a:bodyPr/>
          <a:lstStyle/>
          <a:p>
            <a:pPr marL="693336"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dirty="0" err="1"/>
              <a:t>SciELO</a:t>
            </a:r>
            <a:r>
              <a:rPr lang="en-ZA" dirty="0"/>
              <a:t> in Latin America - 800 journals, 300,000 </a:t>
            </a:r>
            <a:r>
              <a:rPr lang="en-ZA" dirty="0" smtClean="0"/>
              <a:t>articles</a:t>
            </a:r>
            <a:endParaRPr lang="en-ZA" dirty="0"/>
          </a:p>
          <a:p>
            <a:pPr marL="693336"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dirty="0" err="1"/>
              <a:t>SCiELO</a:t>
            </a:r>
            <a:r>
              <a:rPr lang="en-ZA" dirty="0"/>
              <a:t> South Africa, supported by the DST, run by the Academy of Science of </a:t>
            </a:r>
            <a:r>
              <a:rPr lang="en-ZA" dirty="0" smtClean="0"/>
              <a:t>SA </a:t>
            </a:r>
            <a:endParaRPr lang="en-ZA" dirty="0"/>
          </a:p>
          <a:p>
            <a:pPr marL="693336"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dirty="0" err="1"/>
              <a:t>Bioline</a:t>
            </a:r>
            <a:r>
              <a:rPr lang="en-ZA" dirty="0"/>
              <a:t> International provides a platform for developing country </a:t>
            </a:r>
            <a:r>
              <a:rPr lang="en-ZA" dirty="0" smtClean="0"/>
              <a:t>journals  </a:t>
            </a:r>
            <a:endParaRPr lang="en-ZA" dirty="0"/>
          </a:p>
        </p:txBody>
      </p:sp>
      <p:sp>
        <p:nvSpPr>
          <p:cNvPr id="48131" name="Rectangle 3"/>
          <p:cNvSpPr>
            <a:spLocks noChangeArrowheads="1"/>
          </p:cNvSpPr>
          <p:nvPr/>
        </p:nvSpPr>
        <p:spPr bwMode="auto">
          <a:xfrm>
            <a:off x="0" y="7193290"/>
            <a:ext cx="10160000" cy="426710"/>
          </a:xfrm>
          <a:prstGeom prst="rect">
            <a:avLst/>
          </a:prstGeom>
          <a:noFill/>
          <a:ln w="9525">
            <a:noFill/>
            <a:round/>
            <a:headEnd/>
            <a:tailEnd/>
          </a:ln>
          <a:effectLst/>
        </p:spPr>
        <p:txBody>
          <a:bodyPr lIns="0" tIns="0" rIns="0" bIns="0" anchor="ctr"/>
          <a:lstStyle/>
          <a:p>
            <a:pPr algn="ctr">
              <a:tabLst>
                <a:tab pos="0" algn="l"/>
                <a:tab pos="714421" algn="l"/>
                <a:tab pos="1428841" algn="l"/>
                <a:tab pos="2143262" algn="l"/>
                <a:tab pos="2857683" algn="l"/>
                <a:tab pos="3572104" algn="l"/>
                <a:tab pos="4286524" algn="l"/>
                <a:tab pos="5000945" algn="l"/>
                <a:tab pos="5715366" algn="l"/>
                <a:tab pos="6429786" algn="l"/>
                <a:tab pos="7144207" algn="l"/>
                <a:tab pos="7858628" algn="l"/>
                <a:tab pos="7918163" algn="l"/>
                <a:tab pos="8483746" algn="l"/>
              </a:tabLst>
            </a:pPr>
            <a:r>
              <a:rPr lang="en-ZA" sz="1400" dirty="0" smtClean="0">
                <a:solidFill>
                  <a:srgbClr val="000000"/>
                </a:solidFill>
              </a:rPr>
              <a:t>Swan, A </a:t>
            </a:r>
            <a:r>
              <a:rPr lang="en-ZA" sz="1400" dirty="0">
                <a:solidFill>
                  <a:srgbClr val="000000"/>
                </a:solidFill>
              </a:rPr>
              <a:t>2011, </a:t>
            </a:r>
            <a:r>
              <a:rPr lang="en-ZA" u="sng" dirty="0">
                <a:solidFill>
                  <a:srgbClr val="009999"/>
                </a:solidFill>
                <a:latin typeface="Arial" charset="0"/>
                <a:cs typeface="Arial" charset="0"/>
                <a:hlinkClick r:id="rId3"/>
              </a:rPr>
              <a:t>http://</a:t>
            </a:r>
            <a:r>
              <a:rPr lang="en-ZA" sz="1800" u="sng" dirty="0" smtClean="0">
                <a:latin typeface="Arial" charset="0"/>
                <a:cs typeface="Arial" charset="0"/>
                <a:hlinkClick r:id="rId3"/>
              </a:rPr>
              <a:t>www.wsis-community.org/mod/file/download.php?file_guid=37146</a:t>
            </a:r>
            <a:endParaRPr lang="en-ZA" sz="1800" u="sng" dirty="0">
              <a:latin typeface="Arial" charset="0"/>
              <a:cs typeface="Arial" charset="0"/>
              <a:hlinkClick r:id="rId3"/>
            </a:endParaRPr>
          </a:p>
          <a:p>
            <a:pPr algn="ctr">
              <a:tabLst>
                <a:tab pos="0" algn="l"/>
                <a:tab pos="714421" algn="l"/>
                <a:tab pos="1428841" algn="l"/>
                <a:tab pos="2143262" algn="l"/>
                <a:tab pos="2857683" algn="l"/>
                <a:tab pos="3572104" algn="l"/>
                <a:tab pos="4286524" algn="l"/>
                <a:tab pos="5000945" algn="l"/>
                <a:tab pos="5715366" algn="l"/>
                <a:tab pos="6429786" algn="l"/>
                <a:tab pos="7144207" algn="l"/>
                <a:tab pos="7858628" algn="l"/>
                <a:tab pos="7918163" algn="l"/>
                <a:tab pos="8483746" algn="l"/>
              </a:tabLst>
            </a:pPr>
            <a:endParaRPr lang="en-ZA" u="sng" dirty="0">
              <a:solidFill>
                <a:srgbClr val="000000"/>
              </a:solidFill>
              <a:latin typeface="Arial" charset="0"/>
              <a:cs typeface="Arial" charset="0"/>
            </a:endParaRPr>
          </a:p>
        </p:txBody>
      </p:sp>
    </p:spTree>
    <p:extLst>
      <p:ext uri="{BB962C8B-B14F-4D97-AF65-F5344CB8AC3E}">
        <p14:creationId xmlns:p14="http://schemas.microsoft.com/office/powerpoint/2010/main" val="65964300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dirty="0"/>
          </a:p>
        </p:txBody>
      </p:sp>
      <p:sp>
        <p:nvSpPr>
          <p:cNvPr id="3" name="Content Placeholder 2"/>
          <p:cNvSpPr>
            <a:spLocks noGrp="1"/>
          </p:cNvSpPr>
          <p:nvPr>
            <p:ph idx="1"/>
          </p:nvPr>
        </p:nvSpPr>
        <p:spPr>
          <a:ln>
            <a:solidFill>
              <a:schemeClr val="bg2">
                <a:lumMod val="75000"/>
              </a:schemeClr>
            </a:solidFill>
          </a:ln>
        </p:spPr>
        <p:txBody>
          <a:bodyPr/>
          <a:lstStyle/>
          <a:p>
            <a:endParaRPr lang="en-ZA"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9640" y="2369840"/>
            <a:ext cx="6944841" cy="4325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67189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dirty="0"/>
          </a:p>
        </p:txBody>
      </p:sp>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95300"/>
            <a:ext cx="11677650" cy="66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9904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4144626" cy="6705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7807" y="3817838"/>
            <a:ext cx="6562725" cy="37909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00426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81063"/>
            <a:ext cx="13687425" cy="585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98003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Full circle?</a:t>
            </a:r>
            <a:endParaRPr lang="en-ZA" dirty="0"/>
          </a:p>
        </p:txBody>
      </p:sp>
      <p:sp>
        <p:nvSpPr>
          <p:cNvPr id="3" name="Content Placeholder 2"/>
          <p:cNvSpPr>
            <a:spLocks noGrp="1"/>
          </p:cNvSpPr>
          <p:nvPr>
            <p:ph idx="1"/>
          </p:nvPr>
        </p:nvSpPr>
        <p:spPr/>
        <p:txBody>
          <a:bodyPr/>
          <a:lstStyle/>
          <a:p>
            <a:endParaRPr lang="en-Z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0393" y="2081808"/>
            <a:ext cx="5924550" cy="544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1551608" y="1757772"/>
            <a:ext cx="2376264" cy="64807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0917642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794" y="473102"/>
            <a:ext cx="9410700" cy="665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a:off x="7672288" y="3017912"/>
            <a:ext cx="201622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60002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5" name="Picture 5" descr="OAbeneficial"/>
          <p:cNvPicPr>
            <a:picLocks noChangeAspect="1" noChangeArrowheads="1"/>
          </p:cNvPicPr>
          <p:nvPr/>
        </p:nvPicPr>
        <p:blipFill>
          <a:blip r:embed="rId3" cstate="print"/>
          <a:srcRect/>
          <a:stretch>
            <a:fillRect/>
          </a:stretch>
        </p:blipFill>
        <p:spPr bwMode="auto">
          <a:xfrm>
            <a:off x="508000" y="381000"/>
            <a:ext cx="9144000" cy="6858000"/>
          </a:xfrm>
          <a:prstGeom prst="rect">
            <a:avLst/>
          </a:prstGeom>
          <a:noFill/>
        </p:spPr>
      </p:pic>
      <p:sp>
        <p:nvSpPr>
          <p:cNvPr id="3" name="TextBox 2"/>
          <p:cNvSpPr txBox="1"/>
          <p:nvPr/>
        </p:nvSpPr>
        <p:spPr>
          <a:xfrm>
            <a:off x="0" y="7194376"/>
            <a:ext cx="10160000" cy="369332"/>
          </a:xfrm>
          <a:prstGeom prst="rect">
            <a:avLst/>
          </a:prstGeom>
          <a:noFill/>
        </p:spPr>
        <p:txBody>
          <a:bodyPr wrap="square" rtlCol="0">
            <a:spAutoFit/>
          </a:bodyPr>
          <a:lstStyle/>
          <a:p>
            <a:pPr algn="ctr"/>
            <a:r>
              <a:rPr lang="en-ZA" sz="1800" dirty="0" smtClean="0"/>
              <a:t>From Study of Open Access Publishing Report, 2011, What Scientists Think</a:t>
            </a:r>
            <a:endParaRPr lang="en-ZA" sz="1800" dirty="0"/>
          </a:p>
        </p:txBody>
      </p:sp>
    </p:spTree>
    <p:extLst>
      <p:ext uri="{BB962C8B-B14F-4D97-AF65-F5344CB8AC3E}">
        <p14:creationId xmlns:p14="http://schemas.microsoft.com/office/powerpoint/2010/main" val="22481072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520" y="353616"/>
            <a:ext cx="8636000" cy="1271588"/>
          </a:xfrm>
        </p:spPr>
        <p:txBody>
          <a:bodyPr/>
          <a:lstStyle/>
          <a:p>
            <a:r>
              <a:rPr lang="en-ZA" dirty="0" smtClean="0"/>
              <a:t>Student support</a:t>
            </a:r>
            <a:endParaRPr lang="en-ZA" dirty="0"/>
          </a:p>
        </p:txBody>
      </p:sp>
      <p:pic>
        <p:nvPicPr>
          <p:cNvPr id="4" name="Content Placeholder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328712" y="2801888"/>
            <a:ext cx="8130823" cy="457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02791" y="1577752"/>
            <a:ext cx="4757209" cy="6311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23924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Grp="1" noChangeArrowheads="1"/>
          </p:cNvSpPr>
          <p:nvPr>
            <p:ph type="title" idx="4294967295"/>
          </p:nvPr>
        </p:nvSpPr>
        <p:spPr>
          <a:xfrm>
            <a:off x="992308" y="198470"/>
            <a:ext cx="8176623" cy="1905310"/>
          </a:xfrm>
          <a:ln/>
        </p:spPr>
        <p:txBody>
          <a:bodyPr/>
          <a:lstStyle/>
          <a:p>
            <a:pPr>
              <a:tabLst>
                <a:tab pos="0" algn="l"/>
                <a:tab pos="714421" algn="l"/>
                <a:tab pos="1428841" algn="l"/>
                <a:tab pos="2143262" algn="l"/>
                <a:tab pos="2857683" algn="l"/>
                <a:tab pos="3572104" algn="l"/>
                <a:tab pos="4286524" algn="l"/>
                <a:tab pos="5000945" algn="l"/>
                <a:tab pos="5715366" algn="l"/>
                <a:tab pos="6429786" algn="l"/>
                <a:tab pos="7144207" algn="l"/>
                <a:tab pos="7858628" algn="l"/>
                <a:tab pos="7918163" algn="l"/>
              </a:tabLst>
            </a:pPr>
            <a:r>
              <a:rPr lang="en-ZA"/>
              <a:t>OA and impact </a:t>
            </a:r>
          </a:p>
        </p:txBody>
      </p:sp>
      <p:sp>
        <p:nvSpPr>
          <p:cNvPr id="52226" name="Rectangle 2"/>
          <p:cNvSpPr>
            <a:spLocks noGrp="1" noChangeArrowheads="1"/>
          </p:cNvSpPr>
          <p:nvPr>
            <p:ph type="body" idx="4294967295"/>
          </p:nvPr>
        </p:nvSpPr>
        <p:spPr>
          <a:xfrm>
            <a:off x="831528" y="2513856"/>
            <a:ext cx="8813793" cy="4465570"/>
          </a:xfrm>
          <a:ln/>
        </p:spPr>
        <p:txBody>
          <a:bodyPr/>
          <a:lstStyle/>
          <a:p>
            <a:pPr marL="693336"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dirty="0" smtClean="0"/>
              <a:t>31 studies in a wide range of disciplines on OA and citations advantage</a:t>
            </a:r>
          </a:p>
          <a:p>
            <a:pPr marL="1318454" lvl="2"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sz="2800" dirty="0" smtClean="0"/>
              <a:t>27 </a:t>
            </a:r>
            <a:r>
              <a:rPr lang="en-ZA" sz="2800" dirty="0"/>
              <a:t>studies show </a:t>
            </a:r>
            <a:r>
              <a:rPr lang="en-ZA" sz="2800" dirty="0" smtClean="0"/>
              <a:t>up to </a:t>
            </a:r>
            <a:r>
              <a:rPr lang="en-ZA" sz="2800" dirty="0"/>
              <a:t>600% increase in impact</a:t>
            </a:r>
          </a:p>
          <a:p>
            <a:pPr marL="1318454" lvl="2"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sz="2800" dirty="0"/>
              <a:t>4 studies show no </a:t>
            </a:r>
            <a:r>
              <a:rPr lang="en-ZA" sz="2800" dirty="0" smtClean="0"/>
              <a:t>difference</a:t>
            </a:r>
          </a:p>
          <a:p>
            <a:pPr marL="1318454" lvl="2"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endParaRPr lang="en-ZA" sz="2800" dirty="0" smtClean="0"/>
          </a:p>
          <a:p>
            <a:pPr marL="1318454" lvl="2" indent="-446513">
              <a:buSzPct val="171000"/>
              <a:buNone/>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endParaRPr lang="en-ZA" sz="2800" dirty="0"/>
          </a:p>
        </p:txBody>
      </p:sp>
      <p:sp>
        <p:nvSpPr>
          <p:cNvPr id="52227" name="Rectangle 3"/>
          <p:cNvSpPr>
            <a:spLocks noChangeArrowheads="1"/>
          </p:cNvSpPr>
          <p:nvPr/>
        </p:nvSpPr>
        <p:spPr bwMode="auto">
          <a:xfrm>
            <a:off x="0" y="7159798"/>
            <a:ext cx="10160000" cy="416787"/>
          </a:xfrm>
          <a:prstGeom prst="rect">
            <a:avLst/>
          </a:prstGeom>
          <a:noFill/>
          <a:ln w="9525">
            <a:noFill/>
            <a:round/>
            <a:headEnd/>
            <a:tailEnd/>
          </a:ln>
          <a:effectLst/>
        </p:spPr>
        <p:txBody>
          <a:bodyPr lIns="0" tIns="0" rIns="0" bIns="0" anchor="ctr"/>
          <a:lstStyle/>
          <a:p>
            <a:pPr algn="ctr"/>
            <a:r>
              <a:rPr lang="en-ZA" sz="1600" dirty="0" smtClean="0">
                <a:solidFill>
                  <a:schemeClr val="tx1"/>
                </a:solidFill>
                <a:latin typeface="Century Gothic" pitchFamily="34" charset="0"/>
              </a:rPr>
              <a:t>Swan A (2010) The Open Access Citation Advantage: Studies and Results to Date. </a:t>
            </a:r>
            <a:br>
              <a:rPr lang="en-ZA" sz="1600" dirty="0" smtClean="0">
                <a:solidFill>
                  <a:schemeClr val="tx1"/>
                </a:solidFill>
                <a:latin typeface="Century Gothic" pitchFamily="34" charset="0"/>
              </a:rPr>
            </a:br>
            <a:r>
              <a:rPr lang="en-ZA" sz="1600" dirty="0" smtClean="0">
                <a:solidFill>
                  <a:schemeClr val="tx1"/>
                </a:solidFill>
                <a:latin typeface="Century Gothic" pitchFamily="34" charset="0"/>
              </a:rPr>
              <a:t>Available at </a:t>
            </a:r>
            <a:r>
              <a:rPr lang="en-ZA" sz="1600" u="sng" dirty="0" smtClean="0">
                <a:solidFill>
                  <a:schemeClr val="tx1"/>
                </a:solidFill>
                <a:latin typeface="Century Gothic" pitchFamily="34" charset="0"/>
                <a:hlinkClick r:id="rId3"/>
              </a:rPr>
              <a:t>http://eprints.ecs.soton.ac.uk/18516/</a:t>
            </a:r>
            <a:endParaRPr lang="en-ZA" sz="1600" dirty="0" smtClean="0">
              <a:solidFill>
                <a:schemeClr val="tx1"/>
              </a:solidFill>
              <a:latin typeface="Century Gothic" pitchFamily="34" charset="0"/>
            </a:endParaRPr>
          </a:p>
          <a:p>
            <a:pPr algn="ctr">
              <a:tabLst>
                <a:tab pos="0" algn="l"/>
                <a:tab pos="714421" algn="l"/>
                <a:tab pos="1428841" algn="l"/>
                <a:tab pos="2143262" algn="l"/>
                <a:tab pos="2857683" algn="l"/>
                <a:tab pos="3572104" algn="l"/>
                <a:tab pos="4286524" algn="l"/>
                <a:tab pos="5000945" algn="l"/>
                <a:tab pos="5715366" algn="l"/>
                <a:tab pos="6429786" algn="l"/>
                <a:tab pos="7144207" algn="l"/>
                <a:tab pos="7858628" algn="l"/>
                <a:tab pos="7918163" algn="l"/>
              </a:tabLst>
            </a:pPr>
            <a:endParaRPr lang="en-ZA" u="sng" dirty="0">
              <a:solidFill>
                <a:srgbClr val="000000"/>
              </a:solidFill>
              <a:latin typeface="Arial" charset="0"/>
              <a:cs typeface="Arial" charset="0"/>
            </a:endParaRPr>
          </a:p>
        </p:txBody>
      </p:sp>
    </p:spTree>
    <p:extLst>
      <p:ext uri="{BB962C8B-B14F-4D97-AF65-F5344CB8AC3E}">
        <p14:creationId xmlns:p14="http://schemas.microsoft.com/office/powerpoint/2010/main" val="18463688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OA advantage</a:t>
            </a:r>
            <a:endParaRPr lang="en-ZA" dirty="0"/>
          </a:p>
        </p:txBody>
      </p:sp>
      <p:sp>
        <p:nvSpPr>
          <p:cNvPr id="3" name="Content Placeholder 2"/>
          <p:cNvSpPr>
            <a:spLocks noGrp="1"/>
          </p:cNvSpPr>
          <p:nvPr>
            <p:ph idx="1"/>
          </p:nvPr>
        </p:nvSpPr>
        <p:spPr/>
        <p:txBody>
          <a:bodyPr/>
          <a:lstStyle/>
          <a:p>
            <a:r>
              <a:rPr lang="en-GB" sz="2400" dirty="0" smtClean="0"/>
              <a:t>(a)  A </a:t>
            </a:r>
            <a:r>
              <a:rPr lang="en-GB" sz="2400" b="1" i="1" dirty="0" smtClean="0"/>
              <a:t>General OA Advantage</a:t>
            </a:r>
            <a:r>
              <a:rPr lang="en-GB" sz="2400" dirty="0" smtClean="0"/>
              <a:t>: the advantage that comes from citable articles becoming available to audiences that had not had access to them before, and who would find them citable</a:t>
            </a:r>
            <a:endParaRPr lang="en-ZA" sz="2400" dirty="0" smtClean="0"/>
          </a:p>
          <a:p>
            <a:r>
              <a:rPr lang="en-GB" sz="2400" dirty="0" smtClean="0"/>
              <a:t>(b)  An </a:t>
            </a:r>
            <a:r>
              <a:rPr lang="en-GB" sz="2400" b="1" i="1" dirty="0" smtClean="0"/>
              <a:t>Early Advantage</a:t>
            </a:r>
            <a:r>
              <a:rPr lang="en-GB" sz="2400" dirty="0" smtClean="0"/>
              <a:t>: the earlier an article is put before its worldwide potential audience may affect subsequent citation patters</a:t>
            </a:r>
            <a:endParaRPr lang="en-ZA" sz="2400" dirty="0" smtClean="0"/>
          </a:p>
          <a:p>
            <a:r>
              <a:rPr lang="en-GB" sz="2400" dirty="0" smtClean="0"/>
              <a:t>(c)  A </a:t>
            </a:r>
            <a:r>
              <a:rPr lang="en-GB" sz="2400" b="1" i="1" dirty="0" smtClean="0"/>
              <a:t>Selection Bias</a:t>
            </a:r>
            <a:r>
              <a:rPr lang="en-GB" sz="2400" dirty="0" smtClean="0"/>
              <a:t>: authors make their better articles Open Access more readily than their poorer articles</a:t>
            </a:r>
            <a:endParaRPr lang="en-ZA" sz="2400" dirty="0" smtClean="0"/>
          </a:p>
          <a:p>
            <a:r>
              <a:rPr lang="en-GB" sz="2400" dirty="0" smtClean="0"/>
              <a:t>(d)  A </a:t>
            </a:r>
            <a:r>
              <a:rPr lang="en-GB" sz="2400" b="1" i="1" dirty="0" smtClean="0"/>
              <a:t>Quality Advantage</a:t>
            </a:r>
            <a:r>
              <a:rPr lang="en-GB" sz="2400" dirty="0" smtClean="0"/>
              <a:t>: better articles gain more from the General OA Advantage because they are by definition more citable than poorer articles</a:t>
            </a:r>
            <a:endParaRPr lang="en-ZA" sz="2400" dirty="0" smtClean="0"/>
          </a:p>
          <a:p>
            <a:pPr>
              <a:buNone/>
            </a:pPr>
            <a:endParaRPr lang="en-ZA" dirty="0"/>
          </a:p>
        </p:txBody>
      </p:sp>
      <p:sp>
        <p:nvSpPr>
          <p:cNvPr id="4" name="TextBox 3"/>
          <p:cNvSpPr txBox="1"/>
          <p:nvPr/>
        </p:nvSpPr>
        <p:spPr>
          <a:xfrm>
            <a:off x="0" y="7050360"/>
            <a:ext cx="10160000" cy="738664"/>
          </a:xfrm>
          <a:prstGeom prst="rect">
            <a:avLst/>
          </a:prstGeom>
          <a:noFill/>
        </p:spPr>
        <p:txBody>
          <a:bodyPr wrap="square" rtlCol="0">
            <a:spAutoFit/>
          </a:bodyPr>
          <a:lstStyle/>
          <a:p>
            <a:pPr algn="ctr"/>
            <a:r>
              <a:rPr lang="en-ZA" sz="1400" dirty="0" smtClean="0">
                <a:latin typeface="Century Gothic" pitchFamily="34" charset="0"/>
              </a:rPr>
              <a:t>Swan A (2010) The Open Access Citation Advantage: Studies and Results to Date. Available at </a:t>
            </a:r>
            <a:r>
              <a:rPr lang="en-ZA" sz="1400" u="sng" dirty="0" smtClean="0">
                <a:latin typeface="Century Gothic" pitchFamily="34" charset="0"/>
                <a:hlinkClick r:id="rId2"/>
              </a:rPr>
              <a:t>http://eprints.ecs.soton.ac.uk/18516/</a:t>
            </a:r>
            <a:endParaRPr lang="en-ZA" sz="1400" dirty="0" smtClean="0">
              <a:latin typeface="Century Gothic" pitchFamily="34" charset="0"/>
            </a:endParaRPr>
          </a:p>
          <a:p>
            <a:pPr algn="ctr"/>
            <a:endParaRPr lang="en-ZA" sz="1400" dirty="0">
              <a:latin typeface="Century Gothic"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OA impact: </a:t>
            </a:r>
            <a:br>
              <a:rPr lang="en-ZA" dirty="0" smtClean="0"/>
            </a:br>
            <a:r>
              <a:rPr lang="en-ZA" dirty="0" smtClean="0"/>
              <a:t>developing countries</a:t>
            </a:r>
            <a:endParaRPr lang="en-ZA" dirty="0"/>
          </a:p>
        </p:txBody>
      </p:sp>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3622" y="3521968"/>
            <a:ext cx="8200274" cy="4080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59520" y="2225824"/>
            <a:ext cx="8568952" cy="1200329"/>
          </a:xfrm>
          <a:prstGeom prst="rect">
            <a:avLst/>
          </a:prstGeom>
        </p:spPr>
        <p:txBody>
          <a:bodyPr wrap="square">
            <a:spAutoFit/>
          </a:bodyPr>
          <a:lstStyle/>
          <a:p>
            <a:r>
              <a:rPr lang="en-ZA" dirty="0" smtClean="0"/>
              <a:t>The </a:t>
            </a:r>
            <a:r>
              <a:rPr lang="en-ZA" dirty="0"/>
              <a:t>influence of free access on citations is twice as large for the poorer countries in the developing world compared to richer countries as measured by per capita GNI (Evans and Reimer 2009). </a:t>
            </a:r>
          </a:p>
        </p:txBody>
      </p:sp>
    </p:spTree>
    <p:extLst>
      <p:ext uri="{BB962C8B-B14F-4D97-AF65-F5344CB8AC3E}">
        <p14:creationId xmlns:p14="http://schemas.microsoft.com/office/powerpoint/2010/main" val="14497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528" y="1001688"/>
            <a:ext cx="8636000" cy="1271588"/>
          </a:xfrm>
        </p:spPr>
        <p:txBody>
          <a:bodyPr/>
          <a:lstStyle/>
          <a:p>
            <a:r>
              <a:rPr lang="en-ZA" dirty="0" smtClean="0"/>
              <a:t>Open scholarship</a:t>
            </a:r>
            <a:endParaRPr lang="en-ZA" dirty="0"/>
          </a:p>
        </p:txBody>
      </p:sp>
      <p:sp>
        <p:nvSpPr>
          <p:cNvPr id="3" name="Content Placeholder 2"/>
          <p:cNvSpPr>
            <a:spLocks noGrp="1"/>
          </p:cNvSpPr>
          <p:nvPr>
            <p:ph idx="1"/>
          </p:nvPr>
        </p:nvSpPr>
        <p:spPr>
          <a:xfrm>
            <a:off x="1767632" y="2657872"/>
            <a:ext cx="8636000" cy="4573588"/>
          </a:xfrm>
        </p:spPr>
        <p:txBody>
          <a:bodyPr/>
          <a:lstStyle/>
          <a:p>
            <a:r>
              <a:rPr lang="en-ZA" dirty="0" smtClean="0"/>
              <a:t>Open content</a:t>
            </a:r>
          </a:p>
          <a:p>
            <a:r>
              <a:rPr lang="en-ZA" dirty="0"/>
              <a:t>Open research</a:t>
            </a:r>
          </a:p>
          <a:p>
            <a:r>
              <a:rPr lang="en-ZA" dirty="0" smtClean="0"/>
              <a:t>Open licenses</a:t>
            </a:r>
          </a:p>
          <a:p>
            <a:r>
              <a:rPr lang="en-ZA" dirty="0" smtClean="0"/>
              <a:t>Open data</a:t>
            </a:r>
          </a:p>
          <a:p>
            <a:r>
              <a:rPr lang="en-ZA" dirty="0" smtClean="0"/>
              <a:t>Open practices</a:t>
            </a:r>
          </a:p>
          <a:p>
            <a:r>
              <a:rPr lang="en-ZA" dirty="0" smtClean="0"/>
              <a:t>Open access</a:t>
            </a:r>
          </a:p>
          <a:p>
            <a:endParaRPr lang="en-Z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UCT</a:t>
            </a:r>
            <a:endParaRPr lang="en-ZA" dirty="0"/>
          </a:p>
        </p:txBody>
      </p:sp>
      <p:sp>
        <p:nvSpPr>
          <p:cNvPr id="3" name="Content Placeholder 2"/>
          <p:cNvSpPr>
            <a:spLocks noGrp="1"/>
          </p:cNvSpPr>
          <p:nvPr>
            <p:ph idx="1"/>
          </p:nvPr>
        </p:nvSpPr>
        <p:spPr>
          <a:xfrm>
            <a:off x="743138" y="1937792"/>
            <a:ext cx="8636000" cy="4573588"/>
          </a:xfrm>
        </p:spPr>
        <p:txBody>
          <a:bodyPr/>
          <a:lstStyle/>
          <a:p>
            <a:r>
              <a:rPr lang="en-ZA" dirty="0" smtClean="0"/>
              <a:t>UCT already publishing in OA journals</a:t>
            </a:r>
          </a:p>
          <a:p>
            <a:r>
              <a:rPr lang="en-ZA" dirty="0" smtClean="0"/>
              <a:t>Example: 61 articles in Biomed 2007-May ‘11</a:t>
            </a:r>
            <a:endParaRPr lang="en-ZA" dirty="0"/>
          </a:p>
        </p:txBody>
      </p:sp>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480" y="3521969"/>
            <a:ext cx="9323317" cy="409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Concerns</a:t>
            </a:r>
            <a:endParaRPr lang="en-ZA" dirty="0"/>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34884745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Concern: quality</a:t>
            </a:r>
            <a:endParaRPr lang="en-ZA" dirty="0"/>
          </a:p>
        </p:txBody>
      </p:sp>
      <p:sp>
        <p:nvSpPr>
          <p:cNvPr id="3" name="Content Placeholder 2"/>
          <p:cNvSpPr>
            <a:spLocks noGrp="1"/>
          </p:cNvSpPr>
          <p:nvPr>
            <p:ph idx="1"/>
          </p:nvPr>
        </p:nvSpPr>
        <p:spPr>
          <a:xfrm>
            <a:off x="1623616" y="2200275"/>
            <a:ext cx="7200800" cy="4573588"/>
          </a:xfrm>
        </p:spPr>
        <p:txBody>
          <a:bodyPr/>
          <a:lstStyle/>
          <a:p>
            <a:r>
              <a:rPr lang="en-ZA" dirty="0" smtClean="0"/>
              <a:t>OA= peer review</a:t>
            </a:r>
          </a:p>
          <a:p>
            <a:r>
              <a:rPr lang="en-ZA" dirty="0" smtClean="0"/>
              <a:t>Peer review = editorial processes</a:t>
            </a:r>
          </a:p>
          <a:p>
            <a:r>
              <a:rPr lang="en-ZA" dirty="0" smtClean="0"/>
              <a:t>Quality varies in usual way</a:t>
            </a:r>
          </a:p>
          <a:p>
            <a:r>
              <a:rPr lang="en-ZA" dirty="0" smtClean="0"/>
              <a:t>Not </a:t>
            </a:r>
            <a:r>
              <a:rPr lang="en-ZA" dirty="0"/>
              <a:t>v</a:t>
            </a:r>
            <a:r>
              <a:rPr lang="en-ZA" dirty="0" smtClean="0"/>
              <a:t>anity publishing</a:t>
            </a:r>
          </a:p>
          <a:p>
            <a:pPr lvl="1"/>
            <a:r>
              <a:rPr lang="en-ZA" dirty="0" smtClean="0"/>
              <a:t>No quality control in VP</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38163"/>
            <a:ext cx="12115800" cy="654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06159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nvGraphicFramePr>
        <p:xfrm>
          <a:off x="2" y="0"/>
          <a:ext cx="10159999" cy="7620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Concerns: not in my discipline</a:t>
            </a:r>
            <a:endParaRPr lang="en-ZA" dirty="0"/>
          </a:p>
        </p:txBody>
      </p:sp>
      <p:sp>
        <p:nvSpPr>
          <p:cNvPr id="3" name="Content Placeholder 2"/>
          <p:cNvSpPr>
            <a:spLocks noGrp="1"/>
          </p:cNvSpPr>
          <p:nvPr>
            <p:ph idx="1"/>
          </p:nvPr>
        </p:nvSpPr>
        <p:spPr/>
        <p:txBody>
          <a:bodyPr/>
          <a:lstStyle/>
          <a:p>
            <a:pPr>
              <a:lnSpc>
                <a:spcPct val="95000"/>
              </a:lnSpc>
              <a:spcBef>
                <a:spcPct val="0"/>
              </a:spcBef>
            </a:pPr>
            <a:r>
              <a:rPr lang="en-US" dirty="0" smtClean="0">
                <a:solidFill>
                  <a:srgbClr val="000000"/>
                </a:solidFill>
              </a:rPr>
              <a:t>All disciplines</a:t>
            </a:r>
          </a:p>
          <a:p>
            <a:pPr>
              <a:lnSpc>
                <a:spcPct val="95000"/>
              </a:lnSpc>
              <a:spcBef>
                <a:spcPct val="0"/>
              </a:spcBef>
            </a:pPr>
            <a:r>
              <a:rPr lang="en-US" dirty="0" smtClean="0">
                <a:solidFill>
                  <a:srgbClr val="000000"/>
                </a:solidFill>
              </a:rPr>
              <a:t>See DOAJ</a:t>
            </a:r>
          </a:p>
          <a:p>
            <a:pPr>
              <a:lnSpc>
                <a:spcPct val="95000"/>
              </a:lnSpc>
              <a:spcBef>
                <a:spcPct val="0"/>
              </a:spcBef>
              <a:buNone/>
            </a:pPr>
            <a:endParaRPr lang="en-US" dirty="0">
              <a:solidFill>
                <a:srgbClr val="000000"/>
              </a:solidFill>
            </a:endParaRPr>
          </a:p>
          <a:p>
            <a:pPr>
              <a:lnSpc>
                <a:spcPct val="95000"/>
              </a:lnSpc>
              <a:spcBef>
                <a:spcPct val="0"/>
              </a:spcBef>
            </a:pPr>
            <a:r>
              <a:rPr lang="en-US" dirty="0" smtClean="0">
                <a:solidFill>
                  <a:srgbClr val="000000"/>
                </a:solidFill>
              </a:rPr>
              <a:t>But</a:t>
            </a:r>
            <a:endParaRPr lang="en-ZA" dirty="0"/>
          </a:p>
        </p:txBody>
      </p:sp>
      <p:sp>
        <p:nvSpPr>
          <p:cNvPr id="4" name="Rectangle 3"/>
          <p:cNvSpPr/>
          <p:nvPr/>
        </p:nvSpPr>
        <p:spPr>
          <a:xfrm>
            <a:off x="1133148" y="4602088"/>
            <a:ext cx="8280920" cy="1600438"/>
          </a:xfrm>
          <a:prstGeom prst="rect">
            <a:avLst/>
          </a:prstGeom>
        </p:spPr>
        <p:txBody>
          <a:bodyPr wrap="square">
            <a:spAutoFit/>
          </a:bodyPr>
          <a:lstStyle/>
          <a:p>
            <a:r>
              <a:rPr lang="en-ZA" sz="2000" dirty="0">
                <a:latin typeface="Courier New" pitchFamily="49" charset="0"/>
                <a:cs typeface="Courier New" pitchFamily="49" charset="0"/>
              </a:rPr>
              <a:t>The distribution of open access journals over disciplines is rather even</a:t>
            </a:r>
            <a:r>
              <a:rPr lang="en-ZA" sz="2000" dirty="0" smtClean="0">
                <a:latin typeface="Courier New" pitchFamily="49" charset="0"/>
                <a:cs typeface="Courier New" pitchFamily="49" charset="0"/>
              </a:rPr>
              <a:t>. Grouped </a:t>
            </a:r>
            <a:r>
              <a:rPr lang="en-ZA" sz="2000" dirty="0">
                <a:latin typeface="Courier New" pitchFamily="49" charset="0"/>
                <a:cs typeface="Courier New" pitchFamily="49" charset="0"/>
              </a:rPr>
              <a:t>together, however, two thirds of the journals and three </a:t>
            </a:r>
            <a:r>
              <a:rPr lang="en-ZA" sz="2000" dirty="0" smtClean="0">
                <a:latin typeface="Courier New" pitchFamily="49" charset="0"/>
                <a:cs typeface="Courier New" pitchFamily="49" charset="0"/>
              </a:rPr>
              <a:t>quarters of </a:t>
            </a:r>
            <a:r>
              <a:rPr lang="en-ZA" sz="2000" dirty="0">
                <a:latin typeface="Courier New" pitchFamily="49" charset="0"/>
                <a:cs typeface="Courier New" pitchFamily="49" charset="0"/>
              </a:rPr>
              <a:t>the articles are in </a:t>
            </a:r>
            <a:r>
              <a:rPr lang="en-ZA" sz="2000" dirty="0" smtClean="0">
                <a:latin typeface="Courier New" pitchFamily="49" charset="0"/>
                <a:cs typeface="Courier New" pitchFamily="49" charset="0"/>
              </a:rPr>
              <a:t>STM </a:t>
            </a:r>
          </a:p>
          <a:p>
            <a:pPr algn="r"/>
            <a:r>
              <a:rPr lang="en-ZA" sz="1800" dirty="0" err="1" smtClean="0"/>
              <a:t>Dallmeier-Tiessen</a:t>
            </a:r>
            <a:r>
              <a:rPr lang="en-ZA" sz="1800" dirty="0" smtClean="0"/>
              <a:t> et al 2010</a:t>
            </a:r>
            <a:endParaRPr lang="en-ZA" sz="1800"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5"/>
          <p:cNvSpPr txBox="1">
            <a:spLocks noChangeArrowheads="1"/>
          </p:cNvSpPr>
          <p:nvPr/>
        </p:nvSpPr>
        <p:spPr bwMode="auto">
          <a:xfrm>
            <a:off x="1422400" y="7156450"/>
            <a:ext cx="8750300" cy="379413"/>
          </a:xfrm>
          <a:prstGeom prst="rect">
            <a:avLst/>
          </a:prstGeom>
          <a:noFill/>
          <a:ln w="9525">
            <a:noFill/>
            <a:miter lim="800000"/>
            <a:headEnd/>
            <a:tailEnd/>
          </a:ln>
        </p:spPr>
        <p:txBody>
          <a:bodyPr lIns="0" tIns="0" rIns="0" bIns="0">
            <a:spAutoFit/>
          </a:bodyPr>
          <a:lstStyle/>
          <a:p>
            <a:pPr>
              <a:lnSpc>
                <a:spcPct val="95000"/>
              </a:lnSpc>
            </a:pPr>
            <a:r>
              <a:rPr lang="en-US" sz="1300" b="1">
                <a:solidFill>
                  <a:srgbClr val="000000"/>
                </a:solidFill>
                <a:latin typeface="Arial" charset="0"/>
              </a:rPr>
              <a:t>Source: Open Access to the Scientific Journal Literature: Situation 2009. </a:t>
            </a:r>
            <a:r>
              <a:rPr lang="en-US" sz="1300">
                <a:solidFill>
                  <a:srgbClr val="000000"/>
                </a:solidFill>
                <a:latin typeface="Arial" charset="0"/>
              </a:rPr>
              <a:t>Björk B-C, Welling P, Laakso M, Majlender P, Hedlund T, et al. PLoS ONE 5(6): e11273. doi:10.1371/journal.pone.0011273 (2010) </a:t>
            </a:r>
          </a:p>
        </p:txBody>
      </p:sp>
      <p:pic>
        <p:nvPicPr>
          <p:cNvPr id="9219" name="Billede 4" descr="journal.pone.0011273.g004.tif"/>
          <p:cNvPicPr>
            <a:picLocks noChangeAspect="1"/>
          </p:cNvPicPr>
          <p:nvPr/>
        </p:nvPicPr>
        <p:blipFill>
          <a:blip r:embed="rId3" cstate="print"/>
          <a:srcRect/>
          <a:stretch>
            <a:fillRect/>
          </a:stretch>
        </p:blipFill>
        <p:spPr bwMode="auto">
          <a:xfrm>
            <a:off x="1550988" y="2081213"/>
            <a:ext cx="7046912" cy="4249737"/>
          </a:xfrm>
          <a:prstGeom prst="rect">
            <a:avLst/>
          </a:prstGeom>
          <a:noFill/>
          <a:ln w="9525">
            <a:noFill/>
            <a:miter lim="800000"/>
            <a:headEnd/>
            <a:tailEnd/>
          </a:ln>
        </p:spPr>
      </p:pic>
      <p:sp>
        <p:nvSpPr>
          <p:cNvPr id="6" name="Rectangle 1"/>
          <p:cNvSpPr txBox="1">
            <a:spLocks noChangeArrowheads="1"/>
          </p:cNvSpPr>
          <p:nvPr/>
        </p:nvSpPr>
        <p:spPr bwMode="auto">
          <a:xfrm>
            <a:off x="758825" y="209550"/>
            <a:ext cx="8547100" cy="1016000"/>
          </a:xfrm>
          <a:prstGeom prst="rect">
            <a:avLst/>
          </a:prstGeom>
          <a:noFill/>
          <a:ln w="9525">
            <a:noFill/>
            <a:miter lim="800000"/>
            <a:headEnd/>
            <a:tailEnd/>
          </a:ln>
        </p:spPr>
        <p:txBody>
          <a:bodyPr lIns="0" tIns="0" rIns="0" bIns="0" anchor="ctr"/>
          <a:lstStyle/>
          <a:p>
            <a:pPr algn="ctr">
              <a:lnSpc>
                <a:spcPct val="95000"/>
              </a:lnSpc>
              <a:defRPr/>
            </a:pPr>
            <a:r>
              <a:rPr lang="en-US" sz="4000" b="1" kern="0" dirty="0">
                <a:latin typeface="Calibri" pitchFamily="34" charset="0"/>
                <a:ea typeface="+mj-ea"/>
                <a:cs typeface="+mj-cs"/>
              </a:rPr>
              <a:t>OA availability (by discipline)</a:t>
            </a:r>
          </a:p>
          <a:p>
            <a:pPr algn="ctr">
              <a:lnSpc>
                <a:spcPct val="95000"/>
              </a:lnSpc>
              <a:defRPr/>
            </a:pPr>
            <a:r>
              <a:rPr lang="en-US" sz="2000" b="1" i="1" dirty="0">
                <a:latin typeface="Calibri" pitchFamily="34" charset="0"/>
              </a:rPr>
              <a:t>An example of analyses of 2008 figures</a:t>
            </a:r>
            <a:endParaRPr lang="en-US" sz="4000" b="1" kern="0" dirty="0">
              <a:latin typeface="Calibri" pitchFamily="34" charset="0"/>
              <a:ea typeface="+mj-ea"/>
              <a:cs typeface="+mj-cs"/>
            </a:endParaRPr>
          </a:p>
        </p:txBody>
      </p:sp>
    </p:spTree>
    <p:extLst>
      <p:ext uri="{BB962C8B-B14F-4D97-AF65-F5344CB8AC3E}">
        <p14:creationId xmlns:p14="http://schemas.microsoft.com/office/powerpoint/2010/main" val="1411493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81013"/>
            <a:ext cx="14335125" cy="665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89900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latin typeface="Calibri" pitchFamily="34" charset="0"/>
              </a:rPr>
              <a:t>Open Access </a:t>
            </a:r>
            <a:r>
              <a:rPr lang="nl-NL" dirty="0" smtClean="0">
                <a:solidFill>
                  <a:srgbClr val="FFC000"/>
                </a:solidFill>
                <a:latin typeface="Calibri" pitchFamily="34" charset="0"/>
              </a:rPr>
              <a:t>The Gold Route</a:t>
            </a:r>
            <a:endParaRPr lang="en-ZA" dirty="0"/>
          </a:p>
        </p:txBody>
      </p:sp>
      <p:sp>
        <p:nvSpPr>
          <p:cNvPr id="3" name="Content Placeholder 2"/>
          <p:cNvSpPr>
            <a:spLocks noGrp="1"/>
          </p:cNvSpPr>
          <p:nvPr>
            <p:ph idx="1"/>
          </p:nvPr>
        </p:nvSpPr>
        <p:spPr/>
        <p:txBody>
          <a:bodyPr/>
          <a:lstStyle/>
          <a:p>
            <a:r>
              <a:rPr lang="en-ZA" dirty="0" smtClean="0"/>
              <a:t>Publishing in OA books</a:t>
            </a:r>
          </a:p>
          <a:p>
            <a:pPr marL="457200" lvl="1" indent="-342900">
              <a:lnSpc>
                <a:spcPct val="95000"/>
              </a:lnSpc>
              <a:spcBef>
                <a:spcPct val="0"/>
              </a:spcBef>
              <a:buClr>
                <a:srgbClr val="000000"/>
              </a:buClr>
              <a:buFontTx/>
              <a:buChar char="•"/>
            </a:pPr>
            <a:r>
              <a:rPr lang="en-US" sz="2400" dirty="0" smtClean="0">
                <a:solidFill>
                  <a:srgbClr val="000000"/>
                </a:solidFill>
              </a:rPr>
              <a:t>OAPEN </a:t>
            </a:r>
            <a:r>
              <a:rPr lang="en-US" sz="2400" u="sng" dirty="0" smtClean="0">
                <a:solidFill>
                  <a:srgbClr val="0000FF"/>
                </a:solidFill>
                <a:hlinkClick r:id="rId2"/>
              </a:rPr>
              <a:t>www.oapen.org</a:t>
            </a:r>
            <a:r>
              <a:rPr lang="en-US" sz="2400" dirty="0" smtClean="0">
                <a:solidFill>
                  <a:srgbClr val="000000"/>
                </a:solidFill>
              </a:rPr>
              <a:t> </a:t>
            </a:r>
            <a:endParaRPr lang="en-US" sz="2400" dirty="0" smtClean="0"/>
          </a:p>
          <a:p>
            <a:pPr marL="457200" lvl="1" indent="-342900">
              <a:lnSpc>
                <a:spcPct val="95000"/>
              </a:lnSpc>
              <a:spcBef>
                <a:spcPct val="0"/>
              </a:spcBef>
              <a:buClr>
                <a:srgbClr val="000000"/>
              </a:buClr>
              <a:buFontTx/>
              <a:buChar char="•"/>
            </a:pPr>
            <a:r>
              <a:rPr lang="en-US" sz="2400" dirty="0" smtClean="0">
                <a:solidFill>
                  <a:srgbClr val="000000"/>
                </a:solidFill>
              </a:rPr>
              <a:t>Re-press </a:t>
            </a:r>
            <a:r>
              <a:rPr lang="en-US" sz="2400" u="sng" dirty="0" smtClean="0">
                <a:solidFill>
                  <a:srgbClr val="0000FF"/>
                </a:solidFill>
                <a:hlinkClick r:id="rId3"/>
              </a:rPr>
              <a:t>www.re-press.org/</a:t>
            </a:r>
            <a:r>
              <a:rPr lang="en-US" sz="2400" dirty="0" smtClean="0">
                <a:solidFill>
                  <a:srgbClr val="0000FF"/>
                </a:solidFill>
              </a:rPr>
              <a:t>  </a:t>
            </a:r>
          </a:p>
          <a:p>
            <a:pPr marL="457200" lvl="1" indent="-342900">
              <a:lnSpc>
                <a:spcPct val="95000"/>
              </a:lnSpc>
              <a:spcBef>
                <a:spcPct val="0"/>
              </a:spcBef>
              <a:buClr>
                <a:srgbClr val="000000"/>
              </a:buClr>
              <a:buFontTx/>
              <a:buChar char="•"/>
            </a:pPr>
            <a:r>
              <a:rPr lang="en-US" sz="2400" dirty="0" smtClean="0"/>
              <a:t>Open Humanities Press </a:t>
            </a:r>
            <a:r>
              <a:rPr lang="en-US" sz="2400" dirty="0" smtClean="0">
                <a:hlinkClick r:id="rId4"/>
              </a:rPr>
              <a:t>www.openhumanitiespress.org</a:t>
            </a:r>
            <a:endParaRPr lang="en-US" sz="2400" dirty="0" smtClean="0"/>
          </a:p>
          <a:p>
            <a:pPr marL="457200" lvl="1" indent="-342900">
              <a:lnSpc>
                <a:spcPct val="95000"/>
              </a:lnSpc>
              <a:spcBef>
                <a:spcPct val="0"/>
              </a:spcBef>
              <a:buClr>
                <a:srgbClr val="000000"/>
              </a:buClr>
              <a:buFontTx/>
              <a:buChar char="•"/>
            </a:pPr>
            <a:endParaRPr lang="en-US" sz="2400" dirty="0" smtClean="0"/>
          </a:p>
          <a:p>
            <a:pPr marL="457200" lvl="1" indent="-342900">
              <a:lnSpc>
                <a:spcPct val="95000"/>
              </a:lnSpc>
              <a:spcBef>
                <a:spcPct val="0"/>
              </a:spcBef>
              <a:buClr>
                <a:srgbClr val="000000"/>
              </a:buClr>
              <a:buFontTx/>
              <a:buChar char="•"/>
            </a:pPr>
            <a:r>
              <a:rPr lang="en-US" sz="2400" dirty="0" smtClean="0"/>
              <a:t>HSRC Press and image </a:t>
            </a:r>
          </a:p>
          <a:p>
            <a:pPr marL="457200" lvl="1" indent="-342900">
              <a:lnSpc>
                <a:spcPct val="95000"/>
              </a:lnSpc>
              <a:spcBef>
                <a:spcPct val="0"/>
              </a:spcBef>
              <a:buClr>
                <a:srgbClr val="000000"/>
              </a:buClr>
              <a:buFontTx/>
              <a:buChar char="•"/>
            </a:pPr>
            <a:endParaRPr lang="en-US" sz="2400" dirty="0"/>
          </a:p>
          <a:p>
            <a:pPr marL="457200" lvl="1" indent="-342900">
              <a:lnSpc>
                <a:spcPct val="95000"/>
              </a:lnSpc>
              <a:spcBef>
                <a:spcPct val="0"/>
              </a:spcBef>
              <a:buClr>
                <a:srgbClr val="000000"/>
              </a:buClr>
              <a:buFontTx/>
              <a:buChar char="•"/>
            </a:pPr>
            <a:r>
              <a:rPr lang="en-ZA" sz="2400" dirty="0"/>
              <a:t>Rapid growth of open access publishing - now 7,000 journals listed and 600,000 articles</a:t>
            </a:r>
          </a:p>
          <a:p>
            <a:pPr marL="457200" lvl="1" indent="-342900">
              <a:lnSpc>
                <a:spcPct val="95000"/>
              </a:lnSpc>
              <a:spcBef>
                <a:spcPct val="0"/>
              </a:spcBef>
              <a:buClr>
                <a:srgbClr val="000000"/>
              </a:buClr>
              <a:buFontTx/>
              <a:buChar char="•"/>
            </a:pPr>
            <a:endParaRPr lang="en-US" sz="2400" dirty="0" smtClean="0">
              <a:latin typeface="Calibri" pitchFamily="34" charset="0"/>
            </a:endParaRPr>
          </a:p>
          <a:p>
            <a:endParaRPr lang="en-ZA" dirty="0" smtClean="0"/>
          </a:p>
          <a:p>
            <a:endParaRPr lang="en-ZA" dirty="0"/>
          </a:p>
        </p:txBody>
      </p:sp>
      <p:pic>
        <p:nvPicPr>
          <p:cNvPr id="1126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1288" y="895350"/>
            <a:ext cx="9877425" cy="582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31894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p:cNvPicPr>
            <a:picLocks noChangeAspect="1" noChangeArrowheads="1"/>
          </p:cNvPicPr>
          <p:nvPr/>
        </p:nvPicPr>
        <p:blipFill>
          <a:blip r:embed="rId3" cstate="print"/>
          <a:srcRect/>
          <a:stretch>
            <a:fillRect/>
          </a:stretch>
        </p:blipFill>
        <p:spPr bwMode="auto">
          <a:xfrm>
            <a:off x="-184395" y="497632"/>
            <a:ext cx="10538317" cy="7621240"/>
          </a:xfrm>
          <a:prstGeom prst="rect">
            <a:avLst/>
          </a:prstGeom>
          <a:noFill/>
          <a:ln w="9525">
            <a:noFill/>
            <a:round/>
            <a:headEnd/>
            <a:tailEnd/>
          </a:ln>
          <a:effectLst/>
        </p:spPr>
      </p:pic>
      <p:sp>
        <p:nvSpPr>
          <p:cNvPr id="2" name="TextBox 1"/>
          <p:cNvSpPr txBox="1"/>
          <p:nvPr/>
        </p:nvSpPr>
        <p:spPr>
          <a:xfrm>
            <a:off x="4867642" y="5706120"/>
            <a:ext cx="5485802" cy="1938992"/>
          </a:xfrm>
          <a:prstGeom prst="rect">
            <a:avLst/>
          </a:prstGeom>
          <a:solidFill>
            <a:schemeClr val="bg2">
              <a:lumMod val="75000"/>
            </a:schemeClr>
          </a:solidFill>
        </p:spPr>
        <p:txBody>
          <a:bodyPr wrap="square" rtlCol="0">
            <a:spAutoFit/>
          </a:bodyPr>
          <a:lstStyle/>
          <a:p>
            <a:r>
              <a:rPr lang="en-ZA" b="1" dirty="0" smtClean="0">
                <a:solidFill>
                  <a:schemeClr val="bg1"/>
                </a:solidFill>
                <a:latin typeface="Century Gothic" pitchFamily="34" charset="0"/>
              </a:rPr>
              <a:t>HSRC Press distributes in 11 countries</a:t>
            </a:r>
          </a:p>
          <a:p>
            <a:r>
              <a:rPr lang="en-ZA" b="1" dirty="0" smtClean="0">
                <a:solidFill>
                  <a:schemeClr val="bg1"/>
                </a:solidFill>
                <a:latin typeface="Century Gothic" pitchFamily="34" charset="0"/>
              </a:rPr>
              <a:t>Downloads in 184 countries</a:t>
            </a:r>
          </a:p>
          <a:p>
            <a:r>
              <a:rPr lang="en-ZA" b="1" dirty="0" smtClean="0">
                <a:solidFill>
                  <a:schemeClr val="bg1"/>
                </a:solidFill>
                <a:latin typeface="Century Gothic" pitchFamily="34" charset="0"/>
              </a:rPr>
              <a:t>Online titles visited 22.5 times more often than copies bought</a:t>
            </a:r>
            <a:endParaRPr lang="en-ZA" b="1" dirty="0">
              <a:solidFill>
                <a:schemeClr val="bg1"/>
              </a:solidFill>
              <a:latin typeface="Century Gothic" pitchFamily="34" charset="0"/>
            </a:endParaRPr>
          </a:p>
        </p:txBody>
      </p:sp>
    </p:spTree>
    <p:extLst>
      <p:ext uri="{BB962C8B-B14F-4D97-AF65-F5344CB8AC3E}">
        <p14:creationId xmlns:p14="http://schemas.microsoft.com/office/powerpoint/2010/main" val="2213186498"/>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ctrTitle"/>
          </p:nvPr>
        </p:nvSpPr>
        <p:spPr>
          <a:xfrm>
            <a:off x="495300" y="206375"/>
            <a:ext cx="9169400" cy="1466850"/>
          </a:xfrm>
        </p:spPr>
        <p:txBody>
          <a:bodyPr lIns="0" tIns="0" rIns="0" bIns="0"/>
          <a:lstStyle/>
          <a:p>
            <a:pPr>
              <a:lnSpc>
                <a:spcPct val="95000"/>
              </a:lnSpc>
            </a:pPr>
            <a:r>
              <a:rPr lang="en-US" sz="4900" dirty="0" smtClean="0">
                <a:solidFill>
                  <a:srgbClr val="000000"/>
                </a:solidFill>
              </a:rPr>
              <a:t>What is open access?</a:t>
            </a:r>
            <a:r>
              <a:rPr lang="en-US" sz="4900" dirty="0">
                <a:solidFill>
                  <a:srgbClr val="000000"/>
                </a:solidFill>
              </a:rPr>
              <a:t> </a:t>
            </a:r>
          </a:p>
        </p:txBody>
      </p:sp>
      <p:sp>
        <p:nvSpPr>
          <p:cNvPr id="5122" name="Rectangle 2"/>
          <p:cNvSpPr>
            <a:spLocks noGrp="1" noChangeArrowheads="1"/>
          </p:cNvSpPr>
          <p:nvPr>
            <p:ph type="subTitle" idx="1"/>
          </p:nvPr>
        </p:nvSpPr>
        <p:spPr>
          <a:xfrm>
            <a:off x="1263576" y="1778779"/>
            <a:ext cx="7776864" cy="5851525"/>
          </a:xfrm>
        </p:spPr>
        <p:txBody>
          <a:bodyPr lIns="0" tIns="0" rIns="0" bIns="0"/>
          <a:lstStyle/>
          <a:p>
            <a:pPr marL="342900" indent="-342900" algn="l">
              <a:lnSpc>
                <a:spcPct val="95000"/>
              </a:lnSpc>
              <a:spcBef>
                <a:spcPct val="0"/>
              </a:spcBef>
              <a:buFont typeface="Arial" pitchFamily="34" charset="0"/>
              <a:buChar char="•"/>
            </a:pPr>
            <a:r>
              <a:rPr lang="en-US" sz="2800" dirty="0" smtClean="0">
                <a:solidFill>
                  <a:srgbClr val="000000"/>
                </a:solidFill>
                <a:cs typeface="Arial" pitchFamily="34" charset="0"/>
              </a:rPr>
              <a:t>Open Access (OA) literature is online and</a:t>
            </a:r>
            <a:r>
              <a:rPr lang="en-US" sz="2800" dirty="0" smtClean="0">
                <a:solidFill>
                  <a:srgbClr val="F1C232"/>
                </a:solidFill>
                <a:cs typeface="Arial" pitchFamily="34" charset="0"/>
              </a:rPr>
              <a:t> </a:t>
            </a:r>
            <a:r>
              <a:rPr lang="en-US" sz="2800" dirty="0" smtClean="0">
                <a:solidFill>
                  <a:srgbClr val="000000"/>
                </a:solidFill>
                <a:cs typeface="Arial" pitchFamily="34" charset="0"/>
              </a:rPr>
              <a:t>free of charge</a:t>
            </a:r>
          </a:p>
          <a:p>
            <a:pPr marL="342900" indent="-342900" algn="l">
              <a:lnSpc>
                <a:spcPct val="95000"/>
              </a:lnSpc>
              <a:spcBef>
                <a:spcPct val="0"/>
              </a:spcBef>
              <a:buFont typeface="Arial" pitchFamily="34" charset="0"/>
              <a:buChar char="•"/>
            </a:pPr>
            <a:endParaRPr lang="en-US" sz="2800" dirty="0">
              <a:solidFill>
                <a:srgbClr val="000000"/>
              </a:solidFill>
              <a:cs typeface="Arial" pitchFamily="34" charset="0"/>
            </a:endParaRPr>
          </a:p>
          <a:p>
            <a:pPr marL="342900" indent="-342900" algn="l">
              <a:lnSpc>
                <a:spcPct val="95000"/>
              </a:lnSpc>
              <a:spcBef>
                <a:spcPct val="0"/>
              </a:spcBef>
              <a:buFont typeface="Arial" pitchFamily="34" charset="0"/>
              <a:buChar char="•"/>
            </a:pPr>
            <a:r>
              <a:rPr lang="en-US" sz="2800" dirty="0" smtClean="0">
                <a:solidFill>
                  <a:srgbClr val="000000"/>
                </a:solidFill>
                <a:cs typeface="Arial" pitchFamily="34" charset="0"/>
              </a:rPr>
              <a:t>OA often refers </a:t>
            </a:r>
            <a:r>
              <a:rPr lang="en-US" sz="2800" dirty="0">
                <a:solidFill>
                  <a:srgbClr val="000000"/>
                </a:solidFill>
                <a:cs typeface="Arial" pitchFamily="34" charset="0"/>
              </a:rPr>
              <a:t>to journals, can apply to all content</a:t>
            </a:r>
          </a:p>
          <a:p>
            <a:pPr marL="342900" indent="-342900" algn="l">
              <a:lnSpc>
                <a:spcPct val="95000"/>
              </a:lnSpc>
              <a:spcBef>
                <a:spcPct val="0"/>
              </a:spcBef>
              <a:buFont typeface="Arial" pitchFamily="34" charset="0"/>
              <a:buChar char="•"/>
            </a:pPr>
            <a:endParaRPr lang="en-US" sz="2800" dirty="0" smtClean="0">
              <a:solidFill>
                <a:srgbClr val="000000"/>
              </a:solidFill>
              <a:cs typeface="Arial" pitchFamily="34" charset="0"/>
            </a:endParaRPr>
          </a:p>
          <a:p>
            <a:pPr marL="342900" indent="-342900" algn="l">
              <a:lnSpc>
                <a:spcPct val="95000"/>
              </a:lnSpc>
              <a:spcBef>
                <a:spcPct val="0"/>
              </a:spcBef>
              <a:buFont typeface="Arial" pitchFamily="34" charset="0"/>
              <a:buChar char="•"/>
            </a:pPr>
            <a:r>
              <a:rPr lang="en-US" sz="2800" dirty="0" smtClean="0">
                <a:solidFill>
                  <a:srgbClr val="000000"/>
                </a:solidFill>
                <a:cs typeface="Arial" pitchFamily="34" charset="0"/>
              </a:rPr>
              <a:t>OA is supported by open licensing</a:t>
            </a:r>
          </a:p>
          <a:p>
            <a:pPr marL="342900" indent="-342900" algn="l">
              <a:lnSpc>
                <a:spcPct val="95000"/>
              </a:lnSpc>
              <a:spcBef>
                <a:spcPct val="0"/>
              </a:spcBef>
              <a:buFont typeface="Arial" pitchFamily="34" charset="0"/>
              <a:buChar char="•"/>
            </a:pPr>
            <a:endParaRPr lang="en-US" sz="2800" dirty="0">
              <a:solidFill>
                <a:srgbClr val="000000"/>
              </a:solidFill>
              <a:cs typeface="Arial" pitchFamily="34" charset="0"/>
            </a:endParaRPr>
          </a:p>
          <a:p>
            <a:pPr marL="342900" indent="-342900" algn="l">
              <a:lnSpc>
                <a:spcPct val="95000"/>
              </a:lnSpc>
              <a:spcBef>
                <a:spcPct val="0"/>
              </a:spcBef>
              <a:buFont typeface="Arial" pitchFamily="34" charset="0"/>
              <a:buChar char="•"/>
            </a:pPr>
            <a:r>
              <a:rPr lang="en-US" sz="2800" dirty="0" smtClean="0">
                <a:solidFill>
                  <a:srgbClr val="000000"/>
                </a:solidFill>
                <a:cs typeface="Arial" pitchFamily="34" charset="0"/>
              </a:rPr>
              <a:t>OA provides free access to the user</a:t>
            </a:r>
            <a:endParaRPr lang="en-US" sz="2800" dirty="0" smtClean="0">
              <a:cs typeface="Arial" pitchFamily="34" charset="0"/>
            </a:endParaRPr>
          </a:p>
          <a:p>
            <a:pPr marL="342900" indent="-342900" algn="l">
              <a:lnSpc>
                <a:spcPct val="95000"/>
              </a:lnSpc>
              <a:spcBef>
                <a:spcPct val="0"/>
              </a:spcBef>
              <a:buFont typeface="Arial" pitchFamily="34" charset="0"/>
              <a:buChar char="•"/>
            </a:pPr>
            <a:endParaRPr lang="en-US" sz="2800" dirty="0" smtClean="0">
              <a:cs typeface="Arial" pitchFamily="34" charset="0"/>
            </a:endParaRPr>
          </a:p>
          <a:p>
            <a:pPr marL="342900" indent="-342900" algn="l">
              <a:lnSpc>
                <a:spcPct val="95000"/>
              </a:lnSpc>
              <a:spcBef>
                <a:spcPct val="0"/>
              </a:spcBef>
              <a:buFont typeface="Arial" pitchFamily="34" charset="0"/>
              <a:buChar char="•"/>
            </a:pPr>
            <a:r>
              <a:rPr lang="en-US" sz="2800" dirty="0" smtClean="0">
                <a:solidFill>
                  <a:srgbClr val="000000"/>
                </a:solidFill>
                <a:cs typeface="Arial" pitchFamily="34" charset="0"/>
              </a:rPr>
              <a:t>OA refers to data as well</a:t>
            </a:r>
          </a:p>
          <a:p>
            <a:pPr algn="l">
              <a:lnSpc>
                <a:spcPct val="95000"/>
              </a:lnSpc>
              <a:spcBef>
                <a:spcPct val="0"/>
              </a:spcBef>
            </a:pPr>
            <a:endParaRPr lang="en-US" sz="2400" dirty="0" smtClean="0">
              <a:solidFill>
                <a:srgbClr val="000000"/>
              </a:solidFill>
              <a:cs typeface="Arial" pitchFamily="34" charset="0"/>
            </a:endParaRPr>
          </a:p>
          <a:p>
            <a:pPr>
              <a:lnSpc>
                <a:spcPct val="95000"/>
              </a:lnSpc>
              <a:spcBef>
                <a:spcPct val="0"/>
              </a:spcBef>
            </a:pPr>
            <a:endParaRPr lang="en-US" sz="2000" dirty="0">
              <a:solidFill>
                <a:srgbClr val="000000"/>
              </a:solidFill>
              <a:latin typeface="Arial" charset="0"/>
            </a:endParaRPr>
          </a:p>
          <a:p>
            <a:pPr>
              <a:lnSpc>
                <a:spcPct val="95000"/>
              </a:lnSpc>
              <a:spcBef>
                <a:spcPct val="0"/>
              </a:spcBef>
            </a:pPr>
            <a:endParaRPr lang="en-US" sz="2000" dirty="0">
              <a:solidFill>
                <a:srgbClr val="000000"/>
              </a:solidFill>
              <a:latin typeface="Arial" charset="0"/>
            </a:endParaRPr>
          </a:p>
          <a:p>
            <a:pPr>
              <a:lnSpc>
                <a:spcPct val="95000"/>
              </a:lnSpc>
              <a:spcBef>
                <a:spcPct val="0"/>
              </a:spcBef>
            </a:pPr>
            <a:endParaRPr lang="en-US" sz="2000" dirty="0">
              <a:solidFill>
                <a:srgbClr val="000000"/>
              </a:solidFill>
              <a:latin typeface="Arial" charset="0"/>
            </a:endParaRPr>
          </a:p>
          <a:p>
            <a:pPr>
              <a:lnSpc>
                <a:spcPct val="95000"/>
              </a:lnSpc>
              <a:spcBef>
                <a:spcPct val="0"/>
              </a:spcBef>
            </a:pP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Concern: lose control</a:t>
            </a:r>
            <a:endParaRPr lang="en-ZA" dirty="0"/>
          </a:p>
        </p:txBody>
      </p:sp>
      <p:sp>
        <p:nvSpPr>
          <p:cNvPr id="3" name="Content Placeholder 2"/>
          <p:cNvSpPr>
            <a:spLocks noGrp="1"/>
          </p:cNvSpPr>
          <p:nvPr>
            <p:ph idx="1"/>
          </p:nvPr>
        </p:nvSpPr>
        <p:spPr/>
        <p:txBody>
          <a:bodyPr/>
          <a:lstStyle/>
          <a:p>
            <a:r>
              <a:rPr lang="en-ZA" dirty="0" smtClean="0"/>
              <a:t>Belief that open access = copyright, loss of ownership</a:t>
            </a:r>
          </a:p>
          <a:p>
            <a:r>
              <a:rPr lang="en-ZA" dirty="0" smtClean="0"/>
              <a:t>But OA  = </a:t>
            </a:r>
            <a:r>
              <a:rPr lang="en-ZA" dirty="0" smtClean="0"/>
              <a:t> </a:t>
            </a:r>
            <a:r>
              <a:rPr lang="en-ZA" dirty="0" smtClean="0"/>
              <a:t>public domain</a:t>
            </a:r>
          </a:p>
          <a:p>
            <a:r>
              <a:rPr lang="en-ZA" dirty="0" smtClean="0"/>
              <a:t>Instead with OA </a:t>
            </a:r>
            <a:r>
              <a:rPr lang="en-ZA" dirty="0" smtClean="0"/>
              <a:t>scholars g</a:t>
            </a:r>
            <a:r>
              <a:rPr lang="en-ZA" dirty="0" smtClean="0"/>
              <a:t>ain </a:t>
            </a:r>
            <a:r>
              <a:rPr lang="en-ZA" dirty="0" smtClean="0"/>
              <a:t>control</a:t>
            </a:r>
          </a:p>
          <a:p>
            <a:r>
              <a:rPr lang="en-ZA" dirty="0" smtClean="0"/>
              <a:t>Open licensing</a:t>
            </a:r>
          </a:p>
          <a:p>
            <a:endParaRPr lang="en-ZA" dirty="0"/>
          </a:p>
        </p:txBody>
      </p:sp>
      <p:cxnSp>
        <p:nvCxnSpPr>
          <p:cNvPr id="5" name="Straight Connector 4"/>
          <p:cNvCxnSpPr/>
          <p:nvPr/>
        </p:nvCxnSpPr>
        <p:spPr>
          <a:xfrm flipH="1">
            <a:off x="5440040" y="2297832"/>
            <a:ext cx="72008" cy="3600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2847752" y="3449960"/>
            <a:ext cx="72008" cy="3600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dirty="0"/>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920" y="22028024"/>
            <a:ext cx="13636973" cy="8752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Content Placeholder 4"/>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0" y="497632"/>
            <a:ext cx="10199215" cy="6546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0" y="7122368"/>
            <a:ext cx="10160000" cy="307777"/>
          </a:xfrm>
          <a:prstGeom prst="rect">
            <a:avLst/>
          </a:prstGeom>
          <a:noFill/>
        </p:spPr>
        <p:txBody>
          <a:bodyPr wrap="square" rtlCol="0">
            <a:spAutoFit/>
          </a:bodyPr>
          <a:lstStyle/>
          <a:p>
            <a:pPr algn="ctr"/>
            <a:r>
              <a:rPr lang="en-ZA" sz="1400" dirty="0" smtClean="0">
                <a:latin typeface="Arial Narrow" pitchFamily="34" charset="0"/>
              </a:rPr>
              <a:t>http://opencontent.uct.ac.za/Centre-for-Higher-Education-Development/Centre-for-Educational-Technology/Creative-Commons-Infographic</a:t>
            </a:r>
            <a:endParaRPr lang="en-ZA" sz="1400" dirty="0">
              <a:latin typeface="Arial Narrow" pitchFamily="34" charset="0"/>
            </a:endParaRPr>
          </a:p>
        </p:txBody>
      </p:sp>
    </p:spTree>
    <p:extLst>
      <p:ext uri="{BB962C8B-B14F-4D97-AF65-F5344CB8AC3E}">
        <p14:creationId xmlns:p14="http://schemas.microsoft.com/office/powerpoint/2010/main" val="20273231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Concern: Funding &amp;costs</a:t>
            </a:r>
            <a:endParaRPr lang="en-ZA" dirty="0"/>
          </a:p>
        </p:txBody>
      </p:sp>
      <p:sp>
        <p:nvSpPr>
          <p:cNvPr id="3" name="Content Placeholder 2"/>
          <p:cNvSpPr>
            <a:spLocks noGrp="1"/>
          </p:cNvSpPr>
          <p:nvPr>
            <p:ph idx="1"/>
          </p:nvPr>
        </p:nvSpPr>
        <p:spPr>
          <a:xfrm>
            <a:off x="1524000" y="2153816"/>
            <a:ext cx="8636000" cy="4573588"/>
          </a:xfrm>
        </p:spPr>
        <p:txBody>
          <a:bodyPr/>
          <a:lstStyle/>
          <a:p>
            <a:r>
              <a:rPr lang="en-ZA" dirty="0" smtClean="0"/>
              <a:t>Free to the </a:t>
            </a:r>
            <a:r>
              <a:rPr lang="en-ZA" dirty="0" smtClean="0"/>
              <a:t>user</a:t>
            </a:r>
          </a:p>
          <a:p>
            <a:pPr marL="0" indent="0">
              <a:buNone/>
            </a:pPr>
            <a:r>
              <a:rPr lang="en-ZA" dirty="0" smtClean="0"/>
              <a:t>But</a:t>
            </a:r>
            <a:endParaRPr lang="en-ZA" dirty="0" smtClean="0"/>
          </a:p>
          <a:p>
            <a:r>
              <a:rPr lang="en-ZA" dirty="0" smtClean="0"/>
              <a:t>Costs to </a:t>
            </a:r>
            <a:r>
              <a:rPr lang="en-ZA" dirty="0" smtClean="0"/>
              <a:t>produce</a:t>
            </a:r>
          </a:p>
          <a:p>
            <a:endParaRPr lang="en-ZA" dirty="0"/>
          </a:p>
          <a:p>
            <a:r>
              <a:rPr lang="en-ZA" smtClean="0"/>
              <a:t>Who pays?</a:t>
            </a:r>
            <a:endParaRPr lang="en-ZA" dirty="0"/>
          </a:p>
        </p:txBody>
      </p:sp>
    </p:spTree>
    <p:extLst>
      <p:ext uri="{BB962C8B-B14F-4D97-AF65-F5344CB8AC3E}">
        <p14:creationId xmlns:p14="http://schemas.microsoft.com/office/powerpoint/2010/main" val="41589447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448" y="20082"/>
            <a:ext cx="9937104" cy="7579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944096" y="7194376"/>
            <a:ext cx="4104456" cy="461665"/>
          </a:xfrm>
          <a:prstGeom prst="rect">
            <a:avLst/>
          </a:prstGeom>
          <a:noFill/>
        </p:spPr>
        <p:txBody>
          <a:bodyPr wrap="square" rtlCol="0">
            <a:spAutoFit/>
          </a:bodyPr>
          <a:lstStyle/>
          <a:p>
            <a:r>
              <a:rPr lang="en-ZA" dirty="0" err="1"/>
              <a:t>Dallmeier-Tiessen</a:t>
            </a:r>
            <a:r>
              <a:rPr lang="en-ZA" dirty="0"/>
              <a:t> </a:t>
            </a:r>
            <a:r>
              <a:rPr lang="en-ZA" dirty="0" smtClean="0"/>
              <a:t>et al 2010</a:t>
            </a:r>
            <a:endParaRPr lang="en-ZA"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Costs &amp; benefits</a:t>
            </a:r>
            <a:endParaRPr lang="en-ZA" dirty="0"/>
          </a:p>
        </p:txBody>
      </p:sp>
      <p:sp>
        <p:nvSpPr>
          <p:cNvPr id="3" name="Content Placeholder 2"/>
          <p:cNvSpPr>
            <a:spLocks noGrp="1"/>
          </p:cNvSpPr>
          <p:nvPr>
            <p:ph idx="1"/>
          </p:nvPr>
        </p:nvSpPr>
        <p:spPr/>
        <p:txBody>
          <a:bodyPr/>
          <a:lstStyle/>
          <a:p>
            <a:endParaRPr lang="en-ZA"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496" y="2162685"/>
            <a:ext cx="8712968" cy="4746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7035225"/>
            <a:ext cx="10160000" cy="584775"/>
          </a:xfrm>
          <a:prstGeom prst="rect">
            <a:avLst/>
          </a:prstGeom>
          <a:noFill/>
        </p:spPr>
        <p:txBody>
          <a:bodyPr wrap="square" rtlCol="0">
            <a:spAutoFit/>
          </a:bodyPr>
          <a:lstStyle/>
          <a:p>
            <a:pPr algn="ctr"/>
            <a:r>
              <a:rPr lang="en-ZA" sz="1600" dirty="0" smtClean="0">
                <a:latin typeface="Century Gothic" pitchFamily="34" charset="0"/>
              </a:rPr>
              <a:t>Chan, L 24 October 2011 Opportunities for Scholarly Communications in Africa www.vimeo.com/30922669</a:t>
            </a:r>
            <a:endParaRPr lang="en-ZA" sz="1600" dirty="0">
              <a:latin typeface="Century Gothic" pitchFamily="34" charset="0"/>
            </a:endParaRPr>
          </a:p>
        </p:txBody>
      </p:sp>
    </p:spTree>
    <p:extLst>
      <p:ext uri="{BB962C8B-B14F-4D97-AF65-F5344CB8AC3E}">
        <p14:creationId xmlns:p14="http://schemas.microsoft.com/office/powerpoint/2010/main" val="25832637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Costs</a:t>
            </a:r>
            <a:endParaRPr lang="en-ZA" dirty="0"/>
          </a:p>
        </p:txBody>
      </p:sp>
      <p:sp>
        <p:nvSpPr>
          <p:cNvPr id="3" name="Content Placeholder 2"/>
          <p:cNvSpPr>
            <a:spLocks noGrp="1"/>
          </p:cNvSpPr>
          <p:nvPr>
            <p:ph idx="1"/>
          </p:nvPr>
        </p:nvSpPr>
        <p:spPr/>
        <p:txBody>
          <a:bodyPr/>
          <a:lstStyle/>
          <a:p>
            <a:r>
              <a:rPr lang="en-ZA" dirty="0" smtClean="0"/>
              <a:t>Expected reductions</a:t>
            </a:r>
          </a:p>
          <a:p>
            <a:pPr marL="800100" lvl="2" indent="0">
              <a:buNone/>
            </a:pPr>
            <a:r>
              <a:rPr lang="en-ZA" sz="2000" dirty="0">
                <a:latin typeface="Courier New" pitchFamily="49" charset="0"/>
                <a:cs typeface="Courier New" pitchFamily="49" charset="0"/>
              </a:rPr>
              <a:t>…high-volume OA publishing seems structurally inescapable prices for OA publishing should start trending down as the number of outlets increases</a:t>
            </a:r>
          </a:p>
          <a:p>
            <a:pPr marL="800100" lvl="2" indent="0" algn="r">
              <a:buNone/>
            </a:pPr>
            <a:r>
              <a:rPr lang="en-ZA" sz="2000" dirty="0">
                <a:latin typeface="Courier New" pitchFamily="49" charset="0"/>
                <a:cs typeface="Courier New" pitchFamily="49" charset="0"/>
              </a:rPr>
              <a:t/>
            </a:r>
            <a:br>
              <a:rPr lang="en-ZA" sz="2000" dirty="0">
                <a:latin typeface="Courier New" pitchFamily="49" charset="0"/>
                <a:cs typeface="Courier New" pitchFamily="49" charset="0"/>
              </a:rPr>
            </a:br>
            <a:r>
              <a:rPr lang="en-ZA" sz="2000" dirty="0"/>
              <a:t>Kent Anderson 26 October </a:t>
            </a:r>
            <a:r>
              <a:rPr lang="en-ZA" sz="2000" dirty="0" smtClean="0"/>
              <a:t>2011</a:t>
            </a:r>
            <a:endParaRPr lang="en-ZA" sz="20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Why </a:t>
            </a:r>
            <a:r>
              <a:rPr lang="en-ZA" dirty="0" smtClean="0"/>
              <a:t>it is </a:t>
            </a:r>
            <a:r>
              <a:rPr lang="en-ZA" dirty="0" smtClean="0"/>
              <a:t>important</a:t>
            </a:r>
            <a:endParaRPr lang="en-ZA" dirty="0"/>
          </a:p>
        </p:txBody>
      </p:sp>
      <p:sp>
        <p:nvSpPr>
          <p:cNvPr id="3" name="Content Placeholder 2"/>
          <p:cNvSpPr>
            <a:spLocks noGrp="1"/>
          </p:cNvSpPr>
          <p:nvPr>
            <p:ph idx="1"/>
          </p:nvPr>
        </p:nvSpPr>
        <p:spPr/>
        <p:txBody>
          <a:bodyPr/>
          <a:lstStyle/>
          <a:p>
            <a:r>
              <a:rPr lang="en-ZA" dirty="0" smtClean="0"/>
              <a:t>Access to knowledge</a:t>
            </a:r>
          </a:p>
          <a:p>
            <a:pPr lvl="1"/>
            <a:r>
              <a:rPr lang="en-ZA" dirty="0" smtClean="0"/>
              <a:t>Access to world knowledge </a:t>
            </a:r>
          </a:p>
          <a:p>
            <a:pPr lvl="1"/>
            <a:r>
              <a:rPr lang="en-ZA" dirty="0" smtClean="0"/>
              <a:t>Contribution</a:t>
            </a:r>
          </a:p>
          <a:p>
            <a:r>
              <a:rPr lang="en-ZA" dirty="0" smtClean="0"/>
              <a:t>Participation</a:t>
            </a:r>
          </a:p>
          <a:p>
            <a:r>
              <a:rPr lang="en-ZA" dirty="0" smtClean="0"/>
              <a:t>Visibility</a:t>
            </a:r>
          </a:p>
          <a:p>
            <a:pPr lvl="1"/>
            <a:r>
              <a:rPr lang="en-ZA" dirty="0" smtClean="0"/>
              <a:t>Prestige</a:t>
            </a:r>
            <a:endParaRPr lang="en-ZA" dirty="0"/>
          </a:p>
          <a:p>
            <a:pPr lvl="1"/>
            <a:r>
              <a:rPr lang="en-ZA" dirty="0" smtClean="0"/>
              <a:t>Impact</a:t>
            </a:r>
            <a:endParaRPr lang="en-ZA" dirty="0"/>
          </a:p>
          <a:p>
            <a:pPr lvl="1"/>
            <a:r>
              <a:rPr lang="en-ZA" dirty="0" smtClean="0"/>
              <a:t>Reputation</a:t>
            </a:r>
          </a:p>
          <a:p>
            <a:pPr marL="0" indent="0">
              <a:buNone/>
            </a:pPr>
            <a:endParaRPr lang="en-ZA"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Contribution </a:t>
            </a:r>
            <a:endParaRPr lang="en-ZA" dirty="0"/>
          </a:p>
        </p:txBody>
      </p:sp>
      <p:pic>
        <p:nvPicPr>
          <p:cNvPr id="4"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31856" y="2081808"/>
            <a:ext cx="8939242"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54848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Participation</a:t>
            </a:r>
            <a:endParaRPr lang="en-ZA" dirty="0"/>
          </a:p>
        </p:txBody>
      </p:sp>
      <p:sp>
        <p:nvSpPr>
          <p:cNvPr id="3" name="Content Placeholder 2"/>
          <p:cNvSpPr>
            <a:spLocks noGrp="1"/>
          </p:cNvSpPr>
          <p:nvPr>
            <p:ph idx="1"/>
          </p:nvPr>
        </p:nvSpPr>
        <p:spPr/>
        <p:txBody>
          <a:bodyPr/>
          <a:lstStyle/>
          <a:p>
            <a:endParaRPr lang="en-ZA" dirty="0"/>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504" y="2153816"/>
            <a:ext cx="8744606" cy="4882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18817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Beyond Open Access</a:t>
            </a:r>
            <a:endParaRPr lang="en-ZA" dirty="0"/>
          </a:p>
        </p:txBody>
      </p:sp>
      <p:sp>
        <p:nvSpPr>
          <p:cNvPr id="3" name="Subtitle 2"/>
          <p:cNvSpPr>
            <a:spLocks noGrp="1"/>
          </p:cNvSpPr>
          <p:nvPr>
            <p:ph type="subTitle" idx="1"/>
          </p:nvPr>
        </p:nvSpPr>
        <p:spPr>
          <a:xfrm>
            <a:off x="1047552" y="4318000"/>
            <a:ext cx="7992888" cy="1947863"/>
          </a:xfrm>
        </p:spPr>
        <p:txBody>
          <a:bodyPr/>
          <a:lstStyle/>
          <a:p>
            <a:r>
              <a:rPr lang="en-ZA" dirty="0" smtClean="0"/>
              <a:t>OA is one element in a broader changing scholarly communication landscape</a:t>
            </a:r>
          </a:p>
          <a:p>
            <a:r>
              <a:rPr lang="en-ZA" sz="2000" dirty="0">
                <a:latin typeface="Century Gothic" pitchFamily="34" charset="0"/>
              </a:rPr>
              <a:t>Changing research communication</a:t>
            </a:r>
          </a:p>
          <a:p>
            <a:r>
              <a:rPr lang="en-ZA" sz="2000" dirty="0">
                <a:latin typeface="Century Gothic" pitchFamily="34" charset="0"/>
              </a:rPr>
              <a:t>Changing nature of the “publication”</a:t>
            </a:r>
          </a:p>
          <a:p>
            <a:r>
              <a:rPr lang="en-ZA" sz="2000" dirty="0">
                <a:latin typeface="Century Gothic" pitchFamily="34" charset="0"/>
              </a:rPr>
              <a:t>New types of journals</a:t>
            </a:r>
          </a:p>
          <a:p>
            <a:endParaRPr lang="en-ZA" dirty="0"/>
          </a:p>
        </p:txBody>
      </p:sp>
    </p:spTree>
    <p:extLst>
      <p:ext uri="{BB962C8B-B14F-4D97-AF65-F5344CB8AC3E}">
        <p14:creationId xmlns:p14="http://schemas.microsoft.com/office/powerpoint/2010/main" val="20364980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299983305"/>
              </p:ext>
            </p:extLst>
          </p:nvPr>
        </p:nvGraphicFramePr>
        <p:xfrm>
          <a:off x="759520" y="2163581"/>
          <a:ext cx="8640959" cy="4573588"/>
        </p:xfrm>
        <a:graphic>
          <a:graphicData uri="http://schemas.openxmlformats.org/drawingml/2006/table">
            <a:tbl>
              <a:tblPr/>
              <a:tblGrid>
                <a:gridCol w="208810"/>
                <a:gridCol w="8432149"/>
              </a:tblGrid>
              <a:tr h="4573588">
                <a:tc>
                  <a:txBody>
                    <a:bodyPr/>
                    <a:lstStyle/>
                    <a:p>
                      <a:endParaRPr lang="en-ZA" sz="1500" dirty="0"/>
                    </a:p>
                  </a:txBody>
                  <a:tcPr marL="74977" marR="74977" marT="37488" marB="37488" anchor="ctr">
                    <a:lnL>
                      <a:noFill/>
                    </a:lnL>
                    <a:lnR>
                      <a:noFill/>
                    </a:lnR>
                    <a:lnT>
                      <a:noFill/>
                    </a:lnT>
                    <a:lnB>
                      <a:noFill/>
                    </a:lnB>
                  </a:tcPr>
                </a:tc>
                <a:tc>
                  <a:txBody>
                    <a:bodyPr/>
                    <a:lstStyle/>
                    <a:p>
                      <a:r>
                        <a:rPr lang="en-ZA" sz="1600" dirty="0" smtClean="0">
                          <a:latin typeface="Courier New" pitchFamily="49" charset="0"/>
                          <a:ea typeface="SimSun-ExtB" pitchFamily="49" charset="-122"/>
                          <a:cs typeface="Courier New" pitchFamily="49" charset="0"/>
                        </a:rPr>
                        <a:t>An </a:t>
                      </a:r>
                      <a:r>
                        <a:rPr lang="en-ZA" sz="1600" dirty="0">
                          <a:latin typeface="Courier New" pitchFamily="49" charset="0"/>
                          <a:ea typeface="SimSun-ExtB" pitchFamily="49" charset="-122"/>
                          <a:cs typeface="Courier New" pitchFamily="49" charset="0"/>
                        </a:rPr>
                        <a:t>old tradition and a new technology have converged to make possible an unprecedented public good. The old tradition is the willingness of scientists and scholars to publish the fruits of their research in scholarly journals without payment, for the sake of inquiry and knowledge. The new technology is the internet. The public good they make possible is the world-wide electronic distribution of the peer-reviewed journal literature and completely free and unrestricted access to it by all scientists, scholars, teachers, students, and other curious minds. Removing access barriers to this literature will accelerate research, enrich education, share the learning of the rich with the poor and the poor with the rich, make this literature as useful as it can be, and lay the foundation for uniting humanity in a common intellectual conversation and quest for knowledge</a:t>
                      </a:r>
                      <a:r>
                        <a:rPr lang="en-ZA" sz="1600" dirty="0" smtClean="0">
                          <a:latin typeface="Courier New" pitchFamily="49" charset="0"/>
                          <a:ea typeface="SimSun-ExtB" pitchFamily="49" charset="-122"/>
                          <a:cs typeface="Courier New" pitchFamily="49" charset="0"/>
                        </a:rPr>
                        <a:t>.</a:t>
                      </a:r>
                    </a:p>
                    <a:p>
                      <a:endParaRPr lang="en-ZA" sz="1600" dirty="0">
                        <a:latin typeface="Courier New" pitchFamily="49" charset="0"/>
                        <a:ea typeface="SimSun-ExtB" pitchFamily="49" charset="-122"/>
                        <a:cs typeface="Courier New" pitchFamily="49" charset="0"/>
                      </a:endParaRPr>
                    </a:p>
                    <a:p>
                      <a:r>
                        <a:rPr lang="en-ZA" sz="1600" dirty="0">
                          <a:latin typeface="Courier New" pitchFamily="49" charset="0"/>
                          <a:ea typeface="SimSun-ExtB" pitchFamily="49" charset="-122"/>
                          <a:cs typeface="Courier New" pitchFamily="49" charset="0"/>
                        </a:rPr>
                        <a:t>For various reasons, this kind of free and unrestricted online availability, which we will call </a:t>
                      </a:r>
                      <a:r>
                        <a:rPr lang="en-ZA" sz="1600" b="1" dirty="0">
                          <a:latin typeface="Courier New" pitchFamily="49" charset="0"/>
                          <a:ea typeface="SimSun-ExtB" pitchFamily="49" charset="-122"/>
                          <a:cs typeface="Courier New" pitchFamily="49" charset="0"/>
                        </a:rPr>
                        <a:t>open access</a:t>
                      </a:r>
                      <a:r>
                        <a:rPr lang="en-ZA" sz="1600" dirty="0">
                          <a:latin typeface="Courier New" pitchFamily="49" charset="0"/>
                          <a:ea typeface="SimSun-ExtB" pitchFamily="49" charset="-122"/>
                          <a:cs typeface="Courier New" pitchFamily="49" charset="0"/>
                        </a:rPr>
                        <a:t>, has so far been limited to small portions of the journal </a:t>
                      </a:r>
                      <a:r>
                        <a:rPr lang="en-ZA" sz="1600" dirty="0" smtClean="0">
                          <a:latin typeface="Courier New" pitchFamily="49" charset="0"/>
                          <a:ea typeface="SimSun-ExtB" pitchFamily="49" charset="-122"/>
                          <a:cs typeface="Courier New" pitchFamily="49" charset="0"/>
                        </a:rPr>
                        <a:t>literature….</a:t>
                      </a:r>
                      <a:endParaRPr lang="en-ZA" sz="1600" dirty="0">
                        <a:latin typeface="Courier New" pitchFamily="49" charset="0"/>
                        <a:ea typeface="SimSun-ExtB" pitchFamily="49" charset="-122"/>
                        <a:cs typeface="Courier New" pitchFamily="49" charset="0"/>
                      </a:endParaRPr>
                    </a:p>
                  </a:txBody>
                  <a:tcPr marL="74977" marR="74977" marT="37488" marB="37488">
                    <a:lnL>
                      <a:noFill/>
                    </a:lnL>
                    <a:lnR>
                      <a:noFill/>
                    </a:lnR>
                    <a:lnT>
                      <a:noFill/>
                    </a:lnT>
                    <a:lnB>
                      <a:noFill/>
                    </a:lnB>
                  </a:tcPr>
                </a:tc>
              </a:tr>
            </a:tbl>
          </a:graphicData>
        </a:graphic>
      </p:graphicFrame>
      <p:pic>
        <p:nvPicPr>
          <p:cNvPr id="1025" name="Picture 1" descr="http://www.soros.org/openaccess/images/trans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0975" y="2163763"/>
            <a:ext cx="190500" cy="762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5544" y="1418725"/>
            <a:ext cx="10628760" cy="633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8968432" y="1886020"/>
            <a:ext cx="1368152" cy="707886"/>
          </a:xfrm>
          <a:prstGeom prst="rect">
            <a:avLst/>
          </a:prstGeom>
          <a:noFill/>
        </p:spPr>
        <p:txBody>
          <a:bodyPr wrap="square" rtlCol="0">
            <a:spAutoFit/>
          </a:bodyPr>
          <a:lstStyle/>
          <a:p>
            <a:r>
              <a:rPr lang="en-ZA" sz="4000" b="1" dirty="0" smtClean="0">
                <a:solidFill>
                  <a:schemeClr val="bg1"/>
                </a:solidFill>
              </a:rPr>
              <a:t>2001</a:t>
            </a:r>
            <a:endParaRPr lang="en-ZA" sz="4000" b="1" dirty="0">
              <a:solidFill>
                <a:schemeClr val="bg1"/>
              </a:solidFill>
            </a:endParaRPr>
          </a:p>
        </p:txBody>
      </p:sp>
      <p:sp>
        <p:nvSpPr>
          <p:cNvPr id="7" name="Rectangle 6"/>
          <p:cNvSpPr/>
          <p:nvPr/>
        </p:nvSpPr>
        <p:spPr>
          <a:xfrm>
            <a:off x="9328472" y="497632"/>
            <a:ext cx="1008112" cy="2736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TextBox 7"/>
          <p:cNvSpPr txBox="1"/>
          <p:nvPr/>
        </p:nvSpPr>
        <p:spPr>
          <a:xfrm>
            <a:off x="7456264" y="1471529"/>
            <a:ext cx="1512168" cy="707886"/>
          </a:xfrm>
          <a:prstGeom prst="rect">
            <a:avLst/>
          </a:prstGeom>
          <a:noFill/>
        </p:spPr>
        <p:txBody>
          <a:bodyPr wrap="square" rtlCol="0">
            <a:spAutoFit/>
          </a:bodyPr>
          <a:lstStyle/>
          <a:p>
            <a:r>
              <a:rPr lang="en-ZA" sz="4000" b="1" dirty="0" smtClean="0">
                <a:solidFill>
                  <a:schemeClr val="bg1"/>
                </a:solidFill>
                <a:latin typeface="Courier New" pitchFamily="49" charset="0"/>
                <a:cs typeface="Courier New" pitchFamily="49" charset="0"/>
              </a:rPr>
              <a:t>2001</a:t>
            </a:r>
            <a:endParaRPr lang="en-ZA" sz="4000" b="1" dirty="0">
              <a:solidFill>
                <a:schemeClr val="bg1"/>
              </a:solidFill>
              <a:latin typeface="Courier New" pitchFamily="49" charset="0"/>
              <a:cs typeface="Courier New" pitchFamily="49" charset="0"/>
            </a:endParaRPr>
          </a:p>
        </p:txBody>
      </p:sp>
    </p:spTree>
    <p:extLst>
      <p:ext uri="{BB962C8B-B14F-4D97-AF65-F5344CB8AC3E}">
        <p14:creationId xmlns:p14="http://schemas.microsoft.com/office/powerpoint/2010/main" val="4994752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Research communication now</a:t>
            </a:r>
            <a:endParaRPr lang="en-ZA" dirty="0"/>
          </a:p>
        </p:txBody>
      </p:sp>
      <p:sp>
        <p:nvSpPr>
          <p:cNvPr id="5" name="Oval 4"/>
          <p:cNvSpPr/>
          <p:nvPr/>
        </p:nvSpPr>
        <p:spPr>
          <a:xfrm>
            <a:off x="2679733" y="3489965"/>
            <a:ext cx="1680187" cy="6400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dirty="0" smtClean="0">
                <a:solidFill>
                  <a:schemeClr val="tx1"/>
                </a:solidFill>
                <a:latin typeface="Arial Narrow" pitchFamily="34" charset="0"/>
              </a:rPr>
              <a:t>Review, evaluation, feedback</a:t>
            </a:r>
            <a:endParaRPr lang="en-ZA" sz="1300" dirty="0">
              <a:solidFill>
                <a:schemeClr val="tx1"/>
              </a:solidFill>
              <a:latin typeface="Arial Narrow" pitchFamily="34" charset="0"/>
            </a:endParaRPr>
          </a:p>
        </p:txBody>
      </p:sp>
      <p:sp>
        <p:nvSpPr>
          <p:cNvPr id="9" name="Oval 8"/>
          <p:cNvSpPr/>
          <p:nvPr/>
        </p:nvSpPr>
        <p:spPr>
          <a:xfrm>
            <a:off x="3879867" y="4770107"/>
            <a:ext cx="1680187" cy="6400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dirty="0" smtClean="0">
                <a:solidFill>
                  <a:schemeClr val="tx1"/>
                </a:solidFill>
                <a:latin typeface="Arial Narrow" pitchFamily="34" charset="0"/>
              </a:rPr>
              <a:t>Findings</a:t>
            </a:r>
            <a:endParaRPr lang="en-ZA" sz="1300" dirty="0">
              <a:solidFill>
                <a:schemeClr val="tx1"/>
              </a:solidFill>
              <a:latin typeface="Arial Narrow" pitchFamily="34" charset="0"/>
            </a:endParaRPr>
          </a:p>
        </p:txBody>
      </p:sp>
      <p:sp>
        <p:nvSpPr>
          <p:cNvPr id="10" name="Oval 9"/>
          <p:cNvSpPr/>
          <p:nvPr/>
        </p:nvSpPr>
        <p:spPr>
          <a:xfrm>
            <a:off x="5960098" y="4130036"/>
            <a:ext cx="1680187" cy="6400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dirty="0" smtClean="0">
                <a:solidFill>
                  <a:schemeClr val="tx1"/>
                </a:solidFill>
                <a:latin typeface="Arial Narrow" pitchFamily="34" charset="0"/>
              </a:rPr>
              <a:t>Data analysis</a:t>
            </a:r>
            <a:endParaRPr lang="en-ZA" sz="1300" dirty="0">
              <a:solidFill>
                <a:schemeClr val="tx1"/>
              </a:solidFill>
              <a:latin typeface="Arial Narrow" pitchFamily="34" charset="0"/>
            </a:endParaRPr>
          </a:p>
        </p:txBody>
      </p:sp>
      <p:sp>
        <p:nvSpPr>
          <p:cNvPr id="11" name="Oval 10"/>
          <p:cNvSpPr/>
          <p:nvPr/>
        </p:nvSpPr>
        <p:spPr>
          <a:xfrm>
            <a:off x="6280133" y="3409956"/>
            <a:ext cx="1680187" cy="6400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dirty="0" smtClean="0">
                <a:solidFill>
                  <a:schemeClr val="tx1"/>
                </a:solidFill>
                <a:latin typeface="Arial Narrow" pitchFamily="34" charset="0"/>
              </a:rPr>
              <a:t>Data gathering</a:t>
            </a:r>
            <a:endParaRPr lang="en-ZA" sz="1300" dirty="0">
              <a:solidFill>
                <a:schemeClr val="tx1"/>
              </a:solidFill>
              <a:latin typeface="Arial Narrow" pitchFamily="34" charset="0"/>
            </a:endParaRPr>
          </a:p>
        </p:txBody>
      </p:sp>
      <p:sp>
        <p:nvSpPr>
          <p:cNvPr id="12" name="Oval 11"/>
          <p:cNvSpPr/>
          <p:nvPr/>
        </p:nvSpPr>
        <p:spPr>
          <a:xfrm>
            <a:off x="4439929" y="2449849"/>
            <a:ext cx="1680187" cy="6400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dirty="0" smtClean="0">
                <a:solidFill>
                  <a:schemeClr val="tx1"/>
                </a:solidFill>
                <a:latin typeface="Arial Narrow" pitchFamily="34" charset="0"/>
              </a:rPr>
              <a:t>Conceptualise</a:t>
            </a:r>
            <a:endParaRPr lang="en-ZA" sz="1300" dirty="0">
              <a:solidFill>
                <a:schemeClr val="tx1"/>
              </a:solidFill>
              <a:latin typeface="Arial Narrow" pitchFamily="34" charset="0"/>
            </a:endParaRPr>
          </a:p>
        </p:txBody>
      </p:sp>
      <p:sp>
        <p:nvSpPr>
          <p:cNvPr id="16" name="Decagon 15"/>
          <p:cNvSpPr/>
          <p:nvPr/>
        </p:nvSpPr>
        <p:spPr>
          <a:xfrm>
            <a:off x="4679956" y="3729991"/>
            <a:ext cx="1200133" cy="640071"/>
          </a:xfrm>
          <a:prstGeom prst="decagon">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100" dirty="0" smtClean="0">
                <a:latin typeface="Arial Narrow" pitchFamily="34" charset="0"/>
              </a:rPr>
              <a:t>The</a:t>
            </a:r>
            <a:r>
              <a:rPr lang="en-ZA" dirty="0" smtClean="0"/>
              <a:t> </a:t>
            </a:r>
            <a:r>
              <a:rPr lang="en-ZA" sz="1100" dirty="0" smtClean="0">
                <a:latin typeface="Arial Narrow" pitchFamily="34" charset="0"/>
              </a:rPr>
              <a:t>issue/ problem/ question</a:t>
            </a:r>
            <a:endParaRPr lang="en-ZA" sz="1100" dirty="0">
              <a:latin typeface="Arial Narrow" pitchFamily="34" charset="0"/>
            </a:endParaRPr>
          </a:p>
        </p:txBody>
      </p:sp>
      <p:sp>
        <p:nvSpPr>
          <p:cNvPr id="17" name="Curved Down Arrow 16"/>
          <p:cNvSpPr/>
          <p:nvPr/>
        </p:nvSpPr>
        <p:spPr>
          <a:xfrm rot="1997952">
            <a:off x="6135691" y="2732135"/>
            <a:ext cx="1147979" cy="400044"/>
          </a:xfrm>
          <a:prstGeom prst="curvedDownArrow">
            <a:avLst/>
          </a:prstGeom>
          <a:noFill/>
          <a:ln w="3175"/>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solidFill>
                <a:schemeClr val="tx1"/>
              </a:solidFill>
            </a:endParaRPr>
          </a:p>
        </p:txBody>
      </p:sp>
      <p:sp>
        <p:nvSpPr>
          <p:cNvPr id="18" name="Curved Down Arrow 17"/>
          <p:cNvSpPr/>
          <p:nvPr/>
        </p:nvSpPr>
        <p:spPr>
          <a:xfrm rot="9127896">
            <a:off x="5575811" y="5140254"/>
            <a:ext cx="1340639" cy="400044"/>
          </a:xfrm>
          <a:prstGeom prst="curvedDownArrow">
            <a:avLst/>
          </a:prstGeom>
          <a:noFill/>
          <a:ln w="3175"/>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solidFill>
                <a:schemeClr val="tx1"/>
              </a:solidFill>
            </a:endParaRPr>
          </a:p>
        </p:txBody>
      </p:sp>
      <p:sp>
        <p:nvSpPr>
          <p:cNvPr id="19" name="Curved Down Arrow 18"/>
          <p:cNvSpPr/>
          <p:nvPr/>
        </p:nvSpPr>
        <p:spPr>
          <a:xfrm rot="14585577">
            <a:off x="2803413" y="4500591"/>
            <a:ext cx="1076677" cy="400044"/>
          </a:xfrm>
          <a:prstGeom prst="curvedDownArrow">
            <a:avLst/>
          </a:prstGeom>
          <a:noFill/>
          <a:ln w="3175"/>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solidFill>
                <a:schemeClr val="tx1"/>
              </a:solidFill>
            </a:endParaRPr>
          </a:p>
        </p:txBody>
      </p:sp>
      <p:sp>
        <p:nvSpPr>
          <p:cNvPr id="20" name="Curved Down Arrow 19"/>
          <p:cNvSpPr/>
          <p:nvPr/>
        </p:nvSpPr>
        <p:spPr>
          <a:xfrm rot="19795363">
            <a:off x="3036661" y="2730541"/>
            <a:ext cx="1227632" cy="400044"/>
          </a:xfrm>
          <a:prstGeom prst="curvedDownArrow">
            <a:avLst/>
          </a:prstGeom>
          <a:noFill/>
          <a:ln w="3175"/>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solidFill>
                <a:schemeClr val="tx1"/>
              </a:solidFill>
            </a:endParaRPr>
          </a:p>
        </p:txBody>
      </p:sp>
      <p:sp>
        <p:nvSpPr>
          <p:cNvPr id="13" name="Rectangle 12"/>
          <p:cNvSpPr/>
          <p:nvPr/>
        </p:nvSpPr>
        <p:spPr>
          <a:xfrm>
            <a:off x="5320027" y="2129813"/>
            <a:ext cx="1440160"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Conceptual framework</a:t>
            </a:r>
            <a:endParaRPr lang="en-ZA" sz="1000" dirty="0">
              <a:latin typeface="Arial Narrow" pitchFamily="34" charset="0"/>
            </a:endParaRPr>
          </a:p>
        </p:txBody>
      </p:sp>
      <p:sp>
        <p:nvSpPr>
          <p:cNvPr id="14" name="Rectangle 13"/>
          <p:cNvSpPr/>
          <p:nvPr/>
        </p:nvSpPr>
        <p:spPr>
          <a:xfrm>
            <a:off x="5720071" y="1889787"/>
            <a:ext cx="880098" cy="1600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Bibliography</a:t>
            </a:r>
            <a:endParaRPr lang="en-ZA" sz="1000" dirty="0">
              <a:latin typeface="Arial Narrow" pitchFamily="34" charset="0"/>
            </a:endParaRPr>
          </a:p>
        </p:txBody>
      </p:sp>
      <p:sp>
        <p:nvSpPr>
          <p:cNvPr id="15" name="Rectangle 14"/>
          <p:cNvSpPr/>
          <p:nvPr/>
        </p:nvSpPr>
        <p:spPr>
          <a:xfrm>
            <a:off x="4919982" y="1809778"/>
            <a:ext cx="720080"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Literature review</a:t>
            </a:r>
            <a:endParaRPr lang="en-ZA" sz="1000" dirty="0">
              <a:latin typeface="Arial Narrow" pitchFamily="34" charset="0"/>
            </a:endParaRPr>
          </a:p>
        </p:txBody>
      </p:sp>
      <p:sp>
        <p:nvSpPr>
          <p:cNvPr id="21" name="Rectangle 20"/>
          <p:cNvSpPr/>
          <p:nvPr/>
        </p:nvSpPr>
        <p:spPr>
          <a:xfrm>
            <a:off x="8040329" y="3569973"/>
            <a:ext cx="880098"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Data banks</a:t>
            </a:r>
            <a:endParaRPr lang="en-ZA" sz="1000" dirty="0">
              <a:latin typeface="Arial Narrow" pitchFamily="34" charset="0"/>
            </a:endParaRPr>
          </a:p>
        </p:txBody>
      </p:sp>
      <p:sp>
        <p:nvSpPr>
          <p:cNvPr id="22" name="Rectangle 21"/>
          <p:cNvSpPr/>
          <p:nvPr/>
        </p:nvSpPr>
        <p:spPr>
          <a:xfrm>
            <a:off x="7880311" y="3890009"/>
            <a:ext cx="800089" cy="3200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Interviews</a:t>
            </a:r>
            <a:endParaRPr lang="en-ZA" sz="1000" dirty="0">
              <a:latin typeface="Arial Narrow" pitchFamily="34" charset="0"/>
            </a:endParaRPr>
          </a:p>
        </p:txBody>
      </p:sp>
      <p:sp>
        <p:nvSpPr>
          <p:cNvPr id="23" name="Rectangle 22"/>
          <p:cNvSpPr/>
          <p:nvPr/>
        </p:nvSpPr>
        <p:spPr>
          <a:xfrm>
            <a:off x="7960320" y="3249938"/>
            <a:ext cx="1040116"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Documents</a:t>
            </a:r>
            <a:endParaRPr lang="en-ZA" sz="1000" dirty="0">
              <a:latin typeface="Arial Narrow" pitchFamily="34" charset="0"/>
            </a:endParaRPr>
          </a:p>
        </p:txBody>
      </p:sp>
      <p:sp>
        <p:nvSpPr>
          <p:cNvPr id="24" name="Rectangle 23"/>
          <p:cNvSpPr/>
          <p:nvPr/>
        </p:nvSpPr>
        <p:spPr>
          <a:xfrm>
            <a:off x="2759742" y="5330169"/>
            <a:ext cx="1120124" cy="240027"/>
          </a:xfrm>
          <a:prstGeom prst="rect">
            <a:avLst/>
          </a:prstGeom>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Journal articles</a:t>
            </a:r>
            <a:endParaRPr lang="en-ZA" sz="1000" dirty="0">
              <a:latin typeface="Arial Narrow" pitchFamily="34" charset="0"/>
            </a:endParaRPr>
          </a:p>
        </p:txBody>
      </p:sp>
      <p:sp>
        <p:nvSpPr>
          <p:cNvPr id="25" name="Rectangle 24"/>
          <p:cNvSpPr/>
          <p:nvPr/>
        </p:nvSpPr>
        <p:spPr>
          <a:xfrm>
            <a:off x="3479822" y="5650204"/>
            <a:ext cx="560062" cy="3200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Blogs</a:t>
            </a:r>
            <a:endParaRPr lang="en-ZA" sz="1000" dirty="0">
              <a:latin typeface="Arial Narrow" pitchFamily="34" charset="0"/>
            </a:endParaRPr>
          </a:p>
        </p:txBody>
      </p:sp>
      <p:sp>
        <p:nvSpPr>
          <p:cNvPr id="26" name="Rectangle 25"/>
          <p:cNvSpPr/>
          <p:nvPr/>
        </p:nvSpPr>
        <p:spPr>
          <a:xfrm>
            <a:off x="2519716" y="5730213"/>
            <a:ext cx="800089"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Lectures</a:t>
            </a:r>
            <a:endParaRPr lang="en-ZA" sz="1000" dirty="0">
              <a:latin typeface="Arial Narrow" pitchFamily="34" charset="0"/>
            </a:endParaRPr>
          </a:p>
        </p:txBody>
      </p:sp>
      <p:sp>
        <p:nvSpPr>
          <p:cNvPr id="27" name="Rectangle 26"/>
          <p:cNvSpPr/>
          <p:nvPr/>
        </p:nvSpPr>
        <p:spPr>
          <a:xfrm>
            <a:off x="2999769" y="6050249"/>
            <a:ext cx="960107"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Presentations</a:t>
            </a:r>
            <a:endParaRPr lang="en-ZA" sz="1000" dirty="0">
              <a:latin typeface="Arial Narrow" pitchFamily="34" charset="0"/>
            </a:endParaRPr>
          </a:p>
        </p:txBody>
      </p:sp>
      <p:sp>
        <p:nvSpPr>
          <p:cNvPr id="28" name="Rectangle 27"/>
          <p:cNvSpPr/>
          <p:nvPr/>
        </p:nvSpPr>
        <p:spPr>
          <a:xfrm>
            <a:off x="1799635" y="3329947"/>
            <a:ext cx="880098"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Comments</a:t>
            </a:r>
            <a:endParaRPr lang="en-ZA" sz="1000" dirty="0">
              <a:latin typeface="Arial Narrow" pitchFamily="34" charset="0"/>
            </a:endParaRPr>
          </a:p>
        </p:txBody>
      </p:sp>
      <p:sp>
        <p:nvSpPr>
          <p:cNvPr id="29" name="Rectangle 28"/>
          <p:cNvSpPr/>
          <p:nvPr/>
        </p:nvSpPr>
        <p:spPr>
          <a:xfrm>
            <a:off x="1639618" y="3729991"/>
            <a:ext cx="960107"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Replication</a:t>
            </a:r>
            <a:endParaRPr lang="en-ZA" sz="1000" dirty="0">
              <a:latin typeface="Arial Narrow" pitchFamily="34" charset="0"/>
            </a:endParaRPr>
          </a:p>
        </p:txBody>
      </p:sp>
      <p:sp>
        <p:nvSpPr>
          <p:cNvPr id="31" name="Rectangle 30"/>
          <p:cNvSpPr/>
          <p:nvPr/>
        </p:nvSpPr>
        <p:spPr>
          <a:xfrm>
            <a:off x="1639618" y="3009911"/>
            <a:ext cx="1120124"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Discussion</a:t>
            </a:r>
            <a:endParaRPr lang="en-ZA" sz="1000" dirty="0">
              <a:latin typeface="Arial Narrow"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3616"/>
            <a:ext cx="10403632" cy="1271588"/>
          </a:xfrm>
        </p:spPr>
        <p:txBody>
          <a:bodyPr/>
          <a:lstStyle/>
          <a:p>
            <a:r>
              <a:rPr lang="en-ZA" dirty="0" smtClean="0"/>
              <a:t>Open research </a:t>
            </a:r>
            <a:endParaRPr lang="en-ZA" dirty="0"/>
          </a:p>
        </p:txBody>
      </p:sp>
      <p:sp>
        <p:nvSpPr>
          <p:cNvPr id="5" name="Oval 4"/>
          <p:cNvSpPr/>
          <p:nvPr/>
        </p:nvSpPr>
        <p:spPr>
          <a:xfrm>
            <a:off x="2679733" y="3489965"/>
            <a:ext cx="1680187" cy="6400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dirty="0" smtClean="0">
                <a:solidFill>
                  <a:schemeClr val="tx1"/>
                </a:solidFill>
                <a:latin typeface="Arial Narrow" pitchFamily="34" charset="0"/>
              </a:rPr>
              <a:t>Review, evaluation, feedback</a:t>
            </a:r>
            <a:endParaRPr lang="en-ZA" sz="1300" dirty="0">
              <a:solidFill>
                <a:schemeClr val="tx1"/>
              </a:solidFill>
              <a:latin typeface="Arial Narrow" pitchFamily="34" charset="0"/>
            </a:endParaRPr>
          </a:p>
        </p:txBody>
      </p:sp>
      <p:sp>
        <p:nvSpPr>
          <p:cNvPr id="9" name="Oval 8"/>
          <p:cNvSpPr/>
          <p:nvPr/>
        </p:nvSpPr>
        <p:spPr>
          <a:xfrm>
            <a:off x="3879867" y="4770107"/>
            <a:ext cx="1680187" cy="6400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dirty="0" smtClean="0">
                <a:solidFill>
                  <a:schemeClr val="tx1"/>
                </a:solidFill>
                <a:latin typeface="Arial Narrow" pitchFamily="34" charset="0"/>
              </a:rPr>
              <a:t>Findings</a:t>
            </a:r>
            <a:endParaRPr lang="en-ZA" sz="1300" dirty="0">
              <a:solidFill>
                <a:schemeClr val="tx1"/>
              </a:solidFill>
              <a:latin typeface="Arial Narrow" pitchFamily="34" charset="0"/>
            </a:endParaRPr>
          </a:p>
        </p:txBody>
      </p:sp>
      <p:sp>
        <p:nvSpPr>
          <p:cNvPr id="10" name="Oval 9"/>
          <p:cNvSpPr/>
          <p:nvPr/>
        </p:nvSpPr>
        <p:spPr>
          <a:xfrm>
            <a:off x="5960098" y="4130036"/>
            <a:ext cx="1680187" cy="6400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dirty="0" smtClean="0">
                <a:solidFill>
                  <a:schemeClr val="tx1"/>
                </a:solidFill>
                <a:latin typeface="Arial Narrow" pitchFamily="34" charset="0"/>
              </a:rPr>
              <a:t>Data analysis</a:t>
            </a:r>
            <a:endParaRPr lang="en-ZA" sz="1300" dirty="0">
              <a:solidFill>
                <a:schemeClr val="tx1"/>
              </a:solidFill>
              <a:latin typeface="Arial Narrow" pitchFamily="34" charset="0"/>
            </a:endParaRPr>
          </a:p>
        </p:txBody>
      </p:sp>
      <p:sp>
        <p:nvSpPr>
          <p:cNvPr id="11" name="Oval 10"/>
          <p:cNvSpPr/>
          <p:nvPr/>
        </p:nvSpPr>
        <p:spPr>
          <a:xfrm>
            <a:off x="6280133" y="3409956"/>
            <a:ext cx="1680187" cy="6400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dirty="0" smtClean="0">
                <a:solidFill>
                  <a:schemeClr val="tx1"/>
                </a:solidFill>
                <a:latin typeface="Arial Narrow" pitchFamily="34" charset="0"/>
              </a:rPr>
              <a:t>Data gathering</a:t>
            </a:r>
            <a:endParaRPr lang="en-ZA" sz="1300" dirty="0">
              <a:solidFill>
                <a:schemeClr val="tx1"/>
              </a:solidFill>
              <a:latin typeface="Arial Narrow" pitchFamily="34" charset="0"/>
            </a:endParaRPr>
          </a:p>
        </p:txBody>
      </p:sp>
      <p:sp>
        <p:nvSpPr>
          <p:cNvPr id="12" name="Oval 11"/>
          <p:cNvSpPr/>
          <p:nvPr/>
        </p:nvSpPr>
        <p:spPr>
          <a:xfrm>
            <a:off x="4439929" y="2449849"/>
            <a:ext cx="1680187" cy="6400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dirty="0" smtClean="0">
                <a:solidFill>
                  <a:schemeClr val="tx1"/>
                </a:solidFill>
                <a:latin typeface="Arial Narrow" pitchFamily="34" charset="0"/>
              </a:rPr>
              <a:t>Conceptualise</a:t>
            </a:r>
            <a:endParaRPr lang="en-ZA" sz="1300" dirty="0">
              <a:solidFill>
                <a:schemeClr val="tx1"/>
              </a:solidFill>
              <a:latin typeface="Arial Narrow" pitchFamily="34" charset="0"/>
            </a:endParaRPr>
          </a:p>
        </p:txBody>
      </p:sp>
      <p:sp>
        <p:nvSpPr>
          <p:cNvPr id="16" name="Decagon 15"/>
          <p:cNvSpPr/>
          <p:nvPr/>
        </p:nvSpPr>
        <p:spPr>
          <a:xfrm>
            <a:off x="4679956" y="3850004"/>
            <a:ext cx="1200133" cy="520058"/>
          </a:xfrm>
          <a:prstGeom prst="decagon">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100" dirty="0" smtClean="0">
                <a:latin typeface="Arial Narrow" pitchFamily="34" charset="0"/>
              </a:rPr>
              <a:t>The</a:t>
            </a:r>
            <a:r>
              <a:rPr lang="en-ZA" dirty="0" smtClean="0"/>
              <a:t> </a:t>
            </a:r>
            <a:r>
              <a:rPr lang="en-ZA" sz="1100" dirty="0" smtClean="0">
                <a:latin typeface="Arial Narrow" pitchFamily="34" charset="0"/>
              </a:rPr>
              <a:t>issue/ question</a:t>
            </a:r>
            <a:endParaRPr lang="en-ZA" sz="1100" dirty="0">
              <a:latin typeface="Arial Narrow" pitchFamily="34" charset="0"/>
            </a:endParaRPr>
          </a:p>
        </p:txBody>
      </p:sp>
      <p:sp>
        <p:nvSpPr>
          <p:cNvPr id="17" name="Curved Down Arrow 16"/>
          <p:cNvSpPr/>
          <p:nvPr/>
        </p:nvSpPr>
        <p:spPr>
          <a:xfrm rot="1997952">
            <a:off x="6135691" y="2732135"/>
            <a:ext cx="1147979" cy="400044"/>
          </a:xfrm>
          <a:prstGeom prst="curvedDownArrow">
            <a:avLst/>
          </a:prstGeom>
          <a:solidFill>
            <a:srgbClr val="C0000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solidFill>
                <a:schemeClr val="tx1"/>
              </a:solidFill>
            </a:endParaRPr>
          </a:p>
        </p:txBody>
      </p:sp>
      <p:sp>
        <p:nvSpPr>
          <p:cNvPr id="18" name="Curved Down Arrow 17"/>
          <p:cNvSpPr/>
          <p:nvPr/>
        </p:nvSpPr>
        <p:spPr>
          <a:xfrm rot="9127896">
            <a:off x="5575811" y="5140254"/>
            <a:ext cx="1340639" cy="400044"/>
          </a:xfrm>
          <a:prstGeom prst="curvedDownArrow">
            <a:avLst/>
          </a:prstGeom>
          <a:solidFill>
            <a:srgbClr val="C0000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solidFill>
                <a:schemeClr val="tx1"/>
              </a:solidFill>
            </a:endParaRPr>
          </a:p>
        </p:txBody>
      </p:sp>
      <p:sp>
        <p:nvSpPr>
          <p:cNvPr id="19" name="Curved Down Arrow 18"/>
          <p:cNvSpPr/>
          <p:nvPr/>
        </p:nvSpPr>
        <p:spPr>
          <a:xfrm rot="14585577">
            <a:off x="2803413" y="4500591"/>
            <a:ext cx="1076677" cy="400044"/>
          </a:xfrm>
          <a:prstGeom prst="curvedDownArrow">
            <a:avLst/>
          </a:prstGeom>
          <a:solidFill>
            <a:srgbClr val="C0000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solidFill>
                <a:schemeClr val="tx1"/>
              </a:solidFill>
            </a:endParaRPr>
          </a:p>
        </p:txBody>
      </p:sp>
      <p:sp>
        <p:nvSpPr>
          <p:cNvPr id="20" name="Curved Down Arrow 19"/>
          <p:cNvSpPr/>
          <p:nvPr/>
        </p:nvSpPr>
        <p:spPr>
          <a:xfrm rot="19795363">
            <a:off x="3036661" y="2730541"/>
            <a:ext cx="1227632" cy="400044"/>
          </a:xfrm>
          <a:prstGeom prst="curvedDownArrow">
            <a:avLst/>
          </a:prstGeom>
          <a:solidFill>
            <a:srgbClr val="C0000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solidFill>
                <a:schemeClr val="tx1"/>
              </a:solidFill>
            </a:endParaRPr>
          </a:p>
        </p:txBody>
      </p:sp>
      <p:sp>
        <p:nvSpPr>
          <p:cNvPr id="13" name="Rectangle 12"/>
          <p:cNvSpPr/>
          <p:nvPr/>
        </p:nvSpPr>
        <p:spPr>
          <a:xfrm>
            <a:off x="5320027" y="2129813"/>
            <a:ext cx="1440160"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Conceptual framework</a:t>
            </a:r>
            <a:endParaRPr lang="en-ZA" sz="1000" dirty="0">
              <a:latin typeface="Arial Narrow" pitchFamily="34" charset="0"/>
            </a:endParaRPr>
          </a:p>
        </p:txBody>
      </p:sp>
      <p:sp>
        <p:nvSpPr>
          <p:cNvPr id="14" name="Rectangle 13"/>
          <p:cNvSpPr/>
          <p:nvPr/>
        </p:nvSpPr>
        <p:spPr>
          <a:xfrm>
            <a:off x="5720071" y="1889787"/>
            <a:ext cx="880098" cy="160018"/>
          </a:xfrm>
          <a:prstGeom prst="rect">
            <a:avLst/>
          </a:pr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Bibliography</a:t>
            </a:r>
            <a:endParaRPr lang="en-ZA" sz="1000" dirty="0">
              <a:latin typeface="Arial Narrow" pitchFamily="34" charset="0"/>
            </a:endParaRPr>
          </a:p>
        </p:txBody>
      </p:sp>
      <p:sp>
        <p:nvSpPr>
          <p:cNvPr id="15" name="Rectangle 14"/>
          <p:cNvSpPr/>
          <p:nvPr/>
        </p:nvSpPr>
        <p:spPr>
          <a:xfrm>
            <a:off x="4919982" y="1809778"/>
            <a:ext cx="720080"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Literature review</a:t>
            </a:r>
            <a:endParaRPr lang="en-ZA" sz="1000" dirty="0">
              <a:latin typeface="Arial Narrow" pitchFamily="34" charset="0"/>
            </a:endParaRPr>
          </a:p>
        </p:txBody>
      </p:sp>
      <p:sp>
        <p:nvSpPr>
          <p:cNvPr id="21" name="Rectangle 20"/>
          <p:cNvSpPr/>
          <p:nvPr/>
        </p:nvSpPr>
        <p:spPr>
          <a:xfrm>
            <a:off x="8040329" y="3569973"/>
            <a:ext cx="880098"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Data banks</a:t>
            </a:r>
            <a:endParaRPr lang="en-ZA" sz="1000" dirty="0">
              <a:latin typeface="Arial Narrow" pitchFamily="34" charset="0"/>
            </a:endParaRPr>
          </a:p>
        </p:txBody>
      </p:sp>
      <p:sp>
        <p:nvSpPr>
          <p:cNvPr id="22" name="Rectangle 21"/>
          <p:cNvSpPr/>
          <p:nvPr/>
        </p:nvSpPr>
        <p:spPr>
          <a:xfrm>
            <a:off x="7880311" y="3890009"/>
            <a:ext cx="800089" cy="3200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Interviews</a:t>
            </a:r>
            <a:endParaRPr lang="en-ZA" sz="1000" dirty="0">
              <a:latin typeface="Arial Narrow" pitchFamily="34" charset="0"/>
            </a:endParaRPr>
          </a:p>
        </p:txBody>
      </p:sp>
      <p:sp>
        <p:nvSpPr>
          <p:cNvPr id="23" name="Rectangle 22"/>
          <p:cNvSpPr/>
          <p:nvPr/>
        </p:nvSpPr>
        <p:spPr>
          <a:xfrm>
            <a:off x="7960320" y="3249938"/>
            <a:ext cx="1040116"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Documents</a:t>
            </a:r>
            <a:endParaRPr lang="en-ZA" sz="1000" dirty="0">
              <a:latin typeface="Arial Narrow" pitchFamily="34" charset="0"/>
            </a:endParaRPr>
          </a:p>
        </p:txBody>
      </p:sp>
      <p:sp>
        <p:nvSpPr>
          <p:cNvPr id="24" name="Rectangle 23"/>
          <p:cNvSpPr/>
          <p:nvPr/>
        </p:nvSpPr>
        <p:spPr>
          <a:xfrm>
            <a:off x="2759742" y="5330169"/>
            <a:ext cx="1120124" cy="240027"/>
          </a:xfrm>
          <a:prstGeom prst="rect">
            <a:avLst/>
          </a:prstGeom>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Journal articles</a:t>
            </a:r>
            <a:endParaRPr lang="en-ZA" sz="1000" dirty="0">
              <a:latin typeface="Arial Narrow" pitchFamily="34" charset="0"/>
            </a:endParaRPr>
          </a:p>
        </p:txBody>
      </p:sp>
      <p:sp>
        <p:nvSpPr>
          <p:cNvPr id="25" name="Rectangle 24"/>
          <p:cNvSpPr/>
          <p:nvPr/>
        </p:nvSpPr>
        <p:spPr>
          <a:xfrm>
            <a:off x="3479822" y="5650204"/>
            <a:ext cx="560062" cy="3200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Blogs</a:t>
            </a:r>
            <a:endParaRPr lang="en-ZA" sz="1000" dirty="0">
              <a:latin typeface="Arial Narrow" pitchFamily="34" charset="0"/>
            </a:endParaRPr>
          </a:p>
        </p:txBody>
      </p:sp>
      <p:sp>
        <p:nvSpPr>
          <p:cNvPr id="26" name="Rectangle 25"/>
          <p:cNvSpPr/>
          <p:nvPr/>
        </p:nvSpPr>
        <p:spPr>
          <a:xfrm>
            <a:off x="2519716" y="5730213"/>
            <a:ext cx="800089"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Lectures</a:t>
            </a:r>
            <a:endParaRPr lang="en-ZA" sz="1000" dirty="0">
              <a:latin typeface="Arial Narrow" pitchFamily="34" charset="0"/>
            </a:endParaRPr>
          </a:p>
        </p:txBody>
      </p:sp>
      <p:sp>
        <p:nvSpPr>
          <p:cNvPr id="27" name="Rectangle 26"/>
          <p:cNvSpPr/>
          <p:nvPr/>
        </p:nvSpPr>
        <p:spPr>
          <a:xfrm>
            <a:off x="2999769" y="6050249"/>
            <a:ext cx="960107"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Presentations</a:t>
            </a:r>
            <a:endParaRPr lang="en-ZA" sz="1000" dirty="0">
              <a:latin typeface="Arial Narrow" pitchFamily="34" charset="0"/>
            </a:endParaRPr>
          </a:p>
        </p:txBody>
      </p:sp>
      <p:sp>
        <p:nvSpPr>
          <p:cNvPr id="28" name="Rectangle 27"/>
          <p:cNvSpPr/>
          <p:nvPr/>
        </p:nvSpPr>
        <p:spPr>
          <a:xfrm>
            <a:off x="1799635" y="3329947"/>
            <a:ext cx="880098"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Comments</a:t>
            </a:r>
            <a:endParaRPr lang="en-ZA" sz="1000" dirty="0">
              <a:latin typeface="Arial Narrow" pitchFamily="34" charset="0"/>
            </a:endParaRPr>
          </a:p>
        </p:txBody>
      </p:sp>
      <p:sp>
        <p:nvSpPr>
          <p:cNvPr id="29" name="Rectangle 28"/>
          <p:cNvSpPr/>
          <p:nvPr/>
        </p:nvSpPr>
        <p:spPr>
          <a:xfrm>
            <a:off x="1639618" y="3729991"/>
            <a:ext cx="960107"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Replication</a:t>
            </a:r>
            <a:endParaRPr lang="en-ZA" sz="1000" dirty="0">
              <a:latin typeface="Arial Narrow" pitchFamily="34" charset="0"/>
            </a:endParaRPr>
          </a:p>
        </p:txBody>
      </p:sp>
      <p:sp>
        <p:nvSpPr>
          <p:cNvPr id="31" name="Rectangle 30"/>
          <p:cNvSpPr/>
          <p:nvPr/>
        </p:nvSpPr>
        <p:spPr>
          <a:xfrm>
            <a:off x="1639618" y="3009911"/>
            <a:ext cx="1120124" cy="240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dirty="0" smtClean="0">
                <a:latin typeface="Arial Narrow" pitchFamily="34" charset="0"/>
              </a:rPr>
              <a:t>Discussion</a:t>
            </a:r>
            <a:endParaRPr lang="en-ZA" sz="1000" dirty="0">
              <a:latin typeface="Arial Narrow" pitchFamily="34" charset="0"/>
            </a:endParaRPr>
          </a:p>
        </p:txBody>
      </p:sp>
      <p:sp>
        <p:nvSpPr>
          <p:cNvPr id="32" name="TextBox 31"/>
          <p:cNvSpPr txBox="1"/>
          <p:nvPr/>
        </p:nvSpPr>
        <p:spPr>
          <a:xfrm>
            <a:off x="8073216" y="5570196"/>
            <a:ext cx="2060179" cy="2677656"/>
          </a:xfrm>
          <a:prstGeom prst="rect">
            <a:avLst/>
          </a:prstGeom>
          <a:noFill/>
        </p:spPr>
        <p:txBody>
          <a:bodyPr wrap="none" rtlCol="0">
            <a:spAutoFit/>
          </a:bodyPr>
          <a:lstStyle/>
          <a:p>
            <a:pPr algn="r"/>
            <a:r>
              <a:rPr lang="en-ZA" dirty="0" smtClean="0">
                <a:latin typeface="Century Gothic" pitchFamily="34" charset="0"/>
              </a:rPr>
              <a:t>Enabled by: </a:t>
            </a:r>
          </a:p>
          <a:p>
            <a:pPr algn="r"/>
            <a:r>
              <a:rPr lang="en-ZA" dirty="0" smtClean="0">
                <a:latin typeface="Century Gothic" pitchFamily="34" charset="0"/>
              </a:rPr>
              <a:t>storage</a:t>
            </a:r>
          </a:p>
          <a:p>
            <a:pPr algn="r"/>
            <a:r>
              <a:rPr lang="en-ZA" dirty="0" smtClean="0">
                <a:latin typeface="Century Gothic" pitchFamily="34" charset="0"/>
              </a:rPr>
              <a:t>metadata</a:t>
            </a:r>
          </a:p>
          <a:p>
            <a:pPr algn="r"/>
            <a:r>
              <a:rPr lang="en-ZA" dirty="0" smtClean="0">
                <a:latin typeface="Century Gothic" pitchFamily="34" charset="0"/>
              </a:rPr>
              <a:t>Standards</a:t>
            </a:r>
          </a:p>
          <a:p>
            <a:pPr algn="r"/>
            <a:r>
              <a:rPr lang="en-ZA" dirty="0" smtClean="0">
                <a:latin typeface="Century Gothic" pitchFamily="34" charset="0"/>
              </a:rPr>
              <a:t>licenses</a:t>
            </a:r>
          </a:p>
          <a:p>
            <a:endParaRPr lang="en-ZA" dirty="0" smtClean="0"/>
          </a:p>
          <a:p>
            <a:endParaRPr lang="en-ZA" dirty="0"/>
          </a:p>
        </p:txBody>
      </p:sp>
      <p:sp>
        <p:nvSpPr>
          <p:cNvPr id="33" name="Rectangle 32"/>
          <p:cNvSpPr/>
          <p:nvPr/>
        </p:nvSpPr>
        <p:spPr>
          <a:xfrm>
            <a:off x="7800302" y="4314056"/>
            <a:ext cx="880098" cy="240027"/>
          </a:xfrm>
          <a:prstGeom prst="rect">
            <a:avLst/>
          </a:prstGeom>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000" b="1" dirty="0" smtClean="0">
                <a:latin typeface="Arial Narrow" pitchFamily="34" charset="0"/>
              </a:rPr>
              <a:t>Data</a:t>
            </a:r>
            <a:endParaRPr lang="en-ZA" sz="1000" dirty="0">
              <a:latin typeface="Arial Narrow"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5880089" y="2125223"/>
            <a:ext cx="4124551" cy="5375439"/>
          </a:xfrm>
          <a:prstGeom prst="rect">
            <a:avLst/>
          </a:prstGeom>
          <a:noFill/>
          <a:ln w="9525">
            <a:solidFill>
              <a:schemeClr val="tx1"/>
            </a:solid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0" y="2170983"/>
            <a:ext cx="3625431" cy="4098313"/>
          </a:xfrm>
          <a:prstGeom prst="rect">
            <a:avLst/>
          </a:prstGeom>
          <a:noFill/>
          <a:ln w="9525">
            <a:solidFill>
              <a:schemeClr val="tx1"/>
            </a:solidFill>
            <a:miter lim="800000"/>
            <a:headEnd/>
            <a:tailEnd/>
          </a:ln>
        </p:spPr>
      </p:pic>
      <p:sp>
        <p:nvSpPr>
          <p:cNvPr id="2" name="Title 1"/>
          <p:cNvSpPr>
            <a:spLocks noGrp="1"/>
          </p:cNvSpPr>
          <p:nvPr>
            <p:ph type="title"/>
          </p:nvPr>
        </p:nvSpPr>
        <p:spPr/>
        <p:txBody>
          <a:bodyPr>
            <a:normAutofit fontScale="90000"/>
          </a:bodyPr>
          <a:lstStyle/>
          <a:p>
            <a:r>
              <a:rPr lang="en-ZA" dirty="0" smtClean="0"/>
              <a:t>Emergence of the enhanced publication</a:t>
            </a:r>
            <a:endParaRPr lang="en-ZA" dirty="0"/>
          </a:p>
        </p:txBody>
      </p:sp>
      <p:pic>
        <p:nvPicPr>
          <p:cNvPr id="2050" name="Picture 2"/>
          <p:cNvPicPr>
            <a:picLocks noGrp="1" noChangeAspect="1" noChangeArrowheads="1"/>
          </p:cNvPicPr>
          <p:nvPr>
            <p:ph idx="1"/>
          </p:nvPr>
        </p:nvPicPr>
        <p:blipFill>
          <a:blip r:embed="rId4" cstate="print"/>
          <a:srcRect/>
          <a:stretch>
            <a:fillRect/>
          </a:stretch>
        </p:blipFill>
        <p:spPr bwMode="auto">
          <a:xfrm>
            <a:off x="1551608" y="3089920"/>
            <a:ext cx="6967613" cy="2166400"/>
          </a:xfrm>
          <a:prstGeom prst="rect">
            <a:avLst/>
          </a:prstGeom>
          <a:noFill/>
          <a:ln w="9525">
            <a:solidFill>
              <a:schemeClr val="tx1"/>
            </a:solidFill>
            <a:miter lim="800000"/>
            <a:headEnd/>
            <a:tailEnd/>
          </a:ln>
        </p:spPr>
      </p:pic>
      <p:sp>
        <p:nvSpPr>
          <p:cNvPr id="5" name="Rectangle 4"/>
          <p:cNvSpPr/>
          <p:nvPr/>
        </p:nvSpPr>
        <p:spPr>
          <a:xfrm>
            <a:off x="0" y="7024966"/>
            <a:ext cx="5800080" cy="595033"/>
          </a:xfrm>
          <a:prstGeom prst="rect">
            <a:avLst/>
          </a:prstGeom>
        </p:spPr>
        <p:txBody>
          <a:bodyPr wrap="square" lIns="101599" tIns="50799" rIns="101599" bIns="50799">
            <a:spAutoFit/>
          </a:bodyPr>
          <a:lstStyle/>
          <a:p>
            <a:r>
              <a:rPr lang="en-ZA" sz="1600" dirty="0" smtClean="0">
                <a:latin typeface="Century Gothic" pitchFamily="34" charset="0"/>
              </a:rPr>
              <a:t>http://www.surffoundation.nl/en/themas/openonderzoek/verrijktepublicaties/Pages/default.aspx</a:t>
            </a:r>
            <a:endParaRPr lang="en-ZA" sz="1600" dirty="0">
              <a:latin typeface="Century Gothic"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71488" y="1429566"/>
            <a:ext cx="9144000" cy="6190434"/>
          </a:xfrm>
        </p:spPr>
        <p:txBody>
          <a:bodyPr>
            <a:normAutofit/>
          </a:bodyPr>
          <a:lstStyle/>
          <a:p>
            <a:pPr algn="ctr">
              <a:buNone/>
            </a:pPr>
            <a:r>
              <a:rPr lang="en-US" dirty="0" smtClean="0"/>
              <a:t>“Open access advocates might centre their vision on integrating open access with a new type of digital and global infrastructure that includes all results in real time … Therefore, the question that policy makers should be making is how to articulate open access as an essential part of the new infrastructure that merits institutional investment.”</a:t>
            </a:r>
          </a:p>
          <a:p>
            <a:pPr algn="ctr">
              <a:buNone/>
            </a:pPr>
            <a:endParaRPr lang="en-US" sz="2200" dirty="0" smtClean="0"/>
          </a:p>
          <a:p>
            <a:pPr algn="ctr">
              <a:buNone/>
            </a:pPr>
            <a:r>
              <a:rPr lang="en-US" sz="2200" dirty="0" err="1" smtClean="0"/>
              <a:t>Armbruster</a:t>
            </a:r>
            <a:r>
              <a:rPr lang="en-US" sz="2200" dirty="0" smtClean="0"/>
              <a:t>, C (2010) </a:t>
            </a:r>
            <a:endParaRPr lang="en-US" sz="22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520" y="785664"/>
            <a:ext cx="8636000" cy="1271588"/>
          </a:xfrm>
        </p:spPr>
        <p:txBody>
          <a:bodyPr/>
          <a:lstStyle/>
          <a:p>
            <a:r>
              <a:rPr lang="en-ZA" dirty="0" smtClean="0"/>
              <a:t>UCT signing </a:t>
            </a:r>
            <a:endParaRPr lang="en-ZA" dirty="0"/>
          </a:p>
        </p:txBody>
      </p:sp>
      <p:sp>
        <p:nvSpPr>
          <p:cNvPr id="3" name="Content Placeholder 2"/>
          <p:cNvSpPr>
            <a:spLocks noGrp="1"/>
          </p:cNvSpPr>
          <p:nvPr>
            <p:ph idx="1"/>
          </p:nvPr>
        </p:nvSpPr>
        <p:spPr/>
        <p:txBody>
          <a:bodyPr/>
          <a:lstStyle/>
          <a:p>
            <a:endParaRPr lang="en-ZA" dirty="0"/>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7552" y="2968166"/>
            <a:ext cx="8176344" cy="4651834"/>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585415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Thank you</a:t>
            </a:r>
            <a:endParaRPr lang="en-ZA" dirty="0"/>
          </a:p>
        </p:txBody>
      </p:sp>
      <p:sp>
        <p:nvSpPr>
          <p:cNvPr id="3" name="Subtitle 2"/>
          <p:cNvSpPr>
            <a:spLocks noGrp="1"/>
          </p:cNvSpPr>
          <p:nvPr>
            <p:ph type="subTitle" idx="1"/>
          </p:nvPr>
        </p:nvSpPr>
        <p:spPr/>
        <p:txBody>
          <a:bodyPr/>
          <a:lstStyle/>
          <a:p>
            <a:r>
              <a:rPr lang="en-ZA" dirty="0" smtClean="0"/>
              <a:t>Laura.Czerniewicz@uct.ac.za</a:t>
            </a:r>
          </a:p>
          <a:p>
            <a:r>
              <a:rPr lang="en-ZA" dirty="0" smtClean="0"/>
              <a:t>Eve.Gray@uct.ac.za</a:t>
            </a:r>
          </a:p>
          <a:p>
            <a:endParaRPr lang="en-ZA" dirty="0"/>
          </a:p>
        </p:txBody>
      </p:sp>
      <p:grpSp>
        <p:nvGrpSpPr>
          <p:cNvPr id="4" name="Group 3"/>
          <p:cNvGrpSpPr/>
          <p:nvPr/>
        </p:nvGrpSpPr>
        <p:grpSpPr>
          <a:xfrm>
            <a:off x="1623616" y="6330229"/>
            <a:ext cx="6706728" cy="1275607"/>
            <a:chOff x="2469158" y="8476406"/>
            <a:chExt cx="6706728" cy="1275607"/>
          </a:xfrm>
        </p:grpSpPr>
        <p:pic>
          <p:nvPicPr>
            <p:cNvPr id="5" name="Picture 5"/>
            <p:cNvPicPr>
              <a:picLocks noChangeAspect="1" noChangeArrowheads="1"/>
            </p:cNvPicPr>
            <p:nvPr/>
          </p:nvPicPr>
          <p:blipFill>
            <a:blip r:embed="rId2" cstate="print"/>
            <a:srcRect/>
            <a:stretch>
              <a:fillRect/>
            </a:stretch>
          </p:blipFill>
          <p:spPr bwMode="auto">
            <a:xfrm>
              <a:off x="2469158" y="8476406"/>
              <a:ext cx="1461052" cy="1275607"/>
            </a:xfrm>
            <a:prstGeom prst="rect">
              <a:avLst/>
            </a:prstGeom>
            <a:noFill/>
            <a:ln w="9525">
              <a:noFill/>
              <a:miter lim="800000"/>
              <a:headEnd/>
              <a:tailEnd/>
            </a:ln>
            <a:effectLst/>
          </p:spPr>
        </p:pic>
        <p:grpSp>
          <p:nvGrpSpPr>
            <p:cNvPr id="6" name="Group 5"/>
            <p:cNvGrpSpPr/>
            <p:nvPr/>
          </p:nvGrpSpPr>
          <p:grpSpPr>
            <a:xfrm>
              <a:off x="3909318" y="8476406"/>
              <a:ext cx="5266568" cy="1275607"/>
              <a:chOff x="3035238" y="8476406"/>
              <a:chExt cx="5266568" cy="1275607"/>
            </a:xfrm>
          </p:grpSpPr>
          <p:pic>
            <p:nvPicPr>
              <p:cNvPr id="7" name="Picture 2"/>
              <p:cNvPicPr>
                <a:picLocks noChangeAspect="1" noChangeArrowheads="1"/>
              </p:cNvPicPr>
              <p:nvPr/>
            </p:nvPicPr>
            <p:blipFill>
              <a:blip r:embed="rId3" cstate="print"/>
              <a:srcRect/>
              <a:stretch>
                <a:fillRect/>
              </a:stretch>
            </p:blipFill>
            <p:spPr bwMode="auto">
              <a:xfrm>
                <a:off x="3035238" y="8476406"/>
                <a:ext cx="2376264" cy="1275607"/>
              </a:xfrm>
              <a:prstGeom prst="rect">
                <a:avLst/>
              </a:prstGeom>
              <a:noFill/>
              <a:ln w="9525">
                <a:noFill/>
                <a:round/>
                <a:headEnd/>
                <a:tailEnd/>
              </a:ln>
              <a:effectLst/>
            </p:spPr>
          </p:pic>
          <p:pic>
            <p:nvPicPr>
              <p:cNvPr id="8" name="Picture 6"/>
              <p:cNvPicPr>
                <a:picLocks noChangeAspect="1" noChangeArrowheads="1"/>
              </p:cNvPicPr>
              <p:nvPr/>
            </p:nvPicPr>
            <p:blipFill>
              <a:blip r:embed="rId4" cstate="print"/>
              <a:srcRect/>
              <a:stretch>
                <a:fillRect/>
              </a:stretch>
            </p:blipFill>
            <p:spPr bwMode="auto">
              <a:xfrm>
                <a:off x="5411502" y="8476406"/>
                <a:ext cx="1368152" cy="1275607"/>
              </a:xfrm>
              <a:prstGeom prst="rect">
                <a:avLst/>
              </a:prstGeom>
              <a:noFill/>
              <a:ln w="9525">
                <a:noFill/>
                <a:miter lim="800000"/>
                <a:headEnd/>
                <a:tailEnd/>
              </a:ln>
            </p:spPr>
          </p:pic>
          <p:pic>
            <p:nvPicPr>
              <p:cNvPr id="9" name="Picture 7"/>
              <p:cNvPicPr>
                <a:picLocks noChangeAspect="1" noChangeArrowheads="1"/>
              </p:cNvPicPr>
              <p:nvPr/>
            </p:nvPicPr>
            <p:blipFill>
              <a:blip r:embed="rId5" cstate="print"/>
              <a:srcRect/>
              <a:stretch>
                <a:fillRect/>
              </a:stretch>
            </p:blipFill>
            <p:spPr bwMode="auto">
              <a:xfrm>
                <a:off x="6779653" y="8476406"/>
                <a:ext cx="1522153" cy="1275607"/>
              </a:xfrm>
              <a:prstGeom prst="rect">
                <a:avLst/>
              </a:prstGeom>
              <a:noFill/>
              <a:ln w="9525">
                <a:noFill/>
                <a:miter lim="800000"/>
                <a:headEnd/>
                <a:tailEnd/>
              </a:ln>
            </p:spPr>
          </p:pic>
        </p:grpSp>
      </p:grpSp>
      <p:pic>
        <p:nvPicPr>
          <p:cNvPr id="10" name="Picture 2"/>
          <p:cNvPicPr>
            <a:picLocks noChangeAspect="1" noChangeArrowheads="1"/>
          </p:cNvPicPr>
          <p:nvPr/>
        </p:nvPicPr>
        <p:blipFill>
          <a:blip r:embed="rId6" cstate="print"/>
          <a:srcRect/>
          <a:stretch>
            <a:fillRect/>
          </a:stretch>
        </p:blipFill>
        <p:spPr bwMode="auto">
          <a:xfrm rot="10800000" flipH="1" flipV="1">
            <a:off x="4863976" y="5466184"/>
            <a:ext cx="808066" cy="288032"/>
          </a:xfrm>
          <a:prstGeom prst="rect">
            <a:avLst/>
          </a:prstGeom>
          <a:noFill/>
          <a:ln w="9525">
            <a:noFill/>
            <a:miter lim="800000"/>
            <a:headEnd/>
            <a:tailEnd/>
          </a:ln>
        </p:spPr>
      </p:pic>
    </p:spTree>
    <p:extLst>
      <p:ext uri="{BB962C8B-B14F-4D97-AF65-F5344CB8AC3E}">
        <p14:creationId xmlns:p14="http://schemas.microsoft.com/office/powerpoint/2010/main" val="22522488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Content types</a:t>
            </a:r>
            <a:endParaRPr lang="en-ZA" dirty="0"/>
          </a:p>
        </p:txBody>
      </p:sp>
      <p:sp>
        <p:nvSpPr>
          <p:cNvPr id="3" name="Content Placeholder 2"/>
          <p:cNvSpPr>
            <a:spLocks noGrp="1"/>
          </p:cNvSpPr>
          <p:nvPr>
            <p:ph sz="half" idx="1"/>
          </p:nvPr>
        </p:nvSpPr>
        <p:spPr/>
        <p:txBody>
          <a:bodyPr/>
          <a:lstStyle/>
          <a:p>
            <a:pPr>
              <a:lnSpc>
                <a:spcPct val="80000"/>
              </a:lnSpc>
            </a:pPr>
            <a:r>
              <a:rPr lang="en-US" dirty="0">
                <a:latin typeface="Calibri" pitchFamily="34" charset="0"/>
              </a:rPr>
              <a:t>Articles </a:t>
            </a:r>
            <a:r>
              <a:rPr lang="en-US" sz="1400" dirty="0">
                <a:latin typeface="Arial Narrow" pitchFamily="34" charset="0"/>
              </a:rPr>
              <a:t>(pre-print / post-print/official published version, depending on publishers’ agreements)</a:t>
            </a:r>
          </a:p>
          <a:p>
            <a:pPr>
              <a:lnSpc>
                <a:spcPct val="80000"/>
              </a:lnSpc>
            </a:pPr>
            <a:r>
              <a:rPr lang="en-US" dirty="0">
                <a:latin typeface="Calibri" pitchFamily="34" charset="0"/>
              </a:rPr>
              <a:t>Conference proceedings</a:t>
            </a:r>
          </a:p>
          <a:p>
            <a:pPr>
              <a:lnSpc>
                <a:spcPct val="80000"/>
              </a:lnSpc>
            </a:pPr>
            <a:r>
              <a:rPr lang="en-US" dirty="0">
                <a:latin typeface="Calibri" pitchFamily="34" charset="0"/>
              </a:rPr>
              <a:t>Reports</a:t>
            </a:r>
          </a:p>
          <a:p>
            <a:pPr>
              <a:lnSpc>
                <a:spcPct val="80000"/>
              </a:lnSpc>
            </a:pPr>
            <a:r>
              <a:rPr lang="en-US" dirty="0">
                <a:latin typeface="Calibri" pitchFamily="34" charset="0"/>
              </a:rPr>
              <a:t>Books</a:t>
            </a:r>
          </a:p>
          <a:p>
            <a:pPr>
              <a:lnSpc>
                <a:spcPct val="80000"/>
              </a:lnSpc>
            </a:pPr>
            <a:r>
              <a:rPr lang="en-US" dirty="0">
                <a:latin typeface="Calibri" pitchFamily="34" charset="0"/>
              </a:rPr>
              <a:t>Book chapters</a:t>
            </a:r>
          </a:p>
          <a:p>
            <a:pPr>
              <a:lnSpc>
                <a:spcPct val="80000"/>
              </a:lnSpc>
            </a:pPr>
            <a:r>
              <a:rPr lang="en-US" dirty="0">
                <a:latin typeface="Calibri" pitchFamily="34" charset="0"/>
              </a:rPr>
              <a:t>Research data</a:t>
            </a:r>
          </a:p>
          <a:p>
            <a:pPr>
              <a:lnSpc>
                <a:spcPct val="80000"/>
              </a:lnSpc>
            </a:pPr>
            <a:r>
              <a:rPr lang="en-US" dirty="0">
                <a:latin typeface="Calibri" pitchFamily="34" charset="0"/>
              </a:rPr>
              <a:t>Podcasts</a:t>
            </a:r>
          </a:p>
          <a:p>
            <a:pPr>
              <a:lnSpc>
                <a:spcPct val="80000"/>
              </a:lnSpc>
            </a:pPr>
            <a:r>
              <a:rPr lang="en-US" dirty="0">
                <a:latin typeface="Calibri" pitchFamily="34" charset="0"/>
              </a:rPr>
              <a:t>Multimedia</a:t>
            </a:r>
          </a:p>
          <a:p>
            <a:endParaRPr lang="en-ZA" dirty="0"/>
          </a:p>
        </p:txBody>
      </p:sp>
      <p:sp>
        <p:nvSpPr>
          <p:cNvPr id="4" name="Content Placeholder 3"/>
          <p:cNvSpPr>
            <a:spLocks noGrp="1"/>
          </p:cNvSpPr>
          <p:nvPr>
            <p:ph sz="half" idx="2"/>
          </p:nvPr>
        </p:nvSpPr>
        <p:spPr/>
        <p:txBody>
          <a:bodyPr/>
          <a:lstStyle/>
          <a:p>
            <a:r>
              <a:rPr lang="en-US" dirty="0">
                <a:solidFill>
                  <a:srgbClr val="000000"/>
                </a:solidFill>
                <a:latin typeface="Calibri" pitchFamily="34" charset="0"/>
              </a:rPr>
              <a:t>Publication outputs by </a:t>
            </a:r>
            <a:r>
              <a:rPr lang="en-US" dirty="0" smtClean="0">
                <a:solidFill>
                  <a:srgbClr val="000000"/>
                </a:solidFill>
                <a:latin typeface="Calibri" pitchFamily="34" charset="0"/>
              </a:rPr>
              <a:t>discipline</a:t>
            </a:r>
          </a:p>
          <a:p>
            <a:endParaRPr lang="en-US" dirty="0">
              <a:solidFill>
                <a:srgbClr val="000000"/>
              </a:solidFill>
              <a:latin typeface="Calibri" pitchFamily="34" charset="0"/>
            </a:endParaRPr>
          </a:p>
          <a:p>
            <a:endParaRPr lang="en-US" dirty="0" smtClean="0">
              <a:solidFill>
                <a:srgbClr val="000000"/>
              </a:solidFill>
              <a:latin typeface="Calibri" pitchFamily="34" charset="0"/>
            </a:endParaRPr>
          </a:p>
          <a:p>
            <a:endParaRPr lang="en-US" dirty="0">
              <a:solidFill>
                <a:srgbClr val="000000"/>
              </a:solidFill>
              <a:latin typeface="Calibri" pitchFamily="34" charset="0"/>
            </a:endParaRPr>
          </a:p>
          <a:p>
            <a:endParaRPr lang="en-US" dirty="0" smtClean="0">
              <a:solidFill>
                <a:srgbClr val="000000"/>
              </a:solidFill>
              <a:latin typeface="Calibri" pitchFamily="34" charset="0"/>
            </a:endParaRPr>
          </a:p>
          <a:p>
            <a:endParaRPr lang="en-US" dirty="0">
              <a:solidFill>
                <a:srgbClr val="000000"/>
              </a:solidFill>
              <a:latin typeface="Calibri" pitchFamily="34" charset="0"/>
            </a:endParaRPr>
          </a:p>
          <a:p>
            <a:endParaRPr lang="en-US" dirty="0" smtClean="0">
              <a:solidFill>
                <a:srgbClr val="000000"/>
              </a:solidFill>
              <a:latin typeface="Calibri" pitchFamily="34" charset="0"/>
            </a:endParaRPr>
          </a:p>
          <a:p>
            <a:pPr marL="0" indent="0" algn="r">
              <a:buNone/>
            </a:pPr>
            <a:r>
              <a:rPr lang="en-US" sz="1600" dirty="0" smtClean="0">
                <a:solidFill>
                  <a:srgbClr val="000000"/>
                </a:solidFill>
                <a:latin typeface="Arial Narrow" pitchFamily="34" charset="0"/>
              </a:rPr>
              <a:t>Research </a:t>
            </a:r>
            <a:r>
              <a:rPr lang="en-US" sz="1600" dirty="0">
                <a:solidFill>
                  <a:srgbClr val="000000"/>
                </a:solidFill>
                <a:latin typeface="Arial Narrow" pitchFamily="34" charset="0"/>
              </a:rPr>
              <a:t>Information Network Report, (2009</a:t>
            </a:r>
            <a:r>
              <a:rPr lang="en-US" sz="1600" dirty="0" smtClean="0">
                <a:solidFill>
                  <a:srgbClr val="000000"/>
                </a:solidFill>
                <a:latin typeface="Arial Narrow" pitchFamily="34" charset="0"/>
              </a:rPr>
              <a:t>)</a:t>
            </a:r>
            <a:r>
              <a:rPr lang="en-US" sz="1600" i="1" dirty="0" smtClean="0">
                <a:solidFill>
                  <a:srgbClr val="000000"/>
                </a:solidFill>
                <a:latin typeface="Arial Narrow" pitchFamily="34" charset="0"/>
              </a:rPr>
              <a:t> </a:t>
            </a:r>
            <a:r>
              <a:rPr lang="en-US" sz="1600" i="1" dirty="0">
                <a:solidFill>
                  <a:srgbClr val="000000"/>
                </a:solidFill>
                <a:latin typeface="Arial Narrow" pitchFamily="34" charset="0"/>
              </a:rPr>
              <a:t>Communicating </a:t>
            </a:r>
            <a:r>
              <a:rPr lang="en-US" sz="1600" i="1" dirty="0" smtClean="0">
                <a:solidFill>
                  <a:srgbClr val="000000"/>
                </a:solidFill>
                <a:latin typeface="Arial Narrow" pitchFamily="34" charset="0"/>
              </a:rPr>
              <a:t>Knowledge </a:t>
            </a:r>
            <a:endParaRPr lang="en-ZA" sz="1600" dirty="0">
              <a:latin typeface="Arial Narrow" pitchFamily="34" charset="0"/>
            </a:endParaRPr>
          </a:p>
        </p:txBody>
      </p:sp>
      <p:pic>
        <p:nvPicPr>
          <p:cNvPr id="6" name="Picture 9"/>
          <p:cNvPicPr>
            <a:picLocks noChangeAspect="1" noChangeArrowheads="1"/>
          </p:cNvPicPr>
          <p:nvPr/>
        </p:nvPicPr>
        <p:blipFill>
          <a:blip r:embed="rId3" cstate="print"/>
          <a:srcRect/>
          <a:stretch>
            <a:fillRect/>
          </a:stretch>
        </p:blipFill>
        <p:spPr bwMode="auto">
          <a:xfrm>
            <a:off x="5328196" y="3233936"/>
            <a:ext cx="4862512" cy="3005137"/>
          </a:xfrm>
          <a:prstGeom prst="rect">
            <a:avLst/>
          </a:prstGeom>
          <a:noFill/>
          <a:ln w="9525">
            <a:noFill/>
            <a:miter lim="800000"/>
            <a:headEnd/>
            <a:tailEnd/>
          </a:ln>
        </p:spPr>
      </p:pic>
    </p:spTree>
    <p:extLst>
      <p:ext uri="{BB962C8B-B14F-4D97-AF65-F5344CB8AC3E}">
        <p14:creationId xmlns:p14="http://schemas.microsoft.com/office/powerpoint/2010/main" val="39645530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759520" y="929680"/>
            <a:ext cx="8636000" cy="1271588"/>
          </a:xfrm>
        </p:spPr>
        <p:txBody>
          <a:bodyPr/>
          <a:lstStyle/>
          <a:p>
            <a:r>
              <a:rPr lang="nl-NL" sz="4000" dirty="0"/>
              <a:t>Open</a:t>
            </a:r>
            <a:r>
              <a:rPr lang="nl-NL" sz="4000" dirty="0">
                <a:latin typeface="Calibri" pitchFamily="34" charset="0"/>
              </a:rPr>
              <a:t> Access </a:t>
            </a:r>
            <a:r>
              <a:rPr lang="nl-NL" sz="4000" b="1" dirty="0" smtClean="0">
                <a:solidFill>
                  <a:srgbClr val="008000"/>
                </a:solidFill>
                <a:latin typeface="Calibri" pitchFamily="34" charset="0"/>
              </a:rPr>
              <a:t>The Green Route</a:t>
            </a:r>
            <a:endParaRPr lang="en-GB" sz="4000" b="1" dirty="0">
              <a:solidFill>
                <a:srgbClr val="008000"/>
              </a:solidFill>
              <a:latin typeface="Calibri" pitchFamily="34" charset="0"/>
            </a:endParaRPr>
          </a:p>
        </p:txBody>
      </p:sp>
      <p:sp>
        <p:nvSpPr>
          <p:cNvPr id="74755" name="Rectangle 3"/>
          <p:cNvSpPr>
            <a:spLocks noGrp="1" noChangeArrowheads="1"/>
          </p:cNvSpPr>
          <p:nvPr>
            <p:ph type="body" idx="1"/>
          </p:nvPr>
        </p:nvSpPr>
        <p:spPr>
          <a:xfrm>
            <a:off x="759520" y="2476699"/>
            <a:ext cx="8636000" cy="5138117"/>
          </a:xfrm>
        </p:spPr>
        <p:txBody>
          <a:bodyPr/>
          <a:lstStyle/>
          <a:p>
            <a:pPr>
              <a:lnSpc>
                <a:spcPct val="90000"/>
              </a:lnSpc>
            </a:pPr>
            <a:r>
              <a:rPr lang="nl-NL" sz="2800" dirty="0" smtClean="0"/>
              <a:t>Self archiving</a:t>
            </a:r>
          </a:p>
          <a:p>
            <a:pPr lvl="1">
              <a:lnSpc>
                <a:spcPct val="90000"/>
              </a:lnSpc>
            </a:pPr>
            <a:r>
              <a:rPr lang="nl-NL" dirty="0" smtClean="0"/>
              <a:t>Institutional </a:t>
            </a:r>
            <a:r>
              <a:rPr lang="nl-NL" dirty="0"/>
              <a:t>Repositories </a:t>
            </a:r>
            <a:endParaRPr lang="nl-NL" dirty="0" smtClean="0"/>
          </a:p>
          <a:p>
            <a:pPr lvl="1">
              <a:lnSpc>
                <a:spcPct val="90000"/>
              </a:lnSpc>
            </a:pPr>
            <a:r>
              <a:rPr lang="nl-NL" dirty="0" smtClean="0"/>
              <a:t>Subject Repositories</a:t>
            </a:r>
          </a:p>
          <a:p>
            <a:pPr lvl="1">
              <a:lnSpc>
                <a:spcPct val="90000"/>
              </a:lnSpc>
            </a:pPr>
            <a:r>
              <a:rPr lang="nl-NL" dirty="0" smtClean="0"/>
              <a:t>Departmental, research project, individual websites</a:t>
            </a:r>
          </a:p>
          <a:p>
            <a:pPr lvl="1">
              <a:lnSpc>
                <a:spcPct val="90000"/>
              </a:lnSpc>
            </a:pPr>
            <a:endParaRPr lang="nl-NL" dirty="0" smtClean="0"/>
          </a:p>
          <a:p>
            <a:pPr>
              <a:lnSpc>
                <a:spcPct val="90000"/>
              </a:lnSpc>
            </a:pPr>
            <a:r>
              <a:rPr lang="nl-NL" sz="2800" dirty="0" smtClean="0"/>
              <a:t>Archiving of a version</a:t>
            </a:r>
          </a:p>
          <a:p>
            <a:pPr>
              <a:lnSpc>
                <a:spcPct val="90000"/>
              </a:lnSpc>
            </a:pPr>
            <a:endParaRPr lang="nl-NL" sz="2800" dirty="0" smtClean="0"/>
          </a:p>
          <a:p>
            <a:pPr>
              <a:lnSpc>
                <a:spcPct val="90000"/>
              </a:lnSpc>
            </a:pPr>
            <a:r>
              <a:rPr lang="nl-NL" sz="2800" dirty="0" smtClean="0"/>
              <a:t>Check Sherpa Romeo for publisher agreements</a:t>
            </a:r>
            <a:endParaRPr lang="nl-NL" sz="2800" dirty="0"/>
          </a:p>
          <a:p>
            <a:pPr>
              <a:lnSpc>
                <a:spcPct val="90000"/>
              </a:lnSpc>
            </a:pPr>
            <a:endParaRPr lang="nl-NL" sz="2000" dirty="0">
              <a:latin typeface="Calibri" pitchFamily="34" charset="0"/>
            </a:endParaRPr>
          </a:p>
          <a:p>
            <a:pPr>
              <a:lnSpc>
                <a:spcPct val="90000"/>
              </a:lnSpc>
            </a:pPr>
            <a:endParaRPr lang="nl-NL" sz="2000" dirty="0">
              <a:latin typeface="Calibri" pitchFamily="34" charset="0"/>
            </a:endParaRPr>
          </a:p>
          <a:p>
            <a:pPr>
              <a:lnSpc>
                <a:spcPct val="90000"/>
              </a:lnSpc>
            </a:pPr>
            <a:endParaRPr lang="nl-NL" sz="2000" dirty="0">
              <a:latin typeface="Calibri" pitchFamily="34" charset="0"/>
            </a:endParaRPr>
          </a:p>
          <a:p>
            <a:pPr>
              <a:lnSpc>
                <a:spcPct val="90000"/>
              </a:lnSpc>
            </a:pPr>
            <a:endParaRPr lang="en-GB" sz="2000" dirty="0">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289720"/>
            <a:ext cx="11417393"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52894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194" y="2317552"/>
            <a:ext cx="10598778" cy="4625812"/>
          </a:xfrm>
          <a:prstGeom prst="rect">
            <a:avLst/>
          </a:prstGeom>
          <a:noFill/>
          <a:ln>
            <a:solidFill>
              <a:schemeClr val="tx1">
                <a:lumMod val="75000"/>
                <a:lumOff val="2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3923211"/>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2800</TotalTime>
  <Words>2039</Words>
  <Application>Microsoft Office PowerPoint</Application>
  <PresentationFormat>Custom</PresentationFormat>
  <Paragraphs>308</Paragraphs>
  <Slides>55</Slides>
  <Notes>29</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Default Design</vt:lpstr>
      <vt:lpstr>PowerPoint Presentation</vt:lpstr>
      <vt:lpstr>PowerPoint Presentation</vt:lpstr>
      <vt:lpstr>Open scholarship</vt:lpstr>
      <vt:lpstr>What is open access? </vt:lpstr>
      <vt:lpstr>PowerPoint Presentation</vt:lpstr>
      <vt:lpstr>Content types</vt:lpstr>
      <vt:lpstr>Open Access The Green Route</vt:lpstr>
      <vt:lpstr>PowerPoint Presentation</vt:lpstr>
      <vt:lpstr>PowerPoint Presentation</vt:lpstr>
      <vt:lpstr>PowerPoint Presentation</vt:lpstr>
      <vt:lpstr>PowerPoint Presentation</vt:lpstr>
      <vt:lpstr>PowerPoint Presentation</vt:lpstr>
      <vt:lpstr>PowerPoint Presentation</vt:lpstr>
      <vt:lpstr>Open Access The Gold Route</vt:lpstr>
      <vt:lpstr>PowerPoint Presentation</vt:lpstr>
      <vt:lpstr>PowerPoint Presentation</vt:lpstr>
      <vt:lpstr>PowerPoint Presentation</vt:lpstr>
      <vt:lpstr>African Journals</vt:lpstr>
      <vt:lpstr>OA- the developing world</vt:lpstr>
      <vt:lpstr>PowerPoint Presentation</vt:lpstr>
      <vt:lpstr>PowerPoint Presentation</vt:lpstr>
      <vt:lpstr>PowerPoint Presentation</vt:lpstr>
      <vt:lpstr>Full circle?</vt:lpstr>
      <vt:lpstr>PowerPoint Presentation</vt:lpstr>
      <vt:lpstr>PowerPoint Presentation</vt:lpstr>
      <vt:lpstr>Student support</vt:lpstr>
      <vt:lpstr>OA and impact </vt:lpstr>
      <vt:lpstr>The OA advantage</vt:lpstr>
      <vt:lpstr>OA impact:  developing countries</vt:lpstr>
      <vt:lpstr>UCT</vt:lpstr>
      <vt:lpstr>Concerns</vt:lpstr>
      <vt:lpstr>Concern: quality</vt:lpstr>
      <vt:lpstr>PowerPoint Presentation</vt:lpstr>
      <vt:lpstr>PowerPoint Presentation</vt:lpstr>
      <vt:lpstr>Concerns: not in my discipline</vt:lpstr>
      <vt:lpstr>PowerPoint Presentation</vt:lpstr>
      <vt:lpstr>PowerPoint Presentation</vt:lpstr>
      <vt:lpstr>Open Access The Gold Route</vt:lpstr>
      <vt:lpstr>PowerPoint Presentation</vt:lpstr>
      <vt:lpstr>Concern: lose control</vt:lpstr>
      <vt:lpstr>PowerPoint Presentation</vt:lpstr>
      <vt:lpstr>Concern: Funding &amp;costs</vt:lpstr>
      <vt:lpstr>PowerPoint Presentation</vt:lpstr>
      <vt:lpstr>Costs &amp; benefits</vt:lpstr>
      <vt:lpstr>Costs</vt:lpstr>
      <vt:lpstr>Why it is important</vt:lpstr>
      <vt:lpstr>Contribution </vt:lpstr>
      <vt:lpstr>Participation</vt:lpstr>
      <vt:lpstr>Beyond Open Access</vt:lpstr>
      <vt:lpstr>Research communication now</vt:lpstr>
      <vt:lpstr>Open research </vt:lpstr>
      <vt:lpstr>Emergence of the enhanced publication</vt:lpstr>
      <vt:lpstr>  </vt:lpstr>
      <vt:lpstr>UCT signing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dc:creator>
  <cp:lastModifiedBy>Laura</cp:lastModifiedBy>
  <cp:revision>243</cp:revision>
  <dcterms:created xsi:type="dcterms:W3CDTF">2004-05-06T09:28:21Z</dcterms:created>
  <dcterms:modified xsi:type="dcterms:W3CDTF">2011-10-27T17:24:34Z</dcterms:modified>
</cp:coreProperties>
</file>