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8"/>
  </p:notesMasterIdLst>
  <p:sldIdLst>
    <p:sldId id="261" r:id="rId2"/>
    <p:sldId id="262" r:id="rId3"/>
    <p:sldId id="270" r:id="rId4"/>
    <p:sldId id="263" r:id="rId5"/>
    <p:sldId id="264" r:id="rId6"/>
    <p:sldId id="265" r:id="rId7"/>
    <p:sldId id="266" r:id="rId8"/>
    <p:sldId id="267" r:id="rId9"/>
    <p:sldId id="268" r:id="rId10"/>
    <p:sldId id="277" r:id="rId11"/>
    <p:sldId id="278" r:id="rId12"/>
    <p:sldId id="271" r:id="rId13"/>
    <p:sldId id="272" r:id="rId14"/>
    <p:sldId id="273" r:id="rId15"/>
    <p:sldId id="274" r:id="rId16"/>
    <p:sldId id="275" r:id="rId17"/>
    <p:sldId id="269" r:id="rId18"/>
    <p:sldId id="276" r:id="rId19"/>
    <p:sldId id="257" r:id="rId20"/>
    <p:sldId id="279" r:id="rId21"/>
    <p:sldId id="280" r:id="rId22"/>
    <p:sldId id="281" r:id="rId23"/>
    <p:sldId id="282" r:id="rId24"/>
    <p:sldId id="283" r:id="rId25"/>
    <p:sldId id="284" r:id="rId26"/>
    <p:sldId id="285" r:id="rId27"/>
    <p:sldId id="287" r:id="rId28"/>
    <p:sldId id="286" r:id="rId29"/>
    <p:sldId id="288" r:id="rId30"/>
    <p:sldId id="258" r:id="rId31"/>
    <p:sldId id="290" r:id="rId32"/>
    <p:sldId id="291" r:id="rId33"/>
    <p:sldId id="292" r:id="rId34"/>
    <p:sldId id="289" r:id="rId35"/>
    <p:sldId id="259" r:id="rId36"/>
    <p:sldId id="260"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7" d="100"/>
          <a:sy n="107" d="100"/>
        </p:scale>
        <p:origin x="-8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scatterChart>
        <c:scatterStyle val="lineMarker"/>
        <c:varyColors val="0"/>
        <c:ser>
          <c:idx val="0"/>
          <c:order val="0"/>
          <c:tx>
            <c:strRef>
              <c:f>Sheet1!$B$1</c:f>
              <c:strCache>
                <c:ptCount val="1"/>
                <c:pt idx="0">
                  <c:v>Y-Value 1</c:v>
                </c:pt>
              </c:strCache>
            </c:strRef>
          </c:tx>
          <c:spPr>
            <a:ln w="50000">
              <a:noFill/>
            </a:ln>
          </c:spPr>
          <c:xVal>
            <c:numRef>
              <c:f>Sheet1!$A$2:$A$10</c:f>
              <c:numCache>
                <c:formatCode>General</c:formatCode>
                <c:ptCount val="9"/>
                <c:pt idx="0">
                  <c:v>0.7</c:v>
                </c:pt>
                <c:pt idx="1">
                  <c:v>1.8</c:v>
                </c:pt>
                <c:pt idx="2">
                  <c:v>2.6</c:v>
                </c:pt>
                <c:pt idx="3">
                  <c:v>3</c:v>
                </c:pt>
                <c:pt idx="4">
                  <c:v>1.5</c:v>
                </c:pt>
                <c:pt idx="5">
                  <c:v>1.5</c:v>
                </c:pt>
                <c:pt idx="6">
                  <c:v>1.5</c:v>
                </c:pt>
                <c:pt idx="7">
                  <c:v>1.5</c:v>
                </c:pt>
                <c:pt idx="8">
                  <c:v>1</c:v>
                </c:pt>
              </c:numCache>
            </c:numRef>
          </c:xVal>
          <c:yVal>
            <c:numRef>
              <c:f>Sheet1!$B$2:$B$10</c:f>
              <c:numCache>
                <c:formatCode>General</c:formatCode>
                <c:ptCount val="9"/>
                <c:pt idx="0">
                  <c:v>2.7</c:v>
                </c:pt>
                <c:pt idx="1">
                  <c:v>3.2</c:v>
                </c:pt>
                <c:pt idx="2">
                  <c:v>0.8</c:v>
                </c:pt>
                <c:pt idx="3">
                  <c:v>4</c:v>
                </c:pt>
                <c:pt idx="4">
                  <c:v>1</c:v>
                </c:pt>
                <c:pt idx="5">
                  <c:v>4</c:v>
                </c:pt>
                <c:pt idx="6">
                  <c:v>2</c:v>
                </c:pt>
                <c:pt idx="7">
                  <c:v>3</c:v>
                </c:pt>
                <c:pt idx="8">
                  <c:v>2.2999999999999998</c:v>
                </c:pt>
              </c:numCache>
            </c:numRef>
          </c:yVal>
          <c:smooth val="0"/>
        </c:ser>
        <c:dLbls>
          <c:showLegendKey val="0"/>
          <c:showVal val="0"/>
          <c:showCatName val="0"/>
          <c:showSerName val="0"/>
          <c:showPercent val="0"/>
          <c:showBubbleSize val="0"/>
        </c:dLbls>
        <c:axId val="138868608"/>
        <c:axId val="138928128"/>
      </c:scatterChart>
      <c:valAx>
        <c:axId val="138868608"/>
        <c:scaling>
          <c:orientation val="minMax"/>
        </c:scaling>
        <c:delete val="0"/>
        <c:axPos val="b"/>
        <c:title>
          <c:tx>
            <c:rich>
              <a:bodyPr/>
              <a:lstStyle/>
              <a:p>
                <a:pPr>
                  <a:defRPr/>
                </a:pPr>
                <a:r>
                  <a:rPr lang="en-US" dirty="0" smtClean="0"/>
                  <a:t>Natural Resources/GDP</a:t>
                </a:r>
                <a:endParaRPr lang="en-US" dirty="0"/>
              </a:p>
            </c:rich>
          </c:tx>
          <c:layout/>
          <c:overlay val="0"/>
        </c:title>
        <c:numFmt formatCode="General" sourceLinked="1"/>
        <c:majorTickMark val="none"/>
        <c:minorTickMark val="none"/>
        <c:tickLblPos val="nextTo"/>
        <c:crossAx val="138928128"/>
        <c:crosses val="autoZero"/>
        <c:crossBetween val="midCat"/>
      </c:valAx>
      <c:valAx>
        <c:axId val="138928128"/>
        <c:scaling>
          <c:orientation val="minMax"/>
        </c:scaling>
        <c:delete val="0"/>
        <c:axPos val="l"/>
        <c:majorGridlines/>
        <c:title>
          <c:tx>
            <c:rich>
              <a:bodyPr/>
              <a:lstStyle/>
              <a:p>
                <a:pPr>
                  <a:defRPr/>
                </a:pPr>
                <a:r>
                  <a:rPr lang="en-US" dirty="0" smtClean="0"/>
                  <a:t>Conflict</a:t>
                </a:r>
                <a:endParaRPr lang="en-US" dirty="0"/>
              </a:p>
            </c:rich>
          </c:tx>
          <c:layout/>
          <c:overlay val="0"/>
        </c:title>
        <c:numFmt formatCode="General" sourceLinked="1"/>
        <c:majorTickMark val="none"/>
        <c:minorTickMark val="none"/>
        <c:tickLblPos val="nextTo"/>
        <c:crossAx val="138868608"/>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scatterChart>
        <c:scatterStyle val="lineMarker"/>
        <c:varyColors val="0"/>
        <c:ser>
          <c:idx val="0"/>
          <c:order val="0"/>
          <c:tx>
            <c:strRef>
              <c:f>Sheet1!$B$1</c:f>
              <c:strCache>
                <c:ptCount val="1"/>
                <c:pt idx="0">
                  <c:v>Y-Value 1</c:v>
                </c:pt>
              </c:strCache>
            </c:strRef>
          </c:tx>
          <c:spPr>
            <a:ln w="50000">
              <a:noFill/>
            </a:ln>
          </c:spPr>
          <c:xVal>
            <c:numRef>
              <c:f>Sheet1!$A$2:$A$10</c:f>
              <c:numCache>
                <c:formatCode>General</c:formatCode>
                <c:ptCount val="9"/>
                <c:pt idx="0">
                  <c:v>0.7</c:v>
                </c:pt>
                <c:pt idx="1">
                  <c:v>1.8</c:v>
                </c:pt>
                <c:pt idx="2">
                  <c:v>2.6</c:v>
                </c:pt>
                <c:pt idx="3">
                  <c:v>3</c:v>
                </c:pt>
                <c:pt idx="4">
                  <c:v>4</c:v>
                </c:pt>
                <c:pt idx="5">
                  <c:v>5</c:v>
                </c:pt>
                <c:pt idx="6">
                  <c:v>5.5</c:v>
                </c:pt>
                <c:pt idx="7">
                  <c:v>6</c:v>
                </c:pt>
                <c:pt idx="8">
                  <c:v>6.5</c:v>
                </c:pt>
              </c:numCache>
            </c:numRef>
          </c:xVal>
          <c:yVal>
            <c:numRef>
              <c:f>Sheet1!$B$2:$B$10</c:f>
              <c:numCache>
                <c:formatCode>General</c:formatCode>
                <c:ptCount val="9"/>
                <c:pt idx="0">
                  <c:v>1.2</c:v>
                </c:pt>
                <c:pt idx="1">
                  <c:v>1.9</c:v>
                </c:pt>
                <c:pt idx="2">
                  <c:v>2.5</c:v>
                </c:pt>
                <c:pt idx="3">
                  <c:v>3.1</c:v>
                </c:pt>
                <c:pt idx="4">
                  <c:v>1</c:v>
                </c:pt>
                <c:pt idx="5">
                  <c:v>4</c:v>
                </c:pt>
                <c:pt idx="6">
                  <c:v>5</c:v>
                </c:pt>
                <c:pt idx="7">
                  <c:v>5.5</c:v>
                </c:pt>
                <c:pt idx="8">
                  <c:v>7</c:v>
                </c:pt>
              </c:numCache>
            </c:numRef>
          </c:yVal>
          <c:smooth val="0"/>
        </c:ser>
        <c:dLbls>
          <c:showLegendKey val="0"/>
          <c:showVal val="0"/>
          <c:showCatName val="0"/>
          <c:showSerName val="0"/>
          <c:showPercent val="0"/>
          <c:showBubbleSize val="0"/>
        </c:dLbls>
        <c:axId val="39174912"/>
        <c:axId val="39176832"/>
      </c:scatterChart>
      <c:valAx>
        <c:axId val="39174912"/>
        <c:scaling>
          <c:orientation val="minMax"/>
        </c:scaling>
        <c:delete val="0"/>
        <c:axPos val="b"/>
        <c:title>
          <c:tx>
            <c:rich>
              <a:bodyPr/>
              <a:lstStyle/>
              <a:p>
                <a:pPr>
                  <a:defRPr/>
                </a:pPr>
                <a:r>
                  <a:rPr lang="en-US" dirty="0" smtClean="0"/>
                  <a:t>Natural Resources/GDP</a:t>
                </a:r>
                <a:endParaRPr lang="en-US" dirty="0"/>
              </a:p>
            </c:rich>
          </c:tx>
          <c:layout/>
          <c:overlay val="0"/>
        </c:title>
        <c:numFmt formatCode="General" sourceLinked="1"/>
        <c:majorTickMark val="none"/>
        <c:minorTickMark val="none"/>
        <c:tickLblPos val="nextTo"/>
        <c:crossAx val="39176832"/>
        <c:crosses val="autoZero"/>
        <c:crossBetween val="midCat"/>
      </c:valAx>
      <c:valAx>
        <c:axId val="39176832"/>
        <c:scaling>
          <c:orientation val="minMax"/>
        </c:scaling>
        <c:delete val="0"/>
        <c:axPos val="l"/>
        <c:majorGridlines/>
        <c:title>
          <c:tx>
            <c:rich>
              <a:bodyPr/>
              <a:lstStyle/>
              <a:p>
                <a:pPr>
                  <a:defRPr/>
                </a:pPr>
                <a:r>
                  <a:rPr lang="en-US" dirty="0" smtClean="0"/>
                  <a:t>Conflict</a:t>
                </a:r>
                <a:endParaRPr lang="en-US" dirty="0"/>
              </a:p>
            </c:rich>
          </c:tx>
          <c:layout/>
          <c:overlay val="0"/>
        </c:title>
        <c:numFmt formatCode="General" sourceLinked="1"/>
        <c:majorTickMark val="none"/>
        <c:minorTickMark val="none"/>
        <c:tickLblPos val="nextTo"/>
        <c:crossAx val="39174912"/>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scatterChart>
        <c:scatterStyle val="lineMarker"/>
        <c:varyColors val="0"/>
        <c:ser>
          <c:idx val="0"/>
          <c:order val="0"/>
          <c:tx>
            <c:strRef>
              <c:f>Sheet1!$B$1</c:f>
              <c:strCache>
                <c:ptCount val="1"/>
                <c:pt idx="0">
                  <c:v>Y-Value 1</c:v>
                </c:pt>
              </c:strCache>
            </c:strRef>
          </c:tx>
          <c:spPr>
            <a:ln w="50000">
              <a:noFill/>
            </a:ln>
          </c:spPr>
          <c:xVal>
            <c:numRef>
              <c:f>Sheet1!$A$2:$A$10</c:f>
              <c:numCache>
                <c:formatCode>General</c:formatCode>
                <c:ptCount val="9"/>
                <c:pt idx="0">
                  <c:v>0.7</c:v>
                </c:pt>
                <c:pt idx="1">
                  <c:v>1.8</c:v>
                </c:pt>
                <c:pt idx="2">
                  <c:v>2.6</c:v>
                </c:pt>
                <c:pt idx="3">
                  <c:v>3</c:v>
                </c:pt>
                <c:pt idx="4">
                  <c:v>1.5</c:v>
                </c:pt>
                <c:pt idx="5">
                  <c:v>1.5</c:v>
                </c:pt>
                <c:pt idx="6">
                  <c:v>1.5</c:v>
                </c:pt>
                <c:pt idx="7">
                  <c:v>1.5</c:v>
                </c:pt>
                <c:pt idx="8">
                  <c:v>1</c:v>
                </c:pt>
              </c:numCache>
            </c:numRef>
          </c:xVal>
          <c:yVal>
            <c:numRef>
              <c:f>Sheet1!$B$2:$B$10</c:f>
              <c:numCache>
                <c:formatCode>General</c:formatCode>
                <c:ptCount val="9"/>
                <c:pt idx="0">
                  <c:v>2.7</c:v>
                </c:pt>
                <c:pt idx="1">
                  <c:v>3.2</c:v>
                </c:pt>
                <c:pt idx="2">
                  <c:v>0.8</c:v>
                </c:pt>
                <c:pt idx="3">
                  <c:v>4</c:v>
                </c:pt>
                <c:pt idx="4">
                  <c:v>1</c:v>
                </c:pt>
                <c:pt idx="5">
                  <c:v>4</c:v>
                </c:pt>
                <c:pt idx="6">
                  <c:v>2</c:v>
                </c:pt>
                <c:pt idx="7">
                  <c:v>3</c:v>
                </c:pt>
                <c:pt idx="8">
                  <c:v>2.2999999999999998</c:v>
                </c:pt>
              </c:numCache>
            </c:numRef>
          </c:yVal>
          <c:smooth val="0"/>
        </c:ser>
        <c:dLbls>
          <c:showLegendKey val="0"/>
          <c:showVal val="0"/>
          <c:showCatName val="0"/>
          <c:showSerName val="0"/>
          <c:showPercent val="0"/>
          <c:showBubbleSize val="0"/>
        </c:dLbls>
        <c:axId val="95704576"/>
        <c:axId val="95706496"/>
      </c:scatterChart>
      <c:valAx>
        <c:axId val="95704576"/>
        <c:scaling>
          <c:orientation val="minMax"/>
        </c:scaling>
        <c:delete val="0"/>
        <c:axPos val="b"/>
        <c:title>
          <c:tx>
            <c:rich>
              <a:bodyPr/>
              <a:lstStyle/>
              <a:p>
                <a:pPr>
                  <a:defRPr/>
                </a:pPr>
                <a:r>
                  <a:rPr lang="en-US" dirty="0" smtClean="0"/>
                  <a:t>Natural Resources/GDP</a:t>
                </a:r>
                <a:endParaRPr lang="en-US" dirty="0"/>
              </a:p>
            </c:rich>
          </c:tx>
          <c:layout/>
          <c:overlay val="0"/>
        </c:title>
        <c:numFmt formatCode="General" sourceLinked="1"/>
        <c:majorTickMark val="none"/>
        <c:minorTickMark val="none"/>
        <c:tickLblPos val="nextTo"/>
        <c:crossAx val="95706496"/>
        <c:crosses val="autoZero"/>
        <c:crossBetween val="midCat"/>
      </c:valAx>
      <c:valAx>
        <c:axId val="95706496"/>
        <c:scaling>
          <c:orientation val="minMax"/>
        </c:scaling>
        <c:delete val="0"/>
        <c:axPos val="l"/>
        <c:majorGridlines/>
        <c:title>
          <c:tx>
            <c:rich>
              <a:bodyPr/>
              <a:lstStyle/>
              <a:p>
                <a:pPr>
                  <a:defRPr/>
                </a:pPr>
                <a:r>
                  <a:rPr lang="en-US" dirty="0" smtClean="0"/>
                  <a:t>Conflict</a:t>
                </a:r>
                <a:endParaRPr lang="en-US" dirty="0"/>
              </a:p>
            </c:rich>
          </c:tx>
          <c:layout/>
          <c:overlay val="0"/>
        </c:title>
        <c:numFmt formatCode="General" sourceLinked="1"/>
        <c:majorTickMark val="none"/>
        <c:minorTickMark val="none"/>
        <c:tickLblPos val="nextTo"/>
        <c:crossAx val="95704576"/>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scatterChart>
        <c:scatterStyle val="lineMarker"/>
        <c:varyColors val="0"/>
        <c:ser>
          <c:idx val="0"/>
          <c:order val="0"/>
          <c:tx>
            <c:strRef>
              <c:f>Sheet1!$B$1</c:f>
              <c:strCache>
                <c:ptCount val="1"/>
                <c:pt idx="0">
                  <c:v>Y-Value 1</c:v>
                </c:pt>
              </c:strCache>
            </c:strRef>
          </c:tx>
          <c:spPr>
            <a:ln w="50000">
              <a:noFill/>
            </a:ln>
          </c:spPr>
          <c:xVal>
            <c:numRef>
              <c:f>Sheet1!$A$2:$A$10</c:f>
              <c:numCache>
                <c:formatCode>General</c:formatCode>
                <c:ptCount val="9"/>
                <c:pt idx="0">
                  <c:v>0.7</c:v>
                </c:pt>
                <c:pt idx="1">
                  <c:v>1.8</c:v>
                </c:pt>
                <c:pt idx="2">
                  <c:v>2.6</c:v>
                </c:pt>
                <c:pt idx="3">
                  <c:v>3</c:v>
                </c:pt>
                <c:pt idx="4">
                  <c:v>4</c:v>
                </c:pt>
                <c:pt idx="5">
                  <c:v>5</c:v>
                </c:pt>
                <c:pt idx="6">
                  <c:v>5.5</c:v>
                </c:pt>
                <c:pt idx="7">
                  <c:v>6</c:v>
                </c:pt>
                <c:pt idx="8">
                  <c:v>6.5</c:v>
                </c:pt>
              </c:numCache>
            </c:numRef>
          </c:xVal>
          <c:yVal>
            <c:numRef>
              <c:f>Sheet1!$B$2:$B$10</c:f>
              <c:numCache>
                <c:formatCode>General</c:formatCode>
                <c:ptCount val="9"/>
                <c:pt idx="0">
                  <c:v>1.2</c:v>
                </c:pt>
                <c:pt idx="1">
                  <c:v>1.9</c:v>
                </c:pt>
                <c:pt idx="2">
                  <c:v>2.5</c:v>
                </c:pt>
                <c:pt idx="3">
                  <c:v>3.1</c:v>
                </c:pt>
                <c:pt idx="4">
                  <c:v>1</c:v>
                </c:pt>
                <c:pt idx="5">
                  <c:v>4</c:v>
                </c:pt>
                <c:pt idx="6">
                  <c:v>5</c:v>
                </c:pt>
                <c:pt idx="7">
                  <c:v>5.5</c:v>
                </c:pt>
                <c:pt idx="8">
                  <c:v>7</c:v>
                </c:pt>
              </c:numCache>
            </c:numRef>
          </c:yVal>
          <c:smooth val="0"/>
        </c:ser>
        <c:dLbls>
          <c:showLegendKey val="0"/>
          <c:showVal val="0"/>
          <c:showCatName val="0"/>
          <c:showSerName val="0"/>
          <c:showPercent val="0"/>
          <c:showBubbleSize val="0"/>
        </c:dLbls>
        <c:axId val="124809600"/>
        <c:axId val="124811520"/>
      </c:scatterChart>
      <c:valAx>
        <c:axId val="124809600"/>
        <c:scaling>
          <c:orientation val="minMax"/>
        </c:scaling>
        <c:delete val="0"/>
        <c:axPos val="b"/>
        <c:title>
          <c:tx>
            <c:rich>
              <a:bodyPr/>
              <a:lstStyle/>
              <a:p>
                <a:pPr>
                  <a:defRPr/>
                </a:pPr>
                <a:r>
                  <a:rPr lang="en-US" dirty="0" smtClean="0"/>
                  <a:t>Natural Resources/GDP</a:t>
                </a:r>
                <a:endParaRPr lang="en-US" dirty="0"/>
              </a:p>
            </c:rich>
          </c:tx>
          <c:layout/>
          <c:overlay val="0"/>
        </c:title>
        <c:numFmt formatCode="General" sourceLinked="1"/>
        <c:majorTickMark val="none"/>
        <c:minorTickMark val="none"/>
        <c:tickLblPos val="nextTo"/>
        <c:crossAx val="124811520"/>
        <c:crosses val="autoZero"/>
        <c:crossBetween val="midCat"/>
      </c:valAx>
      <c:valAx>
        <c:axId val="124811520"/>
        <c:scaling>
          <c:orientation val="minMax"/>
        </c:scaling>
        <c:delete val="0"/>
        <c:axPos val="l"/>
        <c:majorGridlines/>
        <c:title>
          <c:tx>
            <c:rich>
              <a:bodyPr/>
              <a:lstStyle/>
              <a:p>
                <a:pPr>
                  <a:defRPr/>
                </a:pPr>
                <a:r>
                  <a:rPr lang="en-US" dirty="0" smtClean="0"/>
                  <a:t>Conflict</a:t>
                </a:r>
                <a:endParaRPr lang="en-US" dirty="0"/>
              </a:p>
            </c:rich>
          </c:tx>
          <c:layout/>
          <c:overlay val="0"/>
        </c:title>
        <c:numFmt formatCode="General" sourceLinked="1"/>
        <c:majorTickMark val="none"/>
        <c:minorTickMark val="none"/>
        <c:tickLblPos val="nextTo"/>
        <c:crossAx val="124809600"/>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55CD4B-C76C-1049-8F4C-6B89C2F96616}" type="datetimeFigureOut">
              <a:rPr lang="en-US" smtClean="0"/>
              <a:t>8/31/2012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07FB6D-F65E-5242-873F-8B43DC94C98D}" type="slidenum">
              <a:rPr lang="en-US" smtClean="0"/>
              <a:t>‹#›</a:t>
            </a:fld>
            <a:endParaRPr lang="en-US"/>
          </a:p>
        </p:txBody>
      </p:sp>
    </p:spTree>
    <p:extLst>
      <p:ext uri="{BB962C8B-B14F-4D97-AF65-F5344CB8AC3E}">
        <p14:creationId xmlns:p14="http://schemas.microsoft.com/office/powerpoint/2010/main" val="29512285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0000CD85-466C-46F5-AADF-41FBF7340E7B}" type="slidenum">
              <a:rPr lang="en-ZA" smtClean="0"/>
              <a:pPr/>
              <a:t>14</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0000CD85-466C-46F5-AADF-41FBF7340E7B}" type="slidenum">
              <a:rPr lang="en-ZA" smtClean="0"/>
              <a:pPr/>
              <a:t>15</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0000CD85-466C-46F5-AADF-41FBF7340E7B}" type="slidenum">
              <a:rPr lang="en-ZA" smtClean="0"/>
              <a:pPr/>
              <a:t>16</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7CE2B3D-6AD0-4CB4-BBD1-B4B4EC2CBFFE}" type="datetime1">
              <a:rPr lang="en-US" smtClean="0"/>
              <a:t>8/31/2012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F0F41EF-A561-DA4C-90E1-D8170B2F0E7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348B13-EDE9-4494-87C0-220A8D13A83A}" type="datetime1">
              <a:rPr lang="en-US" smtClean="0"/>
              <a:t>8/31/2012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0F41EF-A561-DA4C-90E1-D8170B2F0E7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A1F9EE1-8048-49C6-81D7-2D03A85A599D}" type="datetime1">
              <a:rPr lang="en-US" smtClean="0"/>
              <a:t>8/31/2012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F0F41EF-A561-DA4C-90E1-D8170B2F0E7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F2F05BE-ED65-460B-AAB1-877E838BF6BB}" type="datetime1">
              <a:rPr lang="en-US" smtClean="0"/>
              <a:t>8/31/2012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F0F41EF-A561-DA4C-90E1-D8170B2F0E72}"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21FF4A0-2A38-4BF5-B6E6-F30933B2FE32}" type="datetime1">
              <a:rPr lang="en-US" smtClean="0"/>
              <a:t>8/31/2012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F0F41EF-A561-DA4C-90E1-D8170B2F0E72}"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0A0BDEB-5B9B-441F-80CB-99660DEBCD86}" type="datetime1">
              <a:rPr lang="en-US" smtClean="0"/>
              <a:t>8/31/2012</a:t>
            </a:fld>
            <a:endParaRPr lang="en-US"/>
          </a:p>
        </p:txBody>
      </p:sp>
      <p:sp>
        <p:nvSpPr>
          <p:cNvPr id="10" name="Slide Number Placeholder 9"/>
          <p:cNvSpPr>
            <a:spLocks noGrp="1"/>
          </p:cNvSpPr>
          <p:nvPr>
            <p:ph type="sldNum" sz="quarter" idx="16"/>
          </p:nvPr>
        </p:nvSpPr>
        <p:spPr/>
        <p:txBody>
          <a:bodyPr rtlCol="0"/>
          <a:lstStyle/>
          <a:p>
            <a:fld id="{0F0F41EF-A561-DA4C-90E1-D8170B2F0E72}"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2D25920-46DD-4B10-8EE8-E62E2433CADD}" type="datetime1">
              <a:rPr lang="en-US" smtClean="0"/>
              <a:t>8/31/2012</a:t>
            </a:fld>
            <a:endParaRPr lang="en-US"/>
          </a:p>
        </p:txBody>
      </p:sp>
      <p:sp>
        <p:nvSpPr>
          <p:cNvPr id="12" name="Slide Number Placeholder 11"/>
          <p:cNvSpPr>
            <a:spLocks noGrp="1"/>
          </p:cNvSpPr>
          <p:nvPr>
            <p:ph type="sldNum" sz="quarter" idx="16"/>
          </p:nvPr>
        </p:nvSpPr>
        <p:spPr/>
        <p:txBody>
          <a:bodyPr rtlCol="0"/>
          <a:lstStyle/>
          <a:p>
            <a:fld id="{0F0F41EF-A561-DA4C-90E1-D8170B2F0E72}"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D062C31-6D5C-4630-91EF-30EE6D72AD8D}" type="datetime1">
              <a:rPr lang="en-US" smtClean="0"/>
              <a:t>8/31/2012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F0F41EF-A561-DA4C-90E1-D8170B2F0E7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A87CEE-F44C-4194-B426-2CFCF0255243}" type="datetime1">
              <a:rPr lang="en-US" smtClean="0"/>
              <a:t>8/31/2012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F0F41EF-A561-DA4C-90E1-D8170B2F0E7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4284BDA-3654-47BE-8516-A6E16348121F}" type="datetime1">
              <a:rPr lang="en-US" smtClean="0"/>
              <a:t>8/31/2012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F0F41EF-A561-DA4C-90E1-D8170B2F0E72}"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43054C2-19CD-489D-B02E-CC1275BEEC98}" type="datetime1">
              <a:rPr lang="en-US" smtClean="0"/>
              <a:t>8/31/2012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F0F41EF-A561-DA4C-90E1-D8170B2F0E72}"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D091CD1-74E4-40F4-9984-C3C8AD6517B2}" type="datetime1">
              <a:rPr lang="en-US" smtClean="0"/>
              <a:t>8/31/2012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F0F41EF-A561-DA4C-90E1-D8170B2F0E7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4038600"/>
            <a:ext cx="6477000" cy="1828800"/>
          </a:xfrm>
        </p:spPr>
        <p:txBody>
          <a:bodyPr/>
          <a:lstStyle/>
          <a:p>
            <a:pPr algn="r"/>
            <a:r>
              <a:rPr lang="en-US" dirty="0" smtClean="0"/>
              <a:t>Merits of methodology</a:t>
            </a:r>
            <a:endParaRPr lang="en-US" dirty="0"/>
          </a:p>
        </p:txBody>
      </p:sp>
      <p:sp>
        <p:nvSpPr>
          <p:cNvPr id="3" name="Subtitle 2"/>
          <p:cNvSpPr>
            <a:spLocks noGrp="1"/>
          </p:cNvSpPr>
          <p:nvPr>
            <p:ph type="subTitle" idx="1"/>
          </p:nvPr>
        </p:nvSpPr>
        <p:spPr/>
        <p:txBody>
          <a:bodyPr>
            <a:normAutofit fontScale="92500"/>
          </a:bodyPr>
          <a:lstStyle/>
          <a:p>
            <a:r>
              <a:rPr lang="en-US" dirty="0" smtClean="0"/>
              <a:t>How to Conduct Systematic Political Research</a:t>
            </a:r>
            <a:endParaRPr lang="en-US" dirty="0"/>
          </a:p>
        </p:txBody>
      </p:sp>
      <p:sp>
        <p:nvSpPr>
          <p:cNvPr id="4" name="Slide Number Placeholder 3"/>
          <p:cNvSpPr>
            <a:spLocks noGrp="1"/>
          </p:cNvSpPr>
          <p:nvPr>
            <p:ph type="sldNum" sz="quarter" idx="12"/>
          </p:nvPr>
        </p:nvSpPr>
        <p:spPr/>
        <p:txBody>
          <a:bodyPr/>
          <a:lstStyle/>
          <a:p>
            <a:fld id="{0F0F41EF-A561-DA4C-90E1-D8170B2F0E72}" type="slidenum">
              <a:rPr lang="en-US" smtClean="0"/>
              <a:t>1</a:t>
            </a:fld>
            <a:endParaRPr lang="en-US"/>
          </a:p>
        </p:txBody>
      </p:sp>
    </p:spTree>
    <p:extLst>
      <p:ext uri="{BB962C8B-B14F-4D97-AF65-F5344CB8AC3E}">
        <p14:creationId xmlns:p14="http://schemas.microsoft.com/office/powerpoint/2010/main" val="164992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Most Similar Systems Design (MSSD)</a:t>
            </a:r>
            <a:endParaRPr lang="en-US" sz="3600" dirty="0"/>
          </a:p>
        </p:txBody>
      </p:sp>
      <p:sp>
        <p:nvSpPr>
          <p:cNvPr id="3" name="Content Placeholder 2"/>
          <p:cNvSpPr>
            <a:spLocks noGrp="1"/>
          </p:cNvSpPr>
          <p:nvPr>
            <p:ph sz="quarter" idx="1"/>
          </p:nvPr>
        </p:nvSpPr>
        <p:spPr/>
        <p:txBody>
          <a:bodyPr/>
          <a:lstStyle/>
          <a:p>
            <a:endParaRPr lang="en-US" dirty="0"/>
          </a:p>
          <a:p>
            <a:pPr marL="0" indent="0" algn="ctr">
              <a:buNone/>
            </a:pPr>
            <a:r>
              <a:rPr lang="en-US" dirty="0" smtClean="0"/>
              <a:t>Which cases would you use to investigate the link between ethnic tensions and civil war, using this research design?</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4000" y="3505106"/>
            <a:ext cx="3241392" cy="318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normAutofit fontScale="85000" lnSpcReduction="20000"/>
          </a:bodyPr>
          <a:lstStyle/>
          <a:p>
            <a:fld id="{0F0F41EF-A561-DA4C-90E1-D8170B2F0E72}" type="slidenum">
              <a:rPr lang="en-US" smtClean="0"/>
              <a:t>10</a:t>
            </a:fld>
            <a:endParaRPr lang="en-US"/>
          </a:p>
        </p:txBody>
      </p:sp>
    </p:spTree>
    <p:extLst>
      <p:ext uri="{BB962C8B-B14F-4D97-AF65-F5344CB8AC3E}">
        <p14:creationId xmlns:p14="http://schemas.microsoft.com/office/powerpoint/2010/main" val="2217517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smtClean="0"/>
              <a:t>Most Different Systems Design (MDSD)</a:t>
            </a:r>
            <a:endParaRPr lang="en-US" sz="3500" dirty="0"/>
          </a:p>
        </p:txBody>
      </p:sp>
      <p:sp>
        <p:nvSpPr>
          <p:cNvPr id="3" name="Content Placeholder 2"/>
          <p:cNvSpPr>
            <a:spLocks noGrp="1"/>
          </p:cNvSpPr>
          <p:nvPr>
            <p:ph sz="quarter" idx="1"/>
          </p:nvPr>
        </p:nvSpPr>
        <p:spPr/>
        <p:txBody>
          <a:bodyPr/>
          <a:lstStyle/>
          <a:p>
            <a:endParaRPr lang="en-US" dirty="0"/>
          </a:p>
          <a:p>
            <a:pPr marL="0" indent="0" algn="ctr">
              <a:buNone/>
            </a:pPr>
            <a:r>
              <a:rPr lang="en-US" dirty="0" smtClean="0"/>
              <a:t>Which cases would you use to investigate the link between ethnic tensions and civil war, using this research design?</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3044000" y="3505106"/>
            <a:ext cx="3241392" cy="318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normAutofit fontScale="85000" lnSpcReduction="20000"/>
          </a:bodyPr>
          <a:lstStyle/>
          <a:p>
            <a:fld id="{0F0F41EF-A561-DA4C-90E1-D8170B2F0E72}" type="slidenum">
              <a:rPr lang="en-US" smtClean="0"/>
              <a:t>11</a:t>
            </a:fld>
            <a:endParaRPr lang="en-US"/>
          </a:p>
        </p:txBody>
      </p:sp>
    </p:spTree>
    <p:extLst>
      <p:ext uri="{BB962C8B-B14F-4D97-AF65-F5344CB8AC3E}">
        <p14:creationId xmlns:p14="http://schemas.microsoft.com/office/powerpoint/2010/main" val="2244685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Single Case Study</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1209" y="2823099"/>
            <a:ext cx="3348435" cy="3338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fld id="{0F0F41EF-A561-DA4C-90E1-D8170B2F0E72}" type="slidenum">
              <a:rPr lang="en-US" smtClean="0"/>
              <a:t>12</a:t>
            </a:fld>
            <a:endParaRPr lang="en-US"/>
          </a:p>
        </p:txBody>
      </p:sp>
    </p:spTree>
    <p:extLst>
      <p:ext uri="{BB962C8B-B14F-4D97-AF65-F5344CB8AC3E}">
        <p14:creationId xmlns:p14="http://schemas.microsoft.com/office/powerpoint/2010/main" val="2164771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600" b="1" dirty="0" smtClean="0"/>
              <a:t>What is a Single-Country Study?</a:t>
            </a:r>
            <a:endParaRPr lang="en-ZA" sz="3600" b="1" dirty="0"/>
          </a:p>
        </p:txBody>
      </p:sp>
      <p:sp>
        <p:nvSpPr>
          <p:cNvPr id="3" name="Content Placeholder 2"/>
          <p:cNvSpPr>
            <a:spLocks noGrp="1"/>
          </p:cNvSpPr>
          <p:nvPr>
            <p:ph sz="quarter" idx="1"/>
          </p:nvPr>
        </p:nvSpPr>
        <p:spPr/>
        <p:txBody>
          <a:bodyPr>
            <a:normAutofit/>
          </a:bodyPr>
          <a:lstStyle/>
          <a:p>
            <a:endParaRPr lang="en-ZA" sz="3200" dirty="0" smtClean="0"/>
          </a:p>
          <a:p>
            <a:r>
              <a:rPr lang="en-ZA" sz="3200" dirty="0" smtClean="0"/>
              <a:t>“any study in which a single country forms the basic unit of analysis, but which may also be broken down into smaller units across time and space...” (</a:t>
            </a:r>
            <a:r>
              <a:rPr lang="en-ZA" sz="3200" dirty="0" err="1" smtClean="0"/>
              <a:t>Landman</a:t>
            </a:r>
            <a:r>
              <a:rPr lang="en-ZA" sz="3200" dirty="0" smtClean="0"/>
              <a:t>, 2000: 86)</a:t>
            </a:r>
          </a:p>
          <a:p>
            <a:endParaRPr lang="en-ZA" sz="3200" dirty="0" smtClean="0"/>
          </a:p>
          <a:p>
            <a:r>
              <a:rPr lang="en-ZA" sz="3200" i="1" dirty="0" smtClean="0"/>
              <a:t>N </a:t>
            </a:r>
            <a:r>
              <a:rPr lang="en-ZA" sz="3200" dirty="0" smtClean="0"/>
              <a:t>= 1</a:t>
            </a:r>
            <a:endParaRPr lang="en-ZA" sz="3200"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13</a:t>
            </a:fld>
            <a:endParaRPr lang="en-US"/>
          </a:p>
        </p:txBody>
      </p:sp>
    </p:spTree>
    <p:extLst>
      <p:ext uri="{BB962C8B-B14F-4D97-AF65-F5344CB8AC3E}">
        <p14:creationId xmlns:p14="http://schemas.microsoft.com/office/powerpoint/2010/main" val="38422070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What is a Case Study?</a:t>
            </a:r>
            <a:endParaRPr lang="en-ZA" b="1" dirty="0"/>
          </a:p>
        </p:txBody>
      </p:sp>
      <p:sp>
        <p:nvSpPr>
          <p:cNvPr id="3" name="Content Placeholder 2"/>
          <p:cNvSpPr>
            <a:spLocks noGrp="1"/>
          </p:cNvSpPr>
          <p:nvPr>
            <p:ph sz="quarter" idx="1"/>
          </p:nvPr>
        </p:nvSpPr>
        <p:spPr/>
        <p:txBody>
          <a:bodyPr/>
          <a:lstStyle/>
          <a:p>
            <a:pPr marL="0" indent="0">
              <a:buNone/>
            </a:pPr>
            <a:endParaRPr lang="en-ZA" dirty="0" smtClean="0"/>
          </a:p>
          <a:p>
            <a:r>
              <a:rPr lang="en-ZA" dirty="0" smtClean="0"/>
              <a:t>Single observation/case:</a:t>
            </a:r>
          </a:p>
          <a:p>
            <a:pPr lvl="1"/>
            <a:r>
              <a:rPr lang="en-ZA" dirty="0" smtClean="0"/>
              <a:t>Time</a:t>
            </a:r>
          </a:p>
          <a:p>
            <a:pPr lvl="1"/>
            <a:r>
              <a:rPr lang="en-ZA" dirty="0" smtClean="0"/>
              <a:t>Space</a:t>
            </a:r>
          </a:p>
          <a:p>
            <a:pPr lvl="1"/>
            <a:r>
              <a:rPr lang="en-ZA" dirty="0" smtClean="0"/>
              <a:t>Level of Analysis</a:t>
            </a:r>
          </a:p>
          <a:p>
            <a:pPr lvl="1"/>
            <a:endParaRPr lang="en-ZA" dirty="0"/>
          </a:p>
          <a:p>
            <a:r>
              <a:rPr lang="en-ZA" i="1" dirty="0" smtClean="0"/>
              <a:t>N </a:t>
            </a:r>
            <a:r>
              <a:rPr lang="en-ZA" dirty="0" smtClean="0"/>
              <a:t>= 1</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14</a:t>
            </a:fld>
            <a:endParaRPr lang="en-US"/>
          </a:p>
        </p:txBody>
      </p:sp>
    </p:spTree>
    <p:extLst>
      <p:ext uri="{BB962C8B-B14F-4D97-AF65-F5344CB8AC3E}">
        <p14:creationId xmlns:p14="http://schemas.microsoft.com/office/powerpoint/2010/main" val="3484580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Functions of a Case Study</a:t>
            </a:r>
            <a:endParaRPr lang="en-ZA" b="1" dirty="0"/>
          </a:p>
        </p:txBody>
      </p:sp>
      <p:sp>
        <p:nvSpPr>
          <p:cNvPr id="3" name="Content Placeholder 2"/>
          <p:cNvSpPr>
            <a:spLocks noGrp="1"/>
          </p:cNvSpPr>
          <p:nvPr>
            <p:ph sz="quarter" idx="1"/>
          </p:nvPr>
        </p:nvSpPr>
        <p:spPr/>
        <p:txBody>
          <a:bodyPr>
            <a:normAutofit/>
          </a:bodyPr>
          <a:lstStyle/>
          <a:p>
            <a:r>
              <a:rPr lang="en-ZA" dirty="0" smtClean="0"/>
              <a:t>Classification.</a:t>
            </a:r>
          </a:p>
          <a:p>
            <a:r>
              <a:rPr lang="en-ZA" dirty="0" smtClean="0"/>
              <a:t>Contextual description.</a:t>
            </a:r>
          </a:p>
          <a:p>
            <a:r>
              <a:rPr lang="en-ZA" dirty="0" smtClean="0"/>
              <a:t>Hypothesis generation.</a:t>
            </a:r>
          </a:p>
          <a:p>
            <a:r>
              <a:rPr lang="en-ZA" dirty="0" smtClean="0"/>
              <a:t>Theory testing: </a:t>
            </a:r>
          </a:p>
          <a:p>
            <a:pPr lvl="1"/>
            <a:r>
              <a:rPr lang="en-ZA" dirty="0" smtClean="0"/>
              <a:t>Most likely study.</a:t>
            </a:r>
          </a:p>
          <a:p>
            <a:pPr lvl="1"/>
            <a:r>
              <a:rPr lang="en-ZA" dirty="0" smtClean="0"/>
              <a:t>Least likely study.</a:t>
            </a:r>
          </a:p>
          <a:p>
            <a:r>
              <a:rPr lang="en-ZA" dirty="0" smtClean="0"/>
              <a:t>Outliers.</a:t>
            </a:r>
          </a:p>
          <a:p>
            <a:r>
              <a:rPr lang="en-ZA" dirty="0" smtClean="0"/>
              <a:t>Process tracing.</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15</a:t>
            </a:fld>
            <a:endParaRPr lang="en-US"/>
          </a:p>
        </p:txBody>
      </p:sp>
    </p:spTree>
    <p:extLst>
      <p:ext uri="{BB962C8B-B14F-4D97-AF65-F5344CB8AC3E}">
        <p14:creationId xmlns:p14="http://schemas.microsoft.com/office/powerpoint/2010/main" val="40123248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600" b="1" dirty="0" smtClean="0"/>
              <a:t>Limitations of Single Case Studies</a:t>
            </a:r>
            <a:endParaRPr lang="en-ZA" sz="3600" b="1" dirty="0"/>
          </a:p>
        </p:txBody>
      </p:sp>
      <p:sp>
        <p:nvSpPr>
          <p:cNvPr id="3" name="Content Placeholder 2"/>
          <p:cNvSpPr>
            <a:spLocks noGrp="1"/>
          </p:cNvSpPr>
          <p:nvPr>
            <p:ph sz="quarter" idx="1"/>
          </p:nvPr>
        </p:nvSpPr>
        <p:spPr/>
        <p:txBody>
          <a:bodyPr>
            <a:normAutofit/>
          </a:bodyPr>
          <a:lstStyle/>
          <a:p>
            <a:r>
              <a:rPr lang="en-ZA" sz="3200" dirty="0" smtClean="0"/>
              <a:t>Limited scope/generalisability.</a:t>
            </a:r>
          </a:p>
          <a:p>
            <a:endParaRPr lang="en-ZA" sz="3200" dirty="0"/>
          </a:p>
          <a:p>
            <a:r>
              <a:rPr lang="en-ZA" sz="3200" dirty="0" smtClean="0"/>
              <a:t>Selection bias.</a:t>
            </a:r>
          </a:p>
          <a:p>
            <a:endParaRPr lang="en-ZA" sz="3200" dirty="0" smtClean="0"/>
          </a:p>
        </p:txBody>
      </p:sp>
      <p:sp>
        <p:nvSpPr>
          <p:cNvPr id="4" name="TextBox 3"/>
          <p:cNvSpPr txBox="1"/>
          <p:nvPr/>
        </p:nvSpPr>
        <p:spPr>
          <a:xfrm>
            <a:off x="3241546" y="785443"/>
            <a:ext cx="184666" cy="369332"/>
          </a:xfrm>
          <a:prstGeom prst="rect">
            <a:avLst/>
          </a:prstGeom>
          <a:noFill/>
        </p:spPr>
        <p:txBody>
          <a:bodyPr wrap="none" rtlCol="0">
            <a:spAutoFit/>
          </a:bodyPr>
          <a:lstStyle/>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2101" y="3124319"/>
            <a:ext cx="4273947" cy="3205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normAutofit fontScale="85000" lnSpcReduction="20000"/>
          </a:bodyPr>
          <a:lstStyle/>
          <a:p>
            <a:fld id="{0F0F41EF-A561-DA4C-90E1-D8170B2F0E72}" type="slidenum">
              <a:rPr lang="en-US" smtClean="0"/>
              <a:t>16</a:t>
            </a:fld>
            <a:endParaRPr lang="en-US"/>
          </a:p>
        </p:txBody>
      </p:sp>
    </p:spTree>
    <p:extLst>
      <p:ext uri="{BB962C8B-B14F-4D97-AF65-F5344CB8AC3E}">
        <p14:creationId xmlns:p14="http://schemas.microsoft.com/office/powerpoint/2010/main" val="3264915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a:t>
            </a:r>
            <a:endParaRPr lang="en-US" dirty="0"/>
          </a:p>
        </p:txBody>
      </p:sp>
      <p:sp>
        <p:nvSpPr>
          <p:cNvPr id="3" name="Content Placeholder 2"/>
          <p:cNvSpPr>
            <a:spLocks noGrp="1"/>
          </p:cNvSpPr>
          <p:nvPr>
            <p:ph sz="quarter" idx="1"/>
          </p:nvPr>
        </p:nvSpPr>
        <p:spPr/>
        <p:txBody>
          <a:bodyPr/>
          <a:lstStyle/>
          <a:p>
            <a:pPr marL="0" indent="0">
              <a:buNone/>
            </a:pPr>
            <a:endParaRPr lang="en-US" dirty="0"/>
          </a:p>
          <a:p>
            <a:pPr marL="0" indent="0" algn="just">
              <a:buNone/>
            </a:pPr>
            <a:r>
              <a:rPr lang="en-US" dirty="0" err="1" smtClean="0"/>
              <a:t>Landman</a:t>
            </a:r>
            <a:r>
              <a:rPr lang="en-US" dirty="0"/>
              <a:t>, Todd. 2007. </a:t>
            </a:r>
            <a:r>
              <a:rPr lang="en-US" i="1" dirty="0"/>
              <a:t>Issues and Methods in Comparative Politics: An Introduction. </a:t>
            </a:r>
            <a:r>
              <a:rPr lang="en-US" dirty="0"/>
              <a:t>London: </a:t>
            </a:r>
            <a:r>
              <a:rPr lang="en-US" dirty="0" err="1"/>
              <a:t>Routledge</a:t>
            </a:r>
            <a:r>
              <a:rPr lang="en-US" dirty="0"/>
              <a:t>. </a:t>
            </a:r>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5867" y="3732228"/>
            <a:ext cx="333375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17</a:t>
            </a:fld>
            <a:endParaRPr lang="en-US"/>
          </a:p>
        </p:txBody>
      </p:sp>
    </p:spTree>
    <p:extLst>
      <p:ext uri="{BB962C8B-B14F-4D97-AF65-F5344CB8AC3E}">
        <p14:creationId xmlns:p14="http://schemas.microsoft.com/office/powerpoint/2010/main" val="1644242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Quantitative Literature</a:t>
            </a:r>
            <a:endParaRPr lang="en-US" dirty="0"/>
          </a:p>
        </p:txBody>
      </p:sp>
      <p:sp>
        <p:nvSpPr>
          <p:cNvPr id="4" name="Slide Number Placeholder 3"/>
          <p:cNvSpPr>
            <a:spLocks noGrp="1"/>
          </p:cNvSpPr>
          <p:nvPr>
            <p:ph type="sldNum" sz="quarter" idx="11"/>
          </p:nvPr>
        </p:nvSpPr>
        <p:spPr/>
        <p:txBody>
          <a:bodyPr/>
          <a:lstStyle/>
          <a:p>
            <a:fld id="{0F0F41EF-A561-DA4C-90E1-D8170B2F0E72}" type="slidenum">
              <a:rPr lang="en-US" smtClean="0"/>
              <a:t>18</a:t>
            </a:fld>
            <a:endParaRPr lang="en-US"/>
          </a:p>
        </p:txBody>
      </p:sp>
    </p:spTree>
    <p:extLst>
      <p:ext uri="{BB962C8B-B14F-4D97-AF65-F5344CB8AC3E}">
        <p14:creationId xmlns:p14="http://schemas.microsoft.com/office/powerpoint/2010/main" val="1759131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Regression Analysis (1/2)</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937318540"/>
              </p:ext>
            </p:extLst>
          </p:nvPr>
        </p:nvGraphicFramePr>
        <p:xfrm>
          <a:off x="420210" y="1895236"/>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normAutofit fontScale="85000" lnSpcReduction="20000"/>
          </a:bodyPr>
          <a:lstStyle/>
          <a:p>
            <a:fld id="{0F0F41EF-A561-DA4C-90E1-D8170B2F0E72}" type="slidenum">
              <a:rPr lang="en-US" smtClean="0"/>
              <a:t>19</a:t>
            </a:fld>
            <a:endParaRPr lang="en-US"/>
          </a:p>
        </p:txBody>
      </p:sp>
    </p:spTree>
    <p:extLst>
      <p:ext uri="{BB962C8B-B14F-4D97-AF65-F5344CB8AC3E}">
        <p14:creationId xmlns:p14="http://schemas.microsoft.com/office/powerpoint/2010/main" val="44129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Structure</a:t>
            </a:r>
            <a:endParaRPr lang="en-US" dirty="0"/>
          </a:p>
        </p:txBody>
      </p:sp>
      <p:sp>
        <p:nvSpPr>
          <p:cNvPr id="3" name="Content Placeholder 2"/>
          <p:cNvSpPr>
            <a:spLocks noGrp="1"/>
          </p:cNvSpPr>
          <p:nvPr>
            <p:ph sz="quarter" idx="1"/>
          </p:nvPr>
        </p:nvSpPr>
        <p:spPr/>
        <p:txBody>
          <a:bodyPr/>
          <a:lstStyle/>
          <a:p>
            <a:r>
              <a:rPr lang="en-US" dirty="0" smtClean="0"/>
              <a:t>Aims</a:t>
            </a:r>
          </a:p>
          <a:p>
            <a:r>
              <a:rPr lang="en-US" dirty="0" smtClean="0"/>
              <a:t>Methods of Comparison</a:t>
            </a:r>
          </a:p>
          <a:p>
            <a:r>
              <a:rPr lang="en-US" dirty="0" smtClean="0"/>
              <a:t>Single Case Study</a:t>
            </a:r>
          </a:p>
          <a:p>
            <a:r>
              <a:rPr lang="en-US" dirty="0" smtClean="0"/>
              <a:t>Using Quantitative Literature</a:t>
            </a:r>
          </a:p>
          <a:p>
            <a:r>
              <a:rPr lang="en-US" dirty="0" smtClean="0"/>
              <a:t>Applying a Theory vs. Discursive Method</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2</a:t>
            </a:fld>
            <a:endParaRPr lang="en-US"/>
          </a:p>
        </p:txBody>
      </p:sp>
    </p:spTree>
    <p:extLst>
      <p:ext uri="{BB962C8B-B14F-4D97-AF65-F5344CB8AC3E}">
        <p14:creationId xmlns:p14="http://schemas.microsoft.com/office/powerpoint/2010/main" val="27065149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Characteristics of Quantitative Literature</a:t>
            </a:r>
            <a:endParaRPr lang="en-US" sz="3600" dirty="0"/>
          </a:p>
        </p:txBody>
      </p:sp>
      <p:sp>
        <p:nvSpPr>
          <p:cNvPr id="3" name="Content Placeholder 2"/>
          <p:cNvSpPr>
            <a:spLocks noGrp="1"/>
          </p:cNvSpPr>
          <p:nvPr>
            <p:ph sz="quarter" idx="1"/>
          </p:nvPr>
        </p:nvSpPr>
        <p:spPr/>
        <p:txBody>
          <a:bodyPr/>
          <a:lstStyle/>
          <a:p>
            <a:r>
              <a:rPr lang="en-US" dirty="0" smtClean="0"/>
              <a:t>Large-</a:t>
            </a:r>
            <a:r>
              <a:rPr lang="en-US" i="1" dirty="0" smtClean="0"/>
              <a:t>N</a:t>
            </a:r>
          </a:p>
          <a:p>
            <a:endParaRPr lang="en-US" i="1" dirty="0" smtClean="0"/>
          </a:p>
          <a:p>
            <a:r>
              <a:rPr lang="en-US" dirty="0" smtClean="0"/>
              <a:t>Empirical data</a:t>
            </a:r>
          </a:p>
          <a:p>
            <a:endParaRPr lang="en-US" dirty="0" smtClean="0"/>
          </a:p>
          <a:p>
            <a:r>
              <a:rPr lang="en-US" dirty="0"/>
              <a:t>S</a:t>
            </a:r>
            <a:r>
              <a:rPr lang="en-US" dirty="0" smtClean="0"/>
              <a:t>tatistical techniques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20</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5894" y="2219511"/>
            <a:ext cx="3834222" cy="3876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33026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Large-n</a:t>
            </a:r>
            <a:endParaRPr lang="en-US" dirty="0"/>
          </a:p>
        </p:txBody>
      </p:sp>
      <p:sp>
        <p:nvSpPr>
          <p:cNvPr id="3" name="Content Placeholder 2"/>
          <p:cNvSpPr>
            <a:spLocks noGrp="1"/>
          </p:cNvSpPr>
          <p:nvPr>
            <p:ph sz="quarter" idx="1"/>
          </p:nvPr>
        </p:nvSpPr>
        <p:spPr/>
        <p:txBody>
          <a:bodyPr/>
          <a:lstStyle/>
          <a:p>
            <a:endParaRPr lang="en-US" dirty="0" smtClean="0"/>
          </a:p>
          <a:p>
            <a:pPr marL="0" indent="0" algn="ctr">
              <a:buNone/>
            </a:pPr>
            <a:endParaRPr lang="en-US" dirty="0" smtClean="0"/>
          </a:p>
          <a:p>
            <a:pPr marL="0" indent="0" algn="ctr">
              <a:buNone/>
            </a:pPr>
            <a:r>
              <a:rPr lang="en-US" dirty="0" smtClean="0"/>
              <a:t>How many observations are examined in </a:t>
            </a:r>
          </a:p>
          <a:p>
            <a:pPr marL="0" indent="0" algn="ctr">
              <a:buNone/>
            </a:pPr>
            <a:r>
              <a:rPr lang="en-US" dirty="0" smtClean="0"/>
              <a:t>Collier and </a:t>
            </a:r>
            <a:r>
              <a:rPr lang="en-US" dirty="0" err="1" smtClean="0"/>
              <a:t>Hoeffler</a:t>
            </a:r>
            <a:r>
              <a:rPr lang="en-US" dirty="0" smtClean="0"/>
              <a:t> (2004)?</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21</a:t>
            </a:fld>
            <a:endParaRPr lang="en-US"/>
          </a:p>
        </p:txBody>
      </p:sp>
    </p:spTree>
    <p:extLst>
      <p:ext uri="{BB962C8B-B14F-4D97-AF65-F5344CB8AC3E}">
        <p14:creationId xmlns:p14="http://schemas.microsoft.com/office/powerpoint/2010/main" val="22492574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Collier &amp; </a:t>
            </a:r>
            <a:r>
              <a:rPr lang="en-US" sz="3600" dirty="0" err="1" smtClean="0"/>
              <a:t>Hoeffler’s</a:t>
            </a:r>
            <a:r>
              <a:rPr lang="en-US" sz="3600" dirty="0" smtClean="0"/>
              <a:t> dataset by the numbers</a:t>
            </a:r>
            <a:endParaRPr lang="en-US" sz="3600" dirty="0"/>
          </a:p>
        </p:txBody>
      </p:sp>
      <p:sp>
        <p:nvSpPr>
          <p:cNvPr id="3" name="Content Placeholder 2"/>
          <p:cNvSpPr>
            <a:spLocks noGrp="1"/>
          </p:cNvSpPr>
          <p:nvPr>
            <p:ph sz="quarter" idx="1"/>
          </p:nvPr>
        </p:nvSpPr>
        <p:spPr/>
        <p:txBody>
          <a:bodyPr/>
          <a:lstStyle/>
          <a:p>
            <a:r>
              <a:rPr lang="en-US" dirty="0" smtClean="0"/>
              <a:t>98 countries</a:t>
            </a:r>
          </a:p>
          <a:p>
            <a:endParaRPr lang="en-US" dirty="0" smtClean="0"/>
          </a:p>
          <a:p>
            <a:r>
              <a:rPr lang="en-US" dirty="0" smtClean="0"/>
              <a:t>79 civil conflicts</a:t>
            </a:r>
          </a:p>
          <a:p>
            <a:endParaRPr lang="en-US" dirty="0" smtClean="0"/>
          </a:p>
          <a:p>
            <a:r>
              <a:rPr lang="en-US" dirty="0" smtClean="0"/>
              <a:t>1960-1999 divided into 5-year periods</a:t>
            </a:r>
          </a:p>
          <a:p>
            <a:endParaRPr lang="en-US" b="1" dirty="0" smtClean="0"/>
          </a:p>
          <a:p>
            <a:r>
              <a:rPr lang="en-US" b="1" dirty="0" smtClean="0"/>
              <a:t>750 observations</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22</a:t>
            </a:fld>
            <a:endParaRPr lang="en-US"/>
          </a:p>
        </p:txBody>
      </p:sp>
    </p:spTree>
    <p:extLst>
      <p:ext uri="{BB962C8B-B14F-4D97-AF65-F5344CB8AC3E}">
        <p14:creationId xmlns:p14="http://schemas.microsoft.com/office/powerpoint/2010/main" val="2302751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Concepts in this Course </a:t>
            </a:r>
            <a:endParaRPr lang="en-US" dirty="0"/>
          </a:p>
        </p:txBody>
      </p:sp>
      <p:sp>
        <p:nvSpPr>
          <p:cNvPr id="3" name="Content Placeholder 2"/>
          <p:cNvSpPr>
            <a:spLocks noGrp="1"/>
          </p:cNvSpPr>
          <p:nvPr>
            <p:ph sz="quarter" idx="1"/>
          </p:nvPr>
        </p:nvSpPr>
        <p:spPr/>
        <p:txBody>
          <a:bodyPr>
            <a:normAutofit fontScale="92500" lnSpcReduction="20000"/>
          </a:bodyPr>
          <a:lstStyle/>
          <a:p>
            <a:pPr lvl="0"/>
            <a:r>
              <a:rPr lang="en-ZA" dirty="0"/>
              <a:t>Authority and coercion;</a:t>
            </a:r>
            <a:endParaRPr lang="en-US" dirty="0"/>
          </a:p>
          <a:p>
            <a:pPr lvl="0"/>
            <a:r>
              <a:rPr lang="en-ZA" dirty="0"/>
              <a:t>Structural violence and deadly force; </a:t>
            </a:r>
            <a:endParaRPr lang="en-US" dirty="0"/>
          </a:p>
          <a:p>
            <a:pPr lvl="0"/>
            <a:r>
              <a:rPr lang="en-ZA" dirty="0"/>
              <a:t>Conflict and war; </a:t>
            </a:r>
            <a:endParaRPr lang="en-US" dirty="0"/>
          </a:p>
          <a:p>
            <a:pPr lvl="0"/>
            <a:r>
              <a:rPr lang="en-ZA" dirty="0"/>
              <a:t>Positive and negative peace; </a:t>
            </a:r>
            <a:endParaRPr lang="en-US" dirty="0"/>
          </a:p>
          <a:p>
            <a:pPr lvl="0"/>
            <a:r>
              <a:rPr lang="en-ZA" dirty="0"/>
              <a:t>Peacemaking; </a:t>
            </a:r>
            <a:endParaRPr lang="en-US" dirty="0"/>
          </a:p>
          <a:p>
            <a:pPr lvl="0"/>
            <a:r>
              <a:rPr lang="en-ZA" dirty="0"/>
              <a:t>Peacekeeping;</a:t>
            </a:r>
            <a:endParaRPr lang="en-US" dirty="0"/>
          </a:p>
          <a:p>
            <a:pPr lvl="0"/>
            <a:r>
              <a:rPr lang="en-ZA" dirty="0"/>
              <a:t>Peace enforcement; </a:t>
            </a:r>
            <a:endParaRPr lang="en-US" dirty="0"/>
          </a:p>
          <a:p>
            <a:pPr lvl="0"/>
            <a:r>
              <a:rPr lang="en-ZA" dirty="0"/>
              <a:t>Peacebuilding;</a:t>
            </a:r>
            <a:endParaRPr lang="en-US" dirty="0"/>
          </a:p>
          <a:p>
            <a:pPr lvl="0"/>
            <a:r>
              <a:rPr lang="en-ZA" dirty="0"/>
              <a:t>The military; and </a:t>
            </a:r>
            <a:endParaRPr lang="en-US" dirty="0"/>
          </a:p>
          <a:p>
            <a:r>
              <a:rPr lang="en-GB" dirty="0" smtClean="0"/>
              <a:t>Militarism.</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23</a:t>
            </a:fld>
            <a:endParaRPr lang="en-US"/>
          </a:p>
        </p:txBody>
      </p:sp>
    </p:spTree>
    <p:extLst>
      <p:ext uri="{BB962C8B-B14F-4D97-AF65-F5344CB8AC3E}">
        <p14:creationId xmlns:p14="http://schemas.microsoft.com/office/powerpoint/2010/main" val="37845594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v. Variable</a:t>
            </a:r>
            <a:endParaRPr lang="en-US" dirty="0"/>
          </a:p>
        </p:txBody>
      </p:sp>
      <p:sp>
        <p:nvSpPr>
          <p:cNvPr id="3" name="Content Placeholder 2"/>
          <p:cNvSpPr>
            <a:spLocks noGrp="1"/>
          </p:cNvSpPr>
          <p:nvPr>
            <p:ph sz="quarter" idx="1"/>
          </p:nvPr>
        </p:nvSpPr>
        <p:spPr/>
        <p:txBody>
          <a:bodyPr/>
          <a:lstStyle/>
          <a:p>
            <a:r>
              <a:rPr lang="en-US" dirty="0" smtClean="0"/>
              <a:t>Concept = abstract.</a:t>
            </a:r>
          </a:p>
          <a:p>
            <a:endParaRPr lang="en-US" dirty="0"/>
          </a:p>
          <a:p>
            <a:r>
              <a:rPr lang="en-US" dirty="0" smtClean="0"/>
              <a:t>Variable = observable/measurable.</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648" y="3584729"/>
            <a:ext cx="333375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a:xfrm>
            <a:off x="4110361" y="4518734"/>
            <a:ext cx="1180730" cy="17089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994274" y="3022755"/>
            <a:ext cx="2209799"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normAutofit fontScale="85000" lnSpcReduction="20000"/>
          </a:bodyPr>
          <a:lstStyle/>
          <a:p>
            <a:fld id="{0F0F41EF-A561-DA4C-90E1-D8170B2F0E72}" type="slidenum">
              <a:rPr lang="en-US" smtClean="0"/>
              <a:t>24</a:t>
            </a:fld>
            <a:endParaRPr lang="en-US"/>
          </a:p>
        </p:txBody>
      </p:sp>
    </p:spTree>
    <p:extLst>
      <p:ext uri="{BB962C8B-B14F-4D97-AF65-F5344CB8AC3E}">
        <p14:creationId xmlns:p14="http://schemas.microsoft.com/office/powerpoint/2010/main" val="39553111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100" dirty="0" smtClean="0"/>
              <a:t>How do we measure the following concepts?</a:t>
            </a:r>
            <a:endParaRPr lang="en-US" sz="3100" dirty="0"/>
          </a:p>
        </p:txBody>
      </p:sp>
      <p:sp>
        <p:nvSpPr>
          <p:cNvPr id="3" name="Content Placeholder 2"/>
          <p:cNvSpPr>
            <a:spLocks noGrp="1"/>
          </p:cNvSpPr>
          <p:nvPr>
            <p:ph sz="quarter" idx="1"/>
          </p:nvPr>
        </p:nvSpPr>
        <p:spPr/>
        <p:txBody>
          <a:bodyPr/>
          <a:lstStyle/>
          <a:p>
            <a:r>
              <a:rPr lang="en-US" dirty="0" smtClean="0"/>
              <a:t>Conflict</a:t>
            </a:r>
          </a:p>
          <a:p>
            <a:endParaRPr lang="en-US" dirty="0"/>
          </a:p>
          <a:p>
            <a:r>
              <a:rPr lang="en-US" dirty="0" smtClean="0"/>
              <a:t>Democracy</a:t>
            </a:r>
          </a:p>
          <a:p>
            <a:endParaRPr lang="en-US" dirty="0"/>
          </a:p>
          <a:p>
            <a:r>
              <a:rPr lang="en-US" dirty="0" smtClean="0"/>
              <a:t>Ethnic tension</a:t>
            </a:r>
          </a:p>
          <a:p>
            <a:endParaRPr lang="en-US" dirty="0"/>
          </a:p>
          <a:p>
            <a:r>
              <a:rPr lang="en-US" dirty="0" smtClean="0"/>
              <a:t>Inequality</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25</a:t>
            </a:fld>
            <a:endParaRPr lang="en-US"/>
          </a:p>
        </p:txBody>
      </p:sp>
    </p:spTree>
    <p:extLst>
      <p:ext uri="{BB962C8B-B14F-4D97-AF65-F5344CB8AC3E}">
        <p14:creationId xmlns:p14="http://schemas.microsoft.com/office/powerpoint/2010/main" val="24530004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Techniques</a:t>
            </a:r>
            <a:endParaRPr lang="en-US" dirty="0"/>
          </a:p>
        </p:txBody>
      </p:sp>
      <p:sp>
        <p:nvSpPr>
          <p:cNvPr id="3" name="Content Placeholder 2"/>
          <p:cNvSpPr>
            <a:spLocks noGrp="1"/>
          </p:cNvSpPr>
          <p:nvPr>
            <p:ph sz="quarter" idx="1"/>
          </p:nvPr>
        </p:nvSpPr>
        <p:spPr/>
        <p:txBody>
          <a:bodyPr/>
          <a:lstStyle/>
          <a:p>
            <a:r>
              <a:rPr lang="en-US" dirty="0" smtClean="0"/>
              <a:t>Used to look for patterns between variables.</a:t>
            </a:r>
          </a:p>
          <a:p>
            <a:endParaRPr lang="en-US" dirty="0" smtClean="0"/>
          </a:p>
          <a:p>
            <a:r>
              <a:rPr lang="en-US" dirty="0" smtClean="0"/>
              <a:t>Correlation: </a:t>
            </a:r>
            <a:r>
              <a:rPr lang="en-US" i="1" dirty="0" smtClean="0"/>
              <a:t>relationship </a:t>
            </a:r>
            <a:r>
              <a:rPr lang="en-US" dirty="0" smtClean="0"/>
              <a:t>between two variables.</a:t>
            </a:r>
          </a:p>
          <a:p>
            <a:endParaRPr lang="en-US" dirty="0"/>
          </a:p>
          <a:p>
            <a:r>
              <a:rPr lang="en-US" b="1" dirty="0" smtClean="0"/>
              <a:t>Correlation is not the same as causation!</a:t>
            </a:r>
          </a:p>
          <a:p>
            <a:pPr lvl="1"/>
            <a:r>
              <a:rPr lang="en-US" dirty="0" smtClean="0"/>
              <a:t>Example: ice cream and summer.</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26</a:t>
            </a:fld>
            <a:endParaRPr lang="en-US"/>
          </a:p>
        </p:txBody>
      </p:sp>
    </p:spTree>
    <p:extLst>
      <p:ext uri="{BB962C8B-B14F-4D97-AF65-F5344CB8AC3E}">
        <p14:creationId xmlns:p14="http://schemas.microsoft.com/office/powerpoint/2010/main" val="27085422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Natural Resources and Conflict</a:t>
            </a:r>
            <a:endParaRPr lang="en-US" dirty="0"/>
          </a:p>
        </p:txBody>
      </p:sp>
      <p:graphicFrame>
        <p:nvGraphicFramePr>
          <p:cNvPr id="5" name="Content Placeholder 3"/>
          <p:cNvGraphicFramePr>
            <a:graphicFrameLocks noGrp="1"/>
          </p:cNvGraphicFramePr>
          <p:nvPr>
            <p:ph sz="quarter" idx="1"/>
            <p:extLst>
              <p:ext uri="{D42A27DB-BD31-4B8C-83A1-F6EECF244321}">
                <p14:modId xmlns:p14="http://schemas.microsoft.com/office/powerpoint/2010/main" val="4255413224"/>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normAutofit fontScale="85000" lnSpcReduction="20000"/>
          </a:bodyPr>
          <a:lstStyle/>
          <a:p>
            <a:fld id="{0F0F41EF-A561-DA4C-90E1-D8170B2F0E72}" type="slidenum">
              <a:rPr lang="en-US" smtClean="0"/>
              <a:t>27</a:t>
            </a:fld>
            <a:endParaRPr lang="en-US"/>
          </a:p>
        </p:txBody>
      </p:sp>
    </p:spTree>
    <p:extLst>
      <p:ext uri="{BB962C8B-B14F-4D97-AF65-F5344CB8AC3E}">
        <p14:creationId xmlns:p14="http://schemas.microsoft.com/office/powerpoint/2010/main" val="33260349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Regression</a:t>
            </a:r>
            <a:endParaRPr lang="en-US" dirty="0"/>
          </a:p>
        </p:txBody>
      </p:sp>
      <p:sp>
        <p:nvSpPr>
          <p:cNvPr id="3" name="Content Placeholder 2"/>
          <p:cNvSpPr>
            <a:spLocks noGrp="1"/>
          </p:cNvSpPr>
          <p:nvPr>
            <p:ph sz="quarter" idx="1"/>
          </p:nvPr>
        </p:nvSpPr>
        <p:spPr/>
        <p:txBody>
          <a:bodyPr/>
          <a:lstStyle/>
          <a:p>
            <a:r>
              <a:rPr lang="en-US" dirty="0"/>
              <a:t>Adds a line of best fit to the observed result.</a:t>
            </a:r>
          </a:p>
          <a:p>
            <a:endParaRPr lang="en-US" dirty="0" smtClean="0"/>
          </a:p>
          <a:p>
            <a:r>
              <a:rPr lang="en-US" dirty="0" smtClean="0"/>
              <a:t>Regression analysis therefore measures the extent to which independent variables </a:t>
            </a:r>
            <a:r>
              <a:rPr lang="en-US" b="1" dirty="0" smtClean="0"/>
              <a:t>predict</a:t>
            </a:r>
            <a:r>
              <a:rPr lang="en-US" dirty="0" smtClean="0"/>
              <a:t> the dependent variable.</a:t>
            </a:r>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28</a:t>
            </a:fld>
            <a:endParaRPr lang="en-US"/>
          </a:p>
        </p:txBody>
      </p:sp>
    </p:spTree>
    <p:extLst>
      <p:ext uri="{BB962C8B-B14F-4D97-AF65-F5344CB8AC3E}">
        <p14:creationId xmlns:p14="http://schemas.microsoft.com/office/powerpoint/2010/main" val="2627582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Regression Analysis (1/2)</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748819551"/>
              </p:ext>
            </p:extLst>
          </p:nvPr>
        </p:nvGraphicFramePr>
        <p:xfrm>
          <a:off x="420210" y="1895236"/>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normAutofit fontScale="85000" lnSpcReduction="20000"/>
          </a:bodyPr>
          <a:lstStyle/>
          <a:p>
            <a:fld id="{0F0F41EF-A561-DA4C-90E1-D8170B2F0E72}" type="slidenum">
              <a:rPr lang="en-US" smtClean="0"/>
              <a:t>29</a:t>
            </a:fld>
            <a:endParaRPr lang="en-US"/>
          </a:p>
        </p:txBody>
      </p:sp>
    </p:spTree>
    <p:extLst>
      <p:ext uri="{BB962C8B-B14F-4D97-AF65-F5344CB8AC3E}">
        <p14:creationId xmlns:p14="http://schemas.microsoft.com/office/powerpoint/2010/main" val="609330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dirty="0"/>
          </a:p>
        </p:txBody>
      </p:sp>
      <p:sp>
        <p:nvSpPr>
          <p:cNvPr id="3" name="Title 2"/>
          <p:cNvSpPr>
            <a:spLocks noGrp="1"/>
          </p:cNvSpPr>
          <p:nvPr>
            <p:ph type="title"/>
          </p:nvPr>
        </p:nvSpPr>
        <p:spPr/>
        <p:txBody>
          <a:bodyPr/>
          <a:lstStyle/>
          <a:p>
            <a:r>
              <a:rPr lang="en-US" dirty="0" smtClean="0"/>
              <a:t>Methods of Comparison</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599" y="2743200"/>
            <a:ext cx="3990513" cy="2645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fld id="{0F0F41EF-A561-DA4C-90E1-D8170B2F0E72}" type="slidenum">
              <a:rPr lang="en-US" smtClean="0"/>
              <a:t>3</a:t>
            </a:fld>
            <a:endParaRPr lang="en-US"/>
          </a:p>
        </p:txBody>
      </p:sp>
    </p:spTree>
    <p:extLst>
      <p:ext uri="{BB962C8B-B14F-4D97-AF65-F5344CB8AC3E}">
        <p14:creationId xmlns:p14="http://schemas.microsoft.com/office/powerpoint/2010/main" val="2422953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Regression Analysis (2/2)</a:t>
            </a:r>
            <a:endParaRPr lang="en-US" dirty="0"/>
          </a:p>
        </p:txBody>
      </p:sp>
      <p:graphicFrame>
        <p:nvGraphicFramePr>
          <p:cNvPr id="5" name="Content Placeholder 3"/>
          <p:cNvGraphicFramePr>
            <a:graphicFrameLocks noGrp="1"/>
          </p:cNvGraphicFramePr>
          <p:nvPr>
            <p:ph sz="quarter" idx="1"/>
            <p:extLst>
              <p:ext uri="{D42A27DB-BD31-4B8C-83A1-F6EECF244321}">
                <p14:modId xmlns:p14="http://schemas.microsoft.com/office/powerpoint/2010/main" val="1241524277"/>
              </p:ext>
            </p:extLst>
          </p:nvPr>
        </p:nvGraphicFramePr>
        <p:xfrm>
          <a:off x="356191" y="1908065"/>
          <a:ext cx="8153400" cy="449580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flipV="1">
            <a:off x="1757598" y="2719469"/>
            <a:ext cx="6504396" cy="2475743"/>
          </a:xfrm>
          <a:prstGeom prst="line">
            <a:avLst/>
          </a:prstGeom>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normAutofit fontScale="85000" lnSpcReduction="20000"/>
          </a:bodyPr>
          <a:lstStyle/>
          <a:p>
            <a:fld id="{0F0F41EF-A561-DA4C-90E1-D8170B2F0E72}" type="slidenum">
              <a:rPr lang="en-US" smtClean="0"/>
              <a:t>30</a:t>
            </a:fld>
            <a:endParaRPr lang="en-US"/>
          </a:p>
        </p:txBody>
      </p:sp>
    </p:spTree>
    <p:extLst>
      <p:ext uri="{BB962C8B-B14F-4D97-AF65-F5344CB8AC3E}">
        <p14:creationId xmlns:p14="http://schemas.microsoft.com/office/powerpoint/2010/main" val="25394627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a:t>
            </a:r>
            <a:endParaRPr lang="en-US" dirty="0"/>
          </a:p>
        </p:txBody>
      </p:sp>
      <p:sp>
        <p:nvSpPr>
          <p:cNvPr id="3" name="Content Placeholder 2"/>
          <p:cNvSpPr>
            <a:spLocks noGrp="1"/>
          </p:cNvSpPr>
          <p:nvPr>
            <p:ph sz="quarter" idx="1"/>
          </p:nvPr>
        </p:nvSpPr>
        <p:spPr/>
        <p:txBody>
          <a:bodyPr/>
          <a:lstStyle/>
          <a:p>
            <a:r>
              <a:rPr lang="en-US" dirty="0" smtClean="0"/>
              <a:t>Significance Levels</a:t>
            </a:r>
          </a:p>
          <a:p>
            <a:endParaRPr lang="en-US" dirty="0"/>
          </a:p>
          <a:p>
            <a:r>
              <a:rPr lang="en-US" dirty="0" err="1" smtClean="0"/>
              <a:t>Regressor</a:t>
            </a:r>
            <a:r>
              <a:rPr lang="en-US" dirty="0" smtClean="0"/>
              <a:t>/Predictor/Independent Variable</a:t>
            </a:r>
          </a:p>
          <a:p>
            <a:endParaRPr lang="en-US" dirty="0"/>
          </a:p>
          <a:p>
            <a:r>
              <a:rPr lang="en-US" dirty="0" smtClean="0"/>
              <a:t>P-values</a:t>
            </a:r>
          </a:p>
          <a:p>
            <a:endParaRPr lang="en-US" dirty="0"/>
          </a:p>
          <a:p>
            <a:r>
              <a:rPr lang="en-US" dirty="0" smtClean="0"/>
              <a:t>Confidence intervals</a:t>
            </a:r>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31</a:t>
            </a:fld>
            <a:endParaRPr lang="en-US"/>
          </a:p>
        </p:txBody>
      </p:sp>
    </p:spTree>
    <p:extLst>
      <p:ext uri="{BB962C8B-B14F-4D97-AF65-F5344CB8AC3E}">
        <p14:creationId xmlns:p14="http://schemas.microsoft.com/office/powerpoint/2010/main" val="22760229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a:t>
            </a:r>
            <a:endParaRPr lang="en-US" dirty="0"/>
          </a:p>
        </p:txBody>
      </p:sp>
      <p:sp>
        <p:nvSpPr>
          <p:cNvPr id="3" name="Content Placeholder 2"/>
          <p:cNvSpPr>
            <a:spLocks noGrp="1"/>
          </p:cNvSpPr>
          <p:nvPr>
            <p:ph sz="quarter" idx="1"/>
          </p:nvPr>
        </p:nvSpPr>
        <p:spPr/>
        <p:txBody>
          <a:bodyPr/>
          <a:lstStyle/>
          <a:p>
            <a:r>
              <a:rPr lang="en-US" dirty="0" smtClean="0"/>
              <a:t>Cannot prove causation.</a:t>
            </a:r>
          </a:p>
          <a:p>
            <a:endParaRPr lang="en-US" dirty="0" smtClean="0"/>
          </a:p>
          <a:p>
            <a:r>
              <a:rPr lang="en-US" dirty="0" smtClean="0"/>
              <a:t>Limited interpretive ability (i.e. explaining </a:t>
            </a:r>
            <a:r>
              <a:rPr lang="en-US" i="1" dirty="0" smtClean="0"/>
              <a:t>why</a:t>
            </a:r>
            <a:r>
              <a:rPr lang="en-US" dirty="0" smtClean="0"/>
              <a:t> these relationships exist).</a:t>
            </a:r>
          </a:p>
          <a:p>
            <a:endParaRPr lang="en-US" smtClean="0"/>
          </a:p>
          <a:p>
            <a:r>
              <a:rPr lang="en-US" smtClean="0"/>
              <a:t>Use </a:t>
            </a:r>
            <a:r>
              <a:rPr lang="en-US" dirty="0" smtClean="0"/>
              <a:t>of proxies.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32</a:t>
            </a:fld>
            <a:endParaRPr lang="en-US"/>
          </a:p>
        </p:txBody>
      </p:sp>
    </p:spTree>
    <p:extLst>
      <p:ext uri="{BB962C8B-B14F-4D97-AF65-F5344CB8AC3E}">
        <p14:creationId xmlns:p14="http://schemas.microsoft.com/office/powerpoint/2010/main" val="3924359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Analysing</a:t>
            </a:r>
            <a:r>
              <a:rPr lang="en-US" dirty="0" smtClean="0"/>
              <a:t> Collier &amp; </a:t>
            </a:r>
            <a:r>
              <a:rPr lang="en-US" dirty="0" err="1" smtClean="0"/>
              <a:t>Hoeffler</a:t>
            </a:r>
            <a:r>
              <a:rPr lang="en-US" dirty="0" smtClean="0"/>
              <a:t> (2004)</a:t>
            </a:r>
            <a:endParaRPr lang="en-US" dirty="0"/>
          </a:p>
        </p:txBody>
      </p:sp>
      <p:sp>
        <p:nvSpPr>
          <p:cNvPr id="3" name="Content Placeholder 2"/>
          <p:cNvSpPr>
            <a:spLocks noGrp="1"/>
          </p:cNvSpPr>
          <p:nvPr>
            <p:ph sz="quarter" idx="1"/>
          </p:nvPr>
        </p:nvSpPr>
        <p:spPr/>
        <p:txBody>
          <a:bodyPr>
            <a:normAutofit fontScale="77500" lnSpcReduction="20000"/>
          </a:bodyPr>
          <a:lstStyle/>
          <a:p>
            <a:pPr marL="0" indent="0">
              <a:buNone/>
            </a:pPr>
            <a:r>
              <a:rPr lang="en-US" dirty="0" smtClean="0"/>
              <a:t>Q: Does natural resource prevalence explain the onset of civil conflict?</a:t>
            </a:r>
          </a:p>
          <a:p>
            <a:pPr marL="0" indent="0">
              <a:buNone/>
            </a:pPr>
            <a:endParaRPr lang="en-US" dirty="0"/>
          </a:p>
          <a:p>
            <a:pPr marL="0" indent="0">
              <a:buNone/>
            </a:pPr>
            <a:r>
              <a:rPr lang="en-US" dirty="0" smtClean="0"/>
              <a:t>Steps to follow:</a:t>
            </a:r>
          </a:p>
          <a:p>
            <a:pPr lvl="0"/>
            <a:r>
              <a:rPr lang="en-US" dirty="0" smtClean="0"/>
              <a:t>How did they </a:t>
            </a:r>
            <a:r>
              <a:rPr lang="en-US" dirty="0" err="1" smtClean="0"/>
              <a:t>operationalise</a:t>
            </a:r>
            <a:r>
              <a:rPr lang="en-US" smtClean="0"/>
              <a:t> and measure </a:t>
            </a:r>
            <a:r>
              <a:rPr lang="en-US" dirty="0" smtClean="0"/>
              <a:t>these concepts.</a:t>
            </a:r>
            <a:endParaRPr lang="en-US" dirty="0"/>
          </a:p>
          <a:p>
            <a:pPr lvl="0"/>
            <a:r>
              <a:rPr lang="en-US" dirty="0"/>
              <a:t>Do these proxies make sense? </a:t>
            </a:r>
            <a:r>
              <a:rPr lang="en-US" dirty="0" smtClean="0"/>
              <a:t>Is </a:t>
            </a:r>
            <a:r>
              <a:rPr lang="en-US" dirty="0"/>
              <a:t>there correlation? In other words – what do we see happening to the likelihood of conflict variable when we look at different natural resource/GDP values.</a:t>
            </a:r>
          </a:p>
          <a:p>
            <a:pPr lvl="0"/>
            <a:r>
              <a:rPr lang="en-US" dirty="0"/>
              <a:t>Ask how much we should read into the correlation. Ask the students here what might make us more or less likely to find one of the correlations important or suggestive of a causal relationship.</a:t>
            </a:r>
          </a:p>
          <a:p>
            <a:pPr marL="0" indent="0">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33</a:t>
            </a:fld>
            <a:endParaRPr lang="en-US"/>
          </a:p>
        </p:txBody>
      </p:sp>
    </p:spTree>
    <p:extLst>
      <p:ext uri="{BB962C8B-B14F-4D97-AF65-F5344CB8AC3E}">
        <p14:creationId xmlns:p14="http://schemas.microsoft.com/office/powerpoint/2010/main" val="8921245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Theory and Your Research</a:t>
            </a:r>
            <a:endParaRPr lang="en-US" dirty="0"/>
          </a:p>
        </p:txBody>
      </p:sp>
      <p:sp>
        <p:nvSpPr>
          <p:cNvPr id="4" name="Slide Number Placeholder 3"/>
          <p:cNvSpPr>
            <a:spLocks noGrp="1"/>
          </p:cNvSpPr>
          <p:nvPr>
            <p:ph type="sldNum" sz="quarter" idx="11"/>
          </p:nvPr>
        </p:nvSpPr>
        <p:spPr/>
        <p:txBody>
          <a:bodyPr/>
          <a:lstStyle/>
          <a:p>
            <a:fld id="{0F0F41EF-A561-DA4C-90E1-D8170B2F0E72}" type="slidenum">
              <a:rPr lang="en-US" smtClean="0"/>
              <a:t>34</a:t>
            </a:fld>
            <a:endParaRPr lang="en-US"/>
          </a:p>
        </p:txBody>
      </p:sp>
    </p:spTree>
    <p:extLst>
      <p:ext uri="{BB962C8B-B14F-4D97-AF65-F5344CB8AC3E}">
        <p14:creationId xmlns:p14="http://schemas.microsoft.com/office/powerpoint/2010/main" val="7654357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265146" cy="990600"/>
          </a:xfrm>
        </p:spPr>
        <p:txBody>
          <a:bodyPr>
            <a:normAutofit/>
          </a:bodyPr>
          <a:lstStyle/>
          <a:p>
            <a:r>
              <a:rPr lang="en-US" dirty="0" smtClean="0"/>
              <a:t>Applying Theory Systematically</a:t>
            </a:r>
            <a:endParaRPr lang="en-US" dirty="0"/>
          </a:p>
        </p:txBody>
      </p:sp>
      <p:sp>
        <p:nvSpPr>
          <p:cNvPr id="3" name="Content Placeholder 2"/>
          <p:cNvSpPr>
            <a:spLocks noGrp="1"/>
          </p:cNvSpPr>
          <p:nvPr>
            <p:ph sz="quarter" idx="1"/>
          </p:nvPr>
        </p:nvSpPr>
        <p:spPr/>
        <p:txBody>
          <a:bodyPr>
            <a:normAutofit fontScale="92500" lnSpcReduction="10000"/>
          </a:bodyPr>
          <a:lstStyle/>
          <a:p>
            <a:pPr>
              <a:lnSpc>
                <a:spcPct val="200000"/>
              </a:lnSpc>
            </a:pPr>
            <a:r>
              <a:rPr lang="en-US" dirty="0" smtClean="0"/>
              <a:t>Logic of theory</a:t>
            </a:r>
          </a:p>
          <a:p>
            <a:pPr>
              <a:lnSpc>
                <a:spcPct val="200000"/>
              </a:lnSpc>
            </a:pPr>
            <a:r>
              <a:rPr lang="en-US" dirty="0" smtClean="0"/>
              <a:t>Language that a theory demands</a:t>
            </a:r>
          </a:p>
          <a:p>
            <a:pPr>
              <a:lnSpc>
                <a:spcPct val="200000"/>
              </a:lnSpc>
            </a:pPr>
            <a:r>
              <a:rPr lang="en-US" dirty="0" smtClean="0"/>
              <a:t>Units of analysis</a:t>
            </a:r>
          </a:p>
          <a:p>
            <a:pPr>
              <a:lnSpc>
                <a:spcPct val="200000"/>
              </a:lnSpc>
            </a:pPr>
            <a:r>
              <a:rPr lang="en-US" dirty="0" smtClean="0"/>
              <a:t>Consistency through the paper</a:t>
            </a:r>
          </a:p>
          <a:p>
            <a:pPr>
              <a:lnSpc>
                <a:spcPct val="200000"/>
              </a:lnSpc>
            </a:pPr>
            <a:r>
              <a:rPr lang="en-US" dirty="0" smtClean="0"/>
              <a:t>Acknowledging limitations</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35</a:t>
            </a:fld>
            <a:endParaRPr lang="en-US"/>
          </a:p>
        </p:txBody>
      </p:sp>
    </p:spTree>
    <p:extLst>
      <p:ext uri="{BB962C8B-B14F-4D97-AF65-F5344CB8AC3E}">
        <p14:creationId xmlns:p14="http://schemas.microsoft.com/office/powerpoint/2010/main" val="26095827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Referring to Theory as Evidence</a:t>
            </a:r>
            <a:endParaRPr lang="en-US" dirty="0"/>
          </a:p>
        </p:txBody>
      </p:sp>
      <p:sp>
        <p:nvSpPr>
          <p:cNvPr id="3" name="Content Placeholder 2"/>
          <p:cNvSpPr>
            <a:spLocks noGrp="1"/>
          </p:cNvSpPr>
          <p:nvPr>
            <p:ph sz="quarter" idx="1"/>
          </p:nvPr>
        </p:nvSpPr>
        <p:spPr/>
        <p:txBody>
          <a:bodyPr>
            <a:normAutofit/>
          </a:bodyPr>
          <a:lstStyle/>
          <a:p>
            <a:pPr>
              <a:lnSpc>
                <a:spcPct val="160000"/>
              </a:lnSpc>
            </a:pPr>
            <a:r>
              <a:rPr lang="en-US" dirty="0" smtClean="0"/>
              <a:t>Not constrained by the logic of the theory</a:t>
            </a:r>
          </a:p>
          <a:p>
            <a:pPr>
              <a:lnSpc>
                <a:spcPct val="160000"/>
              </a:lnSpc>
            </a:pPr>
            <a:r>
              <a:rPr lang="en-US" dirty="0" smtClean="0"/>
              <a:t>Used to add to understanding, or to hold theory up to criticism or praise</a:t>
            </a:r>
          </a:p>
          <a:p>
            <a:pPr>
              <a:lnSpc>
                <a:spcPct val="160000"/>
              </a:lnSpc>
            </a:pPr>
            <a:r>
              <a:rPr lang="en-US" dirty="0" smtClean="0"/>
              <a:t>Can compare explanations offered by different theories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36</a:t>
            </a:fld>
            <a:endParaRPr lang="en-US"/>
          </a:p>
        </p:txBody>
      </p:sp>
    </p:spTree>
    <p:extLst>
      <p:ext uri="{BB962C8B-B14F-4D97-AF65-F5344CB8AC3E}">
        <p14:creationId xmlns:p14="http://schemas.microsoft.com/office/powerpoint/2010/main" val="3381694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sz="quarter" idx="1"/>
          </p:nvPr>
        </p:nvSpPr>
        <p:spPr/>
        <p:txBody>
          <a:bodyPr/>
          <a:lstStyle/>
          <a:p>
            <a:pPr marL="0" indent="0">
              <a:buNone/>
            </a:pPr>
            <a:r>
              <a:rPr lang="en-US" dirty="0" smtClean="0"/>
              <a:t>Definition:</a:t>
            </a:r>
          </a:p>
          <a:p>
            <a:pPr lvl="0"/>
            <a:r>
              <a:rPr lang="en-ZA" dirty="0"/>
              <a:t>A body of methods, rules, and postulates employed by a discipline: a particular procedure or set of procedures.</a:t>
            </a:r>
            <a:endParaRPr lang="en-US" dirty="0"/>
          </a:p>
          <a:p>
            <a:pPr lvl="0"/>
            <a:r>
              <a:rPr lang="en-ZA" dirty="0"/>
              <a:t>The analysis of the principles of inquiry in a particular field.</a:t>
            </a:r>
            <a:endParaRPr lang="en-US" dirty="0"/>
          </a:p>
          <a:p>
            <a:pPr marL="0" indent="0">
              <a:buNone/>
            </a:pPr>
            <a:endParaRPr lang="en-US" dirty="0" smtClean="0"/>
          </a:p>
          <a:p>
            <a:pPr marL="0" indent="0">
              <a:buNone/>
            </a:pPr>
            <a:r>
              <a:rPr lang="en-US" dirty="0" smtClean="0"/>
              <a:t>(Merriam-Webster Dictionary)</a:t>
            </a:r>
          </a:p>
          <a:p>
            <a:pPr marL="0" indent="0">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4</a:t>
            </a:fld>
            <a:endParaRPr lang="en-US"/>
          </a:p>
        </p:txBody>
      </p:sp>
    </p:spTree>
    <p:extLst>
      <p:ext uri="{BB962C8B-B14F-4D97-AF65-F5344CB8AC3E}">
        <p14:creationId xmlns:p14="http://schemas.microsoft.com/office/powerpoint/2010/main" val="3402959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Questions addressed in this course</a:t>
            </a:r>
            <a:endParaRPr lang="en-US" dirty="0"/>
          </a:p>
        </p:txBody>
      </p:sp>
      <p:sp>
        <p:nvSpPr>
          <p:cNvPr id="3" name="Content Placeholder 2"/>
          <p:cNvSpPr>
            <a:spLocks noGrp="1"/>
          </p:cNvSpPr>
          <p:nvPr>
            <p:ph sz="quarter" idx="1"/>
          </p:nvPr>
        </p:nvSpPr>
        <p:spPr/>
        <p:txBody>
          <a:bodyPr/>
          <a:lstStyle/>
          <a:p>
            <a:pPr lvl="0"/>
            <a:r>
              <a:rPr lang="en-ZA" dirty="0" smtClean="0"/>
              <a:t>How should we study conflict?</a:t>
            </a:r>
          </a:p>
          <a:p>
            <a:pPr lvl="0"/>
            <a:r>
              <a:rPr lang="en-ZA" b="1" dirty="0" smtClean="0"/>
              <a:t>What </a:t>
            </a:r>
            <a:r>
              <a:rPr lang="en-ZA" b="1" dirty="0"/>
              <a:t>causes conflict?</a:t>
            </a:r>
            <a:endParaRPr lang="en-US" b="1" dirty="0"/>
          </a:p>
          <a:p>
            <a:pPr lvl="0"/>
            <a:r>
              <a:rPr lang="en-ZA" dirty="0"/>
              <a:t>Who participates in conflict?</a:t>
            </a:r>
            <a:endParaRPr lang="en-US" dirty="0"/>
          </a:p>
          <a:p>
            <a:pPr lvl="0"/>
            <a:r>
              <a:rPr lang="en-ZA" dirty="0"/>
              <a:t>How do people behave during conflict?</a:t>
            </a:r>
            <a:endParaRPr lang="en-US" dirty="0"/>
          </a:p>
          <a:p>
            <a:pPr lvl="0"/>
            <a:r>
              <a:rPr lang="en-ZA" dirty="0"/>
              <a:t>What are the consequences of conflict?</a:t>
            </a:r>
            <a:endParaRPr lang="en-US" dirty="0"/>
          </a:p>
          <a:p>
            <a:pPr lvl="0"/>
            <a:r>
              <a:rPr lang="en-ZA" dirty="0"/>
              <a:t>How do </a:t>
            </a:r>
            <a:r>
              <a:rPr lang="en-ZA" dirty="0" smtClean="0"/>
              <a:t>we </a:t>
            </a:r>
            <a:r>
              <a:rPr lang="en-ZA" dirty="0"/>
              <a:t>evaluate conflict?</a:t>
            </a:r>
            <a:endParaRPr lang="en-US" dirty="0"/>
          </a:p>
          <a:p>
            <a:pPr marL="0" indent="0">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5</a:t>
            </a:fld>
            <a:endParaRPr lang="en-US"/>
          </a:p>
        </p:txBody>
      </p:sp>
    </p:spTree>
    <p:extLst>
      <p:ext uri="{BB962C8B-B14F-4D97-AF65-F5344CB8AC3E}">
        <p14:creationId xmlns:p14="http://schemas.microsoft.com/office/powerpoint/2010/main" val="2802492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Literature</a:t>
            </a:r>
            <a:endParaRPr lang="en-US" dirty="0"/>
          </a:p>
        </p:txBody>
      </p:sp>
      <p:sp>
        <p:nvSpPr>
          <p:cNvPr id="3" name="Content Placeholder 2"/>
          <p:cNvSpPr>
            <a:spLocks noGrp="1"/>
          </p:cNvSpPr>
          <p:nvPr>
            <p:ph sz="quarter" idx="1"/>
          </p:nvPr>
        </p:nvSpPr>
        <p:spPr/>
        <p:txBody>
          <a:bodyPr>
            <a:normAutofit/>
          </a:bodyPr>
          <a:lstStyle/>
          <a:p>
            <a:pPr marL="0" indent="0">
              <a:buNone/>
            </a:pPr>
            <a:endParaRPr lang="en-US" sz="3200" dirty="0"/>
          </a:p>
          <a:p>
            <a:pPr marL="0" indent="0">
              <a:buNone/>
            </a:pPr>
            <a:endParaRPr lang="en-US" sz="3200" dirty="0" smtClean="0"/>
          </a:p>
          <a:p>
            <a:pPr marL="0" indent="0" algn="ctr">
              <a:buNone/>
            </a:pPr>
            <a:r>
              <a:rPr lang="en-US" sz="3200" dirty="0" smtClean="0"/>
              <a:t>What is the key similarity between </a:t>
            </a:r>
            <a:r>
              <a:rPr lang="en-US" sz="3200" dirty="0" err="1" smtClean="0"/>
              <a:t>Mamdani</a:t>
            </a:r>
            <a:r>
              <a:rPr lang="en-US" sz="3200" dirty="0" smtClean="0"/>
              <a:t> (2001) and Collier &amp; </a:t>
            </a:r>
            <a:r>
              <a:rPr lang="en-US" sz="3200" dirty="0" err="1" smtClean="0"/>
              <a:t>Hoeffler</a:t>
            </a:r>
            <a:r>
              <a:rPr lang="en-US" sz="3200" dirty="0" smtClean="0"/>
              <a:t> (2004)?</a:t>
            </a:r>
            <a:endParaRPr lang="en-US" sz="3200"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6</a:t>
            </a:fld>
            <a:endParaRPr lang="en-US"/>
          </a:p>
        </p:txBody>
      </p:sp>
    </p:spTree>
    <p:extLst>
      <p:ext uri="{BB962C8B-B14F-4D97-AF65-F5344CB8AC3E}">
        <p14:creationId xmlns:p14="http://schemas.microsoft.com/office/powerpoint/2010/main" val="2188717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Literature</a:t>
            </a:r>
            <a:endParaRPr lang="en-US" dirty="0"/>
          </a:p>
        </p:txBody>
      </p:sp>
      <p:sp>
        <p:nvSpPr>
          <p:cNvPr id="3" name="Content Placeholder 2"/>
          <p:cNvSpPr>
            <a:spLocks noGrp="1"/>
          </p:cNvSpPr>
          <p:nvPr>
            <p:ph sz="quarter" idx="1"/>
          </p:nvPr>
        </p:nvSpPr>
        <p:spPr/>
        <p:txBody>
          <a:bodyPr/>
          <a:lstStyle/>
          <a:p>
            <a:r>
              <a:rPr lang="en-US" dirty="0" err="1" smtClean="0"/>
              <a:t>Mamdani</a:t>
            </a:r>
            <a:r>
              <a:rPr lang="en-US" dirty="0" smtClean="0"/>
              <a:t> (2001)</a:t>
            </a:r>
          </a:p>
          <a:p>
            <a:pPr lvl="1"/>
            <a:r>
              <a:rPr lang="en-US" dirty="0" smtClean="0"/>
              <a:t>Rwandan genocide</a:t>
            </a:r>
          </a:p>
          <a:p>
            <a:pPr lvl="1"/>
            <a:r>
              <a:rPr lang="en-US" dirty="0" smtClean="0"/>
              <a:t>1994</a:t>
            </a:r>
          </a:p>
          <a:p>
            <a:pPr lvl="1"/>
            <a:r>
              <a:rPr lang="en-US" dirty="0" smtClean="0"/>
              <a:t>Qualitative evidence</a:t>
            </a:r>
          </a:p>
          <a:p>
            <a:pPr lvl="1"/>
            <a:endParaRPr lang="en-US" dirty="0" smtClean="0"/>
          </a:p>
          <a:p>
            <a:r>
              <a:rPr lang="en-US" dirty="0" smtClean="0"/>
              <a:t>Collier and </a:t>
            </a:r>
            <a:r>
              <a:rPr lang="en-US" dirty="0" err="1" smtClean="0"/>
              <a:t>Hoeffler</a:t>
            </a:r>
            <a:r>
              <a:rPr lang="en-US" dirty="0" smtClean="0"/>
              <a:t> (2004)</a:t>
            </a:r>
          </a:p>
          <a:p>
            <a:pPr lvl="1"/>
            <a:r>
              <a:rPr lang="en-US" dirty="0" smtClean="0"/>
              <a:t>Civil conflicts</a:t>
            </a:r>
          </a:p>
          <a:p>
            <a:pPr lvl="1"/>
            <a:r>
              <a:rPr lang="en-US" dirty="0" smtClean="0"/>
              <a:t>1960-1999</a:t>
            </a:r>
          </a:p>
          <a:p>
            <a:pPr lvl="1"/>
            <a:r>
              <a:rPr lang="en-US" dirty="0" smtClean="0"/>
              <a:t>Quantitative evidence</a:t>
            </a:r>
            <a:endParaRPr lang="en-US" dirty="0"/>
          </a:p>
          <a:p>
            <a:pPr lv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7</a:t>
            </a:fld>
            <a:endParaRPr lang="en-US"/>
          </a:p>
        </p:txBody>
      </p:sp>
    </p:spTree>
    <p:extLst>
      <p:ext uri="{BB962C8B-B14F-4D97-AF65-F5344CB8AC3E}">
        <p14:creationId xmlns:p14="http://schemas.microsoft.com/office/powerpoint/2010/main" val="135343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of Comparison</a:t>
            </a:r>
            <a:endParaRPr lang="en-US" dirty="0"/>
          </a:p>
        </p:txBody>
      </p:sp>
      <p:sp>
        <p:nvSpPr>
          <p:cNvPr id="3" name="Content Placeholder 2"/>
          <p:cNvSpPr>
            <a:spLocks noGrp="1"/>
          </p:cNvSpPr>
          <p:nvPr>
            <p:ph sz="quarter" idx="1"/>
          </p:nvPr>
        </p:nvSpPr>
        <p:spPr/>
        <p:txBody>
          <a:bodyPr/>
          <a:lstStyle/>
          <a:p>
            <a:pPr marL="0" indent="0">
              <a:buNone/>
            </a:pPr>
            <a:r>
              <a:rPr lang="en-US" dirty="0" smtClean="0"/>
              <a:t>Three basic approaches to answering a research question:</a:t>
            </a:r>
          </a:p>
          <a:p>
            <a:r>
              <a:rPr lang="en-US" dirty="0" smtClean="0"/>
              <a:t>Large-</a:t>
            </a:r>
            <a:r>
              <a:rPr lang="en-US" i="1" dirty="0" smtClean="0"/>
              <a:t>N</a:t>
            </a:r>
            <a:r>
              <a:rPr lang="en-US" dirty="0" smtClean="0"/>
              <a:t>: &gt; 50 cases.</a:t>
            </a:r>
            <a:endParaRPr lang="en-US" i="1" dirty="0" smtClean="0"/>
          </a:p>
          <a:p>
            <a:r>
              <a:rPr lang="en-US" dirty="0" smtClean="0"/>
              <a:t>Small-</a:t>
            </a:r>
            <a:r>
              <a:rPr lang="en-US" i="1" dirty="0" smtClean="0"/>
              <a:t>N: </a:t>
            </a:r>
            <a:r>
              <a:rPr lang="en-US" dirty="0" smtClean="0"/>
              <a:t>2-20 cases.</a:t>
            </a:r>
          </a:p>
          <a:p>
            <a:r>
              <a:rPr lang="en-US" dirty="0" smtClean="0"/>
              <a:t>Single case study: 1 case.</a:t>
            </a:r>
          </a:p>
          <a:p>
            <a:endParaRPr lang="en-US" dirty="0"/>
          </a:p>
          <a:p>
            <a:pPr marL="0" indent="0">
              <a:buNone/>
            </a:pPr>
            <a:r>
              <a:rPr lang="en-US" i="1" dirty="0" smtClean="0"/>
              <a:t>N = </a:t>
            </a:r>
            <a:r>
              <a:rPr lang="en-US" dirty="0" smtClean="0"/>
              <a:t>number of cases/observations.</a:t>
            </a:r>
            <a:endParaRPr lang="en-US" i="1"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8</a:t>
            </a:fld>
            <a:endParaRPr lang="en-US"/>
          </a:p>
        </p:txBody>
      </p:sp>
    </p:spTree>
    <p:extLst>
      <p:ext uri="{BB962C8B-B14F-4D97-AF65-F5344CB8AC3E}">
        <p14:creationId xmlns:p14="http://schemas.microsoft.com/office/powerpoint/2010/main" val="1211046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Small-</a:t>
            </a:r>
            <a:r>
              <a:rPr lang="en-US" sz="3600" i="1" dirty="0" smtClean="0"/>
              <a:t>n </a:t>
            </a:r>
            <a:r>
              <a:rPr lang="en-US" sz="3600" dirty="0" smtClean="0"/>
              <a:t>(aka ‘comparative method’)</a:t>
            </a:r>
            <a:endParaRPr lang="en-US" sz="3600" dirty="0"/>
          </a:p>
        </p:txBody>
      </p:sp>
      <p:sp>
        <p:nvSpPr>
          <p:cNvPr id="3" name="Content Placeholder 2"/>
          <p:cNvSpPr>
            <a:spLocks noGrp="1"/>
          </p:cNvSpPr>
          <p:nvPr>
            <p:ph sz="quarter" idx="1"/>
          </p:nvPr>
        </p:nvSpPr>
        <p:spPr/>
        <p:txBody>
          <a:bodyPr/>
          <a:lstStyle/>
          <a:p>
            <a:r>
              <a:rPr lang="en-US" dirty="0" smtClean="0"/>
              <a:t>Cases are intentionally selected in order to establish ‘control.’</a:t>
            </a:r>
          </a:p>
          <a:p>
            <a:r>
              <a:rPr lang="en-US" dirty="0" smtClean="0"/>
              <a:t>Most Similar Systems Design (MSSD).</a:t>
            </a:r>
          </a:p>
          <a:p>
            <a:pPr lvl="1"/>
            <a:r>
              <a:rPr lang="en-US" dirty="0" smtClean="0"/>
              <a:t>Similar cases.</a:t>
            </a:r>
          </a:p>
          <a:p>
            <a:pPr lvl="1"/>
            <a:r>
              <a:rPr lang="en-US" dirty="0" smtClean="0"/>
              <a:t>Different outcome.</a:t>
            </a:r>
          </a:p>
          <a:p>
            <a:r>
              <a:rPr lang="en-US" dirty="0" smtClean="0"/>
              <a:t>Most Different Systems Design (MDSD).</a:t>
            </a:r>
          </a:p>
          <a:p>
            <a:pPr lvl="1"/>
            <a:r>
              <a:rPr lang="en-US" dirty="0" smtClean="0"/>
              <a:t>Different cases.</a:t>
            </a:r>
          </a:p>
          <a:p>
            <a:pPr lvl="1"/>
            <a:r>
              <a:rPr lang="en-US" dirty="0" smtClean="0"/>
              <a:t>Same outcome.</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F0F41EF-A561-DA4C-90E1-D8170B2F0E72}" type="slidenum">
              <a:rPr lang="en-US" smtClean="0"/>
              <a:t>9</a:t>
            </a:fld>
            <a:endParaRPr lang="en-US"/>
          </a:p>
        </p:txBody>
      </p:sp>
    </p:spTree>
    <p:extLst>
      <p:ext uri="{BB962C8B-B14F-4D97-AF65-F5344CB8AC3E}">
        <p14:creationId xmlns:p14="http://schemas.microsoft.com/office/powerpoint/2010/main" val="423404340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234</TotalTime>
  <Words>843</Words>
  <Application>Microsoft Office PowerPoint</Application>
  <PresentationFormat>On-screen Show (4:3)</PresentationFormat>
  <Paragraphs>224</Paragraphs>
  <Slides>36</Slides>
  <Notes>3</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Median</vt:lpstr>
      <vt:lpstr>Merits of methodology</vt:lpstr>
      <vt:lpstr>Lecture Structure</vt:lpstr>
      <vt:lpstr>Methods of Comparison</vt:lpstr>
      <vt:lpstr>Methodology</vt:lpstr>
      <vt:lpstr>Questions addressed in this course</vt:lpstr>
      <vt:lpstr>Comparing Literature</vt:lpstr>
      <vt:lpstr>Comparing Literature</vt:lpstr>
      <vt:lpstr>Methods of Comparison</vt:lpstr>
      <vt:lpstr>Small-n (aka ‘comparative method’)</vt:lpstr>
      <vt:lpstr>Most Similar Systems Design (MSSD)</vt:lpstr>
      <vt:lpstr>Most Different Systems Design (MDSD)</vt:lpstr>
      <vt:lpstr>Single Case Study</vt:lpstr>
      <vt:lpstr>What is a Single-Country Study?</vt:lpstr>
      <vt:lpstr>What is a Case Study?</vt:lpstr>
      <vt:lpstr>Functions of a Case Study</vt:lpstr>
      <vt:lpstr>Limitations of Single Case Studies</vt:lpstr>
      <vt:lpstr>Further Reading</vt:lpstr>
      <vt:lpstr>Quantitative Literature</vt:lpstr>
      <vt:lpstr>Regression Analysis (1/2)</vt:lpstr>
      <vt:lpstr>Characteristics of Quantitative Literature</vt:lpstr>
      <vt:lpstr>Large-n</vt:lpstr>
      <vt:lpstr>Collier &amp; Hoeffler’s dataset by the numbers</vt:lpstr>
      <vt:lpstr>Concepts in this Course </vt:lpstr>
      <vt:lpstr>Concept v. Variable</vt:lpstr>
      <vt:lpstr>How do we measure the following concepts?</vt:lpstr>
      <vt:lpstr>Statistical Techniques</vt:lpstr>
      <vt:lpstr>Natural Resources and Conflict</vt:lpstr>
      <vt:lpstr>Regression</vt:lpstr>
      <vt:lpstr>Regression Analysis (1/2)</vt:lpstr>
      <vt:lpstr>Regression Analysis (2/2)</vt:lpstr>
      <vt:lpstr>Terminology</vt:lpstr>
      <vt:lpstr>Limitations</vt:lpstr>
      <vt:lpstr>Analysing Collier &amp; Hoeffler (2004)</vt:lpstr>
      <vt:lpstr>Theory and Your Research</vt:lpstr>
      <vt:lpstr>Applying Theory Systematically</vt:lpstr>
      <vt:lpstr>Referring to Theory as Evidence</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Marchant</dc:creator>
  <cp:lastModifiedBy>User</cp:lastModifiedBy>
  <cp:revision>108</cp:revision>
  <dcterms:created xsi:type="dcterms:W3CDTF">2012-08-26T19:22:53Z</dcterms:created>
  <dcterms:modified xsi:type="dcterms:W3CDTF">2012-08-31T08:51:36Z</dcterms:modified>
</cp:coreProperties>
</file>