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3" r:id="rId3"/>
    <p:sldId id="258" r:id="rId4"/>
    <p:sldId id="264" r:id="rId5"/>
    <p:sldId id="265" r:id="rId6"/>
    <p:sldId id="260" r:id="rId7"/>
    <p:sldId id="272" r:id="rId8"/>
    <p:sldId id="266" r:id="rId9"/>
    <p:sldId id="267" r:id="rId10"/>
    <p:sldId id="268" r:id="rId11"/>
    <p:sldId id="269" r:id="rId12"/>
    <p:sldId id="270" r:id="rId13"/>
    <p:sldId id="271" r:id="rId14"/>
    <p:sldId id="261" r:id="rId15"/>
    <p:sldId id="262" r:id="rId16"/>
    <p:sldId id="263" r:id="rId17"/>
    <p:sldId id="27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56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A70F650-AE04-4B16-9140-B2AC12DCBE5A}" type="datetimeFigureOut">
              <a:rPr lang="en-ZA" smtClean="0"/>
              <a:t>01/05/14</a:t>
            </a:fld>
            <a:endParaRPr lang="en-ZA"/>
          </a:p>
        </p:txBody>
      </p:sp>
      <p:sp>
        <p:nvSpPr>
          <p:cNvPr id="5" name="Footer Placeholder 4"/>
          <p:cNvSpPr>
            <a:spLocks noGrp="1"/>
          </p:cNvSpPr>
          <p:nvPr>
            <p:ph type="ftr" sz="quarter" idx="11"/>
          </p:nvPr>
        </p:nvSpPr>
        <p:spPr/>
        <p:txBody>
          <a:bodyPr/>
          <a:lstStyle/>
          <a:p>
            <a:endParaRPr lang="en-ZA"/>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F4F78E04-B083-458B-96A4-A709AF8BC4A5}" type="slidenum">
              <a:rPr lang="en-ZA" smtClean="0"/>
              <a:t>‹#›</a:t>
            </a:fld>
            <a:endParaRPr lang="en-ZA"/>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70F650-AE04-4B16-9140-B2AC12DCBE5A}" type="datetimeFigureOut">
              <a:rPr lang="en-ZA" smtClean="0"/>
              <a:t>01/05/14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F4F78E04-B083-458B-96A4-A709AF8BC4A5}" type="slidenum">
              <a:rPr lang="en-ZA" smtClean="0"/>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A70F650-AE04-4B16-9140-B2AC12DCBE5A}" type="datetimeFigureOut">
              <a:rPr lang="en-ZA" smtClean="0"/>
              <a:t>01/05/14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F4F78E04-B083-458B-96A4-A709AF8BC4A5}" type="slidenum">
              <a:rPr lang="en-ZA" smtClean="0"/>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70F650-AE04-4B16-9140-B2AC12DCBE5A}" type="datetimeFigureOut">
              <a:rPr lang="en-ZA" smtClean="0"/>
              <a:t>01/05/14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F4F78E04-B083-458B-96A4-A709AF8BC4A5}" type="slidenum">
              <a:rPr lang="en-ZA" smtClean="0"/>
              <a:t>‹#›</a:t>
            </a:fld>
            <a:endParaRPr lang="en-Z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A70F650-AE04-4B16-9140-B2AC12DCBE5A}" type="datetimeFigureOut">
              <a:rPr lang="en-ZA" smtClean="0"/>
              <a:t>01/05/14</a:t>
            </a:fld>
            <a:endParaRPr lang="en-ZA"/>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F4F78E04-B083-458B-96A4-A709AF8BC4A5}" type="slidenum">
              <a:rPr lang="en-ZA" smtClean="0"/>
              <a:t>‹#›</a:t>
            </a:fld>
            <a:endParaRPr lang="en-ZA"/>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A70F650-AE04-4B16-9140-B2AC12DCBE5A}" type="datetimeFigureOut">
              <a:rPr lang="en-ZA" smtClean="0"/>
              <a:t>01/05/14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F4F78E04-B083-458B-96A4-A709AF8BC4A5}" type="slidenum">
              <a:rPr lang="en-ZA" smtClean="0"/>
              <a:t>‹#›</a:t>
            </a:fld>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A70F650-AE04-4B16-9140-B2AC12DCBE5A}" type="datetimeFigureOut">
              <a:rPr lang="en-ZA" smtClean="0"/>
              <a:t>01/05/14</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F4F78E04-B083-458B-96A4-A709AF8BC4A5}" type="slidenum">
              <a:rPr lang="en-ZA" smtClean="0"/>
              <a:t>‹#›</a:t>
            </a:fld>
            <a:endParaRPr lang="en-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70F650-AE04-4B16-9140-B2AC12DCBE5A}" type="datetimeFigureOut">
              <a:rPr lang="en-ZA" smtClean="0"/>
              <a:t>01/05/14</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F4F78E04-B083-458B-96A4-A709AF8BC4A5}" type="slidenum">
              <a:rPr lang="en-ZA" smtClean="0"/>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1A70F650-AE04-4B16-9140-B2AC12DCBE5A}" type="datetimeFigureOut">
              <a:rPr lang="en-ZA" smtClean="0"/>
              <a:t>01/05/14</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F4F78E04-B083-458B-96A4-A709AF8BC4A5}" type="slidenum">
              <a:rPr lang="en-ZA" smtClean="0"/>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A70F650-AE04-4B16-9140-B2AC12DCBE5A}" type="datetimeFigureOut">
              <a:rPr lang="en-ZA" smtClean="0"/>
              <a:t>01/05/14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F4F78E04-B083-458B-96A4-A709AF8BC4A5}" type="slidenum">
              <a:rPr lang="en-ZA" smtClean="0"/>
              <a:t>‹#›</a:t>
            </a:fld>
            <a:endParaRPr lang="en-ZA"/>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1A70F650-AE04-4B16-9140-B2AC12DCBE5A}" type="datetimeFigureOut">
              <a:rPr lang="en-ZA" smtClean="0"/>
              <a:t>01/05/14</a:t>
            </a:fld>
            <a:endParaRPr lang="en-ZA"/>
          </a:p>
        </p:txBody>
      </p:sp>
      <p:sp>
        <p:nvSpPr>
          <p:cNvPr id="7" name="Slide Number Placeholder 6"/>
          <p:cNvSpPr>
            <a:spLocks noGrp="1"/>
          </p:cNvSpPr>
          <p:nvPr>
            <p:ph type="sldNum" sz="quarter" idx="12"/>
          </p:nvPr>
        </p:nvSpPr>
        <p:spPr/>
        <p:txBody>
          <a:bodyPr/>
          <a:lstStyle/>
          <a:p>
            <a:fld id="{F4F78E04-B083-458B-96A4-A709AF8BC4A5}" type="slidenum">
              <a:rPr lang="en-ZA" smtClean="0"/>
              <a:t>‹#›</a:t>
            </a:fld>
            <a:endParaRPr lang="en-ZA"/>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ZA"/>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1A70F650-AE04-4B16-9140-B2AC12DCBE5A}" type="datetimeFigureOut">
              <a:rPr lang="en-ZA" smtClean="0"/>
              <a:t>01/05/14</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F4F78E04-B083-458B-96A4-A709AF8BC4A5}" type="slidenum">
              <a:rPr lang="en-ZA" smtClean="0"/>
              <a:t>‹#›</a:t>
            </a:fld>
            <a:endParaRPr lang="en-ZA"/>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ZA"/>
          </a:p>
        </p:txBody>
      </p:sp>
      <p:sp>
        <p:nvSpPr>
          <p:cNvPr id="2" name="Title 1"/>
          <p:cNvSpPr>
            <a:spLocks noGrp="1"/>
          </p:cNvSpPr>
          <p:nvPr>
            <p:ph type="ctrTitle"/>
          </p:nvPr>
        </p:nvSpPr>
        <p:spPr/>
        <p:txBody>
          <a:bodyPr/>
          <a:lstStyle/>
          <a:p>
            <a:r>
              <a:rPr lang="en-ZA" dirty="0" smtClean="0"/>
              <a:t>Feedback on content &amp;  structure</a:t>
            </a:r>
            <a:endParaRPr lang="en-ZA" dirty="0"/>
          </a:p>
        </p:txBody>
      </p:sp>
    </p:spTree>
    <p:extLst>
      <p:ext uri="{BB962C8B-B14F-4D97-AF65-F5344CB8AC3E}">
        <p14:creationId xmlns:p14="http://schemas.microsoft.com/office/powerpoint/2010/main" val="31729804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Academic language </a:t>
            </a:r>
          </a:p>
        </p:txBody>
      </p:sp>
      <p:sp>
        <p:nvSpPr>
          <p:cNvPr id="3" name="Content Placeholder 2"/>
          <p:cNvSpPr>
            <a:spLocks noGrp="1"/>
          </p:cNvSpPr>
          <p:nvPr>
            <p:ph idx="1"/>
          </p:nvPr>
        </p:nvSpPr>
        <p:spPr>
          <a:xfrm>
            <a:off x="457200" y="1752600"/>
            <a:ext cx="8229600" cy="4844752"/>
          </a:xfrm>
        </p:spPr>
        <p:txBody>
          <a:bodyPr>
            <a:normAutofit fontScale="92500" lnSpcReduction="10000"/>
          </a:bodyPr>
          <a:lstStyle/>
          <a:p>
            <a:pPr marL="114300" indent="0">
              <a:buNone/>
            </a:pPr>
            <a:r>
              <a:rPr lang="en-ZA" b="1" dirty="0" smtClean="0"/>
              <a:t>Do </a:t>
            </a:r>
            <a:r>
              <a:rPr lang="en-ZA" b="1" dirty="0"/>
              <a:t>not use slang, wordy/poetic language, clichés  and other forms of speech that are only appropriate in less formal contexts. </a:t>
            </a:r>
          </a:p>
          <a:p>
            <a:pPr marL="114300" indent="0">
              <a:buNone/>
            </a:pPr>
            <a:endParaRPr lang="en-ZA" dirty="0"/>
          </a:p>
          <a:p>
            <a:r>
              <a:rPr lang="en-ZA" b="1" dirty="0"/>
              <a:t>Example: </a:t>
            </a:r>
            <a:r>
              <a:rPr lang="en-ZA" dirty="0"/>
              <a:t>South Africa bit off more than it could chew on Zimbabwe. </a:t>
            </a:r>
          </a:p>
          <a:p>
            <a:r>
              <a:rPr lang="en-ZA" b="1" dirty="0"/>
              <a:t>Instead use: </a:t>
            </a:r>
            <a:r>
              <a:rPr lang="en-ZA" dirty="0"/>
              <a:t>South Africa faced major challenges confronting Zimbabwe.</a:t>
            </a:r>
          </a:p>
          <a:p>
            <a:endParaRPr lang="en-ZA" dirty="0" smtClean="0"/>
          </a:p>
          <a:p>
            <a:endParaRPr lang="en-ZA" dirty="0"/>
          </a:p>
          <a:p>
            <a:r>
              <a:rPr lang="en-ZA" b="1" dirty="0"/>
              <a:t>Example: </a:t>
            </a:r>
            <a:r>
              <a:rPr lang="en-ZA" dirty="0"/>
              <a:t>The US intervention was too little, too late. </a:t>
            </a:r>
          </a:p>
          <a:p>
            <a:r>
              <a:rPr lang="en-ZA" b="1" dirty="0" smtClean="0"/>
              <a:t>Instead use: </a:t>
            </a:r>
            <a:r>
              <a:rPr lang="en-ZA" dirty="0" smtClean="0"/>
              <a:t>The </a:t>
            </a:r>
            <a:r>
              <a:rPr lang="en-ZA" dirty="0"/>
              <a:t>US intervention began too late to </a:t>
            </a:r>
            <a:r>
              <a:rPr lang="en-ZA" dirty="0" smtClean="0"/>
              <a:t>accomplish </a:t>
            </a:r>
            <a:r>
              <a:rPr lang="en-ZA" dirty="0"/>
              <a:t>its goals.</a:t>
            </a:r>
          </a:p>
          <a:p>
            <a:endParaRPr lang="en-ZA" dirty="0"/>
          </a:p>
        </p:txBody>
      </p:sp>
    </p:spTree>
    <p:extLst>
      <p:ext uri="{BB962C8B-B14F-4D97-AF65-F5344CB8AC3E}">
        <p14:creationId xmlns:p14="http://schemas.microsoft.com/office/powerpoint/2010/main" val="16339719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Academic language </a:t>
            </a:r>
          </a:p>
        </p:txBody>
      </p:sp>
      <p:sp>
        <p:nvSpPr>
          <p:cNvPr id="3" name="Content Placeholder 2"/>
          <p:cNvSpPr>
            <a:spLocks noGrp="1"/>
          </p:cNvSpPr>
          <p:nvPr>
            <p:ph idx="1"/>
          </p:nvPr>
        </p:nvSpPr>
        <p:spPr>
          <a:xfrm>
            <a:off x="457200" y="1752600"/>
            <a:ext cx="8229600" cy="4556720"/>
          </a:xfrm>
        </p:spPr>
        <p:txBody>
          <a:bodyPr>
            <a:normAutofit/>
          </a:bodyPr>
          <a:lstStyle/>
          <a:p>
            <a:pPr marL="114300" indent="0">
              <a:buNone/>
            </a:pPr>
            <a:r>
              <a:rPr lang="en-ZA" b="1" dirty="0" smtClean="0"/>
              <a:t>Be </a:t>
            </a:r>
            <a:r>
              <a:rPr lang="en-ZA" b="1" dirty="0"/>
              <a:t>confident in your argument</a:t>
            </a:r>
            <a:r>
              <a:rPr lang="en-ZA" dirty="0"/>
              <a:t>. Avoid words </a:t>
            </a:r>
            <a:r>
              <a:rPr lang="en-ZA" dirty="0" smtClean="0"/>
              <a:t>/phrases like:  it </a:t>
            </a:r>
            <a:r>
              <a:rPr lang="en-ZA" dirty="0"/>
              <a:t>seems like/maybe/it feels </a:t>
            </a:r>
            <a:r>
              <a:rPr lang="en-ZA" dirty="0" smtClean="0"/>
              <a:t>like/perhaps.</a:t>
            </a:r>
          </a:p>
          <a:p>
            <a:pPr marL="114300" indent="0">
              <a:buNone/>
            </a:pPr>
            <a:endParaRPr lang="en-ZA" dirty="0"/>
          </a:p>
          <a:p>
            <a:pPr marL="114300" indent="0">
              <a:buNone/>
            </a:pPr>
            <a:r>
              <a:rPr lang="en-ZA" b="1" dirty="0"/>
              <a:t>S</a:t>
            </a:r>
            <a:r>
              <a:rPr lang="en-ZA" b="1" dirty="0" smtClean="0"/>
              <a:t>cholars/theorists </a:t>
            </a:r>
            <a:r>
              <a:rPr lang="en-ZA" b="1" dirty="0"/>
              <a:t>are talked about in the present tense, rather than in the past tense</a:t>
            </a:r>
            <a:r>
              <a:rPr lang="en-ZA" dirty="0"/>
              <a:t>. </a:t>
            </a:r>
            <a:endParaRPr lang="en-ZA" dirty="0" smtClean="0"/>
          </a:p>
          <a:p>
            <a:pPr marL="114300" indent="0">
              <a:buNone/>
            </a:pPr>
            <a:r>
              <a:rPr lang="en-ZA" dirty="0" smtClean="0"/>
              <a:t>‘</a:t>
            </a:r>
            <a:r>
              <a:rPr lang="en-ZA" dirty="0"/>
              <a:t>Plato argued that</a:t>
            </a:r>
            <a:r>
              <a:rPr lang="en-ZA" dirty="0" smtClean="0"/>
              <a:t>’  = incorrect</a:t>
            </a:r>
          </a:p>
          <a:p>
            <a:pPr marL="114300" indent="0">
              <a:buNone/>
            </a:pPr>
            <a:r>
              <a:rPr lang="en-ZA" dirty="0" smtClean="0"/>
              <a:t>‘</a:t>
            </a:r>
            <a:r>
              <a:rPr lang="en-ZA" dirty="0"/>
              <a:t>Plato argue</a:t>
            </a:r>
            <a:r>
              <a:rPr lang="en-ZA" b="1" dirty="0"/>
              <a:t>s</a:t>
            </a:r>
            <a:r>
              <a:rPr lang="en-ZA" dirty="0"/>
              <a:t> that</a:t>
            </a:r>
            <a:r>
              <a:rPr lang="en-ZA" dirty="0" smtClean="0"/>
              <a:t>’ = correct </a:t>
            </a:r>
          </a:p>
          <a:p>
            <a:pPr marL="114300" indent="0">
              <a:buNone/>
            </a:pPr>
            <a:endParaRPr lang="en-ZA" dirty="0" smtClean="0"/>
          </a:p>
          <a:p>
            <a:pPr marL="114300" indent="0">
              <a:buNone/>
            </a:pPr>
            <a:r>
              <a:rPr lang="en-ZA" b="1" dirty="0" smtClean="0"/>
              <a:t>A theory </a:t>
            </a:r>
            <a:r>
              <a:rPr lang="en-ZA" b="1" dirty="0"/>
              <a:t>cannot say or argue. </a:t>
            </a:r>
            <a:r>
              <a:rPr lang="en-ZA" b="1" dirty="0" smtClean="0"/>
              <a:t>The </a:t>
            </a:r>
            <a:r>
              <a:rPr lang="en-ZA" b="1" dirty="0"/>
              <a:t>people who subscribe to that theory can argue, say, believe</a:t>
            </a:r>
            <a:r>
              <a:rPr lang="en-ZA" dirty="0"/>
              <a:t>, etc. e.g. Realists argue </a:t>
            </a:r>
            <a:r>
              <a:rPr lang="en-ZA" dirty="0" smtClean="0"/>
              <a:t>that…</a:t>
            </a:r>
            <a:endParaRPr lang="en-ZA" dirty="0"/>
          </a:p>
          <a:p>
            <a:pPr marL="114300" indent="0">
              <a:buNone/>
            </a:pPr>
            <a:endParaRPr lang="en-ZA" dirty="0"/>
          </a:p>
        </p:txBody>
      </p:sp>
    </p:spTree>
    <p:extLst>
      <p:ext uri="{BB962C8B-B14F-4D97-AF65-F5344CB8AC3E}">
        <p14:creationId xmlns:p14="http://schemas.microsoft.com/office/powerpoint/2010/main" val="36919222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a:t>Helpful Phrases </a:t>
            </a:r>
            <a:r>
              <a:rPr lang="en-ZA" dirty="0" smtClean="0"/>
              <a:t>for </a:t>
            </a:r>
            <a:r>
              <a:rPr lang="en-ZA" dirty="0"/>
              <a:t>Academic Writing</a:t>
            </a:r>
          </a:p>
        </p:txBody>
      </p:sp>
      <p:sp>
        <p:nvSpPr>
          <p:cNvPr id="3" name="Content Placeholder 2"/>
          <p:cNvSpPr>
            <a:spLocks noGrp="1"/>
          </p:cNvSpPr>
          <p:nvPr>
            <p:ph idx="1"/>
          </p:nvPr>
        </p:nvSpPr>
        <p:spPr/>
        <p:txBody>
          <a:bodyPr>
            <a:normAutofit fontScale="92500" lnSpcReduction="10000"/>
          </a:bodyPr>
          <a:lstStyle/>
          <a:p>
            <a:pPr marL="114300" indent="0">
              <a:buNone/>
            </a:pPr>
            <a:r>
              <a:rPr lang="en-ZA" b="1" dirty="0"/>
              <a:t>Providing context:</a:t>
            </a:r>
          </a:p>
          <a:p>
            <a:r>
              <a:rPr lang="en-ZA" dirty="0"/>
              <a:t>Recent work in the field has shown…</a:t>
            </a:r>
          </a:p>
          <a:p>
            <a:r>
              <a:rPr lang="en-ZA" dirty="0"/>
              <a:t>It is generally accepted that…</a:t>
            </a:r>
          </a:p>
          <a:p>
            <a:endParaRPr lang="en-ZA" dirty="0" smtClean="0"/>
          </a:p>
          <a:p>
            <a:pPr marL="114300" indent="0">
              <a:buNone/>
            </a:pPr>
            <a:r>
              <a:rPr lang="en-ZA" b="1" dirty="0" smtClean="0"/>
              <a:t>Weakening </a:t>
            </a:r>
            <a:r>
              <a:rPr lang="en-ZA" b="1" dirty="0"/>
              <a:t>a statement:</a:t>
            </a:r>
          </a:p>
          <a:p>
            <a:r>
              <a:rPr lang="en-ZA" dirty="0"/>
              <a:t>This is possibly…</a:t>
            </a:r>
          </a:p>
          <a:p>
            <a:r>
              <a:rPr lang="en-ZA" dirty="0" err="1" smtClean="0"/>
              <a:t>Naidoo’s</a:t>
            </a:r>
            <a:r>
              <a:rPr lang="en-ZA" dirty="0" smtClean="0"/>
              <a:t> </a:t>
            </a:r>
            <a:r>
              <a:rPr lang="en-ZA" dirty="0"/>
              <a:t>argument is not completely</a:t>
            </a:r>
            <a:r>
              <a:rPr lang="en-ZA" dirty="0" smtClean="0"/>
              <a:t>…</a:t>
            </a:r>
          </a:p>
          <a:p>
            <a:endParaRPr lang="en-ZA" dirty="0" smtClean="0"/>
          </a:p>
          <a:p>
            <a:pPr marL="114300" indent="0">
              <a:buNone/>
            </a:pPr>
            <a:r>
              <a:rPr lang="en-ZA" b="1" dirty="0"/>
              <a:t>Showing disagreement:</a:t>
            </a:r>
          </a:p>
          <a:p>
            <a:r>
              <a:rPr lang="en-ZA" dirty="0"/>
              <a:t>While the discussion makes some good points, there are serious flaws in the arguments.</a:t>
            </a:r>
          </a:p>
          <a:p>
            <a:endParaRPr lang="en-ZA" dirty="0"/>
          </a:p>
          <a:p>
            <a:endParaRPr lang="en-ZA" dirty="0"/>
          </a:p>
          <a:p>
            <a:endParaRPr lang="en-ZA" dirty="0"/>
          </a:p>
        </p:txBody>
      </p:sp>
    </p:spTree>
    <p:extLst>
      <p:ext uri="{BB962C8B-B14F-4D97-AF65-F5344CB8AC3E}">
        <p14:creationId xmlns:p14="http://schemas.microsoft.com/office/powerpoint/2010/main" val="2655775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Writing Clearly </a:t>
            </a:r>
          </a:p>
        </p:txBody>
      </p:sp>
      <p:sp>
        <p:nvSpPr>
          <p:cNvPr id="3" name="Content Placeholder 2"/>
          <p:cNvSpPr>
            <a:spLocks noGrp="1"/>
          </p:cNvSpPr>
          <p:nvPr>
            <p:ph idx="1"/>
          </p:nvPr>
        </p:nvSpPr>
        <p:spPr/>
        <p:txBody>
          <a:bodyPr>
            <a:normAutofit/>
          </a:bodyPr>
          <a:lstStyle/>
          <a:p>
            <a:pPr algn="just"/>
            <a:r>
              <a:rPr lang="en-ZA" dirty="0" smtClean="0"/>
              <a:t>Deviation </a:t>
            </a:r>
            <a:r>
              <a:rPr lang="en-ZA" dirty="0"/>
              <a:t>from the ordinary humdrum of common routine of existence is that which provides zest to Man’s cycle of existence</a:t>
            </a:r>
            <a:r>
              <a:rPr lang="en-ZA" dirty="0" smtClean="0"/>
              <a:t>.</a:t>
            </a:r>
            <a:endParaRPr lang="en-ZA" dirty="0"/>
          </a:p>
          <a:p>
            <a:pPr algn="just"/>
            <a:endParaRPr lang="en-ZA" dirty="0"/>
          </a:p>
          <a:p>
            <a:pPr algn="just"/>
            <a:endParaRPr lang="en-ZA" dirty="0"/>
          </a:p>
          <a:p>
            <a:pPr algn="just"/>
            <a:r>
              <a:rPr lang="en-ZA" dirty="0" smtClean="0"/>
              <a:t>One </a:t>
            </a:r>
            <a:r>
              <a:rPr lang="en-ZA" dirty="0"/>
              <a:t>should abstain from unnecessarily postponing to a future juncture that which one can effect immediately</a:t>
            </a:r>
            <a:r>
              <a:rPr lang="en-ZA" dirty="0" smtClean="0"/>
              <a:t>. </a:t>
            </a:r>
            <a:endParaRPr lang="en-ZA" dirty="0"/>
          </a:p>
          <a:p>
            <a:endParaRPr lang="en-ZA" dirty="0"/>
          </a:p>
          <a:p>
            <a:endParaRPr lang="en-ZA" dirty="0"/>
          </a:p>
        </p:txBody>
      </p:sp>
    </p:spTree>
    <p:extLst>
      <p:ext uri="{BB962C8B-B14F-4D97-AF65-F5344CB8AC3E}">
        <p14:creationId xmlns:p14="http://schemas.microsoft.com/office/powerpoint/2010/main" val="8441023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conclusion</a:t>
            </a:r>
            <a:endParaRPr lang="en-ZA" dirty="0"/>
          </a:p>
        </p:txBody>
      </p:sp>
      <p:sp>
        <p:nvSpPr>
          <p:cNvPr id="3" name="Content Placeholder 2"/>
          <p:cNvSpPr>
            <a:spLocks noGrp="1"/>
          </p:cNvSpPr>
          <p:nvPr>
            <p:ph idx="1"/>
          </p:nvPr>
        </p:nvSpPr>
        <p:spPr/>
        <p:txBody>
          <a:bodyPr>
            <a:normAutofit/>
          </a:bodyPr>
          <a:lstStyle/>
          <a:p>
            <a:pPr marL="114300" indent="0">
              <a:buNone/>
            </a:pPr>
            <a:r>
              <a:rPr lang="en-ZA" b="1" dirty="0"/>
              <a:t>Common Comments</a:t>
            </a:r>
            <a:r>
              <a:rPr lang="en-ZA" b="1" dirty="0" smtClean="0"/>
              <a:t>:</a:t>
            </a:r>
          </a:p>
          <a:p>
            <a:pPr marL="114300" indent="0">
              <a:buNone/>
            </a:pPr>
            <a:endParaRPr lang="en-ZA" b="1" dirty="0"/>
          </a:p>
          <a:p>
            <a:r>
              <a:rPr lang="en-ZA" b="1" dirty="0" smtClean="0"/>
              <a:t>This </a:t>
            </a:r>
            <a:r>
              <a:rPr lang="en-ZA" b="1" dirty="0"/>
              <a:t>is not a conclusion: </a:t>
            </a:r>
            <a:r>
              <a:rPr lang="en-ZA" dirty="0"/>
              <a:t>The Conclusion of the paper should refer back to the thesis statement and highlight briefly the strengths and weaknesses of the central argument as outlined in the body of the paper</a:t>
            </a:r>
            <a:endParaRPr lang="en-ZA" dirty="0" smtClean="0"/>
          </a:p>
          <a:p>
            <a:pPr marL="114300" indent="0">
              <a:buNone/>
            </a:pPr>
            <a:endParaRPr lang="en-ZA" dirty="0"/>
          </a:p>
          <a:p>
            <a:r>
              <a:rPr lang="en-ZA" b="1" dirty="0" smtClean="0"/>
              <a:t>This </a:t>
            </a:r>
            <a:r>
              <a:rPr lang="en-ZA" b="1" dirty="0"/>
              <a:t>is new information/ a new idea</a:t>
            </a:r>
            <a:r>
              <a:rPr lang="en-ZA" b="1" dirty="0" smtClean="0"/>
              <a:t>!: </a:t>
            </a:r>
            <a:r>
              <a:rPr lang="en-ZA" dirty="0" smtClean="0"/>
              <a:t>you </a:t>
            </a:r>
            <a:r>
              <a:rPr lang="en-ZA" dirty="0"/>
              <a:t>may not introduce new information in a </a:t>
            </a:r>
            <a:r>
              <a:rPr lang="en-ZA" dirty="0" smtClean="0"/>
              <a:t>conclusion!</a:t>
            </a:r>
            <a:endParaRPr lang="en-ZA" dirty="0"/>
          </a:p>
        </p:txBody>
      </p:sp>
    </p:spTree>
    <p:extLst>
      <p:ext uri="{BB962C8B-B14F-4D97-AF65-F5344CB8AC3E}">
        <p14:creationId xmlns:p14="http://schemas.microsoft.com/office/powerpoint/2010/main" val="12672257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Essay formatting tips:</a:t>
            </a:r>
            <a:endParaRPr lang="en-ZA" dirty="0"/>
          </a:p>
        </p:txBody>
      </p:sp>
      <p:sp>
        <p:nvSpPr>
          <p:cNvPr id="3" name="Content Placeholder 2"/>
          <p:cNvSpPr>
            <a:spLocks noGrp="1"/>
          </p:cNvSpPr>
          <p:nvPr>
            <p:ph idx="1"/>
          </p:nvPr>
        </p:nvSpPr>
        <p:spPr>
          <a:xfrm>
            <a:off x="457200" y="1752600"/>
            <a:ext cx="8229600" cy="4772744"/>
          </a:xfrm>
        </p:spPr>
        <p:txBody>
          <a:bodyPr>
            <a:normAutofit fontScale="92500" lnSpcReduction="10000"/>
          </a:bodyPr>
          <a:lstStyle/>
          <a:p>
            <a:r>
              <a:rPr lang="en-ZA" dirty="0" smtClean="0"/>
              <a:t>Include </a:t>
            </a:r>
            <a:r>
              <a:rPr lang="en-ZA" dirty="0"/>
              <a:t>your own </a:t>
            </a:r>
            <a:r>
              <a:rPr lang="en-ZA" dirty="0" smtClean="0"/>
              <a:t>Title</a:t>
            </a:r>
          </a:p>
          <a:p>
            <a:endParaRPr lang="en-ZA" dirty="0"/>
          </a:p>
          <a:p>
            <a:r>
              <a:rPr lang="en-ZA" dirty="0" smtClean="0"/>
              <a:t>Number </a:t>
            </a:r>
            <a:r>
              <a:rPr lang="en-ZA" dirty="0"/>
              <a:t>your </a:t>
            </a:r>
            <a:r>
              <a:rPr lang="en-ZA" dirty="0" smtClean="0"/>
              <a:t>pages</a:t>
            </a:r>
          </a:p>
          <a:p>
            <a:endParaRPr lang="en-ZA" dirty="0"/>
          </a:p>
          <a:p>
            <a:r>
              <a:rPr lang="en-ZA" dirty="0" smtClean="0"/>
              <a:t>For </a:t>
            </a:r>
            <a:r>
              <a:rPr lang="en-ZA" dirty="0"/>
              <a:t>hard copies, submit a cover page with a signed plagiarism </a:t>
            </a:r>
            <a:r>
              <a:rPr lang="en-ZA" dirty="0" smtClean="0"/>
              <a:t>declaration.</a:t>
            </a:r>
          </a:p>
          <a:p>
            <a:pPr marL="114300" indent="0">
              <a:buNone/>
            </a:pPr>
            <a:endParaRPr lang="en-ZA" dirty="0"/>
          </a:p>
          <a:p>
            <a:r>
              <a:rPr lang="en-ZA" dirty="0" smtClean="0"/>
              <a:t>Justify </a:t>
            </a:r>
            <a:r>
              <a:rPr lang="en-ZA" dirty="0"/>
              <a:t>the text (Highlight the entire essay then Ctrl+ J): this creates a clean look along the left and right side of the page. </a:t>
            </a:r>
            <a:endParaRPr lang="en-ZA" dirty="0" smtClean="0"/>
          </a:p>
          <a:p>
            <a:pPr marL="114300" indent="0">
              <a:buNone/>
            </a:pPr>
            <a:endParaRPr lang="en-ZA" dirty="0"/>
          </a:p>
          <a:p>
            <a:r>
              <a:rPr lang="en-ZA" dirty="0" smtClean="0"/>
              <a:t>Use </a:t>
            </a:r>
            <a:r>
              <a:rPr lang="en-ZA" dirty="0"/>
              <a:t>a legible &amp; formal font. E.g. Times New Roman (</a:t>
            </a:r>
            <a:r>
              <a:rPr lang="en-ZA" dirty="0" err="1"/>
              <a:t>12pt</a:t>
            </a:r>
            <a:r>
              <a:rPr lang="en-ZA" dirty="0" smtClean="0"/>
              <a:t>) &amp; 1.5 spacing. </a:t>
            </a:r>
          </a:p>
          <a:p>
            <a:pPr marL="114300" indent="0">
              <a:buNone/>
            </a:pPr>
            <a:endParaRPr lang="en-ZA" dirty="0"/>
          </a:p>
        </p:txBody>
      </p:sp>
    </p:spTree>
    <p:extLst>
      <p:ext uri="{BB962C8B-B14F-4D97-AF65-F5344CB8AC3E}">
        <p14:creationId xmlns:p14="http://schemas.microsoft.com/office/powerpoint/2010/main" val="1308459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Essay formatting tips:</a:t>
            </a:r>
          </a:p>
        </p:txBody>
      </p:sp>
      <p:sp>
        <p:nvSpPr>
          <p:cNvPr id="3" name="Content Placeholder 2"/>
          <p:cNvSpPr>
            <a:spLocks noGrp="1"/>
          </p:cNvSpPr>
          <p:nvPr>
            <p:ph idx="1"/>
          </p:nvPr>
        </p:nvSpPr>
        <p:spPr/>
        <p:txBody>
          <a:bodyPr>
            <a:normAutofit lnSpcReduction="10000"/>
          </a:bodyPr>
          <a:lstStyle/>
          <a:p>
            <a:r>
              <a:rPr lang="en-ZA" dirty="0" smtClean="0"/>
              <a:t>Do not exceed the word </a:t>
            </a:r>
            <a:r>
              <a:rPr lang="en-ZA" dirty="0"/>
              <a:t>limit, you can be penalised for exceeding the word limit. Include a word count.  </a:t>
            </a:r>
          </a:p>
          <a:p>
            <a:endParaRPr lang="en-ZA" dirty="0"/>
          </a:p>
          <a:p>
            <a:r>
              <a:rPr lang="en-ZA" dirty="0"/>
              <a:t>Reference ideas as you introduce/use them, not at the end of paragraphs.  </a:t>
            </a:r>
          </a:p>
          <a:p>
            <a:endParaRPr lang="en-ZA" dirty="0"/>
          </a:p>
          <a:p>
            <a:r>
              <a:rPr lang="en-ZA" dirty="0"/>
              <a:t>Another thing to keep in mind is to balance your essay. If the question is asking a two-part question, make sure you cover both questions, probably spending half of the essay on one question and half on the other. </a:t>
            </a:r>
          </a:p>
          <a:p>
            <a:endParaRPr lang="en-ZA" dirty="0"/>
          </a:p>
        </p:txBody>
      </p:sp>
    </p:spTree>
    <p:extLst>
      <p:ext uri="{BB962C8B-B14F-4D97-AF65-F5344CB8AC3E}">
        <p14:creationId xmlns:p14="http://schemas.microsoft.com/office/powerpoint/2010/main" val="40084919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C BY licens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100" y="1193800"/>
            <a:ext cx="7784073" cy="4461975"/>
          </a:xfrm>
          <a:prstGeom prst="rect">
            <a:avLst/>
          </a:prstGeom>
        </p:spPr>
      </p:pic>
    </p:spTree>
    <p:extLst>
      <p:ext uri="{BB962C8B-B14F-4D97-AF65-F5344CB8AC3E}">
        <p14:creationId xmlns:p14="http://schemas.microsoft.com/office/powerpoint/2010/main" val="28631127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sz="3200" dirty="0" smtClean="0"/>
              <a:t>How to understand feedback on:</a:t>
            </a:r>
          </a:p>
          <a:p>
            <a:pPr marL="114300" indent="0">
              <a:buNone/>
            </a:pPr>
            <a:endParaRPr lang="en-US" sz="3200" dirty="0" smtClean="0"/>
          </a:p>
          <a:p>
            <a:pPr lvl="1"/>
            <a:r>
              <a:rPr lang="en-US" sz="2800" dirty="0" smtClean="0"/>
              <a:t>Introductions &amp; Thesis Statements</a:t>
            </a:r>
          </a:p>
          <a:p>
            <a:pPr lvl="1"/>
            <a:r>
              <a:rPr lang="en-US" sz="2800" dirty="0" smtClean="0"/>
              <a:t>Paragraphing &amp; Coherence in the body</a:t>
            </a:r>
          </a:p>
          <a:p>
            <a:pPr lvl="1"/>
            <a:r>
              <a:rPr lang="en-US" sz="2800" dirty="0" smtClean="0"/>
              <a:t>Academic Language</a:t>
            </a:r>
          </a:p>
          <a:p>
            <a:pPr lvl="1"/>
            <a:r>
              <a:rPr lang="en-US" sz="2800" dirty="0" smtClean="0"/>
              <a:t>Essay Formatting Tips</a:t>
            </a:r>
          </a:p>
          <a:p>
            <a:endParaRPr lang="en-US" dirty="0" smtClean="0"/>
          </a:p>
          <a:p>
            <a:endParaRPr lang="en-US" dirty="0" smtClean="0"/>
          </a:p>
          <a:p>
            <a:endParaRPr lang="en-US" dirty="0"/>
          </a:p>
        </p:txBody>
      </p:sp>
    </p:spTree>
    <p:extLst>
      <p:ext uri="{BB962C8B-B14F-4D97-AF65-F5344CB8AC3E}">
        <p14:creationId xmlns:p14="http://schemas.microsoft.com/office/powerpoint/2010/main" val="3145966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introduction</a:t>
            </a:r>
            <a:endParaRPr lang="en-ZA" dirty="0"/>
          </a:p>
        </p:txBody>
      </p:sp>
      <p:sp>
        <p:nvSpPr>
          <p:cNvPr id="3" name="Content Placeholder 2"/>
          <p:cNvSpPr>
            <a:spLocks noGrp="1"/>
          </p:cNvSpPr>
          <p:nvPr>
            <p:ph idx="1"/>
          </p:nvPr>
        </p:nvSpPr>
        <p:spPr/>
        <p:txBody>
          <a:bodyPr>
            <a:normAutofit/>
          </a:bodyPr>
          <a:lstStyle/>
          <a:p>
            <a:pPr marL="114300" indent="0">
              <a:buNone/>
            </a:pPr>
            <a:r>
              <a:rPr lang="en-ZA" b="1" dirty="0"/>
              <a:t>What is meant to be in an Introduction</a:t>
            </a:r>
            <a:r>
              <a:rPr lang="en-ZA" b="1" dirty="0" smtClean="0"/>
              <a:t>?</a:t>
            </a:r>
            <a:endParaRPr lang="en-ZA" dirty="0" smtClean="0"/>
          </a:p>
          <a:p>
            <a:pPr algn="just"/>
            <a:r>
              <a:rPr lang="en-ZA" dirty="0" smtClean="0"/>
              <a:t>A </a:t>
            </a:r>
            <a:r>
              <a:rPr lang="en-ZA" dirty="0"/>
              <a:t>general introduction to the topic: context and background and the significance of the topic</a:t>
            </a:r>
            <a:r>
              <a:rPr lang="en-ZA" dirty="0" smtClean="0"/>
              <a:t>.</a:t>
            </a:r>
          </a:p>
          <a:p>
            <a:pPr marL="114300" indent="0" algn="just">
              <a:buNone/>
            </a:pPr>
            <a:r>
              <a:rPr lang="en-ZA" dirty="0" smtClean="0"/>
              <a:t> </a:t>
            </a:r>
            <a:endParaRPr lang="en-ZA" dirty="0"/>
          </a:p>
          <a:p>
            <a:pPr algn="just"/>
            <a:r>
              <a:rPr lang="en-ZA" dirty="0" smtClean="0"/>
              <a:t>A </a:t>
            </a:r>
            <a:r>
              <a:rPr lang="en-ZA" dirty="0"/>
              <a:t>brief explanation of what arguments will be made in order to convince the reader. (Thesis statement and/or Aims of your essay</a:t>
            </a:r>
            <a:r>
              <a:rPr lang="en-ZA" dirty="0" smtClean="0"/>
              <a:t>)</a:t>
            </a:r>
          </a:p>
          <a:p>
            <a:pPr marL="114300" indent="0" algn="just">
              <a:buNone/>
            </a:pPr>
            <a:endParaRPr lang="en-ZA" dirty="0"/>
          </a:p>
          <a:p>
            <a:pPr algn="just"/>
            <a:r>
              <a:rPr lang="en-ZA" dirty="0" smtClean="0"/>
              <a:t>How </a:t>
            </a:r>
            <a:r>
              <a:rPr lang="en-ZA" dirty="0"/>
              <a:t>the question be </a:t>
            </a:r>
            <a:r>
              <a:rPr lang="en-ZA" dirty="0" smtClean="0"/>
              <a:t>answered? What </a:t>
            </a:r>
            <a:r>
              <a:rPr lang="en-ZA" dirty="0"/>
              <a:t>points will you discuss to support your argument? </a:t>
            </a:r>
          </a:p>
        </p:txBody>
      </p:sp>
    </p:spTree>
    <p:extLst>
      <p:ext uri="{BB962C8B-B14F-4D97-AF65-F5344CB8AC3E}">
        <p14:creationId xmlns:p14="http://schemas.microsoft.com/office/powerpoint/2010/main" val="23525492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Significance of the topic</a:t>
            </a:r>
          </a:p>
        </p:txBody>
      </p:sp>
      <p:sp>
        <p:nvSpPr>
          <p:cNvPr id="3" name="Content Placeholder 2"/>
          <p:cNvSpPr>
            <a:spLocks noGrp="1"/>
          </p:cNvSpPr>
          <p:nvPr>
            <p:ph idx="1"/>
          </p:nvPr>
        </p:nvSpPr>
        <p:spPr/>
        <p:txBody>
          <a:bodyPr>
            <a:normAutofit lnSpcReduction="10000"/>
          </a:bodyPr>
          <a:lstStyle/>
          <a:p>
            <a:pPr marL="114300" indent="0" algn="ctr">
              <a:buNone/>
            </a:pPr>
            <a:r>
              <a:rPr lang="en-ZA" b="1" dirty="0"/>
              <a:t>Essay Question: </a:t>
            </a:r>
            <a:endParaRPr lang="en-ZA" b="1" dirty="0" smtClean="0"/>
          </a:p>
          <a:p>
            <a:pPr marL="114300" indent="0" algn="ctr">
              <a:buNone/>
            </a:pPr>
            <a:r>
              <a:rPr lang="en-ZA" dirty="0" smtClean="0"/>
              <a:t>“</a:t>
            </a:r>
            <a:r>
              <a:rPr lang="en-ZA" dirty="0"/>
              <a:t>Should Policy Makers prioritise poverty reduction over environmental issues</a:t>
            </a:r>
            <a:r>
              <a:rPr lang="en-ZA" dirty="0" smtClean="0"/>
              <a:t>?”</a:t>
            </a:r>
          </a:p>
          <a:p>
            <a:pPr marL="114300" indent="0" algn="ctr">
              <a:buNone/>
            </a:pPr>
            <a:endParaRPr lang="en-ZA" dirty="0"/>
          </a:p>
          <a:p>
            <a:r>
              <a:rPr lang="en-ZA" b="1" dirty="0"/>
              <a:t>Response 1: </a:t>
            </a:r>
            <a:r>
              <a:rPr lang="en-ZA" dirty="0"/>
              <a:t>“ it is important for students to discuss </a:t>
            </a:r>
            <a:r>
              <a:rPr lang="en-ZA" dirty="0" smtClean="0"/>
              <a:t>and understand poverty </a:t>
            </a:r>
            <a:r>
              <a:rPr lang="en-ZA" dirty="0"/>
              <a:t>and </a:t>
            </a:r>
            <a:r>
              <a:rPr lang="en-ZA" dirty="0" smtClean="0"/>
              <a:t>environmental issues” </a:t>
            </a:r>
            <a:r>
              <a:rPr lang="en-ZA" b="1" dirty="0" smtClean="0"/>
              <a:t>= BAD</a:t>
            </a:r>
          </a:p>
          <a:p>
            <a:r>
              <a:rPr lang="en-ZA" b="1" dirty="0"/>
              <a:t>Response 2: </a:t>
            </a:r>
            <a:r>
              <a:rPr lang="en-ZA" dirty="0"/>
              <a:t>“poverty and environmental issues both plague South Africa, assessing which to focus on is part of the crucial process of mapping South Africa’s future”</a:t>
            </a:r>
          </a:p>
        </p:txBody>
      </p:sp>
    </p:spTree>
    <p:extLst>
      <p:ext uri="{BB962C8B-B14F-4D97-AF65-F5344CB8AC3E}">
        <p14:creationId xmlns:p14="http://schemas.microsoft.com/office/powerpoint/2010/main" val="2887545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Thesis statements</a:t>
            </a:r>
            <a:endParaRPr lang="en-ZA" dirty="0"/>
          </a:p>
        </p:txBody>
      </p:sp>
      <p:sp>
        <p:nvSpPr>
          <p:cNvPr id="3" name="Content Placeholder 2"/>
          <p:cNvSpPr>
            <a:spLocks noGrp="1"/>
          </p:cNvSpPr>
          <p:nvPr>
            <p:ph idx="1"/>
          </p:nvPr>
        </p:nvSpPr>
        <p:spPr/>
        <p:txBody>
          <a:bodyPr>
            <a:normAutofit fontScale="92500" lnSpcReduction="10000"/>
          </a:bodyPr>
          <a:lstStyle/>
          <a:p>
            <a:pPr marL="114300" indent="0">
              <a:buNone/>
            </a:pPr>
            <a:r>
              <a:rPr lang="en-ZA" dirty="0"/>
              <a:t>The common mistakes are:</a:t>
            </a:r>
          </a:p>
          <a:p>
            <a:r>
              <a:rPr lang="en-ZA" b="1" dirty="0" smtClean="0"/>
              <a:t>Repeating </a:t>
            </a:r>
            <a:r>
              <a:rPr lang="en-ZA" b="1" dirty="0"/>
              <a:t>the essay question: </a:t>
            </a:r>
            <a:r>
              <a:rPr lang="en-ZA" dirty="0"/>
              <a:t>“This paper will discuss if policy makers should focus more on poverty reduction rather than environmental policies</a:t>
            </a:r>
            <a:r>
              <a:rPr lang="en-ZA" dirty="0" smtClean="0"/>
              <a:t>.”</a:t>
            </a:r>
          </a:p>
          <a:p>
            <a:pPr marL="114300" indent="0">
              <a:buNone/>
            </a:pPr>
            <a:endParaRPr lang="en-ZA" dirty="0"/>
          </a:p>
          <a:p>
            <a:r>
              <a:rPr lang="en-ZA" b="1" dirty="0" smtClean="0"/>
              <a:t>Argument </a:t>
            </a:r>
            <a:r>
              <a:rPr lang="en-ZA" b="1" dirty="0"/>
              <a:t>with no evidence/premise: </a:t>
            </a:r>
            <a:r>
              <a:rPr lang="en-ZA" dirty="0"/>
              <a:t>“Policy makers in South Africa should focus more on poverty reduction.” </a:t>
            </a:r>
          </a:p>
          <a:p>
            <a:endParaRPr lang="en-ZA" dirty="0"/>
          </a:p>
          <a:p>
            <a:r>
              <a:rPr lang="en-ZA" b="1" dirty="0" smtClean="0"/>
              <a:t>Argument </a:t>
            </a:r>
            <a:r>
              <a:rPr lang="en-ZA" b="1" dirty="0"/>
              <a:t>with illogical evidence</a:t>
            </a:r>
            <a:r>
              <a:rPr lang="en-ZA" dirty="0"/>
              <a:t>: “Policy makers in South Africa should focus more on poverty reduction as </a:t>
            </a:r>
            <a:r>
              <a:rPr lang="en-ZA" dirty="0" smtClean="0"/>
              <a:t>the number of people who die each year in South Africans is alarmingly high.”</a:t>
            </a:r>
            <a:endParaRPr lang="en-ZA" dirty="0"/>
          </a:p>
          <a:p>
            <a:endParaRPr lang="en-ZA" dirty="0"/>
          </a:p>
        </p:txBody>
      </p:sp>
    </p:spTree>
    <p:extLst>
      <p:ext uri="{BB962C8B-B14F-4D97-AF65-F5344CB8AC3E}">
        <p14:creationId xmlns:p14="http://schemas.microsoft.com/office/powerpoint/2010/main" val="6878149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Paragraphs</a:t>
            </a:r>
            <a:endParaRPr lang="en-ZA" dirty="0"/>
          </a:p>
        </p:txBody>
      </p:sp>
      <p:sp>
        <p:nvSpPr>
          <p:cNvPr id="3" name="Content Placeholder 2"/>
          <p:cNvSpPr>
            <a:spLocks noGrp="1"/>
          </p:cNvSpPr>
          <p:nvPr>
            <p:ph idx="1"/>
          </p:nvPr>
        </p:nvSpPr>
        <p:spPr>
          <a:xfrm>
            <a:off x="457200" y="1556792"/>
            <a:ext cx="8229600" cy="5184576"/>
          </a:xfrm>
        </p:spPr>
        <p:txBody>
          <a:bodyPr>
            <a:normAutofit fontScale="92500" lnSpcReduction="20000"/>
          </a:bodyPr>
          <a:lstStyle/>
          <a:p>
            <a:pPr marL="114300" indent="0">
              <a:buNone/>
            </a:pPr>
            <a:endParaRPr lang="en-ZA" dirty="0" smtClean="0"/>
          </a:p>
          <a:p>
            <a:r>
              <a:rPr lang="en-ZA" dirty="0" smtClean="0"/>
              <a:t>A </a:t>
            </a:r>
            <a:r>
              <a:rPr lang="en-ZA" dirty="0"/>
              <a:t>paragraph </a:t>
            </a:r>
            <a:r>
              <a:rPr lang="en-ZA" dirty="0" smtClean="0"/>
              <a:t> should </a:t>
            </a:r>
            <a:r>
              <a:rPr lang="en-ZA" dirty="0"/>
              <a:t>start with a topic sentence that describes what that paragraph is </a:t>
            </a:r>
            <a:r>
              <a:rPr lang="en-ZA" dirty="0" smtClean="0"/>
              <a:t>about.</a:t>
            </a:r>
          </a:p>
          <a:p>
            <a:endParaRPr lang="en-ZA" dirty="0"/>
          </a:p>
          <a:p>
            <a:r>
              <a:rPr lang="en-ZA" dirty="0" smtClean="0"/>
              <a:t>Linking </a:t>
            </a:r>
            <a:r>
              <a:rPr lang="en-ZA" dirty="0"/>
              <a:t>sentences that explain the continuity or discontinuity with a previous idea/paragraph</a:t>
            </a:r>
            <a:r>
              <a:rPr lang="en-ZA" dirty="0" smtClean="0"/>
              <a:t>.</a:t>
            </a:r>
          </a:p>
          <a:p>
            <a:endParaRPr lang="en-ZA" dirty="0"/>
          </a:p>
          <a:p>
            <a:r>
              <a:rPr lang="en-ZA" dirty="0" smtClean="0"/>
              <a:t>Paragraphs </a:t>
            </a:r>
            <a:r>
              <a:rPr lang="en-ZA" dirty="0"/>
              <a:t>should appear in a logical order. </a:t>
            </a:r>
            <a:endParaRPr lang="en-ZA" dirty="0" smtClean="0"/>
          </a:p>
          <a:p>
            <a:endParaRPr lang="en-ZA" dirty="0"/>
          </a:p>
          <a:p>
            <a:r>
              <a:rPr lang="en-ZA" dirty="0" smtClean="0"/>
              <a:t>Conclude </a:t>
            </a:r>
            <a:r>
              <a:rPr lang="en-ZA" dirty="0"/>
              <a:t>each paragraph with a statement about how that material supports the thesis</a:t>
            </a:r>
            <a:r>
              <a:rPr lang="en-ZA" dirty="0" smtClean="0"/>
              <a:t>.</a:t>
            </a:r>
          </a:p>
          <a:p>
            <a:pPr marL="114300" indent="0">
              <a:buNone/>
            </a:pPr>
            <a:endParaRPr lang="en-ZA" dirty="0" smtClean="0"/>
          </a:p>
          <a:p>
            <a:r>
              <a:rPr lang="en-ZA" dirty="0" smtClean="0"/>
              <a:t>A </a:t>
            </a:r>
            <a:r>
              <a:rPr lang="en-ZA" dirty="0"/>
              <a:t>paragraph is often between 3-5 sentences. It may be more, but it should not exceed half a page of typed text.</a:t>
            </a:r>
          </a:p>
          <a:p>
            <a:endParaRPr lang="en-ZA" dirty="0" smtClean="0"/>
          </a:p>
          <a:p>
            <a:endParaRPr lang="en-ZA" dirty="0" smtClean="0"/>
          </a:p>
          <a:p>
            <a:endParaRPr lang="en-ZA" dirty="0" smtClean="0"/>
          </a:p>
          <a:p>
            <a:endParaRPr lang="en-ZA" dirty="0"/>
          </a:p>
          <a:p>
            <a:endParaRPr lang="en-ZA" dirty="0"/>
          </a:p>
        </p:txBody>
      </p:sp>
    </p:spTree>
    <p:extLst>
      <p:ext uri="{BB962C8B-B14F-4D97-AF65-F5344CB8AC3E}">
        <p14:creationId xmlns:p14="http://schemas.microsoft.com/office/powerpoint/2010/main" val="370944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coherence</a:t>
            </a:r>
            <a:endParaRPr lang="en-ZA" dirty="0"/>
          </a:p>
        </p:txBody>
      </p:sp>
      <p:sp>
        <p:nvSpPr>
          <p:cNvPr id="3" name="Content Placeholder 2"/>
          <p:cNvSpPr>
            <a:spLocks noGrp="1"/>
          </p:cNvSpPr>
          <p:nvPr>
            <p:ph idx="1"/>
          </p:nvPr>
        </p:nvSpPr>
        <p:spPr/>
        <p:txBody>
          <a:bodyPr/>
          <a:lstStyle/>
          <a:p>
            <a:endParaRPr lang="en-ZA" dirty="0"/>
          </a:p>
          <a:p>
            <a:r>
              <a:rPr lang="en-ZA" dirty="0"/>
              <a:t>Each paragraph should make one clear main point. Take one idea at a time, develop it to </a:t>
            </a:r>
            <a:r>
              <a:rPr lang="en-ZA" dirty="0" smtClean="0"/>
              <a:t>its logical </a:t>
            </a:r>
            <a:r>
              <a:rPr lang="en-ZA" dirty="0"/>
              <a:t>conclusion, and then move on to the other idea/theory/concept/argument. </a:t>
            </a:r>
            <a:endParaRPr lang="en-ZA" dirty="0" smtClean="0"/>
          </a:p>
          <a:p>
            <a:endParaRPr lang="en-ZA" dirty="0"/>
          </a:p>
          <a:p>
            <a:r>
              <a:rPr lang="en-ZA" dirty="0" smtClean="0"/>
              <a:t>Avoid </a:t>
            </a:r>
            <a:r>
              <a:rPr lang="en-ZA" dirty="0"/>
              <a:t>starting with one idea/theory, bringing up another author, and then going back to the original theory all in the same paragraph, unless you are drawing a specific contrast between the different theories.</a:t>
            </a:r>
          </a:p>
          <a:p>
            <a:endParaRPr lang="en-ZA" dirty="0"/>
          </a:p>
        </p:txBody>
      </p:sp>
    </p:spTree>
    <p:extLst>
      <p:ext uri="{BB962C8B-B14F-4D97-AF65-F5344CB8AC3E}">
        <p14:creationId xmlns:p14="http://schemas.microsoft.com/office/powerpoint/2010/main" val="10321497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a:t>Related vs. Relevant Information</a:t>
            </a:r>
          </a:p>
        </p:txBody>
      </p:sp>
      <p:sp>
        <p:nvSpPr>
          <p:cNvPr id="3" name="Content Placeholder 2"/>
          <p:cNvSpPr>
            <a:spLocks noGrp="1"/>
          </p:cNvSpPr>
          <p:nvPr>
            <p:ph idx="1"/>
          </p:nvPr>
        </p:nvSpPr>
        <p:spPr/>
        <p:txBody>
          <a:bodyPr/>
          <a:lstStyle/>
          <a:p>
            <a:pPr marL="114300" indent="0" algn="ctr">
              <a:buNone/>
            </a:pPr>
            <a:r>
              <a:rPr lang="en-ZA" b="1" i="1" dirty="0"/>
              <a:t>Imagine a classroom with 15 desks. </a:t>
            </a:r>
            <a:endParaRPr lang="en-ZA" b="1" i="1" dirty="0" smtClean="0"/>
          </a:p>
          <a:p>
            <a:pPr marL="114300" indent="0">
              <a:buNone/>
            </a:pPr>
            <a:r>
              <a:rPr lang="en-ZA" dirty="0" smtClean="0"/>
              <a:t>You </a:t>
            </a:r>
            <a:r>
              <a:rPr lang="en-ZA" dirty="0"/>
              <a:t>are asked to write a short response to the question: </a:t>
            </a:r>
            <a:r>
              <a:rPr lang="en-ZA" b="1" dirty="0"/>
              <a:t>“How many desks are in this classroom?” </a:t>
            </a:r>
            <a:r>
              <a:rPr lang="en-ZA" dirty="0"/>
              <a:t>{</a:t>
            </a:r>
            <a:r>
              <a:rPr lang="en-ZA" dirty="0" smtClean="0"/>
              <a:t>18 </a:t>
            </a:r>
            <a:r>
              <a:rPr lang="en-ZA" dirty="0"/>
              <a:t>words maximum</a:t>
            </a:r>
            <a:r>
              <a:rPr lang="en-ZA" dirty="0" smtClean="0"/>
              <a:t>}</a:t>
            </a:r>
          </a:p>
          <a:p>
            <a:pPr marL="114300" indent="0">
              <a:buNone/>
            </a:pPr>
            <a:endParaRPr lang="en-ZA" dirty="0"/>
          </a:p>
          <a:p>
            <a:r>
              <a:rPr lang="en-ZA" b="1" dirty="0"/>
              <a:t>Related: </a:t>
            </a:r>
            <a:r>
              <a:rPr lang="en-ZA" dirty="0"/>
              <a:t>Without desks, it is hard for students to write down any notes</a:t>
            </a:r>
            <a:r>
              <a:rPr lang="en-ZA" dirty="0" smtClean="0"/>
              <a:t>.</a:t>
            </a:r>
          </a:p>
          <a:p>
            <a:r>
              <a:rPr lang="en-ZA" b="1" dirty="0"/>
              <a:t>Relevant: </a:t>
            </a:r>
            <a:r>
              <a:rPr lang="en-ZA" dirty="0"/>
              <a:t>There are three rows </a:t>
            </a:r>
            <a:r>
              <a:rPr lang="en-ZA" dirty="0" smtClean="0"/>
              <a:t>which consist of </a:t>
            </a:r>
            <a:r>
              <a:rPr lang="en-ZA" dirty="0"/>
              <a:t>five </a:t>
            </a:r>
            <a:r>
              <a:rPr lang="en-ZA" smtClean="0"/>
              <a:t>desks each.</a:t>
            </a:r>
            <a:endParaRPr lang="en-ZA" dirty="0" smtClean="0"/>
          </a:p>
          <a:p>
            <a:r>
              <a:rPr lang="en-ZA" b="1" dirty="0"/>
              <a:t>The Answer: </a:t>
            </a:r>
            <a:r>
              <a:rPr lang="en-ZA" dirty="0"/>
              <a:t>There are fifteen desks in the </a:t>
            </a:r>
            <a:r>
              <a:rPr lang="en-ZA" dirty="0" smtClean="0"/>
              <a:t>classroom.</a:t>
            </a:r>
            <a:endParaRPr lang="en-ZA" dirty="0"/>
          </a:p>
          <a:p>
            <a:endParaRPr lang="en-ZA" dirty="0"/>
          </a:p>
        </p:txBody>
      </p:sp>
    </p:spTree>
    <p:extLst>
      <p:ext uri="{BB962C8B-B14F-4D97-AF65-F5344CB8AC3E}">
        <p14:creationId xmlns:p14="http://schemas.microsoft.com/office/powerpoint/2010/main" val="31944211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Academic language </a:t>
            </a:r>
            <a:endParaRPr lang="en-ZA" dirty="0"/>
          </a:p>
        </p:txBody>
      </p:sp>
      <p:sp>
        <p:nvSpPr>
          <p:cNvPr id="3" name="Content Placeholder 2"/>
          <p:cNvSpPr>
            <a:spLocks noGrp="1"/>
          </p:cNvSpPr>
          <p:nvPr>
            <p:ph idx="1"/>
          </p:nvPr>
        </p:nvSpPr>
        <p:spPr/>
        <p:txBody>
          <a:bodyPr/>
          <a:lstStyle/>
          <a:p>
            <a:pPr marL="114300" indent="0">
              <a:buNone/>
            </a:pPr>
            <a:r>
              <a:rPr lang="en-ZA" b="1" dirty="0" smtClean="0"/>
              <a:t>Do </a:t>
            </a:r>
            <a:r>
              <a:rPr lang="en-ZA" b="1" dirty="0"/>
              <a:t>not use the first person </a:t>
            </a:r>
            <a:r>
              <a:rPr lang="en-ZA" dirty="0"/>
              <a:t>-  </a:t>
            </a:r>
            <a:r>
              <a:rPr lang="en-ZA" dirty="0" smtClean="0"/>
              <a:t>“I</a:t>
            </a:r>
            <a:r>
              <a:rPr lang="en-ZA" dirty="0"/>
              <a:t>” or “we</a:t>
            </a:r>
            <a:r>
              <a:rPr lang="en-ZA" dirty="0" smtClean="0"/>
              <a:t>”</a:t>
            </a:r>
          </a:p>
          <a:p>
            <a:pPr marL="114300" indent="0">
              <a:buNone/>
            </a:pPr>
            <a:r>
              <a:rPr lang="en-ZA" dirty="0" smtClean="0"/>
              <a:t>Rather use: </a:t>
            </a:r>
          </a:p>
          <a:p>
            <a:pPr marL="528638" indent="-414338">
              <a:buNone/>
            </a:pPr>
            <a:r>
              <a:rPr lang="en-ZA" dirty="0"/>
              <a:t>-	It will be argued...</a:t>
            </a:r>
          </a:p>
          <a:p>
            <a:pPr marL="528638" indent="-414338">
              <a:buNone/>
            </a:pPr>
            <a:r>
              <a:rPr lang="en-ZA" dirty="0"/>
              <a:t>-	This essay will illustrate...</a:t>
            </a:r>
          </a:p>
          <a:p>
            <a:pPr marL="528638" indent="-414338">
              <a:buNone/>
            </a:pPr>
            <a:r>
              <a:rPr lang="en-ZA" dirty="0"/>
              <a:t>-	</a:t>
            </a:r>
            <a:r>
              <a:rPr lang="en-ZA" dirty="0" smtClean="0"/>
              <a:t>This </a:t>
            </a:r>
            <a:r>
              <a:rPr lang="en-ZA" dirty="0"/>
              <a:t>essay shows that...</a:t>
            </a:r>
          </a:p>
          <a:p>
            <a:pPr marL="528638" indent="-414338">
              <a:buNone/>
            </a:pPr>
            <a:r>
              <a:rPr lang="en-ZA" dirty="0"/>
              <a:t>-	The position taken in this essay is that....</a:t>
            </a:r>
          </a:p>
          <a:p>
            <a:pPr marL="528638" indent="-414338">
              <a:buNone/>
            </a:pPr>
            <a:r>
              <a:rPr lang="en-ZA" dirty="0"/>
              <a:t>-	This discussion focuses on...</a:t>
            </a:r>
          </a:p>
          <a:p>
            <a:endParaRPr lang="en-ZA" dirty="0" smtClean="0"/>
          </a:p>
          <a:p>
            <a:pPr marL="114300" indent="0">
              <a:buNone/>
            </a:pPr>
            <a:endParaRPr lang="en-ZA" dirty="0" smtClean="0"/>
          </a:p>
          <a:p>
            <a:endParaRPr lang="en-ZA" dirty="0"/>
          </a:p>
        </p:txBody>
      </p:sp>
    </p:spTree>
    <p:extLst>
      <p:ext uri="{BB962C8B-B14F-4D97-AF65-F5344CB8AC3E}">
        <p14:creationId xmlns:p14="http://schemas.microsoft.com/office/powerpoint/2010/main" val="254916718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119</TotalTime>
  <Words>993</Words>
  <Application>Microsoft Macintosh PowerPoint</Application>
  <PresentationFormat>On-screen Show (4:3)</PresentationFormat>
  <Paragraphs>120</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Apothecary</vt:lpstr>
      <vt:lpstr>Feedback on content &amp;  structure</vt:lpstr>
      <vt:lpstr>Outline</vt:lpstr>
      <vt:lpstr>introduction</vt:lpstr>
      <vt:lpstr>Significance of the topic</vt:lpstr>
      <vt:lpstr>Thesis statements</vt:lpstr>
      <vt:lpstr>Paragraphs</vt:lpstr>
      <vt:lpstr>coherence</vt:lpstr>
      <vt:lpstr>Related vs. Relevant Information</vt:lpstr>
      <vt:lpstr>Academic language </vt:lpstr>
      <vt:lpstr>Academic language </vt:lpstr>
      <vt:lpstr>Academic language </vt:lpstr>
      <vt:lpstr>Helpful Phrases for Academic Writing</vt:lpstr>
      <vt:lpstr>Writing Clearly </vt:lpstr>
      <vt:lpstr>conclusion</vt:lpstr>
      <vt:lpstr>Essay formatting tips:</vt:lpstr>
      <vt:lpstr>Essay formatting tips: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Feedback on structure</dc:title>
  <dc:creator>Boikanyo Modungwa</dc:creator>
  <cp:lastModifiedBy>Bame Modungwa</cp:lastModifiedBy>
  <cp:revision>13</cp:revision>
  <dcterms:created xsi:type="dcterms:W3CDTF">2013-07-07T03:05:29Z</dcterms:created>
  <dcterms:modified xsi:type="dcterms:W3CDTF">2014-05-01T20:08:14Z</dcterms:modified>
</cp:coreProperties>
</file>