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FB05D6-1664-45DB-A495-8D020055A8BE}"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191621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B05D6-1664-45DB-A495-8D020055A8BE}"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2502667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B05D6-1664-45DB-A495-8D020055A8BE}"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2312254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B05D6-1664-45DB-A495-8D020055A8BE}"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1932495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FB05D6-1664-45DB-A495-8D020055A8BE}" type="datetimeFigureOut">
              <a:rPr lang="en-US" smtClean="0"/>
              <a:t>2/24/2014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3440238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FB05D6-1664-45DB-A495-8D020055A8BE}" type="datetimeFigureOut">
              <a:rPr lang="en-US" smtClean="0"/>
              <a:t>2/24/2014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4026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FB05D6-1664-45DB-A495-8D020055A8BE}" type="datetimeFigureOut">
              <a:rPr lang="en-US" smtClean="0"/>
              <a:t>2/24/2014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348868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FB05D6-1664-45DB-A495-8D020055A8BE}" type="datetimeFigureOut">
              <a:rPr lang="en-US" smtClean="0"/>
              <a:t>2/24/2014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3347961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B05D6-1664-45DB-A495-8D020055A8BE}" type="datetimeFigureOut">
              <a:rPr lang="en-US" smtClean="0"/>
              <a:t>2/24/2014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35127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B05D6-1664-45DB-A495-8D020055A8BE}" type="datetimeFigureOut">
              <a:rPr lang="en-US" smtClean="0"/>
              <a:t>2/24/2014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2145423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B05D6-1664-45DB-A495-8D020055A8BE}" type="datetimeFigureOut">
              <a:rPr lang="en-US" smtClean="0"/>
              <a:t>2/24/2014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AC798E-A8A7-4738-9D7F-445D429C3C42}" type="slidenum">
              <a:rPr lang="en-US" smtClean="0"/>
              <a:t>‹#›</a:t>
            </a:fld>
            <a:endParaRPr lang="en-US"/>
          </a:p>
        </p:txBody>
      </p:sp>
    </p:spTree>
    <p:extLst>
      <p:ext uri="{BB962C8B-B14F-4D97-AF65-F5344CB8AC3E}">
        <p14:creationId xmlns:p14="http://schemas.microsoft.com/office/powerpoint/2010/main" val="3762835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alpha val="20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05D6-1664-45DB-A495-8D020055A8BE}" type="datetimeFigureOut">
              <a:rPr lang="en-US" smtClean="0"/>
              <a:t>2/24/2014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AC798E-A8A7-4738-9D7F-445D429C3C42}" type="slidenum">
              <a:rPr lang="en-US" smtClean="0"/>
              <a:t>‹#›</a:t>
            </a:fld>
            <a:endParaRPr lang="en-US"/>
          </a:p>
        </p:txBody>
      </p:sp>
    </p:spTree>
    <p:extLst>
      <p:ext uri="{BB962C8B-B14F-4D97-AF65-F5344CB8AC3E}">
        <p14:creationId xmlns:p14="http://schemas.microsoft.com/office/powerpoint/2010/main" val="2141731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lideshare.net/meganloftieeaton/how-to-submit-records-to-the-animal-demography-units-virtual-museums-28710898" TargetMode="External"/><Relationship Id="rId2" Type="http://schemas.openxmlformats.org/officeDocument/2006/relationships/hyperlink" Target="http://vmus.adu.org.za/" TargetMode="External"/><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vmus.adu.org.za/" TargetMode="Externa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16632"/>
            <a:ext cx="8928992" cy="1584176"/>
          </a:xfrm>
        </p:spPr>
        <p:txBody>
          <a:bodyPr>
            <a:noAutofit/>
          </a:bodyPr>
          <a:lstStyle/>
          <a:p>
            <a:r>
              <a:rPr lang="en-ZA" sz="4600" b="1" dirty="0" smtClean="0"/>
              <a:t>How to create a species distribution map in the Virtual Museum </a:t>
            </a:r>
            <a:endParaRPr lang="en-US" sz="46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03" y="1844824"/>
            <a:ext cx="9144000" cy="4239318"/>
          </a:xfrm>
          <a:prstGeom prst="rect">
            <a:avLst/>
          </a:prstGeom>
        </p:spPr>
      </p:pic>
      <p:sp>
        <p:nvSpPr>
          <p:cNvPr id="5" name="TextBox 4"/>
          <p:cNvSpPr txBox="1"/>
          <p:nvPr/>
        </p:nvSpPr>
        <p:spPr>
          <a:xfrm>
            <a:off x="986958" y="6283176"/>
            <a:ext cx="7209089" cy="369332"/>
          </a:xfrm>
          <a:prstGeom prst="rect">
            <a:avLst/>
          </a:prstGeom>
          <a:noFill/>
        </p:spPr>
        <p:txBody>
          <a:bodyPr wrap="none" rtlCol="0">
            <a:spAutoFit/>
          </a:bodyPr>
          <a:lstStyle/>
          <a:p>
            <a:r>
              <a:rPr lang="en-ZA" b="1" dirty="0" smtClean="0"/>
              <a:t>Megan Loftie-Eaton – Animal Demography Unit – University of Cape Town</a:t>
            </a:r>
            <a:endParaRPr lang="en-US" b="1" dirty="0"/>
          </a:p>
        </p:txBody>
      </p:sp>
    </p:spTree>
    <p:extLst>
      <p:ext uri="{BB962C8B-B14F-4D97-AF65-F5344CB8AC3E}">
        <p14:creationId xmlns:p14="http://schemas.microsoft.com/office/powerpoint/2010/main" val="2609656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712968" cy="2308324"/>
          </a:xfrm>
          <a:prstGeom prst="rect">
            <a:avLst/>
          </a:prstGeom>
        </p:spPr>
        <p:txBody>
          <a:bodyPr wrap="square">
            <a:spAutoFit/>
          </a:bodyPr>
          <a:lstStyle/>
          <a:p>
            <a:pPr algn="ctr"/>
            <a:r>
              <a:rPr lang="en-ZA" sz="2400" b="1" dirty="0" smtClean="0"/>
              <a:t>You can help us by making your photos count for biodiversity conservation and submitting them to the Animal Demography Unit’s Virtual Museum at </a:t>
            </a:r>
            <a:r>
              <a:rPr lang="en-US" sz="2400" b="1" dirty="0" smtClean="0">
                <a:hlinkClick r:id="rId2"/>
              </a:rPr>
              <a:t>http://vmus.adu.org.za</a:t>
            </a:r>
            <a:r>
              <a:rPr lang="en-US" sz="2400" b="1" dirty="0" smtClean="0"/>
              <a:t> and here is how: </a:t>
            </a:r>
            <a:r>
              <a:rPr lang="en-US" sz="2400" b="1" dirty="0" smtClean="0">
                <a:hlinkClick r:id="rId3"/>
              </a:rPr>
              <a:t>http://www.slideshare.net/meganloftieeaton/how-to-submit-records-to-the-animal-demography-units-virtual-museums-28710898</a:t>
            </a:r>
            <a:endParaRPr lang="en-US" sz="2400" b="1"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379" y="3212976"/>
            <a:ext cx="8477250" cy="3067050"/>
          </a:xfrm>
          <a:prstGeom prst="rect">
            <a:avLst/>
          </a:prstGeom>
          <a:ln w="101600">
            <a:solidFill>
              <a:schemeClr val="tx2">
                <a:lumMod val="40000"/>
                <a:lumOff val="60000"/>
              </a:schemeClr>
            </a:solidFill>
          </a:ln>
        </p:spPr>
      </p:pic>
    </p:spTree>
    <p:extLst>
      <p:ext uri="{BB962C8B-B14F-4D97-AF65-F5344CB8AC3E}">
        <p14:creationId xmlns:p14="http://schemas.microsoft.com/office/powerpoint/2010/main" val="3834447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abca/03998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908720"/>
            <a:ext cx="7620000" cy="6296026"/>
          </a:xfrm>
          <a:prstGeom prst="rect">
            <a:avLst/>
          </a:prstGeom>
          <a:noFill/>
          <a:ln w="127000">
            <a:solidFill>
              <a:schemeClr val="tx2">
                <a:lumMod val="40000"/>
                <a:lumOff val="60000"/>
              </a:schemeClr>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9512" y="116632"/>
            <a:ext cx="7620000" cy="1938992"/>
          </a:xfrm>
          <a:prstGeom prst="rect">
            <a:avLst/>
          </a:prstGeom>
          <a:solidFill>
            <a:schemeClr val="bg1"/>
          </a:solidFill>
          <a:ln w="63500">
            <a:solidFill>
              <a:schemeClr val="tx2">
                <a:lumMod val="40000"/>
                <a:lumOff val="60000"/>
              </a:schemeClr>
            </a:solidFill>
          </a:ln>
        </p:spPr>
        <p:txBody>
          <a:bodyPr wrap="square" rtlCol="0">
            <a:spAutoFit/>
          </a:bodyPr>
          <a:lstStyle/>
          <a:p>
            <a:pPr algn="ctr"/>
            <a:r>
              <a:rPr lang="en-CA" sz="2000" b="1" dirty="0"/>
              <a:t>Today, we provide the recipe to creating a species map for a butterfly, the Painted Lady (Vanessa </a:t>
            </a:r>
            <a:r>
              <a:rPr lang="en-CA" sz="2000" b="1" dirty="0" err="1"/>
              <a:t>cardui</a:t>
            </a:r>
            <a:r>
              <a:rPr lang="en-CA" sz="2000" b="1" dirty="0"/>
              <a:t>), directly off the current and live data in the LepiMAP database. You don’t need to login to access the maps. They are available to you, free of charge, anywhere in the </a:t>
            </a:r>
            <a:r>
              <a:rPr lang="en-CA" sz="2000" b="1" dirty="0" smtClean="0"/>
              <a:t>world --- AND the recipe is the same for ALL the projects in the Virtual Museum </a:t>
            </a:r>
            <a:endParaRPr lang="en-US" sz="2000" b="1" dirty="0"/>
          </a:p>
        </p:txBody>
      </p:sp>
    </p:spTree>
    <p:extLst>
      <p:ext uri="{BB962C8B-B14F-4D97-AF65-F5344CB8AC3E}">
        <p14:creationId xmlns:p14="http://schemas.microsoft.com/office/powerpoint/2010/main" val="2026455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442524"/>
            <a:ext cx="7620000" cy="584775"/>
          </a:xfrm>
          <a:prstGeom prst="rect">
            <a:avLst/>
          </a:prstGeom>
          <a:solidFill>
            <a:schemeClr val="bg1"/>
          </a:solidFill>
          <a:ln w="63500">
            <a:solidFill>
              <a:schemeClr val="tx2">
                <a:lumMod val="40000"/>
                <a:lumOff val="60000"/>
              </a:schemeClr>
            </a:solidFill>
          </a:ln>
        </p:spPr>
        <p:txBody>
          <a:bodyPr wrap="square" rtlCol="0">
            <a:spAutoFit/>
          </a:bodyPr>
          <a:lstStyle/>
          <a:p>
            <a:pPr algn="ctr"/>
            <a:r>
              <a:rPr lang="en-CA" sz="3200" b="1" dirty="0" smtClean="0"/>
              <a:t>Step 1: go to </a:t>
            </a:r>
            <a:r>
              <a:rPr lang="en-CA" sz="3200" b="1" dirty="0" smtClean="0">
                <a:hlinkClick r:id="rId2"/>
              </a:rPr>
              <a:t>http://vmus.adu.org.za/</a:t>
            </a:r>
            <a:r>
              <a:rPr lang="en-CA" sz="3200" b="1" dirty="0" smtClean="0"/>
              <a:t> </a:t>
            </a:r>
            <a:endParaRPr lang="en-US" sz="32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09341"/>
            <a:ext cx="9144000" cy="423931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0272" y="4869160"/>
            <a:ext cx="1714500" cy="1838325"/>
          </a:xfrm>
          <a:prstGeom prst="rect">
            <a:avLst/>
          </a:prstGeom>
        </p:spPr>
      </p:pic>
    </p:spTree>
    <p:extLst>
      <p:ext uri="{BB962C8B-B14F-4D97-AF65-F5344CB8AC3E}">
        <p14:creationId xmlns:p14="http://schemas.microsoft.com/office/powerpoint/2010/main" val="2318422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332656"/>
            <a:ext cx="7620000" cy="1569660"/>
          </a:xfrm>
          <a:prstGeom prst="rect">
            <a:avLst/>
          </a:prstGeom>
          <a:solidFill>
            <a:schemeClr val="bg1"/>
          </a:solidFill>
          <a:ln w="63500">
            <a:solidFill>
              <a:schemeClr val="tx2">
                <a:lumMod val="40000"/>
                <a:lumOff val="60000"/>
              </a:schemeClr>
            </a:solidFill>
          </a:ln>
        </p:spPr>
        <p:txBody>
          <a:bodyPr wrap="square" rtlCol="0">
            <a:spAutoFit/>
          </a:bodyPr>
          <a:lstStyle/>
          <a:p>
            <a:pPr algn="ctr"/>
            <a:r>
              <a:rPr lang="en-CA" sz="3200" b="1" dirty="0" smtClean="0"/>
              <a:t>Step 2: Click on the LepiMAP logo</a:t>
            </a:r>
          </a:p>
          <a:p>
            <a:pPr algn="ctr"/>
            <a:r>
              <a:rPr lang="en-CA" sz="3200" b="1" dirty="0" smtClean="0"/>
              <a:t>(or any other project logo from which you want to extract a map)</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132856"/>
            <a:ext cx="3810000" cy="4533900"/>
          </a:xfrm>
          <a:prstGeom prst="rect">
            <a:avLst/>
          </a:prstGeom>
          <a:ln w="63500">
            <a:solidFill>
              <a:schemeClr val="tx2">
                <a:lumMod val="40000"/>
                <a:lumOff val="60000"/>
              </a:schemeClr>
            </a:solidFill>
          </a:ln>
        </p:spPr>
      </p:pic>
      <p:cxnSp>
        <p:nvCxnSpPr>
          <p:cNvPr id="6" name="Straight Arrow Connector 5"/>
          <p:cNvCxnSpPr/>
          <p:nvPr/>
        </p:nvCxnSpPr>
        <p:spPr>
          <a:xfrm flipH="1">
            <a:off x="6876256" y="2420888"/>
            <a:ext cx="1793776" cy="1579450"/>
          </a:xfrm>
          <a:prstGeom prst="straightConnector1">
            <a:avLst/>
          </a:prstGeom>
          <a:ln w="1270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67544" y="2550515"/>
            <a:ext cx="1872208" cy="1440160"/>
          </a:xfrm>
          <a:prstGeom prst="straightConnector1">
            <a:avLst/>
          </a:prstGeom>
          <a:ln w="1270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6020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sabca/00000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68199">
            <a:off x="4734360" y="2659963"/>
            <a:ext cx="3391200" cy="3600000"/>
          </a:xfrm>
          <a:prstGeom prst="rect">
            <a:avLst/>
          </a:prstGeom>
          <a:noFill/>
          <a:ln w="63500">
            <a:solidFill>
              <a:schemeClr val="bg1"/>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923928" y="548680"/>
            <a:ext cx="4280342" cy="1569660"/>
          </a:xfrm>
          <a:prstGeom prst="rect">
            <a:avLst/>
          </a:prstGeom>
          <a:solidFill>
            <a:schemeClr val="bg1"/>
          </a:solidFill>
          <a:ln w="63500">
            <a:solidFill>
              <a:schemeClr val="tx2">
                <a:lumMod val="40000"/>
                <a:lumOff val="60000"/>
              </a:schemeClr>
            </a:solidFill>
          </a:ln>
        </p:spPr>
        <p:txBody>
          <a:bodyPr wrap="square" rtlCol="0">
            <a:spAutoFit/>
          </a:bodyPr>
          <a:lstStyle/>
          <a:p>
            <a:pPr algn="ctr"/>
            <a:r>
              <a:rPr lang="en-CA" sz="3200" b="1" dirty="0" smtClean="0"/>
              <a:t>Step 3: Down the left hand side menu, click on “Maps”</a:t>
            </a:r>
            <a:endParaRPr lang="en-US" sz="3200"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13" y="551206"/>
            <a:ext cx="1871690" cy="5328000"/>
          </a:xfrm>
          <a:prstGeom prst="rect">
            <a:avLst/>
          </a:prstGeom>
          <a:noFill/>
          <a:ln w="127000">
            <a:solidFill>
              <a:schemeClr val="tx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cxnSp>
        <p:nvCxnSpPr>
          <p:cNvPr id="4" name="Straight Arrow Connector 3"/>
          <p:cNvCxnSpPr/>
          <p:nvPr/>
        </p:nvCxnSpPr>
        <p:spPr>
          <a:xfrm flipH="1">
            <a:off x="1905326" y="3356992"/>
            <a:ext cx="2018602" cy="0"/>
          </a:xfrm>
          <a:prstGeom prst="straightConnector1">
            <a:avLst/>
          </a:prstGeom>
          <a:ln w="1270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932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32656"/>
            <a:ext cx="7620000" cy="1077218"/>
          </a:xfrm>
          <a:prstGeom prst="rect">
            <a:avLst/>
          </a:prstGeom>
          <a:solidFill>
            <a:schemeClr val="bg1"/>
          </a:solidFill>
          <a:ln w="63500">
            <a:solidFill>
              <a:schemeClr val="tx2">
                <a:lumMod val="40000"/>
                <a:lumOff val="60000"/>
              </a:schemeClr>
            </a:solidFill>
          </a:ln>
        </p:spPr>
        <p:txBody>
          <a:bodyPr wrap="square" rtlCol="0">
            <a:spAutoFit/>
          </a:bodyPr>
          <a:lstStyle/>
          <a:p>
            <a:pPr algn="ctr"/>
            <a:r>
              <a:rPr lang="en-CA" sz="3200" b="1" dirty="0" smtClean="0"/>
              <a:t>Step 4: From the drop down menu, scroll as far as </a:t>
            </a:r>
            <a:r>
              <a:rPr lang="en-CA" sz="3200" b="1" i="1" dirty="0" smtClean="0"/>
              <a:t>Vanessa </a:t>
            </a:r>
            <a:r>
              <a:rPr lang="en-CA" sz="3200" b="1" i="1" dirty="0" err="1" smtClean="0"/>
              <a:t>cardui</a:t>
            </a:r>
            <a:r>
              <a:rPr lang="en-CA" sz="3200" b="1" dirty="0" smtClean="0"/>
              <a:t>, and click on the name</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63" y="1924116"/>
            <a:ext cx="8727273" cy="4500000"/>
          </a:xfrm>
          <a:prstGeom prst="rect">
            <a:avLst/>
          </a:prstGeom>
          <a:noFill/>
          <a:ln w="101600">
            <a:solidFill>
              <a:schemeClr val="tx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cxnSp>
        <p:nvCxnSpPr>
          <p:cNvPr id="6" name="Straight Arrow Connector 5"/>
          <p:cNvCxnSpPr/>
          <p:nvPr/>
        </p:nvCxnSpPr>
        <p:spPr>
          <a:xfrm>
            <a:off x="2771800" y="1431547"/>
            <a:ext cx="554716" cy="2379166"/>
          </a:xfrm>
          <a:prstGeom prst="straightConnector1">
            <a:avLst/>
          </a:prstGeom>
          <a:ln w="1270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41082" y="5022642"/>
            <a:ext cx="2376264" cy="1200329"/>
          </a:xfrm>
          <a:prstGeom prst="rect">
            <a:avLst/>
          </a:prstGeom>
          <a:solidFill>
            <a:schemeClr val="bg1"/>
          </a:solidFill>
          <a:ln w="63500">
            <a:solidFill>
              <a:schemeClr val="tx2">
                <a:lumMod val="40000"/>
                <a:lumOff val="60000"/>
              </a:schemeClr>
            </a:solidFill>
          </a:ln>
        </p:spPr>
        <p:txBody>
          <a:bodyPr wrap="square" rtlCol="0">
            <a:spAutoFit/>
          </a:bodyPr>
          <a:lstStyle/>
          <a:p>
            <a:pPr algn="ctr"/>
            <a:r>
              <a:rPr lang="en-CA" sz="2400" b="1" dirty="0" smtClean="0"/>
              <a:t>Then click on “Request summary”</a:t>
            </a:r>
            <a:endParaRPr lang="en-US" sz="2400" b="1" dirty="0"/>
          </a:p>
        </p:txBody>
      </p:sp>
      <p:cxnSp>
        <p:nvCxnSpPr>
          <p:cNvPr id="12" name="Straight Arrow Connector 11"/>
          <p:cNvCxnSpPr/>
          <p:nvPr/>
        </p:nvCxnSpPr>
        <p:spPr>
          <a:xfrm>
            <a:off x="2817346" y="5949280"/>
            <a:ext cx="1754654" cy="0"/>
          </a:xfrm>
          <a:prstGeom prst="straightConnector1">
            <a:avLst/>
          </a:prstGeom>
          <a:ln w="1270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1105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3355" y="1556792"/>
            <a:ext cx="5783077" cy="5040000"/>
          </a:xfrm>
          <a:prstGeom prst="rect">
            <a:avLst/>
          </a:prstGeom>
          <a:noFill/>
          <a:ln w="101600">
            <a:solidFill>
              <a:schemeClr val="tx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p:nvPr/>
        </p:nvSpPr>
        <p:spPr>
          <a:xfrm>
            <a:off x="232907" y="116632"/>
            <a:ext cx="8663974" cy="1200329"/>
          </a:xfrm>
          <a:prstGeom prst="rect">
            <a:avLst/>
          </a:prstGeom>
          <a:solidFill>
            <a:schemeClr val="bg1"/>
          </a:solidFill>
          <a:ln w="63500">
            <a:solidFill>
              <a:schemeClr val="tx2">
                <a:lumMod val="40000"/>
                <a:lumOff val="60000"/>
              </a:schemeClr>
            </a:solidFill>
          </a:ln>
        </p:spPr>
        <p:txBody>
          <a:bodyPr wrap="square">
            <a:spAutoFit/>
          </a:bodyPr>
          <a:lstStyle/>
          <a:p>
            <a:pPr algn="ctr"/>
            <a:r>
              <a:rPr lang="en-CA" sz="2400" b="1" dirty="0"/>
              <a:t>Our server searches the LepiMAP database to find the records of </a:t>
            </a:r>
            <a:r>
              <a:rPr lang="en-CA" sz="2400" b="1" i="1" dirty="0"/>
              <a:t>Vanessa </a:t>
            </a:r>
            <a:r>
              <a:rPr lang="en-CA" sz="2400" b="1" i="1" dirty="0" err="1"/>
              <a:t>cardui</a:t>
            </a:r>
            <a:r>
              <a:rPr lang="en-CA" sz="2400" b="1" dirty="0"/>
              <a:t>, and then creates the map and sends it to you. This takes a few seconds</a:t>
            </a:r>
            <a:endParaRPr lang="en-US" sz="2400" b="1" dirty="0"/>
          </a:p>
        </p:txBody>
      </p:sp>
    </p:spTree>
    <p:extLst>
      <p:ext uri="{BB962C8B-B14F-4D97-AF65-F5344CB8AC3E}">
        <p14:creationId xmlns:p14="http://schemas.microsoft.com/office/powerpoint/2010/main" val="29849060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340768"/>
            <a:ext cx="7486650" cy="5362575"/>
          </a:xfrm>
          <a:prstGeom prst="rect">
            <a:avLst/>
          </a:prstGeom>
          <a:noFill/>
          <a:ln w="101600">
            <a:solidFill>
              <a:schemeClr val="tx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2" name="Rectangle 1"/>
          <p:cNvSpPr/>
          <p:nvPr/>
        </p:nvSpPr>
        <p:spPr>
          <a:xfrm>
            <a:off x="6298010" y="165560"/>
            <a:ext cx="2592288" cy="2092881"/>
          </a:xfrm>
          <a:prstGeom prst="rect">
            <a:avLst/>
          </a:prstGeom>
          <a:solidFill>
            <a:schemeClr val="bg1"/>
          </a:solidFill>
          <a:ln w="63500">
            <a:solidFill>
              <a:schemeClr val="tx2">
                <a:lumMod val="40000"/>
                <a:lumOff val="60000"/>
              </a:schemeClr>
            </a:solidFill>
          </a:ln>
        </p:spPr>
        <p:txBody>
          <a:bodyPr wrap="square">
            <a:spAutoFit/>
          </a:bodyPr>
          <a:lstStyle/>
          <a:p>
            <a:pPr algn="ctr"/>
            <a:r>
              <a:rPr lang="en-CA" sz="2600" b="1" dirty="0"/>
              <a:t>The map is delivered to you. You can right click on it and do a “save </a:t>
            </a:r>
            <a:r>
              <a:rPr lang="en-CA" sz="2600" b="1" dirty="0" smtClean="0"/>
              <a:t>image”</a:t>
            </a:r>
            <a:endParaRPr lang="en-US" sz="2600" b="1" dirty="0"/>
          </a:p>
        </p:txBody>
      </p:sp>
      <p:cxnSp>
        <p:nvCxnSpPr>
          <p:cNvPr id="4" name="Straight Arrow Connector 3"/>
          <p:cNvCxnSpPr/>
          <p:nvPr/>
        </p:nvCxnSpPr>
        <p:spPr>
          <a:xfrm flipH="1">
            <a:off x="7415808" y="2708920"/>
            <a:ext cx="1188640" cy="0"/>
          </a:xfrm>
          <a:prstGeom prst="straightConnector1">
            <a:avLst/>
          </a:prstGeom>
          <a:ln w="1270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110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924" y="332656"/>
            <a:ext cx="8784976" cy="2308324"/>
          </a:xfrm>
          <a:prstGeom prst="rect">
            <a:avLst/>
          </a:prstGeom>
          <a:solidFill>
            <a:schemeClr val="bg1"/>
          </a:solidFill>
          <a:ln w="63500">
            <a:solidFill>
              <a:schemeClr val="tx2">
                <a:lumMod val="40000"/>
                <a:lumOff val="60000"/>
              </a:schemeClr>
            </a:solidFill>
          </a:ln>
        </p:spPr>
        <p:txBody>
          <a:bodyPr wrap="square">
            <a:spAutoFit/>
          </a:bodyPr>
          <a:lstStyle/>
          <a:p>
            <a:pPr algn="ctr"/>
            <a:r>
              <a:rPr lang="en-CA" sz="2400" b="1" dirty="0"/>
              <a:t>For the distribution maps for the butterflies, the turquoise circles represents Virtual Museum records, and the orange squares represent mainly specimen records. When you look at the map, you can immediately see why we launched </a:t>
            </a:r>
            <a:r>
              <a:rPr lang="en-CA" sz="2400" b="1" dirty="0" smtClean="0"/>
              <a:t>LepiMAP. </a:t>
            </a:r>
            <a:r>
              <a:rPr lang="en-CA" sz="2400" b="1" dirty="0"/>
              <a:t>It is instantly clear that there are lots of grid cells where the Painted Lady must occur, but for which we do not </a:t>
            </a:r>
            <a:r>
              <a:rPr lang="en-CA" sz="2400" b="1" dirty="0" smtClean="0"/>
              <a:t>have records yet! </a:t>
            </a:r>
            <a:endParaRPr lang="en-US" sz="24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346" y="3068960"/>
            <a:ext cx="7487308" cy="3240000"/>
          </a:xfrm>
          <a:prstGeom prst="rect">
            <a:avLst/>
          </a:prstGeom>
          <a:ln w="101600">
            <a:solidFill>
              <a:schemeClr val="tx2">
                <a:lumMod val="40000"/>
                <a:lumOff val="60000"/>
              </a:schemeClr>
            </a:solidFill>
          </a:ln>
        </p:spPr>
      </p:pic>
    </p:spTree>
    <p:extLst>
      <p:ext uri="{BB962C8B-B14F-4D97-AF65-F5344CB8AC3E}">
        <p14:creationId xmlns:p14="http://schemas.microsoft.com/office/powerpoint/2010/main" val="3164861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323</Words>
  <Application>Microsoft Office PowerPoint</Application>
  <PresentationFormat>On-screen Show (4:3)</PresentationFormat>
  <Paragraphs>13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How to create a species distribution map in the Virtual Museum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create a species distribution map in the Virtual Museum</dc:title>
  <dc:creator>Megan</dc:creator>
  <cp:lastModifiedBy>Megan</cp:lastModifiedBy>
  <cp:revision>5</cp:revision>
  <dcterms:created xsi:type="dcterms:W3CDTF">2014-02-24T08:00:10Z</dcterms:created>
  <dcterms:modified xsi:type="dcterms:W3CDTF">2014-02-24T08:49:51Z</dcterms:modified>
</cp:coreProperties>
</file>