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56" r:id="rId2"/>
    <p:sldId id="276" r:id="rId3"/>
    <p:sldId id="259" r:id="rId4"/>
    <p:sldId id="260" r:id="rId5"/>
    <p:sldId id="283" r:id="rId6"/>
    <p:sldId id="257" r:id="rId7"/>
    <p:sldId id="258" r:id="rId8"/>
    <p:sldId id="280" r:id="rId9"/>
    <p:sldId id="261" r:id="rId10"/>
    <p:sldId id="262" r:id="rId11"/>
    <p:sldId id="263" r:id="rId12"/>
    <p:sldId id="278" r:id="rId13"/>
    <p:sldId id="279" r:id="rId14"/>
    <p:sldId id="264" r:id="rId15"/>
    <p:sldId id="281" r:id="rId16"/>
    <p:sldId id="265" r:id="rId17"/>
    <p:sldId id="267" r:id="rId18"/>
    <p:sldId id="268" r:id="rId19"/>
    <p:sldId id="266" r:id="rId20"/>
    <p:sldId id="269" r:id="rId21"/>
    <p:sldId id="270" r:id="rId22"/>
    <p:sldId id="282" r:id="rId23"/>
    <p:sldId id="271" r:id="rId24"/>
    <p:sldId id="284" r:id="rId25"/>
    <p:sldId id="272" r:id="rId26"/>
    <p:sldId id="273" r:id="rId27"/>
    <p:sldId id="274" r:id="rId28"/>
    <p:sldId id="275" r:id="rId29"/>
    <p:sldId id="277"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2398" autoAdjust="0"/>
  </p:normalViewPr>
  <p:slideViewPr>
    <p:cSldViewPr>
      <p:cViewPr varScale="1">
        <p:scale>
          <a:sx n="55" d="100"/>
          <a:sy n="55" d="100"/>
        </p:scale>
        <p:origin x="-2310"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0BD46D9-EE32-4AA6-8B51-13F6DBFA796B}" type="datetimeFigureOut">
              <a:rPr lang="en-ZA" smtClean="0"/>
              <a:t>2013/06/14</a:t>
            </a:fld>
            <a:endParaRPr lang="en-Z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E03816E-1F17-4E8E-86FA-A66EBDCFB6D4}" type="slidenum">
              <a:rPr lang="en-ZA" smtClean="0"/>
              <a:t>‹#›</a:t>
            </a:fld>
            <a:endParaRPr lang="en-ZA"/>
          </a:p>
        </p:txBody>
      </p:sp>
    </p:spTree>
    <p:extLst>
      <p:ext uri="{BB962C8B-B14F-4D97-AF65-F5344CB8AC3E}">
        <p14:creationId xmlns:p14="http://schemas.microsoft.com/office/powerpoint/2010/main" val="26876152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wikieducator.org/Open_content_licensing_for_educators/Home"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opendatahandbook.org/"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creativecommons.org/publicdomain/zero/1.0/" TargetMode="External"/><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opendatacommons.org/"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creativecommons.org/licenses/by-sa/2.5/za/deed.en_GB" TargetMode="External"/><Relationship Id="rId2" Type="http://schemas.openxmlformats.org/officeDocument/2006/relationships/slide" Target="../slides/slide29.xml"/><Relationship Id="rId1" Type="http://schemas.openxmlformats.org/officeDocument/2006/relationships/notesMaster" Target="../notesMasters/notesMaster1.xml"/><Relationship Id="rId4" Type="http://schemas.openxmlformats.org/officeDocument/2006/relationships/hyperlink" Target="https://delicious.com/shihaam_shaikh"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education-copyright.org/history-of-copyright/"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uct.ac.za/downloads/uct.ac.za/about/policies/intellect_property.pdf"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creativecommons.org/choose/"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The OpenUCT website:</a:t>
            </a:r>
            <a:r>
              <a:rPr lang="en-ZA" baseline="0" dirty="0" smtClean="0"/>
              <a:t> http://openuct.uct.ac.za</a:t>
            </a:r>
          </a:p>
          <a:p>
            <a:endParaRPr lang="en-ZA"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ZA" sz="1200" b="1" i="0" u="sng" kern="1200" dirty="0" smtClean="0">
                <a:solidFill>
                  <a:schemeClr val="tx1"/>
                </a:solidFill>
                <a:effectLst/>
                <a:latin typeface="+mn-lt"/>
                <a:ea typeface="+mn-ea"/>
                <a:cs typeface="+mn-cs"/>
                <a:hlinkClick r:id="rId3"/>
              </a:rPr>
              <a:t>Open content licensing for educators</a:t>
            </a:r>
            <a:r>
              <a:rPr lang="en-ZA" sz="1200" i="0" kern="1200" dirty="0" smtClean="0">
                <a:solidFill>
                  <a:schemeClr val="tx1"/>
                </a:solidFill>
                <a:effectLst/>
                <a:latin typeface="+mn-lt"/>
                <a:ea typeface="+mn-ea"/>
                <a:cs typeface="+mn-cs"/>
              </a:rPr>
              <a:t> (OCL4Ed) is a free micro Open Online Course (</a:t>
            </a:r>
            <a:r>
              <a:rPr lang="en-ZA" sz="1200" i="0" kern="1200" dirty="0" err="1" smtClean="0">
                <a:solidFill>
                  <a:schemeClr val="tx1"/>
                </a:solidFill>
                <a:effectLst/>
                <a:latin typeface="+mn-lt"/>
                <a:ea typeface="+mn-ea"/>
                <a:cs typeface="+mn-cs"/>
              </a:rPr>
              <a:t>mOOC</a:t>
            </a:r>
            <a:r>
              <a:rPr lang="en-ZA" sz="1200" i="0" kern="1200" dirty="0" smtClean="0">
                <a:solidFill>
                  <a:schemeClr val="tx1"/>
                </a:solidFill>
                <a:effectLst/>
                <a:latin typeface="+mn-lt"/>
                <a:ea typeface="+mn-ea"/>
                <a:cs typeface="+mn-cs"/>
              </a:rPr>
              <a:t>) designed for educators and students who want to learn more about open education resources, copyright, and Creative Commons licenses. The course is </a:t>
            </a:r>
            <a:r>
              <a:rPr lang="en-ZA" sz="1200" kern="1200" dirty="0" smtClean="0">
                <a:solidFill>
                  <a:schemeClr val="tx1"/>
                </a:solidFill>
                <a:effectLst/>
                <a:latin typeface="+mn-lt"/>
                <a:ea typeface="+mn-ea"/>
                <a:cs typeface="+mn-cs"/>
              </a:rPr>
              <a:t>to be facilitated by the </a:t>
            </a:r>
            <a:r>
              <a:rPr lang="en-ZA" sz="1200" b="1" kern="1200" dirty="0" smtClean="0">
                <a:solidFill>
                  <a:schemeClr val="tx1"/>
                </a:solidFill>
                <a:effectLst/>
                <a:latin typeface="+mn-lt"/>
                <a:ea typeface="+mn-ea"/>
                <a:cs typeface="+mn-cs"/>
              </a:rPr>
              <a:t>UNESCO OER Chair Network</a:t>
            </a:r>
            <a:r>
              <a:rPr lang="en-ZA" sz="1200" kern="1200" dirty="0" smtClean="0">
                <a:solidFill>
                  <a:schemeClr val="tx1"/>
                </a:solidFill>
                <a:effectLst/>
                <a:latin typeface="+mn-lt"/>
                <a:ea typeface="+mn-ea"/>
                <a:cs typeface="+mn-cs"/>
              </a:rPr>
              <a:t> in collaboration with the </a:t>
            </a:r>
            <a:r>
              <a:rPr lang="en-ZA" sz="1200" b="1" kern="1200" dirty="0" smtClean="0">
                <a:solidFill>
                  <a:schemeClr val="tx1"/>
                </a:solidFill>
                <a:effectLst/>
                <a:latin typeface="+mn-lt"/>
                <a:ea typeface="+mn-ea"/>
                <a:cs typeface="+mn-cs"/>
              </a:rPr>
              <a:t>OER Foundation</a:t>
            </a:r>
            <a:r>
              <a:rPr lang="en-ZA" sz="1200" kern="1200" dirty="0" smtClean="0">
                <a:solidFill>
                  <a:schemeClr val="tx1"/>
                </a:solidFill>
                <a:effectLst/>
                <a:latin typeface="+mn-lt"/>
                <a:ea typeface="+mn-ea"/>
                <a:cs typeface="+mn-cs"/>
              </a:rPr>
              <a:t> and the</a:t>
            </a:r>
            <a:r>
              <a:rPr lang="en-ZA" sz="1200" b="1" kern="1200" dirty="0" smtClean="0">
                <a:solidFill>
                  <a:schemeClr val="tx1"/>
                </a:solidFill>
                <a:effectLst/>
                <a:latin typeface="+mn-lt"/>
                <a:ea typeface="+mn-ea"/>
                <a:cs typeface="+mn-cs"/>
              </a:rPr>
              <a:t> Commonwealth of Learning</a:t>
            </a:r>
            <a:r>
              <a:rPr lang="en-ZA" sz="1200" kern="1200" dirty="0" smtClean="0">
                <a:solidFill>
                  <a:schemeClr val="tx1"/>
                </a:solidFill>
                <a:effectLst/>
                <a:latin typeface="+mn-lt"/>
                <a:ea typeface="+mn-ea"/>
                <a:cs typeface="+mn-cs"/>
              </a:rPr>
              <a:t>.  </a:t>
            </a:r>
            <a:endParaRPr lang="en-ZA" sz="1200" i="0" kern="1200" dirty="0" smtClean="0">
              <a:solidFill>
                <a:schemeClr val="tx1"/>
              </a:solidFill>
              <a:effectLst/>
              <a:latin typeface="+mn-lt"/>
              <a:ea typeface="+mn-ea"/>
              <a:cs typeface="+mn-cs"/>
            </a:endParaRPr>
          </a:p>
          <a:p>
            <a:endParaRPr lang="en-ZA" dirty="0"/>
          </a:p>
        </p:txBody>
      </p:sp>
      <p:sp>
        <p:nvSpPr>
          <p:cNvPr id="4" name="Slide Number Placeholder 3"/>
          <p:cNvSpPr>
            <a:spLocks noGrp="1"/>
          </p:cNvSpPr>
          <p:nvPr>
            <p:ph type="sldNum" sz="quarter" idx="10"/>
          </p:nvPr>
        </p:nvSpPr>
        <p:spPr/>
        <p:txBody>
          <a:bodyPr/>
          <a:lstStyle/>
          <a:p>
            <a:fld id="{CE03816E-1F17-4E8E-86FA-A66EBDCFB6D4}" type="slidenum">
              <a:rPr lang="en-ZA" smtClean="0"/>
              <a:t>1</a:t>
            </a:fld>
            <a:endParaRPr lang="en-ZA"/>
          </a:p>
        </p:txBody>
      </p:sp>
    </p:spTree>
    <p:extLst>
      <p:ext uri="{BB962C8B-B14F-4D97-AF65-F5344CB8AC3E}">
        <p14:creationId xmlns:p14="http://schemas.microsoft.com/office/powerpoint/2010/main" val="14757005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Legally,</a:t>
            </a:r>
            <a:r>
              <a:rPr lang="en-ZA" baseline="0" dirty="0" smtClean="0"/>
              <a:t> there is a difference between data and databases. Data is the actual content and the database is the structure. Each can have its own legal ownership and hence own licenses. For example I can create a database of images I have sources from elsewhere, the images (data) would have separate legal rights and protections from my database, which will have its own rights. </a:t>
            </a:r>
          </a:p>
          <a:p>
            <a:endParaRPr lang="en-ZA" baseline="0" dirty="0" smtClean="0"/>
          </a:p>
          <a:p>
            <a:r>
              <a:rPr lang="en-ZA" baseline="0" dirty="0" smtClean="0"/>
              <a:t>In South Africa, copyright law states that “</a:t>
            </a:r>
            <a:r>
              <a:rPr lang="en-ZA" sz="1200" b="0" i="0" u="none" strike="noStrike" kern="1200" baseline="0" dirty="0" smtClean="0">
                <a:solidFill>
                  <a:schemeClr val="tx1"/>
                </a:solidFill>
                <a:latin typeface="+mn-lt"/>
                <a:ea typeface="+mn-ea"/>
                <a:cs typeface="+mn-cs"/>
              </a:rPr>
              <a:t>tables and compilations, including those of data stored or embodied in a computer or in a media used in conjunction with a computer” fall under copyright protection. Further, the 1997 amendment extended protection to databases as well. </a:t>
            </a:r>
            <a:endParaRPr lang="en-ZA" dirty="0"/>
          </a:p>
        </p:txBody>
      </p:sp>
      <p:sp>
        <p:nvSpPr>
          <p:cNvPr id="4" name="Slide Number Placeholder 3"/>
          <p:cNvSpPr>
            <a:spLocks noGrp="1"/>
          </p:cNvSpPr>
          <p:nvPr>
            <p:ph type="sldNum" sz="quarter" idx="10"/>
          </p:nvPr>
        </p:nvSpPr>
        <p:spPr/>
        <p:txBody>
          <a:bodyPr/>
          <a:lstStyle/>
          <a:p>
            <a:fld id="{CE03816E-1F17-4E8E-86FA-A66EBDCFB6D4}" type="slidenum">
              <a:rPr lang="en-ZA" smtClean="0"/>
              <a:t>23</a:t>
            </a:fld>
            <a:endParaRPr lang="en-ZA"/>
          </a:p>
        </p:txBody>
      </p:sp>
    </p:spTree>
    <p:extLst>
      <p:ext uri="{BB962C8B-B14F-4D97-AF65-F5344CB8AC3E}">
        <p14:creationId xmlns:p14="http://schemas.microsoft.com/office/powerpoint/2010/main" val="36901966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As with all data management</a:t>
            </a:r>
            <a:r>
              <a:rPr lang="en-ZA" baseline="0" dirty="0" smtClean="0"/>
              <a:t> policies and practices, one has to take into account institutional policy and risk management as well. The above are some of the legal and ethical considerations that have to be take into account when dealing with data management. </a:t>
            </a:r>
          </a:p>
          <a:p>
            <a:endParaRPr lang="en-ZA" baseline="0" dirty="0" smtClean="0"/>
          </a:p>
          <a:p>
            <a:pPr marL="228600" indent="-228600">
              <a:buAutoNum type="arabicPeriod"/>
            </a:pPr>
            <a:r>
              <a:rPr lang="en-ZA" baseline="0" dirty="0" smtClean="0"/>
              <a:t>Privacy issues: depending on the data collection methods and the data subjects, confidentiality, privacy and informed consent are the key legal considerations. Particularly with survey data collection and medical data collection.</a:t>
            </a:r>
          </a:p>
          <a:p>
            <a:pPr marL="228600" indent="-228600">
              <a:buAutoNum type="arabicPeriod"/>
            </a:pPr>
            <a:endParaRPr lang="en-ZA" baseline="0" dirty="0" smtClean="0"/>
          </a:p>
          <a:p>
            <a:pPr marL="228600" indent="-228600">
              <a:buAutoNum type="arabicPeriod"/>
            </a:pPr>
            <a:r>
              <a:rPr lang="en-ZA" baseline="0" dirty="0" smtClean="0"/>
              <a:t>Copyright law and licensing: look at your intended use of the data and by who the data will be used</a:t>
            </a:r>
          </a:p>
          <a:p>
            <a:pPr marL="228600" indent="-228600">
              <a:buAutoNum type="arabicPeriod"/>
            </a:pPr>
            <a:endParaRPr lang="en-ZA" baseline="0" dirty="0" smtClean="0"/>
          </a:p>
          <a:p>
            <a:pPr marL="228600" indent="-228600">
              <a:buAutoNum type="arabicPeriod"/>
            </a:pPr>
            <a:r>
              <a:rPr lang="en-ZA" baseline="0" dirty="0" smtClean="0"/>
              <a:t>Contract law: funder requirements for example and employment contracts</a:t>
            </a:r>
          </a:p>
          <a:p>
            <a:pPr marL="228600" indent="-228600">
              <a:buAutoNum type="arabicPeriod"/>
            </a:pPr>
            <a:endParaRPr lang="en-ZA" baseline="0" dirty="0" smtClean="0"/>
          </a:p>
          <a:p>
            <a:pPr marL="228600" indent="-228600">
              <a:buAutoNum type="arabicPeriod"/>
            </a:pPr>
            <a:r>
              <a:rPr lang="en-ZA" baseline="0" dirty="0" smtClean="0"/>
              <a:t>Freedom of information: people have the right to request certain information in South Africa. This has to be taken into account when you are looking at restricting access to data.</a:t>
            </a:r>
          </a:p>
          <a:p>
            <a:pPr marL="228600" indent="-228600">
              <a:buAutoNum type="arabicPeriod"/>
            </a:pPr>
            <a:endParaRPr lang="en-ZA" baseline="0" dirty="0" smtClean="0"/>
          </a:p>
          <a:p>
            <a:pPr marL="228600" indent="-228600">
              <a:buAutoNum type="arabicPeriod"/>
            </a:pPr>
            <a:r>
              <a:rPr lang="en-ZA" baseline="0" dirty="0" smtClean="0"/>
              <a:t>Moral rights: This is usually dealt with via contract law. Moral rights are held by individuals and includes the right to be attributed as the author of a work, not be falsely attributed and integrity of authorship (the right to not have the work treated in a derogatory or offensive manner)</a:t>
            </a:r>
            <a:endParaRPr lang="en-ZA" dirty="0"/>
          </a:p>
        </p:txBody>
      </p:sp>
      <p:sp>
        <p:nvSpPr>
          <p:cNvPr id="4" name="Slide Number Placeholder 3"/>
          <p:cNvSpPr>
            <a:spLocks noGrp="1"/>
          </p:cNvSpPr>
          <p:nvPr>
            <p:ph type="sldNum" sz="quarter" idx="10"/>
          </p:nvPr>
        </p:nvSpPr>
        <p:spPr/>
        <p:txBody>
          <a:bodyPr/>
          <a:lstStyle/>
          <a:p>
            <a:fld id="{CE03816E-1F17-4E8E-86FA-A66EBDCFB6D4}" type="slidenum">
              <a:rPr lang="en-ZA" smtClean="0"/>
              <a:t>24</a:t>
            </a:fld>
            <a:endParaRPr lang="en-ZA"/>
          </a:p>
        </p:txBody>
      </p:sp>
    </p:spTree>
    <p:extLst>
      <p:ext uri="{BB962C8B-B14F-4D97-AF65-F5344CB8AC3E}">
        <p14:creationId xmlns:p14="http://schemas.microsoft.com/office/powerpoint/2010/main" val="24871393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The Open Data Handbook: </a:t>
            </a:r>
            <a:r>
              <a:rPr lang="en-ZA" dirty="0" smtClean="0">
                <a:hlinkClick r:id="rId3"/>
              </a:rPr>
              <a:t>http://opendatahandbook.org/</a:t>
            </a:r>
            <a:endParaRPr lang="en-ZA" dirty="0"/>
          </a:p>
        </p:txBody>
      </p:sp>
      <p:sp>
        <p:nvSpPr>
          <p:cNvPr id="4" name="Slide Number Placeholder 3"/>
          <p:cNvSpPr>
            <a:spLocks noGrp="1"/>
          </p:cNvSpPr>
          <p:nvPr>
            <p:ph type="sldNum" sz="quarter" idx="10"/>
          </p:nvPr>
        </p:nvSpPr>
        <p:spPr/>
        <p:txBody>
          <a:bodyPr/>
          <a:lstStyle/>
          <a:p>
            <a:fld id="{CE03816E-1F17-4E8E-86FA-A66EBDCFB6D4}" type="slidenum">
              <a:rPr lang="en-ZA" smtClean="0"/>
              <a:t>25</a:t>
            </a:fld>
            <a:endParaRPr lang="en-ZA"/>
          </a:p>
        </p:txBody>
      </p:sp>
    </p:spTree>
    <p:extLst>
      <p:ext uri="{BB962C8B-B14F-4D97-AF65-F5344CB8AC3E}">
        <p14:creationId xmlns:p14="http://schemas.microsoft.com/office/powerpoint/2010/main" val="35633712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To</a:t>
            </a:r>
            <a:r>
              <a:rPr lang="en-ZA" baseline="0" dirty="0" smtClean="0"/>
              <a:t> read the license, go here: </a:t>
            </a:r>
            <a:r>
              <a:rPr lang="en-ZA" dirty="0" smtClean="0">
                <a:hlinkClick r:id="rId3"/>
              </a:rPr>
              <a:t>http://creativecommons.org/publicdomain/zero/1.0/</a:t>
            </a:r>
            <a:endParaRPr lang="en-ZA" dirty="0"/>
          </a:p>
        </p:txBody>
      </p:sp>
      <p:sp>
        <p:nvSpPr>
          <p:cNvPr id="4" name="Slide Number Placeholder 3"/>
          <p:cNvSpPr>
            <a:spLocks noGrp="1"/>
          </p:cNvSpPr>
          <p:nvPr>
            <p:ph type="sldNum" sz="quarter" idx="10"/>
          </p:nvPr>
        </p:nvSpPr>
        <p:spPr/>
        <p:txBody>
          <a:bodyPr/>
          <a:lstStyle/>
          <a:p>
            <a:fld id="{CE03816E-1F17-4E8E-86FA-A66EBDCFB6D4}" type="slidenum">
              <a:rPr lang="en-ZA" smtClean="0"/>
              <a:t>26</a:t>
            </a:fld>
            <a:endParaRPr lang="en-ZA"/>
          </a:p>
        </p:txBody>
      </p:sp>
    </p:spTree>
    <p:extLst>
      <p:ext uri="{BB962C8B-B14F-4D97-AF65-F5344CB8AC3E}">
        <p14:creationId xmlns:p14="http://schemas.microsoft.com/office/powerpoint/2010/main" val="18270304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For more information, go to: </a:t>
            </a:r>
            <a:r>
              <a:rPr lang="en-ZA" dirty="0" smtClean="0">
                <a:hlinkClick r:id="rId3"/>
              </a:rPr>
              <a:t>http://opendatacommons.org/</a:t>
            </a:r>
            <a:endParaRPr lang="en-ZA" dirty="0"/>
          </a:p>
        </p:txBody>
      </p:sp>
      <p:sp>
        <p:nvSpPr>
          <p:cNvPr id="4" name="Slide Number Placeholder 3"/>
          <p:cNvSpPr>
            <a:spLocks noGrp="1"/>
          </p:cNvSpPr>
          <p:nvPr>
            <p:ph type="sldNum" sz="quarter" idx="10"/>
          </p:nvPr>
        </p:nvSpPr>
        <p:spPr/>
        <p:txBody>
          <a:bodyPr/>
          <a:lstStyle/>
          <a:p>
            <a:fld id="{CE03816E-1F17-4E8E-86FA-A66EBDCFB6D4}" type="slidenum">
              <a:rPr lang="en-ZA" smtClean="0"/>
              <a:t>27</a:t>
            </a:fld>
            <a:endParaRPr lang="en-ZA"/>
          </a:p>
        </p:txBody>
      </p:sp>
    </p:spTree>
    <p:extLst>
      <p:ext uri="{BB962C8B-B14F-4D97-AF65-F5344CB8AC3E}">
        <p14:creationId xmlns:p14="http://schemas.microsoft.com/office/powerpoint/2010/main" val="30529174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sz="1200" b="0" i="0" kern="1200" dirty="0" smtClean="0">
                <a:solidFill>
                  <a:schemeClr val="tx1"/>
                </a:solidFill>
                <a:effectLst/>
                <a:latin typeface="+mn-lt"/>
                <a:ea typeface="+mn-ea"/>
                <a:cs typeface="+mn-cs"/>
              </a:rPr>
              <a:t>This work is licensed under a </a:t>
            </a:r>
            <a:r>
              <a:rPr lang="en-ZA" sz="1200" b="0" i="0" u="none" strike="noStrike" kern="1200" dirty="0" smtClean="0">
                <a:solidFill>
                  <a:schemeClr val="tx1"/>
                </a:solidFill>
                <a:effectLst/>
                <a:latin typeface="+mn-lt"/>
                <a:ea typeface="+mn-ea"/>
                <a:cs typeface="+mn-cs"/>
                <a:hlinkClick r:id="rId3"/>
              </a:rPr>
              <a:t>Creative Commons Attribution-</a:t>
            </a:r>
            <a:r>
              <a:rPr lang="en-ZA" sz="1200" b="0" i="0" u="none" strike="noStrike" kern="1200" dirty="0" err="1" smtClean="0">
                <a:solidFill>
                  <a:schemeClr val="tx1"/>
                </a:solidFill>
                <a:effectLst/>
                <a:latin typeface="+mn-lt"/>
                <a:ea typeface="+mn-ea"/>
                <a:cs typeface="+mn-cs"/>
                <a:hlinkClick r:id="rId3"/>
              </a:rPr>
              <a:t>ShareAlike</a:t>
            </a:r>
            <a:r>
              <a:rPr lang="en-ZA" sz="1200" b="0" i="0" u="none" strike="noStrike" kern="1200" dirty="0" smtClean="0">
                <a:solidFill>
                  <a:schemeClr val="tx1"/>
                </a:solidFill>
                <a:effectLst/>
                <a:latin typeface="+mn-lt"/>
                <a:ea typeface="+mn-ea"/>
                <a:cs typeface="+mn-cs"/>
                <a:hlinkClick r:id="rId3"/>
              </a:rPr>
              <a:t> 2.5 South Africa License</a:t>
            </a:r>
            <a:r>
              <a:rPr lang="en-ZA" sz="1200" b="0" i="0" kern="1200" dirty="0" smtClean="0">
                <a:solidFill>
                  <a:schemeClr val="tx1"/>
                </a:solidFill>
                <a:effectLst/>
                <a:latin typeface="+mn-lt"/>
                <a:ea typeface="+mn-ea"/>
                <a:cs typeface="+mn-cs"/>
              </a:rPr>
              <a:t>.</a:t>
            </a:r>
          </a:p>
          <a:p>
            <a:endParaRPr lang="en-ZA" sz="1200" b="0" i="0" kern="1200" dirty="0" smtClean="0">
              <a:solidFill>
                <a:schemeClr val="tx1"/>
              </a:solidFill>
              <a:effectLst/>
              <a:latin typeface="+mn-lt"/>
              <a:ea typeface="+mn-ea"/>
              <a:cs typeface="+mn-cs"/>
            </a:endParaRPr>
          </a:p>
          <a:p>
            <a:endParaRPr lang="en-ZA" b="1" dirty="0" smtClean="0"/>
          </a:p>
          <a:p>
            <a:r>
              <a:rPr lang="en-ZA" b="1" dirty="0" smtClean="0"/>
              <a:t>Email:</a:t>
            </a:r>
            <a:r>
              <a:rPr lang="en-ZA" b="1" baseline="0" dirty="0" smtClean="0"/>
              <a:t> </a:t>
            </a:r>
            <a:r>
              <a:rPr lang="en-ZA" baseline="0" dirty="0" smtClean="0"/>
              <a:t>shihaam.shaikh@uct.ac.za</a:t>
            </a:r>
          </a:p>
          <a:p>
            <a:r>
              <a:rPr lang="en-ZA" b="1" baseline="0" dirty="0" smtClean="0"/>
              <a:t>Twitter: </a:t>
            </a:r>
            <a:r>
              <a:rPr lang="en-ZA" baseline="0" dirty="0" smtClean="0"/>
              <a:t>@</a:t>
            </a:r>
            <a:r>
              <a:rPr lang="en-ZA" b="0" baseline="0" dirty="0" smtClean="0"/>
              <a:t>shihaamd</a:t>
            </a:r>
          </a:p>
          <a:p>
            <a:r>
              <a:rPr lang="en-ZA" b="1" baseline="0" dirty="0" err="1" smtClean="0"/>
              <a:t>Linkedin</a:t>
            </a:r>
            <a:r>
              <a:rPr lang="en-ZA" b="1" baseline="0" dirty="0" smtClean="0"/>
              <a:t>: </a:t>
            </a:r>
            <a:r>
              <a:rPr lang="en-ZA" sz="1200" b="0" i="0" kern="1200" dirty="0" smtClean="0">
                <a:solidFill>
                  <a:schemeClr val="tx1"/>
                </a:solidFill>
                <a:effectLst/>
                <a:latin typeface="+mn-lt"/>
                <a:ea typeface="+mn-ea"/>
                <a:cs typeface="+mn-cs"/>
              </a:rPr>
              <a:t>za.linkedin.com/in/</a:t>
            </a:r>
            <a:r>
              <a:rPr lang="en-ZA" sz="1200" b="0" i="0" kern="1200" dirty="0" err="1" smtClean="0">
                <a:solidFill>
                  <a:schemeClr val="tx1"/>
                </a:solidFill>
                <a:effectLst/>
                <a:latin typeface="+mn-lt"/>
                <a:ea typeface="+mn-ea"/>
                <a:cs typeface="+mn-cs"/>
              </a:rPr>
              <a:t>shihaamshaikh</a:t>
            </a:r>
            <a:r>
              <a:rPr lang="en-ZA" sz="1200" b="0" i="0" kern="1200" dirty="0" smtClean="0">
                <a:solidFill>
                  <a:schemeClr val="tx1"/>
                </a:solidFill>
                <a:effectLst/>
                <a:latin typeface="+mn-lt"/>
                <a:ea typeface="+mn-ea"/>
                <a:cs typeface="+mn-cs"/>
              </a:rPr>
              <a:t>‎</a:t>
            </a:r>
          </a:p>
          <a:p>
            <a:r>
              <a:rPr lang="en-ZA" sz="1200" b="1" i="0" kern="1200" dirty="0" smtClean="0">
                <a:solidFill>
                  <a:schemeClr val="tx1"/>
                </a:solidFill>
                <a:effectLst/>
                <a:latin typeface="+mn-lt"/>
                <a:ea typeface="+mn-ea"/>
                <a:cs typeface="+mn-cs"/>
              </a:rPr>
              <a:t>Delicious: </a:t>
            </a:r>
            <a:r>
              <a:rPr lang="en-ZA" dirty="0" smtClean="0">
                <a:hlinkClick r:id="rId4"/>
              </a:rPr>
              <a:t>https://delicious.com/shihaam_shaikh</a:t>
            </a:r>
            <a:r>
              <a:rPr lang="en-ZA" dirty="0" smtClean="0"/>
              <a:t> </a:t>
            </a:r>
            <a:endParaRPr lang="en-ZA" dirty="0"/>
          </a:p>
        </p:txBody>
      </p:sp>
      <p:sp>
        <p:nvSpPr>
          <p:cNvPr id="4" name="Slide Number Placeholder 3"/>
          <p:cNvSpPr>
            <a:spLocks noGrp="1"/>
          </p:cNvSpPr>
          <p:nvPr>
            <p:ph type="sldNum" sz="quarter" idx="10"/>
          </p:nvPr>
        </p:nvSpPr>
        <p:spPr/>
        <p:txBody>
          <a:bodyPr/>
          <a:lstStyle/>
          <a:p>
            <a:fld id="{CE03816E-1F17-4E8E-86FA-A66EBDCFB6D4}" type="slidenum">
              <a:rPr lang="en-ZA" smtClean="0"/>
              <a:t>29</a:t>
            </a:fld>
            <a:endParaRPr lang="en-ZA"/>
          </a:p>
        </p:txBody>
      </p:sp>
    </p:spTree>
    <p:extLst>
      <p:ext uri="{BB962C8B-B14F-4D97-AF65-F5344CB8AC3E}">
        <p14:creationId xmlns:p14="http://schemas.microsoft.com/office/powerpoint/2010/main" val="38974799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Globally</a:t>
            </a:r>
            <a:r>
              <a:rPr lang="en-ZA" baseline="0" dirty="0" smtClean="0"/>
              <a:t> we seeing a surge in developments related to copyright law, open licensing and open access </a:t>
            </a:r>
            <a:r>
              <a:rPr lang="en-ZA" baseline="0" dirty="0" smtClean="0"/>
              <a:t>policies in countries like the USA, UK, China, Australia, New Zealand and Brazil.</a:t>
            </a:r>
          </a:p>
          <a:p>
            <a:endParaRPr lang="en-ZA" baseline="0" dirty="0" smtClean="0"/>
          </a:p>
          <a:p>
            <a:r>
              <a:rPr lang="en-ZA" baseline="0" dirty="0" smtClean="0"/>
              <a:t>Hot issue: provisions for access to audio visual materials by blind and deaf persons excluded from WIPO treaty</a:t>
            </a:r>
            <a:endParaRPr lang="en-ZA" dirty="0"/>
          </a:p>
        </p:txBody>
      </p:sp>
      <p:sp>
        <p:nvSpPr>
          <p:cNvPr id="4" name="Slide Number Placeholder 3"/>
          <p:cNvSpPr>
            <a:spLocks noGrp="1"/>
          </p:cNvSpPr>
          <p:nvPr>
            <p:ph type="sldNum" sz="quarter" idx="10"/>
          </p:nvPr>
        </p:nvSpPr>
        <p:spPr/>
        <p:txBody>
          <a:bodyPr/>
          <a:lstStyle/>
          <a:p>
            <a:fld id="{CE03816E-1F17-4E8E-86FA-A66EBDCFB6D4}" type="slidenum">
              <a:rPr lang="en-ZA" smtClean="0"/>
              <a:t>2</a:t>
            </a:fld>
            <a:endParaRPr lang="en-ZA"/>
          </a:p>
        </p:txBody>
      </p:sp>
    </p:spTree>
    <p:extLst>
      <p:ext uri="{BB962C8B-B14F-4D97-AF65-F5344CB8AC3E}">
        <p14:creationId xmlns:p14="http://schemas.microsoft.com/office/powerpoint/2010/main" val="3475198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For more</a:t>
            </a:r>
            <a:r>
              <a:rPr lang="en-ZA" baseline="0" dirty="0" smtClean="0"/>
              <a:t> detailed information go to http://education-copyright.org</a:t>
            </a:r>
          </a:p>
          <a:p>
            <a:endParaRPr lang="en-ZA" baseline="0" dirty="0" smtClean="0"/>
          </a:p>
          <a:p>
            <a:r>
              <a:rPr lang="en-ZA" sz="1200" b="0" i="0" kern="1200" dirty="0" smtClean="0">
                <a:solidFill>
                  <a:schemeClr val="tx1"/>
                </a:solidFill>
                <a:effectLst/>
                <a:latin typeface="+mn-lt"/>
                <a:ea typeface="+mn-ea"/>
                <a:cs typeface="+mn-cs"/>
              </a:rPr>
              <a:t>Copyright law in South Africa can be traced back to the codification of copyright law in 1911 in Britain in the form of the Imperial Copyright Act. This Act applied to all British colonies including South Africa who was at the time a self governing dominion. Current copyright law in South Africa is governed by the Copyright Act 78 of 1978 which afford exclusive rights onto the author of an original work. For a history of SA copyright</a:t>
            </a:r>
            <a:r>
              <a:rPr lang="en-ZA" sz="1200" b="0" i="0" kern="1200" baseline="0" dirty="0" smtClean="0">
                <a:solidFill>
                  <a:schemeClr val="tx1"/>
                </a:solidFill>
                <a:effectLst/>
                <a:latin typeface="+mn-lt"/>
                <a:ea typeface="+mn-ea"/>
                <a:cs typeface="+mn-cs"/>
              </a:rPr>
              <a:t> law: </a:t>
            </a:r>
            <a:r>
              <a:rPr lang="en-ZA" dirty="0" smtClean="0">
                <a:hlinkClick r:id="rId3"/>
              </a:rPr>
              <a:t>http://education-copyright.org/history-of-copyright/</a:t>
            </a:r>
            <a:endParaRPr lang="en-ZA" sz="1200" b="0" i="0" kern="1200" dirty="0" smtClean="0">
              <a:solidFill>
                <a:schemeClr val="tx1"/>
              </a:solidFill>
              <a:effectLst/>
              <a:latin typeface="+mn-lt"/>
              <a:ea typeface="+mn-ea"/>
              <a:cs typeface="+mn-cs"/>
            </a:endParaRPr>
          </a:p>
          <a:p>
            <a:endParaRPr lang="en-ZA" sz="1200" b="0" i="0" kern="1200" dirty="0" smtClean="0">
              <a:solidFill>
                <a:schemeClr val="tx1"/>
              </a:solidFill>
              <a:effectLst/>
              <a:latin typeface="+mn-lt"/>
              <a:ea typeface="+mn-ea"/>
              <a:cs typeface="+mn-cs"/>
            </a:endParaRPr>
          </a:p>
          <a:p>
            <a:pPr fontAlgn="base"/>
            <a:r>
              <a:rPr lang="en-ZA" sz="1200" b="0" i="0" kern="1200" dirty="0" smtClean="0">
                <a:solidFill>
                  <a:schemeClr val="tx1"/>
                </a:solidFill>
                <a:effectLst/>
                <a:latin typeface="+mn-lt"/>
                <a:ea typeface="+mn-ea"/>
                <a:cs typeface="+mn-cs"/>
              </a:rPr>
              <a:t>Copyright applies automatically to original works that has been reduced to a tangible format – this means that by default everything that is on the internet falls under copyright protection unless specified otherwise. The default position therefore means that copying is not allowed unless permission has been granted or the copying falls under one of the exceptions. Copyright is essentially a set of rights granted to an author of an original work, including a bundle of exclusive rights.</a:t>
            </a:r>
            <a:r>
              <a:rPr lang="en-ZA" sz="1200" b="0" i="0" kern="1200" baseline="0" dirty="0" smtClean="0">
                <a:solidFill>
                  <a:schemeClr val="tx1"/>
                </a:solidFill>
                <a:effectLst/>
                <a:latin typeface="+mn-lt"/>
                <a:ea typeface="+mn-ea"/>
                <a:cs typeface="+mn-cs"/>
              </a:rPr>
              <a:t> Copyright subsists for 50 years beginning either from the first date of publication or if not published, from the end of the year of the author’s death. </a:t>
            </a:r>
          </a:p>
          <a:p>
            <a:pPr fontAlgn="base"/>
            <a:endParaRPr lang="en-ZA" sz="1200" b="0" i="0" kern="1200" baseline="0" dirty="0" smtClean="0">
              <a:solidFill>
                <a:schemeClr val="tx1"/>
              </a:solidFill>
              <a:effectLst/>
              <a:latin typeface="+mn-lt"/>
              <a:ea typeface="+mn-ea"/>
              <a:cs typeface="+mn-cs"/>
            </a:endParaRPr>
          </a:p>
          <a:p>
            <a:r>
              <a:rPr lang="en-ZA" sz="1200" b="0" i="0" kern="1200" dirty="0" smtClean="0">
                <a:solidFill>
                  <a:schemeClr val="tx1"/>
                </a:solidFill>
                <a:effectLst/>
                <a:latin typeface="+mn-lt"/>
                <a:ea typeface="+mn-ea"/>
                <a:cs typeface="+mn-cs"/>
              </a:rPr>
              <a:t>Upon expiration of copyright protection, the work usually passes into the Public Domain unless there has been a transfer or extension of protection -  but more on that later. All copyright holders have moral rights in their works - The author has the right to object against distortion, mutilation or any other modification to a work that would prejudice their honour or reputation regardless of any transfer of copyright and as a user one cannot use the work in a manner that will be prejudicial or offensive to the author even if you have permission to use their work. Lastly, copyright owners have the right to transfer copyright to others by testamentary disposition, operation of law or assignment.</a:t>
            </a:r>
          </a:p>
          <a:p>
            <a:r>
              <a:rPr lang="en-ZA" sz="1200" b="0" i="0" kern="1200" dirty="0" smtClean="0">
                <a:solidFill>
                  <a:schemeClr val="tx1"/>
                </a:solidFill>
                <a:effectLst/>
                <a:latin typeface="+mn-lt"/>
                <a:ea typeface="+mn-ea"/>
                <a:cs typeface="+mn-cs"/>
              </a:rPr>
              <a:t>  </a:t>
            </a:r>
          </a:p>
          <a:p>
            <a:pPr fontAlgn="base"/>
            <a:endParaRPr lang="en-ZA" sz="1200" b="0" i="0" kern="1200" dirty="0" smtClean="0">
              <a:solidFill>
                <a:schemeClr val="tx1"/>
              </a:solidFill>
              <a:effectLst/>
              <a:latin typeface="+mn-lt"/>
              <a:ea typeface="+mn-ea"/>
              <a:cs typeface="+mn-cs"/>
            </a:endParaRPr>
          </a:p>
          <a:p>
            <a:endParaRPr lang="en-ZA" dirty="0"/>
          </a:p>
        </p:txBody>
      </p:sp>
      <p:sp>
        <p:nvSpPr>
          <p:cNvPr id="4" name="Slide Number Placeholder 3"/>
          <p:cNvSpPr>
            <a:spLocks noGrp="1"/>
          </p:cNvSpPr>
          <p:nvPr>
            <p:ph type="sldNum" sz="quarter" idx="10"/>
          </p:nvPr>
        </p:nvSpPr>
        <p:spPr/>
        <p:txBody>
          <a:bodyPr/>
          <a:lstStyle/>
          <a:p>
            <a:fld id="{CE03816E-1F17-4E8E-86FA-A66EBDCFB6D4}" type="slidenum">
              <a:rPr lang="en-ZA" smtClean="0"/>
              <a:t>3</a:t>
            </a:fld>
            <a:endParaRPr lang="en-ZA"/>
          </a:p>
        </p:txBody>
      </p:sp>
    </p:spTree>
    <p:extLst>
      <p:ext uri="{BB962C8B-B14F-4D97-AF65-F5344CB8AC3E}">
        <p14:creationId xmlns:p14="http://schemas.microsoft.com/office/powerpoint/2010/main" val="37402641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sz="1200" b="0" i="0" kern="1200" dirty="0" smtClean="0">
                <a:solidFill>
                  <a:schemeClr val="tx1"/>
                </a:solidFill>
                <a:effectLst/>
                <a:latin typeface="+mn-lt"/>
                <a:ea typeface="+mn-ea"/>
                <a:cs typeface="+mn-cs"/>
              </a:rPr>
              <a:t>You can think of copyright law as an overarching circle of protection around copyright holders and the immediate circle of protection is your institution’s IP policy. The open</a:t>
            </a:r>
            <a:r>
              <a:rPr lang="en-ZA" sz="1200" b="0" i="0" kern="1200" baseline="0" dirty="0" smtClean="0">
                <a:solidFill>
                  <a:schemeClr val="tx1"/>
                </a:solidFill>
                <a:effectLst/>
                <a:latin typeface="+mn-lt"/>
                <a:ea typeface="+mn-ea"/>
                <a:cs typeface="+mn-cs"/>
              </a:rPr>
              <a:t> licensing solution </a:t>
            </a:r>
            <a:r>
              <a:rPr lang="en-ZA" sz="1200" b="0" i="0" kern="1200" dirty="0" smtClean="0">
                <a:solidFill>
                  <a:schemeClr val="tx1"/>
                </a:solidFill>
                <a:effectLst/>
                <a:latin typeface="+mn-lt"/>
                <a:ea typeface="+mn-ea"/>
                <a:cs typeface="+mn-cs"/>
              </a:rPr>
              <a:t>fits in neatly between those in cases where your institution has assigned copyright to you as the author of certain materials. It also adheres to copyright law as it operates based on the exclusivity of the rights granted to copyright holders (in other words, you are free to grant permissions because you hold the rights). </a:t>
            </a:r>
          </a:p>
          <a:p>
            <a:pPr marL="0" marR="0" indent="0" algn="l" defTabSz="914400" rtl="0" eaLnBrk="1" fontAlgn="auto" latinLnBrk="0" hangingPunct="1">
              <a:lnSpc>
                <a:spcPct val="100000"/>
              </a:lnSpc>
              <a:spcBef>
                <a:spcPts val="0"/>
              </a:spcBef>
              <a:spcAft>
                <a:spcPts val="0"/>
              </a:spcAft>
              <a:buClrTx/>
              <a:buSzTx/>
              <a:buFontTx/>
              <a:buNone/>
              <a:tabLst/>
              <a:defRPr/>
            </a:pPr>
            <a:endParaRPr lang="en-ZA" sz="1200" b="0" i="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ZA" sz="1200" b="0" i="0" kern="1200" dirty="0" smtClean="0">
                <a:solidFill>
                  <a:schemeClr val="tx1"/>
                </a:solidFill>
                <a:effectLst/>
                <a:latin typeface="+mn-lt"/>
                <a:ea typeface="+mn-ea"/>
                <a:cs typeface="+mn-cs"/>
              </a:rPr>
              <a:t>Open licenses are enforceable in a court of law and it acts as an explicit indication to others as to how your resource can be used – failure to adhere to the terms of the license will constitute copyright infringement and the violator can be held liable. </a:t>
            </a:r>
            <a:endParaRPr lang="en-ZA" dirty="0"/>
          </a:p>
        </p:txBody>
      </p:sp>
      <p:sp>
        <p:nvSpPr>
          <p:cNvPr id="4" name="Slide Number Placeholder 3"/>
          <p:cNvSpPr>
            <a:spLocks noGrp="1"/>
          </p:cNvSpPr>
          <p:nvPr>
            <p:ph type="sldNum" sz="quarter" idx="10"/>
          </p:nvPr>
        </p:nvSpPr>
        <p:spPr/>
        <p:txBody>
          <a:bodyPr/>
          <a:lstStyle/>
          <a:p>
            <a:fld id="{CE03816E-1F17-4E8E-86FA-A66EBDCFB6D4}" type="slidenum">
              <a:rPr lang="en-ZA" smtClean="0"/>
              <a:t>4</a:t>
            </a:fld>
            <a:endParaRPr lang="en-ZA"/>
          </a:p>
        </p:txBody>
      </p:sp>
    </p:spTree>
    <p:extLst>
      <p:ext uri="{BB962C8B-B14F-4D97-AF65-F5344CB8AC3E}">
        <p14:creationId xmlns:p14="http://schemas.microsoft.com/office/powerpoint/2010/main" val="40169413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Link to UCT IP policy: </a:t>
            </a:r>
            <a:r>
              <a:rPr lang="en-ZA" dirty="0" smtClean="0">
                <a:hlinkClick r:id="rId3"/>
              </a:rPr>
              <a:t>https://www.uct.ac.za/downloads/uct.ac.za/about/policies/intellect_property.pdf</a:t>
            </a:r>
            <a:endParaRPr lang="en-ZA" dirty="0"/>
          </a:p>
        </p:txBody>
      </p:sp>
      <p:sp>
        <p:nvSpPr>
          <p:cNvPr id="4" name="Slide Number Placeholder 3"/>
          <p:cNvSpPr>
            <a:spLocks noGrp="1"/>
          </p:cNvSpPr>
          <p:nvPr>
            <p:ph type="sldNum" sz="quarter" idx="10"/>
          </p:nvPr>
        </p:nvSpPr>
        <p:spPr/>
        <p:txBody>
          <a:bodyPr/>
          <a:lstStyle/>
          <a:p>
            <a:fld id="{CE03816E-1F17-4E8E-86FA-A66EBDCFB6D4}" type="slidenum">
              <a:rPr lang="en-ZA" smtClean="0"/>
              <a:t>9</a:t>
            </a:fld>
            <a:endParaRPr lang="en-ZA"/>
          </a:p>
        </p:txBody>
      </p:sp>
    </p:spTree>
    <p:extLst>
      <p:ext uri="{BB962C8B-B14F-4D97-AF65-F5344CB8AC3E}">
        <p14:creationId xmlns:p14="http://schemas.microsoft.com/office/powerpoint/2010/main" val="7256345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sz="1200" b="0" i="0" kern="1200" dirty="0" smtClean="0">
                <a:solidFill>
                  <a:schemeClr val="tx1"/>
                </a:solidFill>
                <a:effectLst/>
                <a:latin typeface="+mn-lt"/>
                <a:ea typeface="+mn-ea"/>
                <a:cs typeface="+mn-cs"/>
              </a:rPr>
              <a:t>Let's now focus our attention on Creative Commons. The Creative Commons licensing system allows for a more flexible management of the exclusive rights offered by copyright law, giving the creators the ability to choose the kinds of protections and freedoms that will govern the use of their work. It is often a misconception that Creative Commons is the opposite to copyright. Creative Commons can be thought of as a management solution for your copyright rights – every right you have as a result of being a copyright holder, you will have if you license work in terms of a Creative Commons license. </a:t>
            </a:r>
          </a:p>
          <a:p>
            <a:pPr marL="0" marR="0" indent="0" algn="l" defTabSz="914400" rtl="0" eaLnBrk="1" fontAlgn="auto" latinLnBrk="0" hangingPunct="1">
              <a:lnSpc>
                <a:spcPct val="100000"/>
              </a:lnSpc>
              <a:spcBef>
                <a:spcPts val="0"/>
              </a:spcBef>
              <a:spcAft>
                <a:spcPts val="0"/>
              </a:spcAft>
              <a:buClrTx/>
              <a:buSzTx/>
              <a:buFontTx/>
              <a:buNone/>
              <a:tabLst/>
              <a:defRPr/>
            </a:pPr>
            <a:endParaRPr lang="en-ZA" sz="1200" b="0" i="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ZA" sz="1200" b="0" i="0" kern="1200" dirty="0" smtClean="0">
                <a:solidFill>
                  <a:schemeClr val="tx1"/>
                </a:solidFill>
                <a:effectLst/>
                <a:latin typeface="+mn-lt"/>
                <a:ea typeface="+mn-ea"/>
                <a:cs typeface="+mn-cs"/>
              </a:rPr>
              <a:t>The true opposite to copyright is public domain. Materials that are in the public domain are not covered by any intellectual property rights and offers the creator of the materials no protection. Creative Commons licensing consists of 6 key licenses which consists of 4 main terms, namely, attribution, non-commercial, no derivative works and share alike.</a:t>
            </a:r>
            <a:endParaRPr lang="en-ZA" dirty="0" smtClean="0"/>
          </a:p>
          <a:p>
            <a:endParaRPr lang="en-ZA" dirty="0"/>
          </a:p>
        </p:txBody>
      </p:sp>
      <p:sp>
        <p:nvSpPr>
          <p:cNvPr id="4" name="Slide Number Placeholder 3"/>
          <p:cNvSpPr>
            <a:spLocks noGrp="1"/>
          </p:cNvSpPr>
          <p:nvPr>
            <p:ph type="sldNum" sz="quarter" idx="10"/>
          </p:nvPr>
        </p:nvSpPr>
        <p:spPr/>
        <p:txBody>
          <a:bodyPr/>
          <a:lstStyle/>
          <a:p>
            <a:fld id="{CE03816E-1F17-4E8E-86FA-A66EBDCFB6D4}" type="slidenum">
              <a:rPr lang="en-ZA" smtClean="0"/>
              <a:t>10</a:t>
            </a:fld>
            <a:endParaRPr lang="en-ZA"/>
          </a:p>
        </p:txBody>
      </p:sp>
    </p:spTree>
    <p:extLst>
      <p:ext uri="{BB962C8B-B14F-4D97-AF65-F5344CB8AC3E}">
        <p14:creationId xmlns:p14="http://schemas.microsoft.com/office/powerpoint/2010/main" val="34274896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ZA" sz="1200" b="0" i="0" kern="1200" dirty="0" smtClean="0">
                <a:solidFill>
                  <a:schemeClr val="tx1"/>
                </a:solidFill>
                <a:effectLst/>
                <a:latin typeface="+mn-lt"/>
                <a:ea typeface="+mn-ea"/>
                <a:cs typeface="+mn-cs"/>
              </a:rPr>
              <a:t>The Creative Commons licensing system allows for a more flexible management of the exclusive rights offered by copyright law, giving the creators the ability to choose the kinds of protections and freedoms that will govern the use of their work.</a:t>
            </a:r>
          </a:p>
          <a:p>
            <a:pPr fontAlgn="base"/>
            <a:endParaRPr lang="en-ZA" sz="1200" b="0" i="0" kern="1200" dirty="0" smtClean="0">
              <a:solidFill>
                <a:schemeClr val="tx1"/>
              </a:solidFill>
              <a:effectLst/>
              <a:latin typeface="+mn-lt"/>
              <a:ea typeface="+mn-ea"/>
              <a:cs typeface="+mn-cs"/>
            </a:endParaRPr>
          </a:p>
          <a:p>
            <a:pPr fontAlgn="base"/>
            <a:r>
              <a:rPr lang="en-ZA" sz="1200" b="0" i="0" kern="1200" dirty="0" smtClean="0">
                <a:solidFill>
                  <a:schemeClr val="tx1"/>
                </a:solidFill>
                <a:effectLst/>
                <a:latin typeface="+mn-lt"/>
                <a:ea typeface="+mn-ea"/>
                <a:cs typeface="+mn-cs"/>
              </a:rPr>
              <a:t>It is often a misconception that Creative Commons is the opposite to copyright. Creative Commons can be thought of as a management solution for your copyright rights – every right you have as a result of being a copyright holder, you will have if you license work in terms of a Creative Commons license. The true opposite to copyright is public domain. Materials that are in the public domain are not covered by any intellectual property rights and offers the creator of the materials no protection.</a:t>
            </a:r>
          </a:p>
          <a:p>
            <a:pPr fontAlgn="base"/>
            <a:endParaRPr lang="en-ZA" sz="1200" b="0" i="0" kern="1200" dirty="0" smtClean="0">
              <a:solidFill>
                <a:schemeClr val="tx1"/>
              </a:solidFill>
              <a:effectLst/>
              <a:latin typeface="+mn-lt"/>
              <a:ea typeface="+mn-ea"/>
              <a:cs typeface="+mn-cs"/>
            </a:endParaRPr>
          </a:p>
          <a:p>
            <a:pPr fontAlgn="base"/>
            <a:r>
              <a:rPr lang="en-ZA" sz="1200" b="0" i="0" kern="1200" dirty="0" smtClean="0">
                <a:solidFill>
                  <a:schemeClr val="tx1"/>
                </a:solidFill>
                <a:effectLst/>
                <a:latin typeface="+mn-lt"/>
                <a:ea typeface="+mn-ea"/>
                <a:cs typeface="+mn-cs"/>
              </a:rPr>
              <a:t>You do not need to register or pay any fees for making use of this licensing system. All you would need is place the notice of your license on your work, either via text or a license badge. These notices can be placed on both online and offline work. The Creative Commons organisation has a </a:t>
            </a:r>
            <a:r>
              <a:rPr lang="en-ZA" sz="1200" b="0" i="0" u="none" strike="noStrike" kern="1200" dirty="0" smtClean="0">
                <a:solidFill>
                  <a:schemeClr val="tx1"/>
                </a:solidFill>
                <a:effectLst/>
                <a:latin typeface="+mn-lt"/>
                <a:ea typeface="+mn-ea"/>
                <a:cs typeface="+mn-cs"/>
                <a:hlinkClick r:id="rId3"/>
              </a:rPr>
              <a:t>license chooser </a:t>
            </a:r>
            <a:r>
              <a:rPr lang="en-ZA" sz="1200" b="0" i="0" kern="1200" dirty="0" smtClean="0">
                <a:solidFill>
                  <a:schemeClr val="tx1"/>
                </a:solidFill>
                <a:effectLst/>
                <a:latin typeface="+mn-lt"/>
                <a:ea typeface="+mn-ea"/>
                <a:cs typeface="+mn-cs"/>
              </a:rPr>
              <a:t>that is easy to use – choose the appropriate answers in the form and you’re ready to go.</a:t>
            </a:r>
          </a:p>
          <a:p>
            <a:endParaRPr lang="en-ZA" dirty="0"/>
          </a:p>
        </p:txBody>
      </p:sp>
      <p:sp>
        <p:nvSpPr>
          <p:cNvPr id="4" name="Slide Number Placeholder 3"/>
          <p:cNvSpPr>
            <a:spLocks noGrp="1"/>
          </p:cNvSpPr>
          <p:nvPr>
            <p:ph type="sldNum" sz="quarter" idx="10"/>
          </p:nvPr>
        </p:nvSpPr>
        <p:spPr/>
        <p:txBody>
          <a:bodyPr/>
          <a:lstStyle/>
          <a:p>
            <a:fld id="{CE03816E-1F17-4E8E-86FA-A66EBDCFB6D4}" type="slidenum">
              <a:rPr lang="en-ZA" smtClean="0"/>
              <a:t>11</a:t>
            </a:fld>
            <a:endParaRPr lang="en-ZA"/>
          </a:p>
        </p:txBody>
      </p:sp>
    </p:spTree>
    <p:extLst>
      <p:ext uri="{BB962C8B-B14F-4D97-AF65-F5344CB8AC3E}">
        <p14:creationId xmlns:p14="http://schemas.microsoft.com/office/powerpoint/2010/main" val="11869121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CE03816E-1F17-4E8E-86FA-A66EBDCFB6D4}" type="slidenum">
              <a:rPr lang="en-ZA" smtClean="0"/>
              <a:t>12</a:t>
            </a:fld>
            <a:endParaRPr lang="en-ZA"/>
          </a:p>
        </p:txBody>
      </p:sp>
    </p:spTree>
    <p:extLst>
      <p:ext uri="{BB962C8B-B14F-4D97-AF65-F5344CB8AC3E}">
        <p14:creationId xmlns:p14="http://schemas.microsoft.com/office/powerpoint/2010/main" val="37625858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CE03816E-1F17-4E8E-86FA-A66EBDCFB6D4}" type="slidenum">
              <a:rPr lang="en-ZA" smtClean="0"/>
              <a:t>16</a:t>
            </a:fld>
            <a:endParaRPr lang="en-ZA"/>
          </a:p>
        </p:txBody>
      </p:sp>
    </p:spTree>
    <p:extLst>
      <p:ext uri="{BB962C8B-B14F-4D97-AF65-F5344CB8AC3E}">
        <p14:creationId xmlns:p14="http://schemas.microsoft.com/office/powerpoint/2010/main" val="14507261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Z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ZA"/>
          </a:p>
        </p:txBody>
      </p:sp>
      <p:sp>
        <p:nvSpPr>
          <p:cNvPr id="4" name="Date Placeholder 3"/>
          <p:cNvSpPr>
            <a:spLocks noGrp="1"/>
          </p:cNvSpPr>
          <p:nvPr>
            <p:ph type="dt" sz="half" idx="10"/>
          </p:nvPr>
        </p:nvSpPr>
        <p:spPr/>
        <p:txBody>
          <a:bodyPr/>
          <a:lstStyle/>
          <a:p>
            <a:fld id="{E9B8E5A3-4EE3-478D-843D-96991449FFD5}" type="datetimeFigureOut">
              <a:rPr lang="en-ZA" smtClean="0"/>
              <a:t>2013/06/14</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499544F3-9045-4851-B452-1286CFDD1F20}" type="slidenum">
              <a:rPr lang="en-ZA" smtClean="0"/>
              <a:t>‹#›</a:t>
            </a:fld>
            <a:endParaRPr lang="en-ZA"/>
          </a:p>
        </p:txBody>
      </p:sp>
    </p:spTree>
    <p:extLst>
      <p:ext uri="{BB962C8B-B14F-4D97-AF65-F5344CB8AC3E}">
        <p14:creationId xmlns:p14="http://schemas.microsoft.com/office/powerpoint/2010/main" val="39628333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E9B8E5A3-4EE3-478D-843D-96991449FFD5}" type="datetimeFigureOut">
              <a:rPr lang="en-ZA" smtClean="0"/>
              <a:t>2013/06/14</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499544F3-9045-4851-B452-1286CFDD1F20}" type="slidenum">
              <a:rPr lang="en-ZA" smtClean="0"/>
              <a:t>‹#›</a:t>
            </a:fld>
            <a:endParaRPr lang="en-ZA"/>
          </a:p>
        </p:txBody>
      </p:sp>
    </p:spTree>
    <p:extLst>
      <p:ext uri="{BB962C8B-B14F-4D97-AF65-F5344CB8AC3E}">
        <p14:creationId xmlns:p14="http://schemas.microsoft.com/office/powerpoint/2010/main" val="8342472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E9B8E5A3-4EE3-478D-843D-96991449FFD5}" type="datetimeFigureOut">
              <a:rPr lang="en-ZA" smtClean="0"/>
              <a:t>2013/06/14</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499544F3-9045-4851-B452-1286CFDD1F20}" type="slidenum">
              <a:rPr lang="en-ZA" smtClean="0"/>
              <a:t>‹#›</a:t>
            </a:fld>
            <a:endParaRPr lang="en-ZA"/>
          </a:p>
        </p:txBody>
      </p:sp>
    </p:spTree>
    <p:extLst>
      <p:ext uri="{BB962C8B-B14F-4D97-AF65-F5344CB8AC3E}">
        <p14:creationId xmlns:p14="http://schemas.microsoft.com/office/powerpoint/2010/main" val="42709534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E9B8E5A3-4EE3-478D-843D-96991449FFD5}" type="datetimeFigureOut">
              <a:rPr lang="en-ZA" smtClean="0"/>
              <a:t>2013/06/14</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499544F3-9045-4851-B452-1286CFDD1F20}" type="slidenum">
              <a:rPr lang="en-ZA" smtClean="0"/>
              <a:t>‹#›</a:t>
            </a:fld>
            <a:endParaRPr lang="en-ZA"/>
          </a:p>
        </p:txBody>
      </p:sp>
    </p:spTree>
    <p:extLst>
      <p:ext uri="{BB962C8B-B14F-4D97-AF65-F5344CB8AC3E}">
        <p14:creationId xmlns:p14="http://schemas.microsoft.com/office/powerpoint/2010/main" val="36802408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9B8E5A3-4EE3-478D-843D-96991449FFD5}" type="datetimeFigureOut">
              <a:rPr lang="en-ZA" smtClean="0"/>
              <a:t>2013/06/14</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499544F3-9045-4851-B452-1286CFDD1F20}" type="slidenum">
              <a:rPr lang="en-ZA" smtClean="0"/>
              <a:t>‹#›</a:t>
            </a:fld>
            <a:endParaRPr lang="en-ZA"/>
          </a:p>
        </p:txBody>
      </p:sp>
    </p:spTree>
    <p:extLst>
      <p:ext uri="{BB962C8B-B14F-4D97-AF65-F5344CB8AC3E}">
        <p14:creationId xmlns:p14="http://schemas.microsoft.com/office/powerpoint/2010/main" val="33811413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ate Placeholder 4"/>
          <p:cNvSpPr>
            <a:spLocks noGrp="1"/>
          </p:cNvSpPr>
          <p:nvPr>
            <p:ph type="dt" sz="half" idx="10"/>
          </p:nvPr>
        </p:nvSpPr>
        <p:spPr/>
        <p:txBody>
          <a:bodyPr/>
          <a:lstStyle/>
          <a:p>
            <a:fld id="{E9B8E5A3-4EE3-478D-843D-96991449FFD5}" type="datetimeFigureOut">
              <a:rPr lang="en-ZA" smtClean="0"/>
              <a:t>2013/06/14</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499544F3-9045-4851-B452-1286CFDD1F20}" type="slidenum">
              <a:rPr lang="en-ZA" smtClean="0"/>
              <a:t>‹#›</a:t>
            </a:fld>
            <a:endParaRPr lang="en-ZA"/>
          </a:p>
        </p:txBody>
      </p:sp>
    </p:spTree>
    <p:extLst>
      <p:ext uri="{BB962C8B-B14F-4D97-AF65-F5344CB8AC3E}">
        <p14:creationId xmlns:p14="http://schemas.microsoft.com/office/powerpoint/2010/main" val="24174567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ate Placeholder 6"/>
          <p:cNvSpPr>
            <a:spLocks noGrp="1"/>
          </p:cNvSpPr>
          <p:nvPr>
            <p:ph type="dt" sz="half" idx="10"/>
          </p:nvPr>
        </p:nvSpPr>
        <p:spPr/>
        <p:txBody>
          <a:bodyPr/>
          <a:lstStyle/>
          <a:p>
            <a:fld id="{E9B8E5A3-4EE3-478D-843D-96991449FFD5}" type="datetimeFigureOut">
              <a:rPr lang="en-ZA" smtClean="0"/>
              <a:t>2013/06/14</a:t>
            </a:fld>
            <a:endParaRPr lang="en-ZA"/>
          </a:p>
        </p:txBody>
      </p:sp>
      <p:sp>
        <p:nvSpPr>
          <p:cNvPr id="8" name="Footer Placeholder 7"/>
          <p:cNvSpPr>
            <a:spLocks noGrp="1"/>
          </p:cNvSpPr>
          <p:nvPr>
            <p:ph type="ftr" sz="quarter" idx="11"/>
          </p:nvPr>
        </p:nvSpPr>
        <p:spPr/>
        <p:txBody>
          <a:bodyPr/>
          <a:lstStyle/>
          <a:p>
            <a:endParaRPr lang="en-ZA"/>
          </a:p>
        </p:txBody>
      </p:sp>
      <p:sp>
        <p:nvSpPr>
          <p:cNvPr id="9" name="Slide Number Placeholder 8"/>
          <p:cNvSpPr>
            <a:spLocks noGrp="1"/>
          </p:cNvSpPr>
          <p:nvPr>
            <p:ph type="sldNum" sz="quarter" idx="12"/>
          </p:nvPr>
        </p:nvSpPr>
        <p:spPr/>
        <p:txBody>
          <a:bodyPr/>
          <a:lstStyle/>
          <a:p>
            <a:fld id="{499544F3-9045-4851-B452-1286CFDD1F20}" type="slidenum">
              <a:rPr lang="en-ZA" smtClean="0"/>
              <a:t>‹#›</a:t>
            </a:fld>
            <a:endParaRPr lang="en-ZA"/>
          </a:p>
        </p:txBody>
      </p:sp>
    </p:spTree>
    <p:extLst>
      <p:ext uri="{BB962C8B-B14F-4D97-AF65-F5344CB8AC3E}">
        <p14:creationId xmlns:p14="http://schemas.microsoft.com/office/powerpoint/2010/main" val="32610936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ate Placeholder 2"/>
          <p:cNvSpPr>
            <a:spLocks noGrp="1"/>
          </p:cNvSpPr>
          <p:nvPr>
            <p:ph type="dt" sz="half" idx="10"/>
          </p:nvPr>
        </p:nvSpPr>
        <p:spPr/>
        <p:txBody>
          <a:bodyPr/>
          <a:lstStyle/>
          <a:p>
            <a:fld id="{E9B8E5A3-4EE3-478D-843D-96991449FFD5}" type="datetimeFigureOut">
              <a:rPr lang="en-ZA" smtClean="0"/>
              <a:t>2013/06/14</a:t>
            </a:fld>
            <a:endParaRPr lang="en-ZA"/>
          </a:p>
        </p:txBody>
      </p:sp>
      <p:sp>
        <p:nvSpPr>
          <p:cNvPr id="4" name="Footer Placeholder 3"/>
          <p:cNvSpPr>
            <a:spLocks noGrp="1"/>
          </p:cNvSpPr>
          <p:nvPr>
            <p:ph type="ftr" sz="quarter" idx="11"/>
          </p:nvPr>
        </p:nvSpPr>
        <p:spPr/>
        <p:txBody>
          <a:bodyPr/>
          <a:lstStyle/>
          <a:p>
            <a:endParaRPr lang="en-ZA"/>
          </a:p>
        </p:txBody>
      </p:sp>
      <p:sp>
        <p:nvSpPr>
          <p:cNvPr id="5" name="Slide Number Placeholder 4"/>
          <p:cNvSpPr>
            <a:spLocks noGrp="1"/>
          </p:cNvSpPr>
          <p:nvPr>
            <p:ph type="sldNum" sz="quarter" idx="12"/>
          </p:nvPr>
        </p:nvSpPr>
        <p:spPr/>
        <p:txBody>
          <a:bodyPr/>
          <a:lstStyle/>
          <a:p>
            <a:fld id="{499544F3-9045-4851-B452-1286CFDD1F20}" type="slidenum">
              <a:rPr lang="en-ZA" smtClean="0"/>
              <a:t>‹#›</a:t>
            </a:fld>
            <a:endParaRPr lang="en-ZA"/>
          </a:p>
        </p:txBody>
      </p:sp>
    </p:spTree>
    <p:extLst>
      <p:ext uri="{BB962C8B-B14F-4D97-AF65-F5344CB8AC3E}">
        <p14:creationId xmlns:p14="http://schemas.microsoft.com/office/powerpoint/2010/main" val="15675997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B8E5A3-4EE3-478D-843D-96991449FFD5}" type="datetimeFigureOut">
              <a:rPr lang="en-ZA" smtClean="0"/>
              <a:t>2013/06/14</a:t>
            </a:fld>
            <a:endParaRPr lang="en-ZA"/>
          </a:p>
        </p:txBody>
      </p:sp>
      <p:sp>
        <p:nvSpPr>
          <p:cNvPr id="3" name="Footer Placeholder 2"/>
          <p:cNvSpPr>
            <a:spLocks noGrp="1"/>
          </p:cNvSpPr>
          <p:nvPr>
            <p:ph type="ftr" sz="quarter" idx="11"/>
          </p:nvPr>
        </p:nvSpPr>
        <p:spPr/>
        <p:txBody>
          <a:bodyPr/>
          <a:lstStyle/>
          <a:p>
            <a:endParaRPr lang="en-ZA"/>
          </a:p>
        </p:txBody>
      </p:sp>
      <p:sp>
        <p:nvSpPr>
          <p:cNvPr id="4" name="Slide Number Placeholder 3"/>
          <p:cNvSpPr>
            <a:spLocks noGrp="1"/>
          </p:cNvSpPr>
          <p:nvPr>
            <p:ph type="sldNum" sz="quarter" idx="12"/>
          </p:nvPr>
        </p:nvSpPr>
        <p:spPr/>
        <p:txBody>
          <a:bodyPr/>
          <a:lstStyle/>
          <a:p>
            <a:fld id="{499544F3-9045-4851-B452-1286CFDD1F20}" type="slidenum">
              <a:rPr lang="en-ZA" smtClean="0"/>
              <a:t>‹#›</a:t>
            </a:fld>
            <a:endParaRPr lang="en-ZA"/>
          </a:p>
        </p:txBody>
      </p:sp>
    </p:spTree>
    <p:extLst>
      <p:ext uri="{BB962C8B-B14F-4D97-AF65-F5344CB8AC3E}">
        <p14:creationId xmlns:p14="http://schemas.microsoft.com/office/powerpoint/2010/main" val="37889657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B8E5A3-4EE3-478D-843D-96991449FFD5}" type="datetimeFigureOut">
              <a:rPr lang="en-ZA" smtClean="0"/>
              <a:t>2013/06/14</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499544F3-9045-4851-B452-1286CFDD1F20}" type="slidenum">
              <a:rPr lang="en-ZA" smtClean="0"/>
              <a:t>‹#›</a:t>
            </a:fld>
            <a:endParaRPr lang="en-ZA"/>
          </a:p>
        </p:txBody>
      </p:sp>
    </p:spTree>
    <p:extLst>
      <p:ext uri="{BB962C8B-B14F-4D97-AF65-F5344CB8AC3E}">
        <p14:creationId xmlns:p14="http://schemas.microsoft.com/office/powerpoint/2010/main" val="30876635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B8E5A3-4EE3-478D-843D-96991449FFD5}" type="datetimeFigureOut">
              <a:rPr lang="en-ZA" smtClean="0"/>
              <a:t>2013/06/14</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499544F3-9045-4851-B452-1286CFDD1F20}" type="slidenum">
              <a:rPr lang="en-ZA" smtClean="0"/>
              <a:t>‹#›</a:t>
            </a:fld>
            <a:endParaRPr lang="en-ZA"/>
          </a:p>
        </p:txBody>
      </p:sp>
    </p:spTree>
    <p:extLst>
      <p:ext uri="{BB962C8B-B14F-4D97-AF65-F5344CB8AC3E}">
        <p14:creationId xmlns:p14="http://schemas.microsoft.com/office/powerpoint/2010/main" val="9507412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Z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B8E5A3-4EE3-478D-843D-96991449FFD5}" type="datetimeFigureOut">
              <a:rPr lang="en-ZA" smtClean="0"/>
              <a:t>2013/06/14</a:t>
            </a:fld>
            <a:endParaRPr lang="en-Z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9544F3-9045-4851-B452-1286CFDD1F20}" type="slidenum">
              <a:rPr lang="en-ZA" smtClean="0"/>
              <a:t>‹#›</a:t>
            </a:fld>
            <a:endParaRPr lang="en-ZA"/>
          </a:p>
        </p:txBody>
      </p:sp>
    </p:spTree>
    <p:extLst>
      <p:ext uri="{BB962C8B-B14F-4D97-AF65-F5344CB8AC3E}">
        <p14:creationId xmlns:p14="http://schemas.microsoft.com/office/powerpoint/2010/main" val="796919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3542299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8016502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7123935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2293089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0803106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8157959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9283990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9931525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1077611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0228764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732736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52122140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52497409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651" y="995022"/>
            <a:ext cx="9116698" cy="4867955"/>
          </a:xfrm>
          <a:prstGeom prst="rect">
            <a:avLst/>
          </a:prstGeom>
        </p:spPr>
      </p:pic>
    </p:spTree>
    <p:extLst>
      <p:ext uri="{BB962C8B-B14F-4D97-AF65-F5344CB8AC3E}">
        <p14:creationId xmlns:p14="http://schemas.microsoft.com/office/powerpoint/2010/main" val="101365137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8219008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18136360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2349980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87576053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93863826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9012542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12025654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9204126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134438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9064274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606911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7143297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6350597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7351338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29808939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284</TotalTime>
  <Words>766</Words>
  <Application>Microsoft Office PowerPoint</Application>
  <PresentationFormat>On-screen Show (4:3)</PresentationFormat>
  <Paragraphs>65</Paragraphs>
  <Slides>29</Slides>
  <Notes>15</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Cape Town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Shihaam Shaikh</dc:creator>
  <cp:lastModifiedBy>Shihaam Shaikh</cp:lastModifiedBy>
  <cp:revision>23</cp:revision>
  <dcterms:created xsi:type="dcterms:W3CDTF">2013-06-13T06:07:39Z</dcterms:created>
  <dcterms:modified xsi:type="dcterms:W3CDTF">2013-06-14T07:14:01Z</dcterms:modified>
</cp:coreProperties>
</file>