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3"/>
  </p:notesMasterIdLst>
  <p:sldIdLst>
    <p:sldId id="278" r:id="rId2"/>
    <p:sldId id="279" r:id="rId3"/>
    <p:sldId id="284" r:id="rId4"/>
    <p:sldId id="293" r:id="rId5"/>
    <p:sldId id="294" r:id="rId6"/>
    <p:sldId id="257" r:id="rId7"/>
    <p:sldId id="295" r:id="rId8"/>
    <p:sldId id="296" r:id="rId9"/>
    <p:sldId id="297" r:id="rId10"/>
    <p:sldId id="298" r:id="rId11"/>
    <p:sldId id="305" r:id="rId12"/>
    <p:sldId id="299" r:id="rId13"/>
    <p:sldId id="302" r:id="rId14"/>
    <p:sldId id="304" r:id="rId15"/>
    <p:sldId id="303" r:id="rId16"/>
    <p:sldId id="286" r:id="rId17"/>
    <p:sldId id="272" r:id="rId18"/>
    <p:sldId id="273" r:id="rId19"/>
    <p:sldId id="306" r:id="rId20"/>
    <p:sldId id="307" r:id="rId21"/>
    <p:sldId id="308" r:id="rId22"/>
    <p:sldId id="309" r:id="rId23"/>
    <p:sldId id="274" r:id="rId24"/>
    <p:sldId id="310" r:id="rId25"/>
    <p:sldId id="311" r:id="rId26"/>
    <p:sldId id="312" r:id="rId27"/>
    <p:sldId id="313" r:id="rId28"/>
    <p:sldId id="315" r:id="rId29"/>
    <p:sldId id="316" r:id="rId30"/>
    <p:sldId id="288" r:id="rId31"/>
    <p:sldId id="31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xine Rubin" initials="MR"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8" autoAdjust="0"/>
    <p:restoredTop sz="94643"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6120E7-D6D1-4E5C-9669-6DE3AC156741}" type="datetimeFigureOut">
              <a:rPr lang="en-ZA" smtClean="0"/>
              <a:pPr/>
              <a:t>2014/07/19</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287364-E89F-4864-AE23-138D2C77DB2D}" type="slidenum">
              <a:rPr lang="en-ZA" smtClean="0"/>
              <a:pPr/>
              <a:t>‹#›</a:t>
            </a:fld>
            <a:endParaRPr lang="en-ZA"/>
          </a:p>
        </p:txBody>
      </p:sp>
    </p:spTree>
    <p:extLst>
      <p:ext uri="{BB962C8B-B14F-4D97-AF65-F5344CB8AC3E}">
        <p14:creationId xmlns:p14="http://schemas.microsoft.com/office/powerpoint/2010/main" xmlns="" val="238463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E8D9162-997A-40B9-99E0-800C523BAB8E}" type="datetime1">
              <a:rPr lang="en-US" smtClean="0"/>
              <a:pPr/>
              <a:t>7/19/2014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306ED1B-CB1D-4E3C-B8AA-D537523A3F0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A28EDC-CEA6-4D8C-8DCC-3ED540250C95}" type="datetime1">
              <a:rPr lang="en-US" smtClean="0"/>
              <a:pPr/>
              <a:t>7/19/2014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6ED1B-CB1D-4E3C-B8AA-D537523A3F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D38FE62-0509-4C43-A12C-2DD97AED76C4}" type="datetime1">
              <a:rPr lang="en-US" smtClean="0"/>
              <a:pPr/>
              <a:t>7/19/2014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306ED1B-CB1D-4E3C-B8AA-D537523A3F0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1E92605-22F7-4D72-BF35-B46C5E934FF9}" type="datetime1">
              <a:rPr lang="en-US" smtClean="0"/>
              <a:pPr/>
              <a:t>7/19/2014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306ED1B-CB1D-4E3C-B8AA-D537523A3F07}"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2F08D1B-F1D8-4947-9E4D-2445B8331977}" type="datetime1">
              <a:rPr lang="en-US" smtClean="0"/>
              <a:pPr/>
              <a:t>7/19/2014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306ED1B-CB1D-4E3C-B8AA-D537523A3F07}"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AC7F23F-C496-4670-9B24-EFF15B60240B}" type="datetime1">
              <a:rPr lang="en-US" smtClean="0"/>
              <a:pPr/>
              <a:t>7/19/2014</a:t>
            </a:fld>
            <a:endParaRPr lang="en-US"/>
          </a:p>
        </p:txBody>
      </p:sp>
      <p:sp>
        <p:nvSpPr>
          <p:cNvPr id="10" name="Slide Number Placeholder 9"/>
          <p:cNvSpPr>
            <a:spLocks noGrp="1"/>
          </p:cNvSpPr>
          <p:nvPr>
            <p:ph type="sldNum" sz="quarter" idx="16"/>
          </p:nvPr>
        </p:nvSpPr>
        <p:spPr/>
        <p:txBody>
          <a:bodyPr rtlCol="0"/>
          <a:lstStyle/>
          <a:p>
            <a:fld id="{4306ED1B-CB1D-4E3C-B8AA-D537523A3F07}"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22D452B-F129-4866-8DE9-81E997503433}" type="datetime1">
              <a:rPr lang="en-US" smtClean="0"/>
              <a:pPr/>
              <a:t>7/19/2014</a:t>
            </a:fld>
            <a:endParaRPr lang="en-US"/>
          </a:p>
        </p:txBody>
      </p:sp>
      <p:sp>
        <p:nvSpPr>
          <p:cNvPr id="12" name="Slide Number Placeholder 11"/>
          <p:cNvSpPr>
            <a:spLocks noGrp="1"/>
          </p:cNvSpPr>
          <p:nvPr>
            <p:ph type="sldNum" sz="quarter" idx="16"/>
          </p:nvPr>
        </p:nvSpPr>
        <p:spPr/>
        <p:txBody>
          <a:bodyPr rtlCol="0"/>
          <a:lstStyle/>
          <a:p>
            <a:fld id="{4306ED1B-CB1D-4E3C-B8AA-D537523A3F07}"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C214F76-1B45-4277-9A53-E5727FA2704D}" type="datetime1">
              <a:rPr lang="en-US" smtClean="0"/>
              <a:pPr/>
              <a:t>7/19/2014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306ED1B-CB1D-4E3C-B8AA-D537523A3F0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9D2C99-F31A-415F-A587-B4662850C18C}" type="datetime1">
              <a:rPr lang="en-US" smtClean="0"/>
              <a:pPr/>
              <a:t>7/19/2014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306ED1B-CB1D-4E3C-B8AA-D537523A3F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D43DEF7-DE0D-4476-8898-2D5122398D33}" type="datetime1">
              <a:rPr lang="en-US" smtClean="0"/>
              <a:pPr/>
              <a:t>7/19/2014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306ED1B-CB1D-4E3C-B8AA-D537523A3F07}"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561C5B1-B412-415C-9453-8B4301B801AF}" type="datetime1">
              <a:rPr lang="en-US" smtClean="0"/>
              <a:pPr/>
              <a:t>7/19/2014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306ED1B-CB1D-4E3C-B8AA-D537523A3F07}"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0204695-EAD3-4E4E-BDE3-1E5A53D38A9A}" type="datetime1">
              <a:rPr lang="en-US" smtClean="0"/>
              <a:pPr/>
              <a:t>7/19/2014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306ED1B-CB1D-4E3C-B8AA-D537523A3F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Research Essays</a:t>
            </a:r>
            <a:endParaRPr lang="en-ZA" dirty="0"/>
          </a:p>
        </p:txBody>
      </p:sp>
      <p:sp>
        <p:nvSpPr>
          <p:cNvPr id="3" name="Subtitle 2"/>
          <p:cNvSpPr>
            <a:spLocks noGrp="1"/>
          </p:cNvSpPr>
          <p:nvPr>
            <p:ph type="subTitle" idx="1"/>
          </p:nvPr>
        </p:nvSpPr>
        <p:spPr/>
        <p:txBody>
          <a:bodyPr>
            <a:normAutofit/>
          </a:bodyPr>
          <a:lstStyle/>
          <a:p>
            <a:r>
              <a:rPr lang="en-ZA" dirty="0" smtClean="0"/>
              <a:t>Research, Think, Write</a:t>
            </a:r>
            <a:endParaRPr lang="en-Z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11760" y="836712"/>
            <a:ext cx="6096000" cy="4162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4306ED1B-CB1D-4E3C-B8AA-D537523A3F07}"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Thinking and Planning</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10</a:t>
            </a:fld>
            <a:endParaRPr lang="en-US"/>
          </a:p>
        </p:txBody>
      </p:sp>
      <p:sp>
        <p:nvSpPr>
          <p:cNvPr id="4" name="Content Placeholder 3"/>
          <p:cNvSpPr>
            <a:spLocks noGrp="1"/>
          </p:cNvSpPr>
          <p:nvPr>
            <p:ph sz="quarter" idx="1"/>
          </p:nvPr>
        </p:nvSpPr>
        <p:spPr/>
        <p:txBody>
          <a:bodyPr>
            <a:normAutofit fontScale="92500" lnSpcReduction="10000"/>
          </a:bodyPr>
          <a:lstStyle/>
          <a:p>
            <a:r>
              <a:rPr lang="en-ZA" dirty="0" smtClean="0"/>
              <a:t>It is important to </a:t>
            </a:r>
            <a:r>
              <a:rPr lang="en-ZA" dirty="0" smtClean="0">
                <a:solidFill>
                  <a:schemeClr val="accent1">
                    <a:lumMod val="75000"/>
                  </a:schemeClr>
                </a:solidFill>
              </a:rPr>
              <a:t>understand</a:t>
            </a:r>
            <a:r>
              <a:rPr lang="en-ZA" dirty="0" smtClean="0"/>
              <a:t> rather than simply regurgitate. </a:t>
            </a:r>
          </a:p>
          <a:p>
            <a:r>
              <a:rPr lang="en-ZA" dirty="0" smtClean="0"/>
              <a:t>You need to </a:t>
            </a:r>
            <a:r>
              <a:rPr lang="en-ZA" dirty="0" smtClean="0">
                <a:solidFill>
                  <a:schemeClr val="accent1">
                    <a:lumMod val="75000"/>
                  </a:schemeClr>
                </a:solidFill>
              </a:rPr>
              <a:t>re-order</a:t>
            </a:r>
            <a:r>
              <a:rPr lang="en-ZA" dirty="0" smtClean="0"/>
              <a:t> the information.</a:t>
            </a:r>
          </a:p>
          <a:p>
            <a:r>
              <a:rPr lang="en-ZA" dirty="0" smtClean="0">
                <a:solidFill>
                  <a:schemeClr val="accent1">
                    <a:lumMod val="75000"/>
                  </a:schemeClr>
                </a:solidFill>
              </a:rPr>
              <a:t>Break down</a:t>
            </a:r>
            <a:r>
              <a:rPr lang="en-ZA" dirty="0" smtClean="0"/>
              <a:t> the ideas. </a:t>
            </a:r>
          </a:p>
          <a:p>
            <a:r>
              <a:rPr lang="en-ZA" dirty="0" smtClean="0"/>
              <a:t>Know what the author is trying to do. </a:t>
            </a:r>
            <a:r>
              <a:rPr lang="en-ZA" dirty="0" smtClean="0">
                <a:solidFill>
                  <a:schemeClr val="accent1">
                    <a:lumMod val="75000"/>
                  </a:schemeClr>
                </a:solidFill>
              </a:rPr>
              <a:t>What is the relationship between you and the author?</a:t>
            </a:r>
            <a:r>
              <a:rPr lang="en-ZA" dirty="0" smtClean="0"/>
              <a:t> What are they attempting to do?</a:t>
            </a:r>
          </a:p>
          <a:p>
            <a:pPr lvl="1"/>
            <a:r>
              <a:rPr lang="en-ZA" dirty="0" smtClean="0">
                <a:solidFill>
                  <a:schemeClr val="bg1">
                    <a:lumMod val="50000"/>
                  </a:schemeClr>
                </a:solidFill>
              </a:rPr>
              <a:t>Books</a:t>
            </a:r>
            <a:r>
              <a:rPr lang="en-ZA" dirty="0" smtClean="0"/>
              <a:t>: These tend to be covering a greater number of points.</a:t>
            </a:r>
          </a:p>
          <a:p>
            <a:pPr lvl="1"/>
            <a:r>
              <a:rPr lang="en-ZA" dirty="0" smtClean="0">
                <a:solidFill>
                  <a:schemeClr val="bg1">
                    <a:lumMod val="50000"/>
                  </a:schemeClr>
                </a:solidFill>
              </a:rPr>
              <a:t>Journals</a:t>
            </a:r>
            <a:r>
              <a:rPr lang="en-ZA" dirty="0" smtClean="0"/>
              <a:t>: These tend to be far narrower. They are usually arguing one point or thesis</a:t>
            </a:r>
            <a:endParaRPr lang="en-Z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2400" dirty="0" smtClean="0"/>
              <a:t>Thinking and Planning: Understanding your question</a:t>
            </a:r>
            <a:endParaRPr lang="en-ZA" sz="2400"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11</a:t>
            </a:fld>
            <a:endParaRPr lang="en-US"/>
          </a:p>
        </p:txBody>
      </p:sp>
      <p:sp>
        <p:nvSpPr>
          <p:cNvPr id="4" name="Content Placeholder 3"/>
          <p:cNvSpPr>
            <a:spLocks noGrp="1"/>
          </p:cNvSpPr>
          <p:nvPr>
            <p:ph sz="quarter" idx="1"/>
          </p:nvPr>
        </p:nvSpPr>
        <p:spPr/>
        <p:txBody>
          <a:bodyPr>
            <a:normAutofit lnSpcReduction="10000"/>
          </a:bodyPr>
          <a:lstStyle/>
          <a:p>
            <a:r>
              <a:rPr lang="en-ZA" dirty="0" smtClean="0">
                <a:solidFill>
                  <a:schemeClr val="accent2">
                    <a:lumMod val="75000"/>
                  </a:schemeClr>
                </a:solidFill>
              </a:rPr>
              <a:t>Causes</a:t>
            </a:r>
            <a:r>
              <a:rPr lang="en-ZA" dirty="0" smtClean="0"/>
              <a:t>: Does A lead to B. DV=f(IV)</a:t>
            </a:r>
          </a:p>
          <a:p>
            <a:pPr lvl="1"/>
            <a:r>
              <a:rPr lang="en-ZA" dirty="0" smtClean="0"/>
              <a:t>Does your input lead to your output? Explain the process by which it occurs.</a:t>
            </a:r>
          </a:p>
          <a:p>
            <a:r>
              <a:rPr lang="en-ZA" dirty="0" smtClean="0">
                <a:solidFill>
                  <a:schemeClr val="accent2">
                    <a:lumMod val="75000"/>
                  </a:schemeClr>
                </a:solidFill>
              </a:rPr>
              <a:t>Role</a:t>
            </a:r>
            <a:r>
              <a:rPr lang="en-ZA" dirty="0" smtClean="0"/>
              <a:t>: Did A lead to B because of C? Was C a part of the process? Was the involvement of C good or bad? </a:t>
            </a:r>
          </a:p>
          <a:p>
            <a:r>
              <a:rPr lang="en-ZA" dirty="0" smtClean="0">
                <a:solidFill>
                  <a:schemeClr val="accent2">
                    <a:lumMod val="75000"/>
                  </a:schemeClr>
                </a:solidFill>
              </a:rPr>
              <a:t>Evaluate</a:t>
            </a:r>
            <a:r>
              <a:rPr lang="en-ZA" dirty="0" smtClean="0"/>
              <a:t>: Advantages / disadvantages. What was the intention? Did the process produce the intended or the expected outcome, or where there unforeseen consequences? </a:t>
            </a:r>
          </a:p>
          <a:p>
            <a:endParaRPr lang="en-Z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Thinking and Planning</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12</a:t>
            </a:fld>
            <a:endParaRPr lang="en-US"/>
          </a:p>
        </p:txBody>
      </p:sp>
      <p:sp>
        <p:nvSpPr>
          <p:cNvPr id="4" name="Content Placeholder 3"/>
          <p:cNvSpPr>
            <a:spLocks noGrp="1"/>
          </p:cNvSpPr>
          <p:nvPr>
            <p:ph sz="quarter" idx="1"/>
          </p:nvPr>
        </p:nvSpPr>
        <p:spPr/>
        <p:txBody>
          <a:bodyPr/>
          <a:lstStyle/>
          <a:p>
            <a:pPr>
              <a:buNone/>
            </a:pPr>
            <a:r>
              <a:rPr lang="en-ZA" sz="3200" dirty="0" smtClean="0"/>
              <a:t>What are you looking at?</a:t>
            </a:r>
          </a:p>
          <a:p>
            <a:pPr>
              <a:buNone/>
            </a:pPr>
            <a:endParaRPr lang="en-ZA" sz="3200" dirty="0" smtClean="0"/>
          </a:p>
          <a:p>
            <a:pPr>
              <a:buNone/>
            </a:pPr>
            <a:r>
              <a:rPr lang="en-ZA" sz="3200" dirty="0" smtClean="0"/>
              <a:t>            DV = f( IV</a:t>
            </a:r>
            <a:r>
              <a:rPr lang="en-ZA" sz="3200" baseline="-25000" dirty="0" smtClean="0"/>
              <a:t>1</a:t>
            </a:r>
            <a:r>
              <a:rPr lang="en-ZA" sz="3200" dirty="0" smtClean="0"/>
              <a:t>, IV</a:t>
            </a:r>
            <a:r>
              <a:rPr lang="en-ZA" sz="3200" baseline="-25000" dirty="0" smtClean="0"/>
              <a:t>2</a:t>
            </a:r>
            <a:r>
              <a:rPr lang="en-ZA" sz="3200" dirty="0" smtClean="0"/>
              <a:t>, IV</a:t>
            </a:r>
            <a:r>
              <a:rPr lang="en-ZA" sz="3200" baseline="-25000" dirty="0" smtClean="0"/>
              <a:t>3</a:t>
            </a:r>
            <a:r>
              <a:rPr lang="en-ZA" sz="3200" dirty="0" smtClean="0"/>
              <a:t>, … </a:t>
            </a:r>
            <a:r>
              <a:rPr lang="en-ZA" sz="3200" dirty="0" err="1" smtClean="0"/>
              <a:t>IV</a:t>
            </a:r>
            <a:r>
              <a:rPr lang="en-ZA" sz="3200" baseline="-25000" dirty="0" err="1" smtClean="0"/>
              <a:t>n</a:t>
            </a:r>
            <a:r>
              <a:rPr lang="en-ZA" sz="3200" dirty="0" smtClean="0"/>
              <a:t>)</a:t>
            </a:r>
          </a:p>
          <a:p>
            <a:pPr>
              <a:buNone/>
            </a:pPr>
            <a:endParaRPr lang="en-ZA" dirty="0"/>
          </a:p>
        </p:txBody>
      </p:sp>
      <p:cxnSp>
        <p:nvCxnSpPr>
          <p:cNvPr id="5" name="Straight Arrow Connector 4"/>
          <p:cNvCxnSpPr/>
          <p:nvPr/>
        </p:nvCxnSpPr>
        <p:spPr>
          <a:xfrm flipH="1">
            <a:off x="2057400" y="3581400"/>
            <a:ext cx="5029200" cy="0"/>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429000" y="3886200"/>
            <a:ext cx="2244717" cy="1077218"/>
          </a:xfrm>
          <a:prstGeom prst="rect">
            <a:avLst/>
          </a:prstGeom>
          <a:noFill/>
        </p:spPr>
        <p:txBody>
          <a:bodyPr wrap="none" rtlCol="0">
            <a:spAutoFit/>
          </a:bodyPr>
          <a:lstStyle/>
          <a:p>
            <a:r>
              <a:rPr lang="en-ZA" sz="3200" dirty="0" smtClean="0"/>
              <a:t>Relationship</a:t>
            </a:r>
          </a:p>
          <a:p>
            <a:r>
              <a:rPr lang="en-ZA" sz="3200" dirty="0" smtClean="0"/>
              <a:t>Causation?</a:t>
            </a:r>
            <a:endParaRPr lang="en-ZA" sz="3200" dirty="0"/>
          </a:p>
        </p:txBody>
      </p:sp>
      <p:sp>
        <p:nvSpPr>
          <p:cNvPr id="8" name="Rectangle 7"/>
          <p:cNvSpPr/>
          <p:nvPr/>
        </p:nvSpPr>
        <p:spPr>
          <a:xfrm>
            <a:off x="1295400" y="5181600"/>
            <a:ext cx="685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If you are seeking to explain the DVs, which IVs are important </a:t>
            </a:r>
            <a:endParaRPr lang="en-Z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Thinking and Planning</a:t>
            </a:r>
            <a:endParaRPr lang="en-ZA" dirty="0"/>
          </a:p>
        </p:txBody>
      </p:sp>
      <p:sp>
        <p:nvSpPr>
          <p:cNvPr id="4" name="TextBox 3"/>
          <p:cNvSpPr txBox="1"/>
          <p:nvPr/>
        </p:nvSpPr>
        <p:spPr>
          <a:xfrm>
            <a:off x="3276600" y="1828800"/>
            <a:ext cx="2361352" cy="769441"/>
          </a:xfrm>
          <a:prstGeom prst="rect">
            <a:avLst/>
          </a:prstGeom>
          <a:noFill/>
        </p:spPr>
        <p:txBody>
          <a:bodyPr wrap="none" rtlCol="0">
            <a:spAutoFit/>
          </a:bodyPr>
          <a:lstStyle/>
          <a:p>
            <a:r>
              <a:rPr lang="en-ZA" sz="4400" dirty="0" smtClean="0"/>
              <a:t>DV = f(IV)</a:t>
            </a:r>
            <a:endParaRPr lang="en-ZA" sz="4400" dirty="0"/>
          </a:p>
        </p:txBody>
      </p:sp>
      <p:sp>
        <p:nvSpPr>
          <p:cNvPr id="5" name="TextBox 4"/>
          <p:cNvSpPr txBox="1"/>
          <p:nvPr/>
        </p:nvSpPr>
        <p:spPr>
          <a:xfrm>
            <a:off x="3371950" y="3124200"/>
            <a:ext cx="2038250" cy="646331"/>
          </a:xfrm>
          <a:prstGeom prst="rect">
            <a:avLst/>
          </a:prstGeom>
          <a:noFill/>
        </p:spPr>
        <p:txBody>
          <a:bodyPr wrap="none" rtlCol="0">
            <a:spAutoFit/>
          </a:bodyPr>
          <a:lstStyle/>
          <a:p>
            <a:r>
              <a:rPr lang="en-ZA" sz="3600" dirty="0" smtClean="0"/>
              <a:t>Causation</a:t>
            </a:r>
            <a:endParaRPr lang="en-ZA" sz="3600" dirty="0"/>
          </a:p>
        </p:txBody>
      </p:sp>
      <p:cxnSp>
        <p:nvCxnSpPr>
          <p:cNvPr id="7" name="Straight Arrow Connector 6"/>
          <p:cNvCxnSpPr/>
          <p:nvPr/>
        </p:nvCxnSpPr>
        <p:spPr>
          <a:xfrm flipH="1">
            <a:off x="3733800" y="2895600"/>
            <a:ext cx="1676400" cy="0"/>
          </a:xfrm>
          <a:prstGeom prst="straightConnector1">
            <a:avLst/>
          </a:prstGeom>
          <a:ln w="762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0" y="4267199"/>
            <a:ext cx="7584449" cy="646331"/>
          </a:xfrm>
          <a:prstGeom prst="rect">
            <a:avLst/>
          </a:prstGeom>
          <a:noFill/>
        </p:spPr>
        <p:txBody>
          <a:bodyPr wrap="none" rtlCol="0">
            <a:spAutoFit/>
          </a:bodyPr>
          <a:lstStyle/>
          <a:p>
            <a:r>
              <a:rPr lang="en-ZA" dirty="0" smtClean="0"/>
              <a:t>An essay with a </a:t>
            </a:r>
            <a:r>
              <a:rPr lang="en-ZA" dirty="0" smtClean="0">
                <a:solidFill>
                  <a:schemeClr val="bg2">
                    <a:lumMod val="50000"/>
                  </a:schemeClr>
                </a:solidFill>
              </a:rPr>
              <a:t>narrow focus </a:t>
            </a:r>
            <a:r>
              <a:rPr lang="en-ZA" dirty="0" smtClean="0"/>
              <a:t>may look at how one factor was the most</a:t>
            </a:r>
          </a:p>
          <a:p>
            <a:r>
              <a:rPr lang="en-ZA" dirty="0"/>
              <a:t>i</a:t>
            </a:r>
            <a:r>
              <a:rPr lang="en-ZA" dirty="0" smtClean="0"/>
              <a:t>mportant. You then argue this against other explanations and variables.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iamond 16"/>
          <p:cNvSpPr/>
          <p:nvPr/>
        </p:nvSpPr>
        <p:spPr>
          <a:xfrm>
            <a:off x="4572000" y="3429000"/>
            <a:ext cx="914400" cy="990600"/>
          </a:xfrm>
          <a:prstGeom prst="diamond">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6" name="Rectangle 15"/>
          <p:cNvSpPr/>
          <p:nvPr/>
        </p:nvSpPr>
        <p:spPr>
          <a:xfrm>
            <a:off x="1066800" y="4191000"/>
            <a:ext cx="1447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Parallelogram 14"/>
          <p:cNvSpPr/>
          <p:nvPr/>
        </p:nvSpPr>
        <p:spPr>
          <a:xfrm>
            <a:off x="4648200" y="4953000"/>
            <a:ext cx="838200" cy="457200"/>
          </a:xfrm>
          <a:prstGeom prst="parallelogram">
            <a:avLst/>
          </a:prstGeom>
          <a:gradFill>
            <a:gsLst>
              <a:gs pos="0">
                <a:srgbClr val="00B050"/>
              </a:gs>
              <a:gs pos="25000">
                <a:srgbClr val="21D6E0"/>
              </a:gs>
              <a:gs pos="75000">
                <a:srgbClr val="0087E6"/>
              </a:gs>
              <a:gs pos="100000">
                <a:srgbClr val="005CBF"/>
              </a:gs>
            </a:gsLst>
            <a:lin ang="5400000" scaled="0"/>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Rectangle 13"/>
          <p:cNvSpPr/>
          <p:nvPr/>
        </p:nvSpPr>
        <p:spPr>
          <a:xfrm>
            <a:off x="4572000" y="2438400"/>
            <a:ext cx="838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Diamond 8"/>
          <p:cNvSpPr/>
          <p:nvPr/>
        </p:nvSpPr>
        <p:spPr>
          <a:xfrm>
            <a:off x="990600" y="1905000"/>
            <a:ext cx="1676400" cy="1524000"/>
          </a:xfrm>
          <a:prstGeom prst="diamond">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Parallelogram 6"/>
          <p:cNvSpPr/>
          <p:nvPr/>
        </p:nvSpPr>
        <p:spPr>
          <a:xfrm>
            <a:off x="838200" y="1295400"/>
            <a:ext cx="1981200" cy="381000"/>
          </a:xfrm>
          <a:prstGeom prst="parallelogram">
            <a:avLst/>
          </a:prstGeom>
          <a:gradFill>
            <a:gsLst>
              <a:gs pos="0">
                <a:srgbClr val="00B050"/>
              </a:gs>
              <a:gs pos="25000">
                <a:srgbClr val="21D6E0"/>
              </a:gs>
              <a:gs pos="75000">
                <a:srgbClr val="0087E6"/>
              </a:gs>
              <a:gs pos="100000">
                <a:srgbClr val="005CBF"/>
              </a:gs>
            </a:gsLst>
            <a:lin ang="5400000" scaled="0"/>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p:txBody>
          <a:bodyPr/>
          <a:lstStyle/>
          <a:p>
            <a:r>
              <a:rPr lang="en-ZA" dirty="0" smtClean="0"/>
              <a:t>Thinking and Planning </a:t>
            </a:r>
            <a:endParaRPr lang="en-ZA" dirty="0"/>
          </a:p>
        </p:txBody>
      </p:sp>
      <p:sp>
        <p:nvSpPr>
          <p:cNvPr id="4" name="TextBox 3"/>
          <p:cNvSpPr txBox="1"/>
          <p:nvPr/>
        </p:nvSpPr>
        <p:spPr>
          <a:xfrm>
            <a:off x="990600" y="1371600"/>
            <a:ext cx="1981200" cy="276999"/>
          </a:xfrm>
          <a:prstGeom prst="rect">
            <a:avLst/>
          </a:prstGeom>
          <a:noFill/>
        </p:spPr>
        <p:txBody>
          <a:bodyPr wrap="square" rtlCol="0">
            <a:spAutoFit/>
          </a:bodyPr>
          <a:lstStyle/>
          <a:p>
            <a:r>
              <a:rPr lang="en-ZA" sz="1200" dirty="0" smtClean="0"/>
              <a:t>The State of the World: </a:t>
            </a:r>
            <a:r>
              <a:rPr lang="el-GR" sz="1200" dirty="0" smtClean="0"/>
              <a:t>ω</a:t>
            </a:r>
            <a:endParaRPr lang="en-ZA" sz="1200" dirty="0"/>
          </a:p>
        </p:txBody>
      </p:sp>
      <p:sp>
        <p:nvSpPr>
          <p:cNvPr id="5" name="TextBox 4"/>
          <p:cNvSpPr txBox="1"/>
          <p:nvPr/>
        </p:nvSpPr>
        <p:spPr>
          <a:xfrm>
            <a:off x="1219200" y="2438400"/>
            <a:ext cx="1257075" cy="415498"/>
          </a:xfrm>
          <a:prstGeom prst="rect">
            <a:avLst/>
          </a:prstGeom>
          <a:noFill/>
        </p:spPr>
        <p:txBody>
          <a:bodyPr wrap="none" rtlCol="0">
            <a:spAutoFit/>
          </a:bodyPr>
          <a:lstStyle/>
          <a:p>
            <a:r>
              <a:rPr lang="en-ZA" sz="1050" dirty="0" smtClean="0"/>
              <a:t>Identify Relevant </a:t>
            </a:r>
          </a:p>
          <a:p>
            <a:r>
              <a:rPr lang="en-ZA" sz="1050" dirty="0" smtClean="0"/>
              <a:t>Variables: IV</a:t>
            </a:r>
            <a:r>
              <a:rPr lang="en-ZA" sz="1050" baseline="-25000" dirty="0" smtClean="0"/>
              <a:t>1</a:t>
            </a:r>
            <a:r>
              <a:rPr lang="en-ZA" sz="1050" dirty="0" smtClean="0"/>
              <a:t>, …</a:t>
            </a:r>
            <a:r>
              <a:rPr lang="en-ZA" sz="1050" dirty="0" err="1" smtClean="0"/>
              <a:t>IV</a:t>
            </a:r>
            <a:r>
              <a:rPr lang="en-ZA" sz="1050" baseline="-25000" dirty="0" err="1" smtClean="0"/>
              <a:t>n</a:t>
            </a:r>
            <a:r>
              <a:rPr lang="en-ZA" sz="1050" dirty="0" smtClean="0"/>
              <a:t>.</a:t>
            </a:r>
            <a:endParaRPr lang="en-ZA" sz="1050" dirty="0"/>
          </a:p>
        </p:txBody>
      </p:sp>
      <p:sp>
        <p:nvSpPr>
          <p:cNvPr id="10" name="TextBox 9"/>
          <p:cNvSpPr txBox="1"/>
          <p:nvPr/>
        </p:nvSpPr>
        <p:spPr>
          <a:xfrm>
            <a:off x="4648200" y="2438400"/>
            <a:ext cx="1143000" cy="461665"/>
          </a:xfrm>
          <a:prstGeom prst="rect">
            <a:avLst/>
          </a:prstGeom>
          <a:noFill/>
        </p:spPr>
        <p:txBody>
          <a:bodyPr wrap="square" rtlCol="0">
            <a:spAutoFit/>
          </a:bodyPr>
          <a:lstStyle/>
          <a:p>
            <a:r>
              <a:rPr lang="en-ZA" sz="1200" dirty="0" smtClean="0"/>
              <a:t>Relevant Variables</a:t>
            </a:r>
            <a:endParaRPr lang="en-ZA" sz="1200" dirty="0"/>
          </a:p>
        </p:txBody>
      </p:sp>
      <p:sp>
        <p:nvSpPr>
          <p:cNvPr id="11" name="TextBox 10"/>
          <p:cNvSpPr txBox="1"/>
          <p:nvPr/>
        </p:nvSpPr>
        <p:spPr>
          <a:xfrm>
            <a:off x="1066800" y="4191000"/>
            <a:ext cx="1387880" cy="276999"/>
          </a:xfrm>
          <a:prstGeom prst="rect">
            <a:avLst/>
          </a:prstGeom>
          <a:noFill/>
        </p:spPr>
        <p:txBody>
          <a:bodyPr wrap="none" rtlCol="0">
            <a:spAutoFit/>
          </a:bodyPr>
          <a:lstStyle/>
          <a:p>
            <a:r>
              <a:rPr lang="en-ZA" sz="1200" dirty="0" smtClean="0"/>
              <a:t>Irrelevant Variables</a:t>
            </a:r>
            <a:endParaRPr lang="en-ZA" sz="1200" dirty="0"/>
          </a:p>
        </p:txBody>
      </p:sp>
      <p:sp>
        <p:nvSpPr>
          <p:cNvPr id="12" name="TextBox 11"/>
          <p:cNvSpPr txBox="1"/>
          <p:nvPr/>
        </p:nvSpPr>
        <p:spPr>
          <a:xfrm>
            <a:off x="4724400" y="3733800"/>
            <a:ext cx="661463" cy="276999"/>
          </a:xfrm>
          <a:prstGeom prst="rect">
            <a:avLst/>
          </a:prstGeom>
          <a:noFill/>
        </p:spPr>
        <p:txBody>
          <a:bodyPr wrap="none" rtlCol="0">
            <a:spAutoFit/>
          </a:bodyPr>
          <a:lstStyle/>
          <a:p>
            <a:r>
              <a:rPr lang="en-ZA" sz="1200" dirty="0" smtClean="0"/>
              <a:t>Process</a:t>
            </a:r>
            <a:endParaRPr lang="en-ZA" sz="1200" dirty="0"/>
          </a:p>
        </p:txBody>
      </p:sp>
      <p:sp>
        <p:nvSpPr>
          <p:cNvPr id="13" name="TextBox 12"/>
          <p:cNvSpPr txBox="1"/>
          <p:nvPr/>
        </p:nvSpPr>
        <p:spPr>
          <a:xfrm>
            <a:off x="4648200" y="5029200"/>
            <a:ext cx="810991" cy="276999"/>
          </a:xfrm>
          <a:prstGeom prst="rect">
            <a:avLst/>
          </a:prstGeom>
          <a:noFill/>
        </p:spPr>
        <p:txBody>
          <a:bodyPr wrap="none" rtlCol="0">
            <a:spAutoFit/>
          </a:bodyPr>
          <a:lstStyle/>
          <a:p>
            <a:r>
              <a:rPr lang="en-ZA" sz="1200" dirty="0" smtClean="0"/>
              <a:t>End result</a:t>
            </a:r>
            <a:endParaRPr lang="en-ZA" sz="1200" dirty="0"/>
          </a:p>
        </p:txBody>
      </p:sp>
      <p:cxnSp>
        <p:nvCxnSpPr>
          <p:cNvPr id="19" name="Straight Arrow Connector 18"/>
          <p:cNvCxnSpPr/>
          <p:nvPr/>
        </p:nvCxnSpPr>
        <p:spPr>
          <a:xfrm>
            <a:off x="1828800" y="1752600"/>
            <a:ext cx="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828800" y="3505200"/>
            <a:ext cx="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743200" y="2667000"/>
            <a:ext cx="1676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029200" y="29718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029200" y="44958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858001" y="2819400"/>
            <a:ext cx="1676400" cy="2308324"/>
          </a:xfrm>
          <a:prstGeom prst="rect">
            <a:avLst/>
          </a:prstGeom>
          <a:noFill/>
        </p:spPr>
        <p:txBody>
          <a:bodyPr wrap="square" rtlCol="0">
            <a:spAutoFit/>
          </a:bodyPr>
          <a:lstStyle/>
          <a:p>
            <a:r>
              <a:rPr lang="en-ZA" dirty="0" smtClean="0"/>
              <a:t>Re-arrange your information and then think about what it is you are being asked to do.</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Writing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15</a:t>
            </a:fld>
            <a:endParaRPr lang="en-US"/>
          </a:p>
        </p:txBody>
      </p:sp>
      <p:sp>
        <p:nvSpPr>
          <p:cNvPr id="4" name="Content Placeholder 3"/>
          <p:cNvSpPr>
            <a:spLocks noGrp="1"/>
          </p:cNvSpPr>
          <p:nvPr>
            <p:ph sz="quarter" idx="1"/>
          </p:nvPr>
        </p:nvSpPr>
        <p:spPr/>
        <p:txBody>
          <a:bodyPr>
            <a:normAutofit fontScale="92500" lnSpcReduction="10000"/>
          </a:bodyPr>
          <a:lstStyle/>
          <a:p>
            <a:r>
              <a:rPr lang="en-ZA" dirty="0" smtClean="0"/>
              <a:t>This is a personal process – you need to ensure that your steps include planning, organisation and time to edit.</a:t>
            </a:r>
          </a:p>
          <a:p>
            <a:r>
              <a:rPr lang="en-ZA" b="1" dirty="0" smtClean="0"/>
              <a:t>Organisation </a:t>
            </a:r>
            <a:r>
              <a:rPr lang="en-ZA" dirty="0" smtClean="0"/>
              <a:t>has two levels:</a:t>
            </a:r>
          </a:p>
          <a:p>
            <a:pPr lvl="1"/>
            <a:r>
              <a:rPr lang="en-ZA" b="1" dirty="0" smtClean="0"/>
              <a:t>Practically </a:t>
            </a:r>
            <a:r>
              <a:rPr lang="en-ZA" dirty="0" smtClean="0"/>
              <a:t>– you know where you found the arguments (i.e. references).</a:t>
            </a:r>
          </a:p>
          <a:p>
            <a:pPr lvl="1"/>
            <a:r>
              <a:rPr lang="en-ZA" b="1" dirty="0" smtClean="0"/>
              <a:t>Personally </a:t>
            </a:r>
            <a:r>
              <a:rPr lang="en-ZA" dirty="0" smtClean="0"/>
              <a:t>– you know where your own arguments stand in relation to the literature.</a:t>
            </a:r>
          </a:p>
          <a:p>
            <a:r>
              <a:rPr lang="en-ZA" dirty="0" smtClean="0"/>
              <a:t>Origin of your sources?</a:t>
            </a:r>
          </a:p>
          <a:p>
            <a:pPr lvl="1"/>
            <a:r>
              <a:rPr lang="en-ZA" sz="2500" dirty="0" smtClean="0"/>
              <a:t>Historical context; political environment; theoretical biases?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Reminders about your introduction</a:t>
            </a:r>
            <a:endParaRPr lang="en-US" dirty="0"/>
          </a:p>
        </p:txBody>
      </p:sp>
      <p:sp>
        <p:nvSpPr>
          <p:cNvPr id="3" name="Content Placeholder 2"/>
          <p:cNvSpPr>
            <a:spLocks noGrp="1"/>
          </p:cNvSpPr>
          <p:nvPr>
            <p:ph sz="quarter" idx="1"/>
          </p:nvPr>
        </p:nvSpPr>
        <p:spPr>
          <a:xfrm>
            <a:off x="381000" y="1600200"/>
            <a:ext cx="8385048" cy="4876800"/>
          </a:xfrm>
        </p:spPr>
        <p:txBody>
          <a:bodyPr>
            <a:normAutofit fontScale="77500" lnSpcReduction="20000"/>
          </a:bodyPr>
          <a:lstStyle/>
          <a:p>
            <a:r>
              <a:rPr lang="en-US" sz="3000" dirty="0" smtClean="0"/>
              <a:t>The introduction to your research paper may be somewhat different to introductions that you have written for shorter assignments.</a:t>
            </a:r>
          </a:p>
          <a:p>
            <a:r>
              <a:rPr lang="en-US" sz="3000" dirty="0" smtClean="0"/>
              <a:t>It likely will include a background paragraph to ease the reader into the topic, followed by an outline of the paper and your thesis statement.</a:t>
            </a:r>
          </a:p>
          <a:p>
            <a:pPr>
              <a:buNone/>
            </a:pPr>
            <a:endParaRPr lang="en-US" sz="3000" dirty="0" smtClean="0"/>
          </a:p>
          <a:p>
            <a:r>
              <a:rPr lang="en-ZA" sz="3100" dirty="0" smtClean="0"/>
              <a:t>It is a “road map” for the paper. </a:t>
            </a:r>
          </a:p>
          <a:p>
            <a:endParaRPr lang="en-US" sz="3000" dirty="0"/>
          </a:p>
          <a:p>
            <a:r>
              <a:rPr lang="en-US" sz="3000" dirty="0" smtClean="0"/>
              <a:t>Ensure that your introduction addresses these questions:</a:t>
            </a:r>
          </a:p>
          <a:p>
            <a:pPr lvl="1"/>
            <a:r>
              <a:rPr lang="en-US" sz="3000" dirty="0" smtClean="0"/>
              <a:t>What is the thesis statement (and what is the argument)?</a:t>
            </a:r>
          </a:p>
          <a:p>
            <a:pPr lvl="1"/>
            <a:r>
              <a:rPr lang="en-US" sz="3000" dirty="0" smtClean="0"/>
              <a:t>What is the methodology?</a:t>
            </a:r>
          </a:p>
          <a:p>
            <a:pPr lvl="1"/>
            <a:r>
              <a:rPr lang="en-US" sz="3000" dirty="0" smtClean="0"/>
              <a:t>What is the reasoning?</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Introduction</a:t>
            </a:r>
            <a:endParaRPr lang="en-ZA" dirty="0"/>
          </a:p>
        </p:txBody>
      </p:sp>
      <p:sp>
        <p:nvSpPr>
          <p:cNvPr id="3" name="Content Placeholder 2"/>
          <p:cNvSpPr>
            <a:spLocks noGrp="1"/>
          </p:cNvSpPr>
          <p:nvPr>
            <p:ph sz="quarter" idx="1"/>
          </p:nvPr>
        </p:nvSpPr>
        <p:spPr>
          <a:xfrm>
            <a:off x="381000" y="1600200"/>
            <a:ext cx="8385048" cy="4876800"/>
          </a:xfrm>
        </p:spPr>
        <p:txBody>
          <a:bodyPr>
            <a:noAutofit/>
          </a:bodyPr>
          <a:lstStyle/>
          <a:p>
            <a:r>
              <a:rPr lang="en-ZA" sz="2800" dirty="0" smtClean="0"/>
              <a:t>DO:</a:t>
            </a:r>
          </a:p>
          <a:p>
            <a:pPr lvl="1"/>
            <a:r>
              <a:rPr lang="en-ZA" sz="2800" dirty="0" smtClean="0"/>
              <a:t>Include your </a:t>
            </a:r>
            <a:r>
              <a:rPr lang="en-ZA" sz="2800" dirty="0" smtClean="0">
                <a:solidFill>
                  <a:schemeClr val="accent4">
                    <a:lumMod val="75000"/>
                  </a:schemeClr>
                </a:solidFill>
              </a:rPr>
              <a:t>interpretation</a:t>
            </a:r>
            <a:r>
              <a:rPr lang="en-ZA" sz="2800" dirty="0" smtClean="0"/>
              <a:t> of, and approach to answering, the question.</a:t>
            </a:r>
          </a:p>
          <a:p>
            <a:pPr lvl="1"/>
            <a:r>
              <a:rPr lang="en-ZA" sz="2800" dirty="0" smtClean="0">
                <a:solidFill>
                  <a:schemeClr val="accent4">
                    <a:lumMod val="75000"/>
                  </a:schemeClr>
                </a:solidFill>
              </a:rPr>
              <a:t>Define</a:t>
            </a:r>
            <a:r>
              <a:rPr lang="en-ZA" sz="2800" dirty="0" smtClean="0"/>
              <a:t> any key terms.</a:t>
            </a:r>
          </a:p>
          <a:p>
            <a:pPr lvl="1"/>
            <a:r>
              <a:rPr lang="en-ZA" sz="2800" dirty="0" smtClean="0"/>
              <a:t>Include your </a:t>
            </a:r>
            <a:r>
              <a:rPr lang="en-ZA" sz="2800" u="sng" dirty="0">
                <a:solidFill>
                  <a:schemeClr val="accent4">
                    <a:lumMod val="75000"/>
                  </a:schemeClr>
                </a:solidFill>
              </a:rPr>
              <a:t>t</a:t>
            </a:r>
            <a:r>
              <a:rPr lang="en-ZA" sz="2800" u="sng" dirty="0" smtClean="0">
                <a:solidFill>
                  <a:schemeClr val="accent4">
                    <a:lumMod val="75000"/>
                  </a:schemeClr>
                </a:solidFill>
              </a:rPr>
              <a:t>hesis </a:t>
            </a:r>
            <a:r>
              <a:rPr lang="en-ZA" sz="2800" u="sng" dirty="0">
                <a:solidFill>
                  <a:schemeClr val="accent4">
                    <a:lumMod val="75000"/>
                  </a:schemeClr>
                </a:solidFill>
              </a:rPr>
              <a:t>s</a:t>
            </a:r>
            <a:r>
              <a:rPr lang="en-ZA" sz="2800" u="sng" dirty="0" smtClean="0">
                <a:solidFill>
                  <a:schemeClr val="accent4">
                    <a:lumMod val="75000"/>
                  </a:schemeClr>
                </a:solidFill>
              </a:rPr>
              <a:t>tatement</a:t>
            </a:r>
            <a:r>
              <a:rPr lang="en-ZA" sz="2800" dirty="0" smtClean="0"/>
              <a:t>.</a:t>
            </a:r>
          </a:p>
          <a:p>
            <a:r>
              <a:rPr lang="en-ZA" sz="2800" dirty="0" smtClean="0"/>
              <a:t>DO NOT:</a:t>
            </a:r>
          </a:p>
          <a:p>
            <a:pPr lvl="1"/>
            <a:r>
              <a:rPr lang="en-ZA" sz="2800" dirty="0" smtClean="0"/>
              <a:t>Simply repeat the question.</a:t>
            </a:r>
          </a:p>
          <a:p>
            <a:pPr lvl="1"/>
            <a:endParaRPr lang="en-ZA" sz="1100" dirty="0"/>
          </a:p>
          <a:p>
            <a:r>
              <a:rPr lang="en-ZA" sz="2400" dirty="0" smtClean="0"/>
              <a:t>Having read your introduction the reader should be able to tell what the question was, how you have interpreted it, and what argument you are going to propose in order to answer it. </a:t>
            </a:r>
            <a:endParaRPr lang="en-ZA" sz="2400"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Thesis Statement</a:t>
            </a:r>
            <a:endParaRPr lang="en-ZA" dirty="0"/>
          </a:p>
        </p:txBody>
      </p:sp>
      <p:sp>
        <p:nvSpPr>
          <p:cNvPr id="3" name="Content Placeholder 2"/>
          <p:cNvSpPr>
            <a:spLocks noGrp="1"/>
          </p:cNvSpPr>
          <p:nvPr>
            <p:ph sz="quarter" idx="1"/>
          </p:nvPr>
        </p:nvSpPr>
        <p:spPr>
          <a:xfrm>
            <a:off x="612648" y="1600200"/>
            <a:ext cx="8153400" cy="4572000"/>
          </a:xfrm>
        </p:spPr>
        <p:txBody>
          <a:bodyPr>
            <a:normAutofit fontScale="92500" lnSpcReduction="10000"/>
          </a:bodyPr>
          <a:lstStyle/>
          <a:p>
            <a:r>
              <a:rPr lang="en-ZA" dirty="0" smtClean="0"/>
              <a:t>One sentence or two sentences. </a:t>
            </a:r>
            <a:r>
              <a:rPr lang="en-ZA" dirty="0" smtClean="0">
                <a:solidFill>
                  <a:schemeClr val="accent4">
                    <a:lumMod val="75000"/>
                  </a:schemeClr>
                </a:solidFill>
              </a:rPr>
              <a:t>Present your argument </a:t>
            </a:r>
            <a:r>
              <a:rPr lang="en-ZA" dirty="0" smtClean="0"/>
              <a:t>to the reader.</a:t>
            </a:r>
          </a:p>
          <a:p>
            <a:r>
              <a:rPr lang="en-ZA" dirty="0" smtClean="0">
                <a:solidFill>
                  <a:schemeClr val="accent4">
                    <a:lumMod val="75000"/>
                  </a:schemeClr>
                </a:solidFill>
              </a:rPr>
              <a:t>Answer the question </a:t>
            </a:r>
            <a:r>
              <a:rPr lang="en-ZA" dirty="0" smtClean="0"/>
              <a:t>asked of you.</a:t>
            </a:r>
          </a:p>
          <a:p>
            <a:r>
              <a:rPr lang="en-ZA" dirty="0" smtClean="0"/>
              <a:t>It is different from a purpose statement that states what you are going to do in the paper</a:t>
            </a:r>
          </a:p>
          <a:p>
            <a:r>
              <a:rPr lang="en-ZA" dirty="0" smtClean="0"/>
              <a:t>“</a:t>
            </a:r>
            <a:r>
              <a:rPr lang="en-ZA" i="1" dirty="0" smtClean="0"/>
              <a:t>When an assignment asks you to analyse, to interpret, to compare and contrast, to demonstrate cause and effect, or to take a stand on an issue, it is likely that you are being asked to develop a thesis and support it persuasively</a:t>
            </a:r>
            <a:r>
              <a:rPr lang="en-ZA" dirty="0" smtClean="0"/>
              <a:t>”. </a:t>
            </a:r>
          </a:p>
          <a:p>
            <a:pPr lvl="1"/>
            <a:r>
              <a:rPr lang="en-ZA" dirty="0" smtClean="0"/>
              <a:t>Taken from the Politics Reading and Writing </a:t>
            </a:r>
            <a:r>
              <a:rPr lang="en-ZA" dirty="0"/>
              <a:t>G</a:t>
            </a:r>
            <a:r>
              <a:rPr lang="en-ZA" dirty="0" smtClean="0"/>
              <a:t>uide. </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Structure and Weighting</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19</a:t>
            </a:fld>
            <a:endParaRPr lang="en-US"/>
          </a:p>
        </p:txBody>
      </p:sp>
      <p:sp>
        <p:nvSpPr>
          <p:cNvPr id="4" name="Content Placeholder 3"/>
          <p:cNvSpPr>
            <a:spLocks noGrp="1"/>
          </p:cNvSpPr>
          <p:nvPr>
            <p:ph sz="quarter" idx="1"/>
          </p:nvPr>
        </p:nvSpPr>
        <p:spPr/>
        <p:txBody>
          <a:bodyPr/>
          <a:lstStyle/>
          <a:p>
            <a:r>
              <a:rPr lang="en-ZA" dirty="0" smtClean="0"/>
              <a:t>Structure and Weighting are immensely important. Most essay questions ask you to do several things </a:t>
            </a:r>
            <a:r>
              <a:rPr lang="en-US" dirty="0" smtClean="0"/>
              <a:t>–</a:t>
            </a:r>
            <a:r>
              <a:rPr lang="en-ZA" dirty="0" smtClean="0"/>
              <a:t> what you need to do is figure out how many words to spend on each part.</a:t>
            </a:r>
          </a:p>
          <a:p>
            <a:r>
              <a:rPr lang="en-ZA" dirty="0" smtClean="0"/>
              <a:t>Generally most of your paper should be presenting your argument rather than describing the setting/context.</a:t>
            </a:r>
          </a:p>
          <a:p>
            <a:r>
              <a:rPr lang="en-ZA" dirty="0" smtClean="0"/>
              <a:t>Try be more analytical as opposed to descriptive in your writing.</a:t>
            </a:r>
            <a:endParaRPr lang="en-Z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Lecture Outline</a:t>
            </a:r>
            <a:endParaRPr lang="en-ZA" dirty="0"/>
          </a:p>
        </p:txBody>
      </p:sp>
      <p:sp>
        <p:nvSpPr>
          <p:cNvPr id="3" name="Content Placeholder 2"/>
          <p:cNvSpPr>
            <a:spLocks noGrp="1"/>
          </p:cNvSpPr>
          <p:nvPr>
            <p:ph sz="quarter" idx="1"/>
          </p:nvPr>
        </p:nvSpPr>
        <p:spPr/>
        <p:txBody>
          <a:bodyPr/>
          <a:lstStyle/>
          <a:p>
            <a:r>
              <a:rPr lang="en-ZA" dirty="0" smtClean="0"/>
              <a:t>Essay question choice</a:t>
            </a:r>
          </a:p>
          <a:p>
            <a:r>
              <a:rPr lang="en-ZA" dirty="0" smtClean="0"/>
              <a:t>Research</a:t>
            </a:r>
          </a:p>
          <a:p>
            <a:r>
              <a:rPr lang="en-ZA" dirty="0" smtClean="0"/>
              <a:t>Planning</a:t>
            </a:r>
          </a:p>
          <a:p>
            <a:r>
              <a:rPr lang="en-ZA" dirty="0" smtClean="0"/>
              <a:t>Writing</a:t>
            </a:r>
          </a:p>
          <a:p>
            <a:r>
              <a:rPr lang="en-ZA" dirty="0" smtClean="0"/>
              <a:t>Issue of Originality and Using Sources</a:t>
            </a:r>
          </a:p>
          <a:p>
            <a:r>
              <a:rPr lang="en-ZA" dirty="0" smtClean="0"/>
              <a:t>Formatting and Referencing</a:t>
            </a:r>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2</a:t>
            </a:fld>
            <a:endParaRPr lang="en-US"/>
          </a:p>
        </p:txBody>
      </p:sp>
    </p:spTree>
    <p:extLst>
      <p:ext uri="{BB962C8B-B14F-4D97-AF65-F5344CB8AC3E}">
        <p14:creationId xmlns:p14="http://schemas.microsoft.com/office/powerpoint/2010/main" xmlns="" val="1110170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Argumentation</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20</a:t>
            </a:fld>
            <a:endParaRPr lang="en-US"/>
          </a:p>
        </p:txBody>
      </p:sp>
      <p:sp>
        <p:nvSpPr>
          <p:cNvPr id="4" name="Content Placeholder 3"/>
          <p:cNvSpPr>
            <a:spLocks noGrp="1"/>
          </p:cNvSpPr>
          <p:nvPr>
            <p:ph sz="quarter" idx="1"/>
          </p:nvPr>
        </p:nvSpPr>
        <p:spPr/>
        <p:txBody>
          <a:bodyPr>
            <a:normAutofit fontScale="92500"/>
          </a:bodyPr>
          <a:lstStyle/>
          <a:p>
            <a:pPr algn="just"/>
            <a:r>
              <a:rPr lang="en-ZA" sz="3500" dirty="0" smtClean="0"/>
              <a:t>Given the length of this assignment, we want </a:t>
            </a:r>
            <a:r>
              <a:rPr lang="en-ZA" sz="3500" dirty="0" smtClean="0">
                <a:solidFill>
                  <a:schemeClr val="accent1">
                    <a:lumMod val="75000"/>
                  </a:schemeClr>
                </a:solidFill>
              </a:rPr>
              <a:t>one main argument </a:t>
            </a:r>
            <a:r>
              <a:rPr lang="en-ZA" sz="3500" dirty="0" smtClean="0"/>
              <a:t>(maximum two).</a:t>
            </a:r>
          </a:p>
          <a:p>
            <a:pPr lvl="1" algn="just"/>
            <a:r>
              <a:rPr lang="en-ZA" sz="3200" dirty="0" smtClean="0"/>
              <a:t>This does not mean you ignore all current arguments within the literature. It merely means you don’t have to cover all of them in detail.                      </a:t>
            </a:r>
          </a:p>
          <a:p>
            <a:pPr lvl="1" algn="just"/>
            <a:r>
              <a:rPr lang="en-ZA" sz="3200" dirty="0" smtClean="0"/>
              <a:t>It’s okay to have </a:t>
            </a:r>
            <a:r>
              <a:rPr lang="en-ZA" sz="3200" dirty="0" smtClean="0">
                <a:solidFill>
                  <a:schemeClr val="accent1">
                    <a:lumMod val="75000"/>
                  </a:schemeClr>
                </a:solidFill>
              </a:rPr>
              <a:t>sub-arguments</a:t>
            </a:r>
            <a:r>
              <a:rPr lang="en-ZA" sz="3200" dirty="0" smtClean="0"/>
              <a:t>, but they must be directly </a:t>
            </a:r>
            <a:r>
              <a:rPr lang="en-ZA" sz="3200" dirty="0" smtClean="0">
                <a:solidFill>
                  <a:schemeClr val="accent1">
                    <a:lumMod val="75000"/>
                  </a:schemeClr>
                </a:solidFill>
              </a:rPr>
              <a:t>linked to your main argument</a:t>
            </a:r>
            <a:r>
              <a:rPr lang="en-ZA" sz="3200" dirty="0" smtClean="0"/>
              <a:t>.</a:t>
            </a:r>
          </a:p>
          <a:p>
            <a:endParaRPr lang="en-Z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Validity and Soundness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21</a:t>
            </a:fld>
            <a:endParaRPr lang="en-US"/>
          </a:p>
        </p:txBody>
      </p:sp>
      <p:sp>
        <p:nvSpPr>
          <p:cNvPr id="4" name="Content Placeholder 3"/>
          <p:cNvSpPr>
            <a:spLocks noGrp="1"/>
          </p:cNvSpPr>
          <p:nvPr>
            <p:ph sz="quarter" idx="1"/>
          </p:nvPr>
        </p:nvSpPr>
        <p:spPr/>
        <p:txBody>
          <a:bodyPr/>
          <a:lstStyle/>
          <a:p>
            <a:pPr algn="just"/>
            <a:r>
              <a:rPr lang="en-ZA" dirty="0" smtClean="0"/>
              <a:t>We look for both. </a:t>
            </a:r>
          </a:p>
          <a:p>
            <a:pPr algn="just"/>
            <a:r>
              <a:rPr lang="en-ZA" dirty="0" smtClean="0">
                <a:solidFill>
                  <a:schemeClr val="bg2">
                    <a:lumMod val="50000"/>
                  </a:schemeClr>
                </a:solidFill>
              </a:rPr>
              <a:t>Sources should assist the </a:t>
            </a:r>
            <a:r>
              <a:rPr lang="en-ZA" sz="4000" dirty="0" smtClean="0">
                <a:solidFill>
                  <a:schemeClr val="bg2">
                    <a:lumMod val="50000"/>
                  </a:schemeClr>
                </a:solidFill>
              </a:rPr>
              <a:t>validity</a:t>
            </a:r>
            <a:r>
              <a:rPr lang="en-ZA" dirty="0" smtClean="0">
                <a:solidFill>
                  <a:schemeClr val="bg2">
                    <a:lumMod val="50000"/>
                  </a:schemeClr>
                </a:solidFill>
              </a:rPr>
              <a:t> of your argument </a:t>
            </a:r>
            <a:r>
              <a:rPr lang="en-ZA" dirty="0" smtClean="0"/>
              <a:t>(e.g. show that other authors have followed the line of reasoning used)</a:t>
            </a:r>
          </a:p>
          <a:p>
            <a:pPr algn="just"/>
            <a:r>
              <a:rPr lang="en-ZA" dirty="0" smtClean="0">
                <a:solidFill>
                  <a:schemeClr val="bg2">
                    <a:lumMod val="50000"/>
                  </a:schemeClr>
                </a:solidFill>
              </a:rPr>
              <a:t>Sources should show your argument is </a:t>
            </a:r>
            <a:r>
              <a:rPr lang="en-ZA" sz="4000" dirty="0" smtClean="0">
                <a:solidFill>
                  <a:schemeClr val="bg2">
                    <a:lumMod val="50000"/>
                  </a:schemeClr>
                </a:solidFill>
              </a:rPr>
              <a:t>sound</a:t>
            </a:r>
            <a:r>
              <a:rPr lang="en-ZA" dirty="0" smtClean="0"/>
              <a:t>, by illustrating facts that prove your premises/sub-arguments to be true.</a:t>
            </a:r>
          </a:p>
          <a:p>
            <a:endParaRPr lang="en-Z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Example</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22</a:t>
            </a:fld>
            <a:endParaRPr lang="en-US"/>
          </a:p>
        </p:txBody>
      </p:sp>
      <p:sp>
        <p:nvSpPr>
          <p:cNvPr id="4" name="Content Placeholder 3"/>
          <p:cNvSpPr>
            <a:spLocks noGrp="1"/>
          </p:cNvSpPr>
          <p:nvPr>
            <p:ph sz="quarter" idx="1"/>
          </p:nvPr>
        </p:nvSpPr>
        <p:spPr/>
        <p:txBody>
          <a:bodyPr>
            <a:normAutofit fontScale="92500" lnSpcReduction="10000"/>
          </a:bodyPr>
          <a:lstStyle/>
          <a:p>
            <a:r>
              <a:rPr lang="en-ZA" dirty="0" smtClean="0">
                <a:solidFill>
                  <a:schemeClr val="accent3">
                    <a:lumMod val="75000"/>
                  </a:schemeClr>
                </a:solidFill>
              </a:rPr>
              <a:t>Question</a:t>
            </a:r>
            <a:r>
              <a:rPr lang="en-ZA" dirty="0" smtClean="0"/>
              <a:t>: Are “dominant parties” desirable?</a:t>
            </a:r>
          </a:p>
          <a:p>
            <a:r>
              <a:rPr lang="en-ZA" dirty="0" smtClean="0">
                <a:solidFill>
                  <a:schemeClr val="accent3">
                    <a:lumMod val="75000"/>
                  </a:schemeClr>
                </a:solidFill>
              </a:rPr>
              <a:t>Thesis Statement</a:t>
            </a:r>
            <a:r>
              <a:rPr lang="en-ZA" dirty="0" smtClean="0"/>
              <a:t>: Must clearly state what argument you will be presenting in the paper, </a:t>
            </a:r>
            <a:r>
              <a:rPr lang="en-ZA" dirty="0" err="1" smtClean="0"/>
              <a:t>ie</a:t>
            </a:r>
            <a:r>
              <a:rPr lang="en-ZA" dirty="0" smtClean="0"/>
              <a:t>: whether or not you believe dominant parties are desirable and why.</a:t>
            </a:r>
          </a:p>
          <a:p>
            <a:r>
              <a:rPr lang="en-ZA" dirty="0" smtClean="0">
                <a:solidFill>
                  <a:schemeClr val="accent3">
                    <a:lumMod val="75000"/>
                  </a:schemeClr>
                </a:solidFill>
              </a:rPr>
              <a:t>Body</a:t>
            </a:r>
            <a:r>
              <a:rPr lang="en-ZA" dirty="0" smtClean="0"/>
              <a:t>: Should contain 3-4 sub-arguments that support your thesis statement as well as examples to strengthen your case.</a:t>
            </a:r>
          </a:p>
          <a:p>
            <a:r>
              <a:rPr lang="en-ZA" dirty="0" smtClean="0">
                <a:solidFill>
                  <a:schemeClr val="accent3">
                    <a:lumMod val="75000"/>
                  </a:schemeClr>
                </a:solidFill>
              </a:rPr>
              <a:t>Conclusion: </a:t>
            </a:r>
            <a:r>
              <a:rPr lang="en-ZA" dirty="0" smtClean="0"/>
              <a:t>Should not introduce any new ideas but should rather state what you have argued and how you have gone about making your argument. </a:t>
            </a:r>
            <a:endParaRPr lang="en-ZA" dirty="0">
              <a:solidFill>
                <a:schemeClr val="accent3">
                  <a:lumMod val="75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 note on Quotes Vs Paraphrasing</a:t>
            </a:r>
            <a:endParaRPr lang="en-ZA" dirty="0"/>
          </a:p>
        </p:txBody>
      </p:sp>
      <p:sp>
        <p:nvSpPr>
          <p:cNvPr id="3" name="Content Placeholder 2"/>
          <p:cNvSpPr>
            <a:spLocks noGrp="1"/>
          </p:cNvSpPr>
          <p:nvPr>
            <p:ph sz="quarter" idx="1"/>
          </p:nvPr>
        </p:nvSpPr>
        <p:spPr/>
        <p:txBody>
          <a:bodyPr/>
          <a:lstStyle/>
          <a:p>
            <a:r>
              <a:rPr lang="en-ZA" dirty="0" smtClean="0"/>
              <a:t>Quotes should be avoided </a:t>
            </a:r>
            <a:r>
              <a:rPr lang="en-ZA" dirty="0" smtClean="0">
                <a:sym typeface="Wingdings" panose="05000000000000000000" pitchFamily="2" charset="2"/>
              </a:rPr>
              <a:t> only use if instrumentally valuable</a:t>
            </a:r>
            <a:r>
              <a:rPr lang="en-ZA" dirty="0" smtClean="0"/>
              <a:t>.</a:t>
            </a:r>
          </a:p>
          <a:p>
            <a:r>
              <a:rPr lang="en-ZA" dirty="0" smtClean="0"/>
              <a:t>Paraphrasing is an extremely </a:t>
            </a:r>
            <a:r>
              <a:rPr lang="en-ZA" sz="4000" dirty="0" smtClean="0">
                <a:solidFill>
                  <a:schemeClr val="accent1">
                    <a:lumMod val="75000"/>
                  </a:schemeClr>
                </a:solidFill>
              </a:rPr>
              <a:t>important skill</a:t>
            </a:r>
            <a:r>
              <a:rPr lang="en-ZA" dirty="0" smtClean="0"/>
              <a:t>.</a:t>
            </a:r>
          </a:p>
          <a:p>
            <a:r>
              <a:rPr lang="en-ZA" dirty="0" smtClean="0"/>
              <a:t>Paraphrasing shows </a:t>
            </a:r>
            <a:r>
              <a:rPr lang="en-ZA" sz="4000" dirty="0" smtClean="0">
                <a:solidFill>
                  <a:schemeClr val="accent1">
                    <a:lumMod val="75000"/>
                  </a:schemeClr>
                </a:solidFill>
              </a:rPr>
              <a:t>understanding</a:t>
            </a:r>
            <a:r>
              <a:rPr lang="en-ZA" sz="4000" dirty="0" smtClean="0"/>
              <a:t>.</a:t>
            </a:r>
          </a:p>
          <a:p>
            <a:pPr marL="0" indent="0">
              <a:buNone/>
            </a:pPr>
            <a:endParaRPr lang="en-ZA" sz="4000" dirty="0" smtClean="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23</a:t>
            </a:fld>
            <a:endParaRPr lang="en-US"/>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37409" y="4572000"/>
            <a:ext cx="1892754" cy="1238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05400" y="5170965"/>
            <a:ext cx="1880126" cy="12367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a:t>
            </a:r>
            <a:r>
              <a:rPr lang="en-ZA" sz="4000" dirty="0" smtClean="0"/>
              <a:t>ssue of Originality and Using Sources</a:t>
            </a:r>
            <a:endParaRPr lang="en-ZA" sz="4000"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24</a:t>
            </a:fld>
            <a:endParaRPr lang="en-US"/>
          </a:p>
        </p:txBody>
      </p:sp>
      <p:sp>
        <p:nvSpPr>
          <p:cNvPr id="4" name="Content Placeholder 3"/>
          <p:cNvSpPr>
            <a:spLocks noGrp="1"/>
          </p:cNvSpPr>
          <p:nvPr>
            <p:ph sz="quarter" idx="1"/>
          </p:nvPr>
        </p:nvSpPr>
        <p:spPr/>
        <p:txBody>
          <a:bodyPr>
            <a:normAutofit lnSpcReduction="10000"/>
          </a:bodyPr>
          <a:lstStyle/>
          <a:p>
            <a:pPr algn="just"/>
            <a:r>
              <a:rPr lang="en-US" dirty="0" smtClean="0"/>
              <a:t>You are not expected to undertake original research </a:t>
            </a:r>
          </a:p>
          <a:p>
            <a:pPr algn="just"/>
            <a:r>
              <a:rPr lang="en-US" dirty="0" smtClean="0"/>
              <a:t>Why…? It is essentially impossible to do</a:t>
            </a:r>
          </a:p>
          <a:p>
            <a:pPr algn="just"/>
            <a:r>
              <a:rPr lang="en-US" dirty="0" smtClean="0"/>
              <a:t>The challenge is to </a:t>
            </a:r>
            <a:r>
              <a:rPr lang="en-US" sz="5200" dirty="0" smtClean="0">
                <a:solidFill>
                  <a:schemeClr val="accent1">
                    <a:lumMod val="75000"/>
                  </a:schemeClr>
                </a:solidFill>
              </a:rPr>
              <a:t>place yourself in an existing literature or debate and contribute to it</a:t>
            </a:r>
            <a:endParaRPr lang="en-US" dirty="0" smtClean="0"/>
          </a:p>
          <a:p>
            <a:pPr algn="just"/>
            <a:r>
              <a:rPr lang="en-US" dirty="0" smtClean="0"/>
              <a:t>How do you make a contribution or make your research valuable even if is not ‘new’?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Originality</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25</a:t>
            </a:fld>
            <a:endParaRPr lang="en-US"/>
          </a:p>
        </p:txBody>
      </p:sp>
      <p:sp>
        <p:nvSpPr>
          <p:cNvPr id="4" name="Content Placeholder 3"/>
          <p:cNvSpPr>
            <a:spLocks noGrp="1"/>
          </p:cNvSpPr>
          <p:nvPr>
            <p:ph sz="quarter" idx="1"/>
          </p:nvPr>
        </p:nvSpPr>
        <p:spPr/>
        <p:txBody>
          <a:bodyPr/>
          <a:lstStyle/>
          <a:p>
            <a:r>
              <a:rPr lang="en-US" sz="4000" dirty="0" smtClean="0">
                <a:solidFill>
                  <a:schemeClr val="accent3">
                    <a:lumMod val="75000"/>
                  </a:schemeClr>
                </a:solidFill>
              </a:rPr>
              <a:t>New analysis </a:t>
            </a:r>
            <a:r>
              <a:rPr lang="en-US" dirty="0" smtClean="0"/>
              <a:t>is possible with ‘old’ ideas</a:t>
            </a:r>
          </a:p>
          <a:p>
            <a:pPr lvl="1"/>
            <a:r>
              <a:rPr lang="en-US" dirty="0" smtClean="0"/>
              <a:t>Criticism</a:t>
            </a:r>
          </a:p>
          <a:p>
            <a:pPr lvl="1"/>
            <a:r>
              <a:rPr lang="en-US" dirty="0" smtClean="0"/>
              <a:t>Relating ideas</a:t>
            </a:r>
          </a:p>
          <a:p>
            <a:pPr lvl="1"/>
            <a:r>
              <a:rPr lang="en-US" dirty="0" smtClean="0"/>
              <a:t>Comparing authors and their arguments</a:t>
            </a:r>
          </a:p>
          <a:p>
            <a:pPr lvl="1"/>
            <a:r>
              <a:rPr lang="en-US" dirty="0" smtClean="0"/>
              <a:t>Testing theories against new cases </a:t>
            </a:r>
          </a:p>
          <a:p>
            <a:pPr lvl="1"/>
            <a:r>
              <a:rPr lang="en-US" dirty="0" smtClean="0"/>
              <a:t>Unique comparisons</a:t>
            </a:r>
          </a:p>
          <a:p>
            <a:r>
              <a:rPr lang="en-US" dirty="0" smtClean="0"/>
              <a:t>Paraphrasing and quoting – pp.10-13 in Writing Guide</a:t>
            </a:r>
          </a:p>
          <a:p>
            <a:endParaRPr lang="en-Z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Sources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26</a:t>
            </a:fld>
            <a:endParaRPr lang="en-US"/>
          </a:p>
        </p:txBody>
      </p:sp>
      <p:sp>
        <p:nvSpPr>
          <p:cNvPr id="4" name="Content Placeholder 3"/>
          <p:cNvSpPr>
            <a:spLocks noGrp="1"/>
          </p:cNvSpPr>
          <p:nvPr>
            <p:ph sz="quarter" idx="1"/>
          </p:nvPr>
        </p:nvSpPr>
        <p:spPr/>
        <p:txBody>
          <a:bodyPr/>
          <a:lstStyle/>
          <a:p>
            <a:r>
              <a:rPr lang="en-ZA" dirty="0" smtClean="0"/>
              <a:t>Sources are used to state ‘</a:t>
            </a:r>
            <a:r>
              <a:rPr lang="en-ZA" dirty="0" smtClean="0">
                <a:solidFill>
                  <a:schemeClr val="accent3">
                    <a:lumMod val="75000"/>
                  </a:schemeClr>
                </a:solidFill>
              </a:rPr>
              <a:t>facts</a:t>
            </a:r>
            <a:r>
              <a:rPr lang="en-ZA" dirty="0" smtClean="0"/>
              <a:t>’:</a:t>
            </a:r>
          </a:p>
          <a:p>
            <a:pPr lvl="1"/>
            <a:r>
              <a:rPr lang="en-ZA" dirty="0" smtClean="0"/>
              <a:t>Important facts describe the </a:t>
            </a:r>
            <a:r>
              <a:rPr lang="en-ZA" dirty="0" smtClean="0">
                <a:solidFill>
                  <a:schemeClr val="accent3">
                    <a:lumMod val="75000"/>
                  </a:schemeClr>
                </a:solidFill>
              </a:rPr>
              <a:t>context</a:t>
            </a:r>
          </a:p>
          <a:p>
            <a:pPr lvl="1"/>
            <a:r>
              <a:rPr lang="en-ZA" dirty="0" smtClean="0"/>
              <a:t>Provide </a:t>
            </a:r>
            <a:r>
              <a:rPr lang="en-ZA" dirty="0" smtClean="0">
                <a:solidFill>
                  <a:schemeClr val="accent3">
                    <a:lumMod val="75000"/>
                  </a:schemeClr>
                </a:solidFill>
              </a:rPr>
              <a:t>evidence</a:t>
            </a:r>
            <a:r>
              <a:rPr lang="en-ZA" dirty="0" smtClean="0"/>
              <a:t> for your argument</a:t>
            </a:r>
          </a:p>
          <a:p>
            <a:pPr lvl="1"/>
            <a:endParaRPr lang="en-ZA" dirty="0" smtClean="0"/>
          </a:p>
          <a:p>
            <a:r>
              <a:rPr lang="en-ZA" dirty="0" smtClean="0"/>
              <a:t>Sources are used to assist your </a:t>
            </a:r>
            <a:r>
              <a:rPr lang="en-ZA" dirty="0" smtClean="0">
                <a:solidFill>
                  <a:schemeClr val="accent3">
                    <a:lumMod val="75000"/>
                  </a:schemeClr>
                </a:solidFill>
              </a:rPr>
              <a:t>argument</a:t>
            </a:r>
            <a:r>
              <a:rPr lang="en-ZA" dirty="0" smtClean="0"/>
              <a:t>:</a:t>
            </a:r>
          </a:p>
          <a:p>
            <a:pPr lvl="1"/>
            <a:r>
              <a:rPr lang="en-ZA" dirty="0" smtClean="0"/>
              <a:t>Show that other authors </a:t>
            </a:r>
            <a:r>
              <a:rPr lang="en-ZA" dirty="0" smtClean="0">
                <a:solidFill>
                  <a:schemeClr val="accent3">
                    <a:lumMod val="75000"/>
                  </a:schemeClr>
                </a:solidFill>
              </a:rPr>
              <a:t>agree</a:t>
            </a:r>
            <a:r>
              <a:rPr lang="en-ZA" dirty="0" smtClean="0"/>
              <a:t> with you</a:t>
            </a:r>
          </a:p>
          <a:p>
            <a:pPr lvl="1"/>
            <a:r>
              <a:rPr lang="en-ZA" dirty="0" smtClean="0"/>
              <a:t>Show that authors </a:t>
            </a:r>
            <a:r>
              <a:rPr lang="en-ZA" dirty="0" smtClean="0">
                <a:solidFill>
                  <a:schemeClr val="accent3">
                    <a:lumMod val="75000"/>
                  </a:schemeClr>
                </a:solidFill>
              </a:rPr>
              <a:t>disagreeing</a:t>
            </a:r>
            <a:r>
              <a:rPr lang="en-ZA" dirty="0" smtClean="0"/>
              <a:t> with you make less sense than you</a:t>
            </a:r>
          </a:p>
          <a:p>
            <a:endParaRPr lang="en-Z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Formatting and Referencing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27</a:t>
            </a:fld>
            <a:endParaRPr lang="en-US"/>
          </a:p>
        </p:txBody>
      </p:sp>
      <p:sp>
        <p:nvSpPr>
          <p:cNvPr id="4" name="Content Placeholder 3"/>
          <p:cNvSpPr>
            <a:spLocks noGrp="1"/>
          </p:cNvSpPr>
          <p:nvPr>
            <p:ph sz="quarter" idx="1"/>
          </p:nvPr>
        </p:nvSpPr>
        <p:spPr/>
        <p:txBody>
          <a:bodyPr/>
          <a:lstStyle/>
          <a:p>
            <a:r>
              <a:rPr lang="en-ZA" dirty="0" smtClean="0"/>
              <a:t>Ensure that you </a:t>
            </a:r>
            <a:r>
              <a:rPr lang="en-ZA" i="1" u="sng" dirty="0" smtClean="0"/>
              <a:t>edit</a:t>
            </a:r>
            <a:r>
              <a:rPr lang="en-ZA" dirty="0" smtClean="0"/>
              <a:t> your work – use </a:t>
            </a:r>
            <a:r>
              <a:rPr lang="en-ZA" dirty="0" err="1" smtClean="0"/>
              <a:t>spellcheck</a:t>
            </a:r>
            <a:r>
              <a:rPr lang="en-ZA" dirty="0" smtClean="0"/>
              <a:t>; ensure capital letters have been used appropriately; check your grammar</a:t>
            </a:r>
          </a:p>
          <a:p>
            <a:r>
              <a:rPr lang="en-ZA" dirty="0" smtClean="0"/>
              <a:t>Write </a:t>
            </a:r>
            <a:r>
              <a:rPr lang="en-ZA" i="1" u="sng" dirty="0" smtClean="0"/>
              <a:t>short</a:t>
            </a:r>
            <a:r>
              <a:rPr lang="en-ZA" dirty="0" smtClean="0"/>
              <a:t> and </a:t>
            </a:r>
            <a:r>
              <a:rPr lang="en-ZA" i="1" u="sng" dirty="0" smtClean="0"/>
              <a:t>simple</a:t>
            </a:r>
            <a:r>
              <a:rPr lang="en-ZA" dirty="0" smtClean="0"/>
              <a:t> sentences. It is more difficult to write simply. Big words are not impressive.</a:t>
            </a:r>
          </a:p>
          <a:p>
            <a:r>
              <a:rPr lang="en-ZA" dirty="0" smtClean="0"/>
              <a:t>Think carefully about the words you use and what they imply.</a:t>
            </a:r>
          </a:p>
          <a:p>
            <a:pPr lvl="1"/>
            <a:r>
              <a:rPr lang="en-ZA" dirty="0" smtClean="0"/>
              <a:t>Do your findings </a:t>
            </a:r>
            <a:r>
              <a:rPr lang="en-ZA" u="sng" dirty="0" smtClean="0"/>
              <a:t>prove</a:t>
            </a:r>
            <a:r>
              <a:rPr lang="en-ZA" dirty="0" smtClean="0"/>
              <a:t> X or do they </a:t>
            </a:r>
            <a:r>
              <a:rPr lang="en-ZA" u="sng" dirty="0" smtClean="0"/>
              <a:t>suggest</a:t>
            </a:r>
            <a:r>
              <a:rPr lang="en-ZA" dirty="0" smtClean="0"/>
              <a:t> X?</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Formatting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28</a:t>
            </a:fld>
            <a:endParaRPr lang="en-US"/>
          </a:p>
        </p:txBody>
      </p:sp>
      <p:sp>
        <p:nvSpPr>
          <p:cNvPr id="4" name="Content Placeholder 3"/>
          <p:cNvSpPr>
            <a:spLocks noGrp="1"/>
          </p:cNvSpPr>
          <p:nvPr>
            <p:ph sz="quarter" idx="1"/>
          </p:nvPr>
        </p:nvSpPr>
        <p:spPr/>
        <p:txBody>
          <a:bodyPr>
            <a:normAutofit lnSpcReduction="10000"/>
          </a:bodyPr>
          <a:lstStyle/>
          <a:p>
            <a:r>
              <a:rPr lang="en-ZA" dirty="0" smtClean="0"/>
              <a:t>2500 words</a:t>
            </a:r>
          </a:p>
          <a:p>
            <a:pPr>
              <a:buNone/>
            </a:pPr>
            <a:r>
              <a:rPr lang="en-ZA" dirty="0" smtClean="0"/>
              <a:t>Must include on cover page(s), or will receive 0%:</a:t>
            </a:r>
          </a:p>
          <a:p>
            <a:pPr marL="514350" indent="-514350">
              <a:buFont typeface="+mj-lt"/>
              <a:buAutoNum type="arabicPeriod"/>
            </a:pPr>
            <a:r>
              <a:rPr lang="en-ZA" dirty="0" smtClean="0"/>
              <a:t>Word Count</a:t>
            </a:r>
          </a:p>
          <a:p>
            <a:pPr marL="514350" indent="-514350">
              <a:buFont typeface="+mj-lt"/>
              <a:buAutoNum type="arabicPeriod"/>
            </a:pPr>
            <a:r>
              <a:rPr lang="en-ZA" dirty="0" smtClean="0"/>
              <a:t>Title: your research question</a:t>
            </a:r>
          </a:p>
          <a:p>
            <a:pPr marL="514350" indent="-514350">
              <a:buFont typeface="+mj-lt"/>
              <a:buAutoNum type="arabicPeriod"/>
            </a:pPr>
            <a:r>
              <a:rPr lang="en-ZA" dirty="0" smtClean="0"/>
              <a:t>Full bibliography</a:t>
            </a:r>
          </a:p>
          <a:p>
            <a:pPr marL="514350" indent="-514350">
              <a:buNone/>
            </a:pPr>
            <a:r>
              <a:rPr lang="en-ZA" dirty="0" smtClean="0"/>
              <a:t>In addition to usual: name + student number + course + TUTOR’S NAME</a:t>
            </a:r>
          </a:p>
          <a:p>
            <a:pPr marL="514350" indent="-514350">
              <a:buNone/>
            </a:pPr>
            <a:r>
              <a:rPr lang="en-ZA" dirty="0" smtClean="0"/>
              <a:t>Signed plagiarism declaration</a:t>
            </a:r>
          </a:p>
          <a:p>
            <a:endParaRPr lang="en-Z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Formatting and Referencing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29</a:t>
            </a:fld>
            <a:endParaRPr lang="en-US"/>
          </a:p>
        </p:txBody>
      </p:sp>
      <p:sp>
        <p:nvSpPr>
          <p:cNvPr id="4" name="Content Placeholder 3"/>
          <p:cNvSpPr>
            <a:spLocks noGrp="1"/>
          </p:cNvSpPr>
          <p:nvPr>
            <p:ph sz="quarter" idx="1"/>
          </p:nvPr>
        </p:nvSpPr>
        <p:spPr/>
        <p:txBody>
          <a:bodyPr>
            <a:normAutofit/>
          </a:bodyPr>
          <a:lstStyle/>
          <a:p>
            <a:pPr>
              <a:buNone/>
            </a:pPr>
            <a:r>
              <a:rPr lang="en-ZA" sz="2400" dirty="0" smtClean="0"/>
              <a:t>    </a:t>
            </a:r>
            <a:r>
              <a:rPr lang="en-ZA" sz="2400" dirty="0" smtClean="0">
                <a:solidFill>
                  <a:schemeClr val="accent3">
                    <a:lumMod val="75000"/>
                  </a:schemeClr>
                </a:solidFill>
              </a:rPr>
              <a:t>Formatting requests:</a:t>
            </a:r>
          </a:p>
          <a:p>
            <a:pPr lvl="1"/>
            <a:r>
              <a:rPr lang="en-ZA" sz="2400" dirty="0" smtClean="0"/>
              <a:t>Page numbers</a:t>
            </a:r>
          </a:p>
          <a:p>
            <a:pPr lvl="1"/>
            <a:r>
              <a:rPr lang="en-ZA" sz="2400" dirty="0" smtClean="0"/>
              <a:t>Double Space</a:t>
            </a:r>
          </a:p>
          <a:p>
            <a:pPr lvl="1"/>
            <a:r>
              <a:rPr lang="en-ZA" sz="2400" dirty="0" smtClean="0"/>
              <a:t>Justify</a:t>
            </a:r>
          </a:p>
          <a:p>
            <a:pPr lvl="1"/>
            <a:r>
              <a:rPr lang="en-ZA" sz="2400" dirty="0" smtClean="0"/>
              <a:t>Margins</a:t>
            </a:r>
          </a:p>
          <a:p>
            <a:pPr lvl="1"/>
            <a:r>
              <a:rPr lang="en-ZA" sz="2400" dirty="0" smtClean="0"/>
              <a:t>Font: TNR; 12</a:t>
            </a:r>
          </a:p>
          <a:p>
            <a:pPr lvl="1">
              <a:buNone/>
            </a:pPr>
            <a:r>
              <a:rPr lang="en-ZA" sz="2400" dirty="0" smtClean="0">
                <a:solidFill>
                  <a:schemeClr val="accent3">
                    <a:lumMod val="75000"/>
                  </a:schemeClr>
                </a:solidFill>
              </a:rPr>
              <a:t>Referencing requests</a:t>
            </a:r>
            <a:r>
              <a:rPr lang="en-ZA" sz="2400" dirty="0" smtClean="0"/>
              <a:t>:</a:t>
            </a:r>
          </a:p>
          <a:p>
            <a:pPr lvl="1">
              <a:buNone/>
            </a:pPr>
            <a:r>
              <a:rPr lang="en-ZA" sz="2400" dirty="0" smtClean="0"/>
              <a:t>Must be a recognised and widely accepted referencing style </a:t>
            </a:r>
            <a:r>
              <a:rPr lang="en-ZA" sz="2400" i="1" dirty="0" smtClean="0"/>
              <a:t>within the discipline</a:t>
            </a:r>
            <a:r>
              <a:rPr lang="en-ZA" sz="2400" dirty="0" smtClean="0"/>
              <a:t>, e.g. Harvard in-text; Chicago footnotes- it must be used consistently.</a:t>
            </a:r>
          </a:p>
          <a:p>
            <a:pPr lvl="1">
              <a:buNone/>
            </a:pPr>
            <a:endParaRPr lang="en-ZA" sz="2400" dirty="0" smtClean="0"/>
          </a:p>
          <a:p>
            <a:pPr lvl="1">
              <a:buNone/>
            </a:pPr>
            <a:endParaRPr lang="en-ZA" dirty="0" smtClean="0"/>
          </a:p>
          <a:p>
            <a:pPr lvl="1">
              <a:buNone/>
            </a:pPr>
            <a:endParaRPr lang="en-ZA" dirty="0" smtClean="0"/>
          </a:p>
          <a:p>
            <a:pPr lvl="1"/>
            <a:endParaRPr lang="en-ZA"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Researching, Thinking, </a:t>
            </a:r>
            <a:r>
              <a:rPr lang="en-US" dirty="0" smtClean="0">
                <a:solidFill>
                  <a:schemeClr val="bg1"/>
                </a:solidFill>
              </a:rPr>
              <a:t>Planning</a:t>
            </a:r>
            <a:r>
              <a:rPr lang="en-US" dirty="0" smtClean="0"/>
              <a:t>, and Writing</a:t>
            </a:r>
            <a:endParaRPr lang="en-US" dirty="0"/>
          </a:p>
        </p:txBody>
      </p:sp>
      <p:sp>
        <p:nvSpPr>
          <p:cNvPr id="2" name="Slide Number Placeholder 1"/>
          <p:cNvSpPr>
            <a:spLocks noGrp="1"/>
          </p:cNvSpPr>
          <p:nvPr>
            <p:ph type="sldNum" sz="quarter" idx="11"/>
          </p:nvPr>
        </p:nvSpPr>
        <p:spPr/>
        <p:txBody>
          <a:bodyPr/>
          <a:lstStyle/>
          <a:p>
            <a:fld id="{4306ED1B-CB1D-4E3C-B8AA-D537523A3F07}" type="slidenum">
              <a:rPr lang="en-US" smtClean="0"/>
              <a:pPr/>
              <a:t>3</a:t>
            </a:fld>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57800" y="2743200"/>
            <a:ext cx="3286177" cy="36007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30</a:t>
            </a:fld>
            <a:endParaRPr lang="en-US"/>
          </a:p>
        </p:txBody>
      </p:sp>
      <p:sp>
        <p:nvSpPr>
          <p:cNvPr id="4" name="Content Placeholder 3"/>
          <p:cNvSpPr>
            <a:spLocks noGrp="1"/>
          </p:cNvSpPr>
          <p:nvPr>
            <p:ph sz="quarter" idx="1"/>
          </p:nvPr>
        </p:nvSpPr>
        <p:spPr/>
        <p:txBody>
          <a:bodyPr>
            <a:normAutofit fontScale="92500"/>
          </a:bodyPr>
          <a:lstStyle/>
          <a:p>
            <a:pPr marL="0" indent="0">
              <a:buNone/>
            </a:pPr>
            <a:r>
              <a:rPr lang="en-GB" dirty="0" smtClean="0"/>
              <a:t>A </a:t>
            </a:r>
            <a:r>
              <a:rPr lang="en-GB" dirty="0"/>
              <a:t>well thought-out essay will:</a:t>
            </a:r>
            <a:endParaRPr lang="en-ZA" dirty="0"/>
          </a:p>
          <a:p>
            <a:pPr lvl="0"/>
            <a:r>
              <a:rPr lang="en-GB" dirty="0"/>
              <a:t>Have a </a:t>
            </a:r>
            <a:r>
              <a:rPr lang="en-GB" dirty="0">
                <a:solidFill>
                  <a:schemeClr val="accent4">
                    <a:lumMod val="75000"/>
                  </a:schemeClr>
                </a:solidFill>
              </a:rPr>
              <a:t>pertinent research question</a:t>
            </a:r>
            <a:r>
              <a:rPr lang="en-GB" dirty="0"/>
              <a:t>.</a:t>
            </a:r>
            <a:endParaRPr lang="en-ZA" dirty="0"/>
          </a:p>
          <a:p>
            <a:pPr lvl="0"/>
            <a:r>
              <a:rPr lang="en-GB" dirty="0"/>
              <a:t>Have a </a:t>
            </a:r>
            <a:r>
              <a:rPr lang="en-GB" dirty="0">
                <a:solidFill>
                  <a:schemeClr val="accent4">
                    <a:lumMod val="75000"/>
                  </a:schemeClr>
                </a:solidFill>
              </a:rPr>
              <a:t>narrow </a:t>
            </a:r>
            <a:r>
              <a:rPr lang="en-GB" dirty="0" smtClean="0">
                <a:solidFill>
                  <a:schemeClr val="accent4">
                    <a:lumMod val="75000"/>
                  </a:schemeClr>
                </a:solidFill>
              </a:rPr>
              <a:t>scope</a:t>
            </a:r>
            <a:r>
              <a:rPr lang="en-GB" dirty="0"/>
              <a:t>.</a:t>
            </a:r>
            <a:endParaRPr lang="en-ZA" dirty="0"/>
          </a:p>
          <a:p>
            <a:pPr lvl="0"/>
            <a:r>
              <a:rPr lang="en-GB" dirty="0"/>
              <a:t>Be </a:t>
            </a:r>
            <a:r>
              <a:rPr lang="en-GB" dirty="0">
                <a:solidFill>
                  <a:schemeClr val="accent4">
                    <a:lumMod val="75000"/>
                  </a:schemeClr>
                </a:solidFill>
              </a:rPr>
              <a:t>logically structured</a:t>
            </a:r>
            <a:r>
              <a:rPr lang="en-GB" dirty="0"/>
              <a:t>, planned and organised.</a:t>
            </a:r>
            <a:endParaRPr lang="en-ZA" dirty="0"/>
          </a:p>
          <a:p>
            <a:pPr lvl="0"/>
            <a:r>
              <a:rPr lang="en-GB" dirty="0"/>
              <a:t>Be immersed in the literature but still maintain its </a:t>
            </a:r>
            <a:r>
              <a:rPr lang="en-GB" dirty="0">
                <a:solidFill>
                  <a:schemeClr val="accent4">
                    <a:lumMod val="75000"/>
                  </a:schemeClr>
                </a:solidFill>
              </a:rPr>
              <a:t>own argument</a:t>
            </a:r>
            <a:r>
              <a:rPr lang="en-GB" dirty="0"/>
              <a:t>.</a:t>
            </a:r>
            <a:endParaRPr lang="en-ZA" dirty="0"/>
          </a:p>
          <a:p>
            <a:pPr lvl="0"/>
            <a:r>
              <a:rPr lang="en-GB" dirty="0"/>
              <a:t>Have an appropriate </a:t>
            </a:r>
            <a:r>
              <a:rPr lang="en-GB" dirty="0" smtClean="0">
                <a:solidFill>
                  <a:schemeClr val="accent4">
                    <a:lumMod val="75000"/>
                  </a:schemeClr>
                </a:solidFill>
              </a:rPr>
              <a:t>methodology</a:t>
            </a:r>
            <a:r>
              <a:rPr lang="en-GB" dirty="0" smtClean="0"/>
              <a:t>.</a:t>
            </a:r>
            <a:endParaRPr lang="en-ZA" dirty="0"/>
          </a:p>
          <a:p>
            <a:pPr lvl="0"/>
            <a:r>
              <a:rPr lang="en-GB" dirty="0"/>
              <a:t>Have a clear </a:t>
            </a:r>
            <a:r>
              <a:rPr lang="en-GB" dirty="0">
                <a:solidFill>
                  <a:schemeClr val="accent4">
                    <a:lumMod val="75000"/>
                  </a:schemeClr>
                </a:solidFill>
              </a:rPr>
              <a:t>thesis statement </a:t>
            </a:r>
            <a:r>
              <a:rPr lang="en-GB" dirty="0"/>
              <a:t>that (</a:t>
            </a:r>
            <a:r>
              <a:rPr lang="en-GB" dirty="0" err="1"/>
              <a:t>i</a:t>
            </a:r>
            <a:r>
              <a:rPr lang="en-GB" dirty="0"/>
              <a:t>) relates to the question and (ii) is constantly referred back to.</a:t>
            </a:r>
            <a:endParaRPr lang="en-ZA" dirty="0"/>
          </a:p>
          <a:p>
            <a:endParaRPr lang="en-ZA" dirty="0"/>
          </a:p>
        </p:txBody>
      </p:sp>
    </p:spTree>
    <p:extLst>
      <p:ext uri="{BB962C8B-B14F-4D97-AF65-F5344CB8AC3E}">
        <p14:creationId xmlns:p14="http://schemas.microsoft.com/office/powerpoint/2010/main" xmlns="" val="38352609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Good Luck!!</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31</a:t>
            </a:fld>
            <a:endParaRPr lang="en-US"/>
          </a:p>
        </p:txBody>
      </p:sp>
      <p:sp>
        <p:nvSpPr>
          <p:cNvPr id="4" name="Content Placeholder 3"/>
          <p:cNvSpPr>
            <a:spLocks noGrp="1"/>
          </p:cNvSpPr>
          <p:nvPr>
            <p:ph sz="quarter" idx="1"/>
          </p:nvPr>
        </p:nvSpPr>
        <p:spPr/>
        <p:txBody>
          <a:bodyPr/>
          <a:lstStyle/>
          <a:p>
            <a:r>
              <a:rPr lang="en-ZA" sz="3200" dirty="0" smtClean="0"/>
              <a:t>Please see the resources that accompany this lecture on </a:t>
            </a:r>
            <a:r>
              <a:rPr lang="en-ZA" sz="3200" dirty="0" err="1" smtClean="0"/>
              <a:t>Vula</a:t>
            </a:r>
            <a:r>
              <a:rPr lang="en-ZA" sz="3200" dirty="0" smtClean="0"/>
              <a:t>:</a:t>
            </a:r>
          </a:p>
          <a:p>
            <a:pPr marL="514350" lvl="0" indent="-514350">
              <a:buFont typeface="+mj-lt"/>
              <a:buAutoNum type="arabicPeriod"/>
            </a:pPr>
            <a:r>
              <a:rPr lang="en-ZA" sz="3200" dirty="0" smtClean="0"/>
              <a:t>UCT Humanities Referencing Guide</a:t>
            </a:r>
          </a:p>
          <a:p>
            <a:pPr marL="514350" lvl="0" indent="-514350">
              <a:buFont typeface="+mj-lt"/>
              <a:buAutoNum type="arabicPeriod"/>
            </a:pPr>
            <a:r>
              <a:rPr lang="en-ZA" sz="3200" dirty="0" smtClean="0"/>
              <a:t>Research Writing and Style Guide Adaptation</a:t>
            </a:r>
          </a:p>
          <a:p>
            <a:pPr marL="514350" indent="-514350">
              <a:buFont typeface="+mj-lt"/>
              <a:buAutoNum type="arabicPeriod"/>
            </a:pPr>
            <a:r>
              <a:rPr lang="en-ZA" sz="3200" dirty="0" smtClean="0"/>
              <a:t>Useful websites</a:t>
            </a:r>
          </a:p>
          <a:p>
            <a:pPr marL="514350" indent="-514350">
              <a:buFont typeface="+mj-lt"/>
              <a:buAutoNum type="arabicPeriod"/>
            </a:pPr>
            <a:r>
              <a:rPr lang="en-ZA" sz="3200" dirty="0" smtClean="0"/>
              <a:t>Research Essay Checklist</a:t>
            </a:r>
          </a:p>
          <a:p>
            <a:endParaRPr lang="en-Z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Essay Question Choice</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4</a:t>
            </a:fld>
            <a:endParaRPr lang="en-US"/>
          </a:p>
        </p:txBody>
      </p:sp>
      <p:sp>
        <p:nvSpPr>
          <p:cNvPr id="4" name="Content Placeholder 3"/>
          <p:cNvSpPr>
            <a:spLocks noGrp="1"/>
          </p:cNvSpPr>
          <p:nvPr>
            <p:ph sz="quarter" idx="1"/>
          </p:nvPr>
        </p:nvSpPr>
        <p:spPr/>
        <p:txBody>
          <a:bodyPr>
            <a:normAutofit fontScale="77500" lnSpcReduction="20000"/>
          </a:bodyPr>
          <a:lstStyle/>
          <a:p>
            <a:r>
              <a:rPr lang="en-GB" sz="2800" dirty="0" smtClean="0"/>
              <a:t>1. How is the “modern state” defined? Does it differ from the “postcolonial state”?</a:t>
            </a:r>
            <a:endParaRPr lang="en-ZA" sz="2800" dirty="0" smtClean="0"/>
          </a:p>
          <a:p>
            <a:r>
              <a:rPr lang="en-GB" sz="2800" dirty="0" smtClean="0"/>
              <a:t>2. Explain the origins and character of “nationalism”. What is its significance for the politics of contemporary states? </a:t>
            </a:r>
            <a:endParaRPr lang="en-ZA" sz="2800" dirty="0" smtClean="0"/>
          </a:p>
          <a:p>
            <a:r>
              <a:rPr lang="en-GB" sz="2800" dirty="0" smtClean="0"/>
              <a:t>3. Why do authoritarian regimes often endure?</a:t>
            </a:r>
            <a:endParaRPr lang="en-ZA" sz="2800" dirty="0" smtClean="0"/>
          </a:p>
          <a:p>
            <a:r>
              <a:rPr lang="en-GB" sz="2800" dirty="0" smtClean="0"/>
              <a:t>4. How should “democracy” be defined by comparative scholars of politics? What problems arise in reaching agreement on a definition of this phenomenon?</a:t>
            </a:r>
            <a:endParaRPr lang="en-ZA" sz="2800" dirty="0" smtClean="0"/>
          </a:p>
          <a:p>
            <a:r>
              <a:rPr lang="en-GB" sz="2800" dirty="0" smtClean="0"/>
              <a:t>5. Why is “democracy” prevalent in more “modern” and “wealthy” societies? </a:t>
            </a:r>
            <a:endParaRPr lang="en-ZA" sz="2800" dirty="0" smtClean="0"/>
          </a:p>
          <a:p>
            <a:r>
              <a:rPr lang="en-GB" sz="2800" dirty="0" smtClean="0"/>
              <a:t>6. Are “dominant parties” desirable?</a:t>
            </a:r>
            <a:endParaRPr lang="en-ZA" sz="2800" dirty="0" smtClean="0"/>
          </a:p>
          <a:p>
            <a:r>
              <a:rPr lang="en-GB" sz="2800" dirty="0" smtClean="0"/>
              <a:t>7. How do “interest groups” differ from “social movements”?</a:t>
            </a:r>
            <a:endParaRPr lang="en-ZA" sz="2800" dirty="0" smtClean="0"/>
          </a:p>
          <a:p>
            <a:r>
              <a:rPr lang="en-GB" sz="2800" dirty="0" smtClean="0"/>
              <a:t>8. What are social revolutions? Why do they occur?</a:t>
            </a:r>
            <a:endParaRPr lang="en-ZA" sz="2800" dirty="0" smtClean="0"/>
          </a:p>
          <a:p>
            <a:endParaRPr lang="en-Z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Essay Question Choice</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5</a:t>
            </a:fld>
            <a:endParaRPr lang="en-US"/>
          </a:p>
        </p:txBody>
      </p:sp>
      <p:sp>
        <p:nvSpPr>
          <p:cNvPr id="4" name="Content Placeholder 3"/>
          <p:cNvSpPr>
            <a:spLocks noGrp="1"/>
          </p:cNvSpPr>
          <p:nvPr>
            <p:ph sz="quarter" idx="1"/>
          </p:nvPr>
        </p:nvSpPr>
        <p:spPr/>
        <p:txBody>
          <a:bodyPr>
            <a:normAutofit lnSpcReduction="10000"/>
          </a:bodyPr>
          <a:lstStyle/>
          <a:p>
            <a:r>
              <a:rPr lang="en-ZA" dirty="0" smtClean="0"/>
              <a:t>Choose an essay question that:</a:t>
            </a:r>
          </a:p>
          <a:p>
            <a:pPr>
              <a:buFont typeface="Wingdings" pitchFamily="2" charset="2"/>
              <a:buChar char="ü"/>
            </a:pPr>
            <a:r>
              <a:rPr lang="en-ZA" dirty="0" smtClean="0"/>
              <a:t> is on a topic you like</a:t>
            </a:r>
          </a:p>
          <a:p>
            <a:pPr>
              <a:buFont typeface="Wingdings" pitchFamily="2" charset="2"/>
              <a:buChar char="ü"/>
            </a:pPr>
            <a:r>
              <a:rPr lang="en-ZA" dirty="0" smtClean="0"/>
              <a:t>you are genuinely interested in researching</a:t>
            </a:r>
          </a:p>
          <a:p>
            <a:pPr>
              <a:buFont typeface="Wingdings" pitchFamily="2" charset="2"/>
              <a:buChar char="ü"/>
            </a:pPr>
            <a:r>
              <a:rPr lang="en-ZA" dirty="0" smtClean="0"/>
              <a:t>you are comfortable with </a:t>
            </a:r>
          </a:p>
          <a:p>
            <a:pPr>
              <a:buNone/>
            </a:pPr>
            <a:endParaRPr lang="en-ZA" dirty="0" smtClean="0"/>
          </a:p>
          <a:p>
            <a:r>
              <a:rPr lang="en-ZA" dirty="0" smtClean="0"/>
              <a:t>This makes the process of writing the essay more pleasant and you also learn more about an area of the course content that is most appealing to you!</a:t>
            </a:r>
          </a:p>
          <a:p>
            <a:endParaRPr lang="en-Z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you?</a:t>
            </a:r>
            <a:endParaRPr lang="en-US" dirty="0"/>
          </a:p>
        </p:txBody>
      </p:sp>
      <p:sp>
        <p:nvSpPr>
          <p:cNvPr id="3" name="Content Placeholder 2"/>
          <p:cNvSpPr>
            <a:spLocks noGrp="1"/>
          </p:cNvSpPr>
          <p:nvPr>
            <p:ph sz="quarter" idx="1"/>
          </p:nvPr>
        </p:nvSpPr>
        <p:spPr>
          <a:xfrm>
            <a:off x="457200" y="1600200"/>
            <a:ext cx="8308848" cy="4876800"/>
          </a:xfrm>
        </p:spPr>
        <p:txBody>
          <a:bodyPr>
            <a:normAutofit/>
          </a:bodyPr>
          <a:lstStyle/>
          <a:p>
            <a:r>
              <a:rPr lang="en-US" sz="3200" dirty="0" smtClean="0"/>
              <a:t>Preliminary </a:t>
            </a:r>
            <a:r>
              <a:rPr lang="en-US" sz="4000" dirty="0" smtClean="0">
                <a:solidFill>
                  <a:schemeClr val="accent1">
                    <a:lumMod val="75000"/>
                  </a:schemeClr>
                </a:solidFill>
              </a:rPr>
              <a:t>research </a:t>
            </a:r>
            <a:r>
              <a:rPr lang="en-US" sz="4000" dirty="0">
                <a:solidFill>
                  <a:schemeClr val="accent1">
                    <a:lumMod val="75000"/>
                  </a:schemeClr>
                </a:solidFill>
              </a:rPr>
              <a:t>q</a:t>
            </a:r>
            <a:r>
              <a:rPr lang="en-US" sz="4000" dirty="0" smtClean="0">
                <a:solidFill>
                  <a:schemeClr val="accent1">
                    <a:lumMod val="75000"/>
                  </a:schemeClr>
                </a:solidFill>
              </a:rPr>
              <a:t>uestion</a:t>
            </a:r>
          </a:p>
          <a:p>
            <a:r>
              <a:rPr lang="en-US" sz="3200" dirty="0" smtClean="0"/>
              <a:t>Preliminary </a:t>
            </a:r>
            <a:r>
              <a:rPr lang="en-US" sz="4000" dirty="0" smtClean="0">
                <a:solidFill>
                  <a:schemeClr val="accent1">
                    <a:lumMod val="75000"/>
                  </a:schemeClr>
                </a:solidFill>
              </a:rPr>
              <a:t>thesis </a:t>
            </a:r>
            <a:r>
              <a:rPr lang="en-US" sz="4000" dirty="0">
                <a:solidFill>
                  <a:schemeClr val="accent1">
                    <a:lumMod val="75000"/>
                  </a:schemeClr>
                </a:solidFill>
              </a:rPr>
              <a:t>s</a:t>
            </a:r>
            <a:r>
              <a:rPr lang="en-US" sz="4000" dirty="0" smtClean="0">
                <a:solidFill>
                  <a:schemeClr val="accent1">
                    <a:lumMod val="75000"/>
                  </a:schemeClr>
                </a:solidFill>
              </a:rPr>
              <a:t>tatement</a:t>
            </a:r>
          </a:p>
          <a:p>
            <a:r>
              <a:rPr lang="en-US" sz="3200" dirty="0" smtClean="0"/>
              <a:t>Chosen </a:t>
            </a:r>
            <a:r>
              <a:rPr lang="en-US" sz="4000" dirty="0" smtClean="0">
                <a:solidFill>
                  <a:schemeClr val="accent1">
                    <a:lumMod val="75000"/>
                  </a:schemeClr>
                </a:solidFill>
              </a:rPr>
              <a:t>case </a:t>
            </a:r>
            <a:r>
              <a:rPr lang="en-US" sz="4000" dirty="0">
                <a:solidFill>
                  <a:schemeClr val="accent1">
                    <a:lumMod val="75000"/>
                  </a:schemeClr>
                </a:solidFill>
              </a:rPr>
              <a:t>s</a:t>
            </a:r>
            <a:r>
              <a:rPr lang="en-US" sz="4000" dirty="0" smtClean="0">
                <a:solidFill>
                  <a:schemeClr val="accent1">
                    <a:lumMod val="75000"/>
                  </a:schemeClr>
                </a:solidFill>
              </a:rPr>
              <a:t>tudy</a:t>
            </a:r>
          </a:p>
          <a:p>
            <a:r>
              <a:rPr lang="en-US" sz="3200" dirty="0" smtClean="0"/>
              <a:t>Preliminary </a:t>
            </a:r>
            <a:r>
              <a:rPr lang="en-US" sz="4000" dirty="0" smtClean="0">
                <a:solidFill>
                  <a:schemeClr val="accent1">
                    <a:lumMod val="75000"/>
                  </a:schemeClr>
                </a:solidFill>
              </a:rPr>
              <a:t>reading</a:t>
            </a:r>
          </a:p>
          <a:p>
            <a:r>
              <a:rPr lang="en-US" sz="3200" dirty="0" smtClean="0"/>
              <a:t>Preliminary </a:t>
            </a:r>
            <a:r>
              <a:rPr lang="en-US" sz="4000" dirty="0" smtClean="0">
                <a:solidFill>
                  <a:schemeClr val="accent1">
                    <a:lumMod val="75000"/>
                  </a:schemeClr>
                </a:solidFill>
              </a:rPr>
              <a:t>methodology </a:t>
            </a:r>
          </a:p>
          <a:p>
            <a:r>
              <a:rPr lang="en-US" sz="3200" dirty="0" smtClean="0"/>
              <a:t>Preliminary </a:t>
            </a:r>
            <a:r>
              <a:rPr lang="en-US" sz="4000" dirty="0" smtClean="0">
                <a:solidFill>
                  <a:schemeClr val="accent1">
                    <a:lumMod val="75000"/>
                  </a:schemeClr>
                </a:solidFill>
              </a:rPr>
              <a:t>table of contents</a:t>
            </a:r>
            <a:r>
              <a:rPr lang="en-US" sz="3200" dirty="0" smtClean="0"/>
              <a:t>/essay </a:t>
            </a:r>
            <a:r>
              <a:rPr lang="en-US" sz="3200" dirty="0"/>
              <a:t>s</a:t>
            </a:r>
            <a:r>
              <a:rPr lang="en-US" sz="3200" dirty="0" smtClean="0"/>
              <a:t>tructure</a:t>
            </a:r>
            <a:endParaRPr lang="en-US" sz="3200"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Research</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7</a:t>
            </a:fld>
            <a:endParaRPr lang="en-US"/>
          </a:p>
        </p:txBody>
      </p:sp>
      <p:sp>
        <p:nvSpPr>
          <p:cNvPr id="4" name="Content Placeholder 3"/>
          <p:cNvSpPr>
            <a:spLocks noGrp="1"/>
          </p:cNvSpPr>
          <p:nvPr>
            <p:ph sz="quarter" idx="1"/>
          </p:nvPr>
        </p:nvSpPr>
        <p:spPr/>
        <p:txBody>
          <a:bodyPr>
            <a:normAutofit lnSpcReduction="10000"/>
          </a:bodyPr>
          <a:lstStyle/>
          <a:p>
            <a:pPr algn="just"/>
            <a:r>
              <a:rPr lang="en-ZA" dirty="0" smtClean="0">
                <a:solidFill>
                  <a:schemeClr val="accent3">
                    <a:lumMod val="75000"/>
                  </a:schemeClr>
                </a:solidFill>
              </a:rPr>
              <a:t>How Much? </a:t>
            </a:r>
            <a:r>
              <a:rPr lang="en-ZA" dirty="0" smtClean="0"/>
              <a:t>Enough to answer the question. </a:t>
            </a:r>
          </a:p>
          <a:p>
            <a:pPr algn="just"/>
            <a:r>
              <a:rPr lang="en-ZA" dirty="0" smtClean="0">
                <a:solidFill>
                  <a:schemeClr val="accent3">
                    <a:lumMod val="75000"/>
                  </a:schemeClr>
                </a:solidFill>
              </a:rPr>
              <a:t>Organising research</a:t>
            </a:r>
            <a:r>
              <a:rPr lang="en-ZA" dirty="0" smtClean="0"/>
              <a:t>:</a:t>
            </a:r>
          </a:p>
          <a:p>
            <a:pPr lvl="1" algn="just"/>
            <a:r>
              <a:rPr lang="en-ZA" dirty="0" smtClean="0"/>
              <a:t>Identify themes.</a:t>
            </a:r>
          </a:p>
          <a:p>
            <a:pPr lvl="1" algn="just"/>
            <a:r>
              <a:rPr lang="en-ZA" dirty="0" smtClean="0"/>
              <a:t>Commonalities/differences.</a:t>
            </a:r>
          </a:p>
          <a:p>
            <a:pPr lvl="1" algn="just"/>
            <a:r>
              <a:rPr lang="en-ZA" dirty="0" smtClean="0"/>
              <a:t>Interpretations.</a:t>
            </a:r>
          </a:p>
          <a:p>
            <a:pPr lvl="1" algn="just"/>
            <a:r>
              <a:rPr lang="en-ZA" dirty="0" smtClean="0"/>
              <a:t>Simple coding.</a:t>
            </a:r>
          </a:p>
          <a:p>
            <a:pPr algn="just"/>
            <a:r>
              <a:rPr lang="en-ZA" dirty="0" smtClean="0"/>
              <a:t>Look for: Concepts / Definitions / Arguments / Evidence.</a:t>
            </a:r>
          </a:p>
          <a:p>
            <a:pPr algn="just"/>
            <a:r>
              <a:rPr lang="en-ZA" dirty="0" smtClean="0"/>
              <a:t>Each point will have a claim, a premise with support, and a conclusion.</a:t>
            </a:r>
            <a:endParaRPr lang="en-Z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Research</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8</a:t>
            </a:fld>
            <a:endParaRPr lang="en-US"/>
          </a:p>
        </p:txBody>
      </p:sp>
      <p:sp>
        <p:nvSpPr>
          <p:cNvPr id="4" name="Content Placeholder 3"/>
          <p:cNvSpPr>
            <a:spLocks noGrp="1"/>
          </p:cNvSpPr>
          <p:nvPr>
            <p:ph sz="quarter" idx="1"/>
          </p:nvPr>
        </p:nvSpPr>
        <p:spPr/>
        <p:txBody>
          <a:bodyPr/>
          <a:lstStyle/>
          <a:p>
            <a:r>
              <a:rPr lang="en-ZA" sz="3200" dirty="0" smtClean="0"/>
              <a:t>What are the </a:t>
            </a:r>
            <a:r>
              <a:rPr lang="en-ZA" sz="3200" dirty="0" smtClean="0">
                <a:solidFill>
                  <a:schemeClr val="bg2">
                    <a:lumMod val="50000"/>
                  </a:schemeClr>
                </a:solidFill>
              </a:rPr>
              <a:t>contested</a:t>
            </a:r>
            <a:r>
              <a:rPr lang="en-ZA" sz="3200" dirty="0" smtClean="0"/>
              <a:t> concepts / arguments / issues?</a:t>
            </a:r>
          </a:p>
          <a:p>
            <a:r>
              <a:rPr lang="en-ZA" sz="3200" dirty="0" smtClean="0"/>
              <a:t>Can we </a:t>
            </a:r>
            <a:r>
              <a:rPr lang="en-ZA" sz="3200" dirty="0" smtClean="0">
                <a:solidFill>
                  <a:schemeClr val="bg2">
                    <a:lumMod val="50000"/>
                  </a:schemeClr>
                </a:solidFill>
              </a:rPr>
              <a:t>deconstruct</a:t>
            </a:r>
            <a:r>
              <a:rPr lang="en-ZA" sz="3200" dirty="0" smtClean="0"/>
              <a:t> the topic in terms of these debates?</a:t>
            </a:r>
          </a:p>
          <a:p>
            <a:r>
              <a:rPr lang="en-ZA" sz="3200" dirty="0" smtClean="0"/>
              <a:t>Can we </a:t>
            </a:r>
            <a:r>
              <a:rPr lang="en-ZA" sz="3200" dirty="0" smtClean="0">
                <a:solidFill>
                  <a:schemeClr val="bg2">
                    <a:lumMod val="50000"/>
                  </a:schemeClr>
                </a:solidFill>
              </a:rPr>
              <a:t>link</a:t>
            </a:r>
            <a:r>
              <a:rPr lang="en-ZA" sz="3200" dirty="0" smtClean="0"/>
              <a:t> authors in terms of which side they are </a:t>
            </a:r>
            <a:r>
              <a:rPr lang="en-ZA" sz="3200" dirty="0" smtClean="0"/>
              <a:t>on?</a:t>
            </a:r>
            <a:endParaRPr lang="en-ZA" sz="3200" dirty="0" smtClean="0"/>
          </a:p>
          <a:p>
            <a:r>
              <a:rPr lang="en-ZA" sz="3200" dirty="0" smtClean="0"/>
              <a:t>How do we slice and dice the topic?</a:t>
            </a:r>
          </a:p>
          <a:p>
            <a:endParaRPr lang="en-Z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Research- Reading Tips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9</a:t>
            </a:fld>
            <a:endParaRPr lang="en-US"/>
          </a:p>
        </p:txBody>
      </p:sp>
      <p:sp>
        <p:nvSpPr>
          <p:cNvPr id="4" name="Content Placeholder 3"/>
          <p:cNvSpPr>
            <a:spLocks noGrp="1"/>
          </p:cNvSpPr>
          <p:nvPr>
            <p:ph sz="quarter" idx="1"/>
          </p:nvPr>
        </p:nvSpPr>
        <p:spPr/>
        <p:txBody>
          <a:bodyPr/>
          <a:lstStyle/>
          <a:p>
            <a:r>
              <a:rPr lang="en-ZA" dirty="0" smtClean="0"/>
              <a:t>Individual process – find what works for you!</a:t>
            </a:r>
          </a:p>
          <a:p>
            <a:r>
              <a:rPr lang="en-ZA" dirty="0" smtClean="0"/>
              <a:t>Read the abstract, introduction, subheadings and conclusion.</a:t>
            </a:r>
          </a:p>
          <a:p>
            <a:r>
              <a:rPr lang="en-ZA" dirty="0" smtClean="0"/>
              <a:t>Jot down the thesis statement.</a:t>
            </a:r>
          </a:p>
          <a:p>
            <a:r>
              <a:rPr lang="en-ZA" dirty="0" smtClean="0"/>
              <a:t>How does this reading relate to your own argument?</a:t>
            </a:r>
          </a:p>
          <a:p>
            <a:pPr lvl="1"/>
            <a:r>
              <a:rPr lang="en-ZA" dirty="0" smtClean="0"/>
              <a:t>Agree? Disagree? Make notes.</a:t>
            </a:r>
          </a:p>
          <a:p>
            <a:endParaRPr lang="en-Z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2271</TotalTime>
  <Words>1706</Words>
  <Application>Microsoft Office PowerPoint</Application>
  <PresentationFormat>On-screen Show (4:3)</PresentationFormat>
  <Paragraphs>229</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Median</vt:lpstr>
      <vt:lpstr>Research Essays</vt:lpstr>
      <vt:lpstr>Lecture Outline</vt:lpstr>
      <vt:lpstr>Researching, Thinking, Planning, and Writing</vt:lpstr>
      <vt:lpstr>Essay Question Choice</vt:lpstr>
      <vt:lpstr>Essay Question Choice</vt:lpstr>
      <vt:lpstr>Where are you?</vt:lpstr>
      <vt:lpstr>Research</vt:lpstr>
      <vt:lpstr>Research</vt:lpstr>
      <vt:lpstr>Research- Reading Tips</vt:lpstr>
      <vt:lpstr>Thinking and Planning</vt:lpstr>
      <vt:lpstr>Thinking and Planning: Understanding your question</vt:lpstr>
      <vt:lpstr>Thinking and Planning</vt:lpstr>
      <vt:lpstr>Thinking and Planning</vt:lpstr>
      <vt:lpstr>Thinking and Planning </vt:lpstr>
      <vt:lpstr>Writing </vt:lpstr>
      <vt:lpstr>Reminders about your introduction</vt:lpstr>
      <vt:lpstr>Introduction</vt:lpstr>
      <vt:lpstr>Thesis Statement</vt:lpstr>
      <vt:lpstr>Structure and Weighting</vt:lpstr>
      <vt:lpstr>Argumentation</vt:lpstr>
      <vt:lpstr>Validity and Soundness</vt:lpstr>
      <vt:lpstr>Example</vt:lpstr>
      <vt:lpstr>A note on Quotes Vs Paraphrasing</vt:lpstr>
      <vt:lpstr>Issue of Originality and Using Sources</vt:lpstr>
      <vt:lpstr>Originality</vt:lpstr>
      <vt:lpstr>Sources</vt:lpstr>
      <vt:lpstr>Formatting and Referencing </vt:lpstr>
      <vt:lpstr>Formatting </vt:lpstr>
      <vt:lpstr>Formatting and Referencing </vt:lpstr>
      <vt:lpstr>Conclusion</vt:lpstr>
      <vt:lpstr>Good Luck!!</vt:lpstr>
    </vt:vector>
  </TitlesOfParts>
  <Company>A.D.I.D.A.S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Point of Proposal</dc:title>
  <dc:creator>Mandisi</dc:creator>
  <cp:lastModifiedBy>lutho</cp:lastModifiedBy>
  <cp:revision>91</cp:revision>
  <dcterms:created xsi:type="dcterms:W3CDTF">2012-04-15T11:44:04Z</dcterms:created>
  <dcterms:modified xsi:type="dcterms:W3CDTF">2014-07-19T20:05:02Z</dcterms:modified>
</cp:coreProperties>
</file>