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67" r:id="rId3"/>
    <p:sldId id="257" r:id="rId4"/>
    <p:sldId id="272" r:id="rId5"/>
    <p:sldId id="258" r:id="rId6"/>
    <p:sldId id="268" r:id="rId7"/>
    <p:sldId id="270" r:id="rId8"/>
    <p:sldId id="269" r:id="rId9"/>
    <p:sldId id="292" r:id="rId10"/>
    <p:sldId id="261" r:id="rId11"/>
    <p:sldId id="276" r:id="rId12"/>
    <p:sldId id="275" r:id="rId13"/>
    <p:sldId id="262" r:id="rId14"/>
    <p:sldId id="277" r:id="rId15"/>
    <p:sldId id="278" r:id="rId16"/>
    <p:sldId id="263" r:id="rId17"/>
    <p:sldId id="282" r:id="rId18"/>
    <p:sldId id="283" r:id="rId19"/>
    <p:sldId id="281" r:id="rId20"/>
    <p:sldId id="285" r:id="rId21"/>
    <p:sldId id="284" r:id="rId22"/>
    <p:sldId id="273" r:id="rId23"/>
    <p:sldId id="287" r:id="rId24"/>
    <p:sldId id="288" r:id="rId25"/>
    <p:sldId id="289" r:id="rId26"/>
    <p:sldId id="291" r:id="rId27"/>
    <p:sldId id="29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635" autoAdjust="0"/>
  </p:normalViewPr>
  <p:slideViewPr>
    <p:cSldViewPr>
      <p:cViewPr>
        <p:scale>
          <a:sx n="106" d="100"/>
          <a:sy n="106" d="100"/>
        </p:scale>
        <p:origin x="-11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1E7193-0ACA-4F26-829D-45823385A7B6}" type="datetimeFigureOut">
              <a:rPr lang="en-ZA" smtClean="0"/>
              <a:t>2012/08/30</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6513C7-3E01-4621-A36F-6F323D2D4090}" type="slidenum">
              <a:rPr lang="en-ZA" smtClean="0"/>
              <a:t>‹#›</a:t>
            </a:fld>
            <a:endParaRPr lang="en-ZA"/>
          </a:p>
        </p:txBody>
      </p:sp>
    </p:spTree>
    <p:extLst>
      <p:ext uri="{BB962C8B-B14F-4D97-AF65-F5344CB8AC3E}">
        <p14:creationId xmlns:p14="http://schemas.microsoft.com/office/powerpoint/2010/main" val="822595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A28F8FA-48C9-4C38-B5EF-5957DF91416E}" type="datetime1">
              <a:rPr lang="en-ZA" smtClean="0"/>
              <a:t>2012/08/30</a:t>
            </a:fld>
            <a:endParaRPr lang="en-Z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Z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97CEC65-05FF-45E2-BA13-C1E6D89C3971}" type="slidenum">
              <a:rPr lang="en-ZA" smtClean="0"/>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38EB38-1D4B-4553-A200-E3D5B221933F}" type="datetime1">
              <a:rPr lang="en-ZA" smtClean="0"/>
              <a:t>2012/08/30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97CEC65-05FF-45E2-BA13-C1E6D89C3971}"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B487931-3A28-4AAA-B85D-DB230C27F062}" type="datetime1">
              <a:rPr lang="en-ZA" smtClean="0"/>
              <a:t>2012/08/30</a:t>
            </a:fld>
            <a:endParaRPr lang="en-ZA"/>
          </a:p>
        </p:txBody>
      </p:sp>
      <p:sp>
        <p:nvSpPr>
          <p:cNvPr id="5" name="Footer Placeholder 4"/>
          <p:cNvSpPr>
            <a:spLocks noGrp="1"/>
          </p:cNvSpPr>
          <p:nvPr>
            <p:ph type="ftr" sz="quarter" idx="11"/>
          </p:nvPr>
        </p:nvSpPr>
        <p:spPr>
          <a:xfrm>
            <a:off x="457201" y="6248207"/>
            <a:ext cx="5573483" cy="365125"/>
          </a:xfrm>
        </p:spPr>
        <p:txBody>
          <a:bodyPr/>
          <a:lstStyle/>
          <a:p>
            <a:endParaRPr lang="en-Z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97CEC65-05FF-45E2-BA13-C1E6D89C3971}" type="slidenum">
              <a:rPr lang="en-ZA" smtClean="0"/>
              <a:t>‹#›</a:t>
            </a:fld>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649CE4D-ABAF-4A4E-B6D8-2FD32340FC0F}" type="datetime1">
              <a:rPr lang="en-ZA" smtClean="0"/>
              <a:t>2012/08/30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97CEC65-05FF-45E2-BA13-C1E6D89C3971}" type="slidenum">
              <a:rPr lang="en-ZA" smtClean="0"/>
              <a:t>‹#›</a:t>
            </a:fld>
            <a:endParaRPr lang="en-Z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B72E9C5-B47D-4612-92BD-DC5562F18C89}" type="datetime1">
              <a:rPr lang="en-ZA" smtClean="0"/>
              <a:t>2012/08/30</a:t>
            </a:fld>
            <a:endParaRPr lang="en-Z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97CEC65-05FF-45E2-BA13-C1E6D89C3971}" type="slidenum">
              <a:rPr lang="en-ZA" smtClean="0"/>
              <a:t>‹#›</a:t>
            </a:fld>
            <a:endParaRPr lang="en-ZA"/>
          </a:p>
        </p:txBody>
      </p:sp>
      <p:sp>
        <p:nvSpPr>
          <p:cNvPr id="14" name="Footer Placeholder 13"/>
          <p:cNvSpPr>
            <a:spLocks noGrp="1"/>
          </p:cNvSpPr>
          <p:nvPr>
            <p:ph type="ftr" sz="quarter" idx="12"/>
          </p:nvPr>
        </p:nvSpPr>
        <p:spPr/>
        <p:txBody>
          <a:bodyPr/>
          <a:lstStyle/>
          <a:p>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85C4A28-C2F3-4B37-A355-1A023D156D69}" type="datetime1">
              <a:rPr lang="en-ZA" smtClean="0"/>
              <a:t>2012/08/30</a:t>
            </a:fld>
            <a:endParaRPr lang="en-ZA"/>
          </a:p>
        </p:txBody>
      </p:sp>
      <p:sp>
        <p:nvSpPr>
          <p:cNvPr id="10" name="Slide Number Placeholder 9"/>
          <p:cNvSpPr>
            <a:spLocks noGrp="1"/>
          </p:cNvSpPr>
          <p:nvPr>
            <p:ph type="sldNum" sz="quarter" idx="16"/>
          </p:nvPr>
        </p:nvSpPr>
        <p:spPr/>
        <p:txBody>
          <a:bodyPr rtlCol="0"/>
          <a:lstStyle/>
          <a:p>
            <a:fld id="{397CEC65-05FF-45E2-BA13-C1E6D89C3971}" type="slidenum">
              <a:rPr lang="en-ZA" smtClean="0"/>
              <a:t>‹#›</a:t>
            </a:fld>
            <a:endParaRPr lang="en-ZA"/>
          </a:p>
        </p:txBody>
      </p:sp>
      <p:sp>
        <p:nvSpPr>
          <p:cNvPr id="12" name="Footer Placeholder 11"/>
          <p:cNvSpPr>
            <a:spLocks noGrp="1"/>
          </p:cNvSpPr>
          <p:nvPr>
            <p:ph type="ftr" sz="quarter" idx="17"/>
          </p:nvPr>
        </p:nvSpPr>
        <p:spPr/>
        <p:txBody>
          <a:bodyPr rtlCol="0"/>
          <a:lstStyle/>
          <a:p>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4306641-A063-489A-824D-DFAB2B47ECD8}" type="datetime1">
              <a:rPr lang="en-ZA" smtClean="0"/>
              <a:t>2012/08/30</a:t>
            </a:fld>
            <a:endParaRPr lang="en-ZA"/>
          </a:p>
        </p:txBody>
      </p:sp>
      <p:sp>
        <p:nvSpPr>
          <p:cNvPr id="12" name="Slide Number Placeholder 11"/>
          <p:cNvSpPr>
            <a:spLocks noGrp="1"/>
          </p:cNvSpPr>
          <p:nvPr>
            <p:ph type="sldNum" sz="quarter" idx="16"/>
          </p:nvPr>
        </p:nvSpPr>
        <p:spPr/>
        <p:txBody>
          <a:bodyPr rtlCol="0"/>
          <a:lstStyle/>
          <a:p>
            <a:fld id="{397CEC65-05FF-45E2-BA13-C1E6D89C3971}" type="slidenum">
              <a:rPr lang="en-ZA" smtClean="0"/>
              <a:t>‹#›</a:t>
            </a:fld>
            <a:endParaRPr lang="en-ZA"/>
          </a:p>
        </p:txBody>
      </p:sp>
      <p:sp>
        <p:nvSpPr>
          <p:cNvPr id="14" name="Footer Placeholder 13"/>
          <p:cNvSpPr>
            <a:spLocks noGrp="1"/>
          </p:cNvSpPr>
          <p:nvPr>
            <p:ph type="ftr" sz="quarter" idx="17"/>
          </p:nvPr>
        </p:nvSpPr>
        <p:spPr/>
        <p:txBody>
          <a:bodyPr rtlCol="0"/>
          <a:lstStyle/>
          <a:p>
            <a:endParaRPr lang="en-Z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E8270B-32A6-4806-9623-B8BAE1432C0B}" type="datetime1">
              <a:rPr lang="en-ZA" smtClean="0"/>
              <a:t>2012/08/30</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97CEC65-05FF-45E2-BA13-C1E6D89C3971}"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5A6FEA-5E81-4BE3-83F7-08075511564B}" type="datetime1">
              <a:rPr lang="en-ZA" smtClean="0"/>
              <a:t>2012/08/30</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97CEC65-05FF-45E2-BA13-C1E6D89C3971}"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7D776E1-0D07-4354-9AED-4157F122C4AA}" type="datetime1">
              <a:rPr lang="en-ZA" smtClean="0"/>
              <a:t>2012/08/30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97CEC65-05FF-45E2-BA13-C1E6D89C3971}" type="slidenum">
              <a:rPr lang="en-ZA" smtClean="0"/>
              <a:t>‹#›</a:t>
            </a:fld>
            <a:endParaRPr lang="en-Z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081900D-D5B1-4A3A-BEB0-12A59A76A6B9}" type="datetime1">
              <a:rPr lang="en-ZA" smtClean="0"/>
              <a:t>2012/08/30</a:t>
            </a:fld>
            <a:endParaRPr lang="en-Z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97CEC65-05FF-45E2-BA13-C1E6D89C3971}" type="slidenum">
              <a:rPr lang="en-ZA" smtClean="0"/>
              <a:t>‹#›</a:t>
            </a:fld>
            <a:endParaRPr lang="en-ZA"/>
          </a:p>
        </p:txBody>
      </p:sp>
      <p:sp>
        <p:nvSpPr>
          <p:cNvPr id="14" name="Footer Placeholder 13"/>
          <p:cNvSpPr>
            <a:spLocks noGrp="1"/>
          </p:cNvSpPr>
          <p:nvPr>
            <p:ph type="ftr" sz="quarter" idx="12"/>
          </p:nvPr>
        </p:nvSpPr>
        <p:spPr>
          <a:xfrm>
            <a:off x="1600200" y="6248206"/>
            <a:ext cx="4572000" cy="365125"/>
          </a:xfrm>
        </p:spPr>
        <p:txBody>
          <a:bodyPr rtlCol="0"/>
          <a:lstStyle/>
          <a:p>
            <a:endParaRPr lang="en-Z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AF322D3-2DDC-4276-8882-F4BD7B266D23}" type="datetime1">
              <a:rPr lang="en-ZA" smtClean="0"/>
              <a:t>2012/08/30</a:t>
            </a:fld>
            <a:endParaRPr lang="en-Z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Z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97CEC65-05FF-45E2-BA13-C1E6D89C3971}" type="slidenum">
              <a:rPr lang="en-ZA" smtClean="0"/>
              <a:t>‹#›</a:t>
            </a:fld>
            <a:endParaRPr lang="en-Z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r"/>
            <a:r>
              <a:rPr lang="en-ZA" sz="4000" dirty="0" smtClean="0"/>
              <a:t>Building an Argument</a:t>
            </a:r>
            <a:endParaRPr lang="en-ZA" sz="4000" dirty="0"/>
          </a:p>
        </p:txBody>
      </p:sp>
      <p:sp>
        <p:nvSpPr>
          <p:cNvPr id="3" name="Subtitle 2"/>
          <p:cNvSpPr>
            <a:spLocks noGrp="1"/>
          </p:cNvSpPr>
          <p:nvPr>
            <p:ph type="subTitle" idx="1"/>
          </p:nvPr>
        </p:nvSpPr>
        <p:spPr/>
        <p:txBody>
          <a:bodyPr/>
          <a:lstStyle/>
          <a:p>
            <a:pPr algn="r"/>
            <a:r>
              <a:rPr lang="en-US" dirty="0" smtClean="0"/>
              <a:t>How to write analytically</a:t>
            </a:r>
            <a:endParaRPr lang="en-ZA" dirty="0"/>
          </a:p>
        </p:txBody>
      </p:sp>
      <p:sp>
        <p:nvSpPr>
          <p:cNvPr id="4" name="Slide Number Placeholder 3"/>
          <p:cNvSpPr>
            <a:spLocks noGrp="1"/>
          </p:cNvSpPr>
          <p:nvPr>
            <p:ph type="sldNum" sz="quarter" idx="12"/>
          </p:nvPr>
        </p:nvSpPr>
        <p:spPr/>
        <p:txBody>
          <a:bodyPr/>
          <a:lstStyle/>
          <a:p>
            <a:fld id="{397CEC65-05FF-45E2-BA13-C1E6D89C3971}" type="slidenum">
              <a:rPr lang="en-ZA" smtClean="0"/>
              <a:t>1</a:t>
            </a:fld>
            <a:endParaRPr lang="en-Z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620688"/>
            <a:ext cx="6179582" cy="4084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1. Structure</a:t>
            </a:r>
            <a:endParaRPr lang="en-ZA" dirty="0"/>
          </a:p>
        </p:txBody>
      </p:sp>
      <p:sp>
        <p:nvSpPr>
          <p:cNvPr id="3" name="Content Placeholder 2"/>
          <p:cNvSpPr>
            <a:spLocks noGrp="1"/>
          </p:cNvSpPr>
          <p:nvPr>
            <p:ph sz="quarter" idx="1"/>
          </p:nvPr>
        </p:nvSpPr>
        <p:spPr/>
        <p:txBody>
          <a:bodyPr>
            <a:normAutofit lnSpcReduction="10000"/>
          </a:bodyPr>
          <a:lstStyle/>
          <a:p>
            <a:pPr algn="just"/>
            <a:r>
              <a:rPr lang="en-ZA" dirty="0" smtClean="0"/>
              <a:t>Avoid descriptive essays! A prime example of a descriptive structure would be something like this:</a:t>
            </a:r>
          </a:p>
          <a:p>
            <a:pPr lvl="1" algn="just"/>
            <a:r>
              <a:rPr lang="en-US" dirty="0" smtClean="0"/>
              <a:t>Intro</a:t>
            </a:r>
          </a:p>
          <a:p>
            <a:pPr lvl="1" algn="just"/>
            <a:r>
              <a:rPr lang="en-US" dirty="0" smtClean="0"/>
              <a:t>1. The </a:t>
            </a:r>
            <a:r>
              <a:rPr lang="en-US" dirty="0"/>
              <a:t>history of the </a:t>
            </a:r>
            <a:r>
              <a:rPr lang="en-US" dirty="0" smtClean="0"/>
              <a:t>conflict</a:t>
            </a:r>
          </a:p>
          <a:p>
            <a:pPr lvl="1" algn="just"/>
            <a:r>
              <a:rPr lang="en-US" dirty="0" smtClean="0"/>
              <a:t>2. </a:t>
            </a:r>
            <a:r>
              <a:rPr lang="en-US" dirty="0"/>
              <a:t>Summary of Main Author </a:t>
            </a:r>
            <a:r>
              <a:rPr lang="en-US" dirty="0" smtClean="0"/>
              <a:t>argument</a:t>
            </a:r>
          </a:p>
          <a:p>
            <a:pPr lvl="1" algn="just"/>
            <a:r>
              <a:rPr lang="en-US" dirty="0" smtClean="0"/>
              <a:t>3. </a:t>
            </a:r>
            <a:r>
              <a:rPr lang="en-US" dirty="0"/>
              <a:t>Summary of Supplementary Author </a:t>
            </a:r>
            <a:r>
              <a:rPr lang="en-US" dirty="0" smtClean="0"/>
              <a:t>X</a:t>
            </a:r>
          </a:p>
          <a:p>
            <a:pPr lvl="1" algn="just"/>
            <a:r>
              <a:rPr lang="en-US" dirty="0" smtClean="0"/>
              <a:t>4. </a:t>
            </a:r>
            <a:r>
              <a:rPr lang="en-US" dirty="0"/>
              <a:t>Summary of Supplementary Author </a:t>
            </a:r>
            <a:r>
              <a:rPr lang="en-US" dirty="0" smtClean="0"/>
              <a:t>Y</a:t>
            </a:r>
          </a:p>
          <a:p>
            <a:pPr lvl="1" algn="just"/>
            <a:r>
              <a:rPr lang="en-US" dirty="0" smtClean="0"/>
              <a:t>5. Analysis </a:t>
            </a:r>
          </a:p>
          <a:p>
            <a:pPr lvl="1" algn="just"/>
            <a:r>
              <a:rPr lang="en-US" dirty="0" smtClean="0"/>
              <a:t>Conclusion</a:t>
            </a:r>
            <a:endParaRPr lang="en-US" dirty="0"/>
          </a:p>
          <a:p>
            <a:pPr algn="just">
              <a:buFontTx/>
              <a:buChar char="-"/>
            </a:pP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10</a:t>
            </a:fld>
            <a:endParaRPr lang="en-Z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Structure</a:t>
            </a:r>
            <a:endParaRPr lang="en-US" dirty="0"/>
          </a:p>
        </p:txBody>
      </p:sp>
      <p:sp>
        <p:nvSpPr>
          <p:cNvPr id="3" name="Content Placeholder 2"/>
          <p:cNvSpPr>
            <a:spLocks noGrp="1"/>
          </p:cNvSpPr>
          <p:nvPr>
            <p:ph sz="quarter" idx="1"/>
          </p:nvPr>
        </p:nvSpPr>
        <p:spPr/>
        <p:txBody>
          <a:bodyPr>
            <a:normAutofit fontScale="92500" lnSpcReduction="10000"/>
          </a:bodyPr>
          <a:lstStyle/>
          <a:p>
            <a:pPr algn="just"/>
            <a:r>
              <a:rPr lang="en-US" dirty="0" smtClean="0"/>
              <a:t>Every argument is made up of </a:t>
            </a:r>
            <a:r>
              <a:rPr lang="en-US" b="1" dirty="0" smtClean="0"/>
              <a:t>sub-arguments</a:t>
            </a:r>
            <a:r>
              <a:rPr lang="en-US" dirty="0" smtClean="0"/>
              <a:t>, e.g. in order to argue that </a:t>
            </a:r>
            <a:r>
              <a:rPr lang="en-US" dirty="0" err="1" smtClean="0"/>
              <a:t>Mamdani</a:t>
            </a:r>
            <a:r>
              <a:rPr lang="en-US" dirty="0" smtClean="0"/>
              <a:t> has downplayed certain factors, the previous student has to convincingly argue that these factors are important</a:t>
            </a:r>
          </a:p>
          <a:p>
            <a:pPr algn="just"/>
            <a:r>
              <a:rPr lang="en-US" dirty="0" smtClean="0"/>
              <a:t>Sub-arguments come in two types:</a:t>
            </a:r>
          </a:p>
          <a:p>
            <a:pPr lvl="1" algn="just"/>
            <a:r>
              <a:rPr lang="en-US" dirty="0" smtClean="0"/>
              <a:t>A. Supporting your main argument with logic and evidence giving credibility to your position</a:t>
            </a:r>
          </a:p>
          <a:p>
            <a:pPr lvl="1" algn="just"/>
            <a:r>
              <a:rPr lang="en-US" dirty="0" smtClean="0"/>
              <a:t>B. Supporting your main argument by discrediting someone else’s opposing/alternative argument with logic and evidence</a:t>
            </a:r>
          </a:p>
          <a:p>
            <a:pPr lvl="1" algn="just"/>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11</a:t>
            </a:fld>
            <a:endParaRPr lang="en-ZA"/>
          </a:p>
        </p:txBody>
      </p:sp>
    </p:spTree>
    <p:extLst>
      <p:ext uri="{BB962C8B-B14F-4D97-AF65-F5344CB8AC3E}">
        <p14:creationId xmlns:p14="http://schemas.microsoft.com/office/powerpoint/2010/main" val="3257796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91248361"/>
              </p:ext>
            </p:extLst>
          </p:nvPr>
        </p:nvGraphicFramePr>
        <p:xfrm>
          <a:off x="0" y="692694"/>
          <a:ext cx="9144000" cy="6165305"/>
        </p:xfrm>
        <a:graphic>
          <a:graphicData uri="http://schemas.openxmlformats.org/drawingml/2006/table">
            <a:tbl>
              <a:tblPr firstRow="1" bandRow="1">
                <a:tableStyleId>{5C22544A-7EE6-4342-B048-85BDC9FD1C3A}</a:tableStyleId>
              </a:tblPr>
              <a:tblGrid>
                <a:gridCol w="9144000"/>
              </a:tblGrid>
              <a:tr h="616530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n-US" sz="2000" dirty="0" smtClean="0"/>
                        <a:t>What</a:t>
                      </a:r>
                      <a:r>
                        <a:rPr lang="en-US" sz="2000" baseline="0" dirty="0" smtClean="0"/>
                        <a:t> was the main cause of the RUF insurgency in Sierra Leone?</a:t>
                      </a:r>
                    </a:p>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aseline="0" dirty="0" smtClean="0"/>
                        <a:t>Thesis statement: pick one cause</a:t>
                      </a:r>
                    </a:p>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aseline="0" dirty="0" smtClean="0"/>
                        <a:t>Sub-arguments A: Make points supported by evidence in </a:t>
                      </a:r>
                      <a:r>
                        <a:rPr lang="en-US" sz="2000" baseline="0" dirty="0" err="1" smtClean="0"/>
                        <a:t>favour</a:t>
                      </a:r>
                      <a:r>
                        <a:rPr lang="en-US" sz="2000" baseline="0" dirty="0" smtClean="0"/>
                        <a:t> of your cause</a:t>
                      </a:r>
                    </a:p>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aseline="0" dirty="0" smtClean="0"/>
                        <a:t>Sub-arguments B: Make points supported by evidence that discredit alternative causal explanations</a:t>
                      </a:r>
                    </a:p>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aseline="0" dirty="0" smtClean="0"/>
                        <a:t>Thesis Statement:</a:t>
                      </a:r>
                    </a:p>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aseline="0" dirty="0" smtClean="0"/>
                        <a:t>Paragraph 1:</a:t>
                      </a:r>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aseline="0" dirty="0" smtClean="0"/>
                        <a:t>Paragraph 2:</a:t>
                      </a:r>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aseline="0" dirty="0" smtClean="0"/>
                        <a:t>Paragraph 3:</a:t>
                      </a:r>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aseline="0" dirty="0" smtClean="0"/>
                        <a:t>Paragraph 4:</a:t>
                      </a:r>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893139927"/>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i="1" dirty="0" smtClean="0"/>
                        <a:t>Class Activity – Make</a:t>
                      </a:r>
                      <a:r>
                        <a:rPr lang="en-US" sz="3600" i="1" baseline="0" dirty="0" smtClean="0"/>
                        <a:t> an Outline</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12</a:t>
            </a:fld>
            <a:endParaRPr lang="en-ZA"/>
          </a:p>
        </p:txBody>
      </p:sp>
    </p:spTree>
    <p:extLst>
      <p:ext uri="{BB962C8B-B14F-4D97-AF65-F5344CB8AC3E}">
        <p14:creationId xmlns:p14="http://schemas.microsoft.com/office/powerpoint/2010/main" val="450729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z="3600" dirty="0" smtClean="0"/>
              <a:t>2. Description vs. Argumentation &amp; Analysis</a:t>
            </a:r>
            <a:endParaRPr lang="en-ZA" sz="3600" dirty="0"/>
          </a:p>
        </p:txBody>
      </p:sp>
      <p:sp>
        <p:nvSpPr>
          <p:cNvPr id="3" name="Content Placeholder 2"/>
          <p:cNvSpPr>
            <a:spLocks noGrp="1"/>
          </p:cNvSpPr>
          <p:nvPr>
            <p:ph sz="quarter" idx="1"/>
          </p:nvPr>
        </p:nvSpPr>
        <p:spPr/>
        <p:txBody>
          <a:bodyPr>
            <a:normAutofit fontScale="77500" lnSpcReduction="20000"/>
          </a:bodyPr>
          <a:lstStyle/>
          <a:p>
            <a:pPr marL="0" indent="0" algn="just">
              <a:buNone/>
            </a:pPr>
            <a:r>
              <a:rPr lang="en-ZA" dirty="0" smtClean="0"/>
              <a:t>You need to support every single claim you make in your argument with:</a:t>
            </a:r>
          </a:p>
          <a:p>
            <a:pPr algn="just">
              <a:buFontTx/>
              <a:buChar char="-"/>
            </a:pPr>
            <a:r>
              <a:rPr lang="en-US" dirty="0" smtClean="0"/>
              <a:t>F</a:t>
            </a:r>
            <a:r>
              <a:rPr lang="en-ZA" dirty="0" smtClean="0"/>
              <a:t>actual evidence</a:t>
            </a:r>
          </a:p>
          <a:p>
            <a:pPr algn="just">
              <a:buFontTx/>
              <a:buChar char="-"/>
            </a:pPr>
            <a:r>
              <a:rPr lang="en-ZA" dirty="0" smtClean="0"/>
              <a:t>Other author’s arguments</a:t>
            </a:r>
          </a:p>
          <a:p>
            <a:pPr algn="just">
              <a:buFontTx/>
              <a:buChar char="-"/>
            </a:pPr>
            <a:endParaRPr lang="en-ZA" dirty="0"/>
          </a:p>
          <a:p>
            <a:pPr marL="0" indent="0" algn="just">
              <a:buNone/>
            </a:pPr>
            <a:r>
              <a:rPr lang="en-ZA" dirty="0" smtClean="0"/>
              <a:t>In any case, you need to make explicitly clear why any point you make is relevant to your argument. Each point should close off with a magical “So What?”-Sentence.</a:t>
            </a:r>
          </a:p>
          <a:p>
            <a:pPr marL="0" indent="0" algn="just">
              <a:buNone/>
            </a:pPr>
            <a:endParaRPr lang="en-ZA" dirty="0" smtClean="0"/>
          </a:p>
          <a:p>
            <a:pPr marL="0" indent="0" algn="just">
              <a:buNone/>
            </a:pPr>
            <a:r>
              <a:rPr lang="en-ZA" dirty="0" smtClean="0"/>
              <a:t>NEVER ASSUME YOUR AUDIENCE KNOWS WHY SOMETHING YOU BRING UP IS IMPORTANT </a:t>
            </a:r>
            <a:r>
              <a:rPr lang="en-US" dirty="0" smtClean="0"/>
              <a:t>–</a:t>
            </a:r>
            <a:r>
              <a:rPr lang="en-ZA" dirty="0" smtClean="0"/>
              <a:t> MAKE YOUR TRAIN OF THOUGHT, AND EVERY POINT’S RELEVANCE </a:t>
            </a:r>
            <a:r>
              <a:rPr lang="en-ZA" b="1" dirty="0" smtClean="0"/>
              <a:t>EXPLICIT</a:t>
            </a:r>
            <a:r>
              <a:rPr lang="en-ZA" dirty="0" smtClean="0"/>
              <a:t>!</a:t>
            </a:r>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13</a:t>
            </a:fld>
            <a:endParaRPr lang="en-Z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62144176"/>
              </p:ext>
            </p:extLst>
          </p:nvPr>
        </p:nvGraphicFramePr>
        <p:xfrm>
          <a:off x="0" y="378390"/>
          <a:ext cx="9144000" cy="6748272"/>
        </p:xfrm>
        <a:graphic>
          <a:graphicData uri="http://schemas.openxmlformats.org/drawingml/2006/table">
            <a:tbl>
              <a:tblPr firstRow="1" bandRow="1">
                <a:tableStyleId>{5C22544A-7EE6-4342-B048-85BDC9FD1C3A}</a:tableStyleId>
              </a:tblPr>
              <a:tblGrid>
                <a:gridCol w="9144000"/>
              </a:tblGrid>
              <a:tr h="6324648">
                <a:tc>
                  <a:txBody>
                    <a:bodyPr/>
                    <a:lstStyle/>
                    <a:p>
                      <a:pPr marL="0" marR="0" indent="0" algn="just" defTabSz="914400" rtl="0" eaLnBrk="1" fontAlgn="auto" latinLnBrk="0" hangingPunct="1">
                        <a:lnSpc>
                          <a:spcPct val="130000"/>
                        </a:lnSpc>
                        <a:spcBef>
                          <a:spcPts val="0"/>
                        </a:spcBef>
                        <a:spcAft>
                          <a:spcPts val="0"/>
                        </a:spcAft>
                        <a:buClrTx/>
                        <a:buSzTx/>
                        <a:buFontTx/>
                        <a:buNone/>
                        <a:tabLst/>
                        <a:defRPr/>
                      </a:pPr>
                      <a:endParaRPr lang="en-US" sz="2000" dirty="0" smtClean="0">
                        <a:solidFill>
                          <a:srgbClr val="000000"/>
                        </a:solidFill>
                      </a:endParaRPr>
                    </a:p>
                    <a:p>
                      <a:pPr algn="just">
                        <a:lnSpc>
                          <a:spcPct val="130000"/>
                        </a:lnSpc>
                        <a:buNone/>
                      </a:pPr>
                      <a:r>
                        <a:rPr lang="en-US" sz="2000" b="0" dirty="0" smtClean="0">
                          <a:solidFill>
                            <a:srgbClr val="000000"/>
                          </a:solidFill>
                        </a:rPr>
                        <a:t>Background is required to understand the Rwandan genocide. The social structure that was present prior to the genocide is a by-product of the Belgian colonial system that had been handed down the native people. That of ethnic separation (</a:t>
                      </a:r>
                      <a:r>
                        <a:rPr lang="en-US" sz="2000" b="0" dirty="0" err="1" smtClean="0">
                          <a:solidFill>
                            <a:srgbClr val="000000"/>
                          </a:solidFill>
                        </a:rPr>
                        <a:t>Mamdani</a:t>
                      </a:r>
                      <a:r>
                        <a:rPr lang="en-US" sz="2000" b="0" dirty="0" smtClean="0">
                          <a:solidFill>
                            <a:srgbClr val="000000"/>
                          </a:solidFill>
                        </a:rPr>
                        <a:t> 2001 : 190).  Before </a:t>
                      </a:r>
                      <a:r>
                        <a:rPr lang="en-US" sz="2000" b="0" dirty="0" err="1" smtClean="0">
                          <a:solidFill>
                            <a:srgbClr val="000000"/>
                          </a:solidFill>
                        </a:rPr>
                        <a:t>colonisation</a:t>
                      </a:r>
                      <a:r>
                        <a:rPr lang="en-US" sz="2000" b="0" dirty="0" smtClean="0">
                          <a:solidFill>
                            <a:srgbClr val="000000"/>
                          </a:solidFill>
                        </a:rPr>
                        <a:t>,</a:t>
                      </a:r>
                      <a:r>
                        <a:rPr lang="en-US" sz="2000" b="0" baseline="0" dirty="0" smtClean="0">
                          <a:solidFill>
                            <a:srgbClr val="000000"/>
                          </a:solidFill>
                        </a:rPr>
                        <a:t> it </a:t>
                      </a:r>
                      <a:r>
                        <a:rPr lang="en-US" sz="2000" b="0" dirty="0" smtClean="0">
                          <a:solidFill>
                            <a:srgbClr val="000000"/>
                          </a:solidFill>
                        </a:rPr>
                        <a:t>was a unified community, whereby neither religion nor politics sought to divide Hutu from Tutsi. Economically, they both indulged in pastoral agricultural activities. The emergence of the colonial system was the introduction of a religious and scientifically based domination of the Hutu under the politically powerful Tutsi. Biblical tales sought to justify the divide and rule tactic that was implemented by the Belgians (</a:t>
                      </a:r>
                      <a:r>
                        <a:rPr lang="en-US" sz="2000" b="0" dirty="0" err="1" smtClean="0">
                          <a:solidFill>
                            <a:srgbClr val="000000"/>
                          </a:solidFill>
                        </a:rPr>
                        <a:t>Mamdani</a:t>
                      </a:r>
                      <a:r>
                        <a:rPr lang="en-US" sz="2000" b="0" dirty="0" smtClean="0">
                          <a:solidFill>
                            <a:srgbClr val="000000"/>
                          </a:solidFill>
                        </a:rPr>
                        <a:t> 2001: 191).  Moreover, the kingship of </a:t>
                      </a:r>
                      <a:r>
                        <a:rPr lang="en-US" sz="2000" b="0" dirty="0" err="1" smtClean="0">
                          <a:solidFill>
                            <a:srgbClr val="000000"/>
                          </a:solidFill>
                        </a:rPr>
                        <a:t>Rwabugiri</a:t>
                      </a:r>
                      <a:r>
                        <a:rPr lang="en-US" sz="2000" b="0" dirty="0" smtClean="0">
                          <a:solidFill>
                            <a:srgbClr val="000000"/>
                          </a:solidFill>
                        </a:rPr>
                        <a:t> institutionalized ethnicity when prior to that all Rwandans were </a:t>
                      </a:r>
                      <a:r>
                        <a:rPr lang="en-US" sz="2000" b="0" dirty="0" err="1" smtClean="0">
                          <a:solidFill>
                            <a:srgbClr val="000000"/>
                          </a:solidFill>
                        </a:rPr>
                        <a:t>categorised</a:t>
                      </a:r>
                      <a:r>
                        <a:rPr lang="en-US" sz="2000" b="0" dirty="0" smtClean="0">
                          <a:solidFill>
                            <a:srgbClr val="000000"/>
                          </a:solidFill>
                        </a:rPr>
                        <a:t> under the term </a:t>
                      </a:r>
                      <a:r>
                        <a:rPr lang="en-US" sz="2000" b="0" dirty="0" err="1" smtClean="0">
                          <a:solidFill>
                            <a:srgbClr val="000000"/>
                          </a:solidFill>
                        </a:rPr>
                        <a:t>Badusi</a:t>
                      </a:r>
                      <a:r>
                        <a:rPr lang="en-US" sz="2000" b="0" dirty="0" smtClean="0">
                          <a:solidFill>
                            <a:srgbClr val="000000"/>
                          </a:solidFill>
                        </a:rPr>
                        <a:t>. It was also a period of Tutsi power and Hutu oppression. It was believed that the Tutsi were an alien race to the Rwandan topography and not a minority ethnicity.  [moves on to next point]</a:t>
                      </a:r>
                      <a:endParaRPr lang="en-GB" sz="2000" b="0" dirty="0" smtClean="0">
                        <a:solidFill>
                          <a:srgbClr val="000000"/>
                        </a:solidFill>
                      </a:endParaRPr>
                    </a:p>
                    <a:p>
                      <a:pPr algn="just">
                        <a:lnSpc>
                          <a:spcPct val="130000"/>
                        </a:lnSpc>
                      </a:pPr>
                      <a:endParaRPr lang="en-ZA" sz="3600" dirty="0" smtClean="0">
                        <a:solidFill>
                          <a:srgbClr val="000000"/>
                        </a:solidFill>
                      </a:endParaRPr>
                    </a:p>
                  </a:txBody>
                  <a:tcPr>
                    <a:no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931929984"/>
              </p:ext>
            </p:extLst>
          </p:nvPr>
        </p:nvGraphicFramePr>
        <p:xfrm>
          <a:off x="0" y="1802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3600" i="1" baseline="0" dirty="0" smtClean="0"/>
                        <a:t>Using factual information </a:t>
                      </a:r>
                      <a:r>
                        <a:rPr lang="en-US" sz="3600" i="1" baseline="0" dirty="0" smtClean="0"/>
                        <a:t>–</a:t>
                      </a:r>
                      <a:r>
                        <a:rPr lang="en-ZA" sz="3600" i="1" baseline="0" dirty="0" smtClean="0"/>
                        <a:t> Exhibit A</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14</a:t>
            </a:fld>
            <a:endParaRPr lang="en-ZA"/>
          </a:p>
        </p:txBody>
      </p:sp>
    </p:spTree>
    <p:extLst>
      <p:ext uri="{BB962C8B-B14F-4D97-AF65-F5344CB8AC3E}">
        <p14:creationId xmlns:p14="http://schemas.microsoft.com/office/powerpoint/2010/main" val="3487995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44051789"/>
              </p:ext>
            </p:extLst>
          </p:nvPr>
        </p:nvGraphicFramePr>
        <p:xfrm>
          <a:off x="0" y="692694"/>
          <a:ext cx="9144000" cy="6165305"/>
        </p:xfrm>
        <a:graphic>
          <a:graphicData uri="http://schemas.openxmlformats.org/drawingml/2006/table">
            <a:tbl>
              <a:tblPr firstRow="1" bandRow="1">
                <a:tableStyleId>{5C22544A-7EE6-4342-B048-85BDC9FD1C3A}</a:tableStyleId>
              </a:tblPr>
              <a:tblGrid>
                <a:gridCol w="9144000"/>
              </a:tblGrid>
              <a:tr h="6165305">
                <a:tc>
                  <a:txBody>
                    <a:bodyPr/>
                    <a:lstStyle/>
                    <a:p>
                      <a:pPr marL="0" marR="0" indent="0" algn="just" defTabSz="914400" rtl="0" eaLnBrk="1" fontAlgn="auto" latinLnBrk="0" hangingPunct="1">
                        <a:lnSpc>
                          <a:spcPct val="130000"/>
                        </a:lnSpc>
                        <a:spcBef>
                          <a:spcPts val="0"/>
                        </a:spcBef>
                        <a:spcAft>
                          <a:spcPts val="0"/>
                        </a:spcAft>
                        <a:buClrTx/>
                        <a:buSzTx/>
                        <a:buFontTx/>
                        <a:buNone/>
                        <a:tabLst/>
                        <a:defRPr/>
                      </a:pPr>
                      <a:endParaRPr lang="en-US" sz="2000" dirty="0" smtClean="0">
                        <a:solidFill>
                          <a:srgbClr val="000000"/>
                        </a:solidFill>
                      </a:endParaRPr>
                    </a:p>
                    <a:p>
                      <a:pPr algn="just">
                        <a:lnSpc>
                          <a:spcPct val="150000"/>
                        </a:lnSpc>
                        <a:buNone/>
                      </a:pPr>
                      <a:r>
                        <a:rPr lang="en-US" sz="2000" b="0" dirty="0" smtClean="0">
                          <a:solidFill>
                            <a:srgbClr val="000000"/>
                          </a:solidFill>
                        </a:rPr>
                        <a:t>According to </a:t>
                      </a:r>
                      <a:r>
                        <a:rPr lang="en-US" sz="2000" b="0" dirty="0" err="1" smtClean="0">
                          <a:solidFill>
                            <a:srgbClr val="000000"/>
                          </a:solidFill>
                        </a:rPr>
                        <a:t>Mamdani</a:t>
                      </a:r>
                      <a:r>
                        <a:rPr lang="en-US" sz="2000" b="0" dirty="0" smtClean="0">
                          <a:solidFill>
                            <a:srgbClr val="000000"/>
                          </a:solidFill>
                        </a:rPr>
                        <a:t> the Civil War played a pivotal role in not only entrenching colonial ideas of race groups but also creating opposing political identities. “The </a:t>
                      </a:r>
                      <a:r>
                        <a:rPr lang="en-US" sz="2000" b="0" dirty="0" err="1" smtClean="0">
                          <a:solidFill>
                            <a:srgbClr val="000000"/>
                          </a:solidFill>
                        </a:rPr>
                        <a:t>Habyarimana</a:t>
                      </a:r>
                      <a:r>
                        <a:rPr lang="en-US" sz="2000" b="0" dirty="0" smtClean="0">
                          <a:solidFill>
                            <a:srgbClr val="000000"/>
                          </a:solidFill>
                        </a:rPr>
                        <a:t> regime entered the war pledged to a policy of ethnic reconciliation and came out of it pledged to a policy of Hutu Power” (</a:t>
                      </a:r>
                      <a:r>
                        <a:rPr lang="en-US" sz="2000" b="0" dirty="0" err="1" smtClean="0">
                          <a:solidFill>
                            <a:srgbClr val="000000"/>
                          </a:solidFill>
                        </a:rPr>
                        <a:t>Mamdani</a:t>
                      </a:r>
                      <a:r>
                        <a:rPr lang="en-US" sz="2000" b="0" dirty="0" smtClean="0">
                          <a:solidFill>
                            <a:srgbClr val="000000"/>
                          </a:solidFill>
                        </a:rPr>
                        <a:t>, 2001:185). The Hutu Power radicals in the Rwandan government used the RPF attack in 1990 to reinforce these political identities and it is this foundation which made mass participation possible (</a:t>
                      </a:r>
                      <a:r>
                        <a:rPr lang="en-US" sz="2000" b="0" dirty="0" err="1" smtClean="0">
                          <a:solidFill>
                            <a:srgbClr val="000000"/>
                          </a:solidFill>
                        </a:rPr>
                        <a:t>Mamdani</a:t>
                      </a:r>
                      <a:r>
                        <a:rPr lang="en-US" sz="2000" b="0" dirty="0" smtClean="0">
                          <a:solidFill>
                            <a:srgbClr val="000000"/>
                          </a:solidFill>
                        </a:rPr>
                        <a:t>, 2001:185). </a:t>
                      </a:r>
                      <a:r>
                        <a:rPr lang="en-US" sz="2000" dirty="0" smtClean="0">
                          <a:solidFill>
                            <a:srgbClr val="000000"/>
                          </a:solidFill>
                        </a:rPr>
                        <a:t> </a:t>
                      </a:r>
                      <a:endParaRPr lang="en-GB" sz="2000" dirty="0" smtClean="0">
                        <a:solidFill>
                          <a:srgbClr val="000000"/>
                        </a:solidFill>
                      </a:endParaRPr>
                    </a:p>
                    <a:p>
                      <a:pPr algn="just">
                        <a:lnSpc>
                          <a:spcPct val="130000"/>
                        </a:lnSpc>
                      </a:pPr>
                      <a:endParaRPr lang="en-ZA" sz="3600" dirty="0" smtClean="0">
                        <a:solidFill>
                          <a:srgbClr val="000000"/>
                        </a:solidFill>
                      </a:endParaRPr>
                    </a:p>
                  </a:txBody>
                  <a:tcPr>
                    <a:no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697378753"/>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3600" i="1" baseline="0" dirty="0" smtClean="0"/>
                        <a:t>Using factual information </a:t>
                      </a:r>
                      <a:r>
                        <a:rPr lang="en-US" sz="3600" i="1" baseline="0" dirty="0" smtClean="0"/>
                        <a:t>–</a:t>
                      </a:r>
                      <a:r>
                        <a:rPr lang="en-ZA" sz="3600" i="1" baseline="0" dirty="0" smtClean="0"/>
                        <a:t> Exhibit B</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15</a:t>
            </a:fld>
            <a:endParaRPr lang="en-ZA"/>
          </a:p>
        </p:txBody>
      </p:sp>
    </p:spTree>
    <p:extLst>
      <p:ext uri="{BB962C8B-B14F-4D97-AF65-F5344CB8AC3E}">
        <p14:creationId xmlns:p14="http://schemas.microsoft.com/office/powerpoint/2010/main" val="2434892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z="3600" dirty="0"/>
              <a:t>2. Description vs. Argumentation &amp; Analysis</a:t>
            </a:r>
            <a:endParaRPr lang="en-ZA" sz="3600" i="1" dirty="0"/>
          </a:p>
        </p:txBody>
      </p:sp>
      <p:sp>
        <p:nvSpPr>
          <p:cNvPr id="3" name="Content Placeholder 2"/>
          <p:cNvSpPr>
            <a:spLocks noGrp="1"/>
          </p:cNvSpPr>
          <p:nvPr>
            <p:ph sz="quarter" idx="1"/>
          </p:nvPr>
        </p:nvSpPr>
        <p:spPr>
          <a:xfrm>
            <a:off x="612648" y="1600200"/>
            <a:ext cx="8153400" cy="4853136"/>
          </a:xfrm>
        </p:spPr>
        <p:txBody>
          <a:bodyPr>
            <a:normAutofit fontScale="62500" lnSpcReduction="20000"/>
          </a:bodyPr>
          <a:lstStyle/>
          <a:p>
            <a:pPr marL="0" indent="0" algn="just">
              <a:buNone/>
            </a:pPr>
            <a:r>
              <a:rPr lang="en-ZA" sz="3200" b="1" u="sng" dirty="0"/>
              <a:t>A crude example: </a:t>
            </a:r>
            <a:endParaRPr lang="en-ZA" sz="3200" b="1" u="sng" dirty="0" smtClean="0"/>
          </a:p>
          <a:p>
            <a:pPr marL="0" indent="0" algn="just">
              <a:buNone/>
            </a:pPr>
            <a:endParaRPr lang="en-ZA" sz="3200" b="1" u="sng" dirty="0"/>
          </a:p>
          <a:p>
            <a:pPr marL="0" indent="0" algn="just">
              <a:buNone/>
            </a:pPr>
            <a:r>
              <a:rPr lang="en-ZA" sz="3200" b="1" dirty="0"/>
              <a:t>NOT a good </a:t>
            </a:r>
            <a:r>
              <a:rPr lang="en-ZA" sz="3200" b="1" dirty="0" smtClean="0"/>
              <a:t>point</a:t>
            </a:r>
            <a:r>
              <a:rPr lang="en-ZA" sz="3200" dirty="0"/>
              <a:t>: “Mamdani underplays the cultural dynamics of the genocide, because Fuji (2008) says so.”</a:t>
            </a:r>
          </a:p>
          <a:p>
            <a:pPr marL="0" indent="0" algn="just">
              <a:buNone/>
            </a:pPr>
            <a:endParaRPr lang="en-ZA" sz="3200" dirty="0"/>
          </a:p>
          <a:p>
            <a:pPr marL="0" indent="0" algn="just">
              <a:buNone/>
            </a:pPr>
            <a:r>
              <a:rPr lang="en-ZA" sz="3200" b="1" dirty="0"/>
              <a:t>A good </a:t>
            </a:r>
            <a:r>
              <a:rPr lang="en-ZA" sz="3200" b="1" dirty="0" smtClean="0"/>
              <a:t>point</a:t>
            </a:r>
            <a:r>
              <a:rPr lang="en-ZA" sz="3200" dirty="0"/>
              <a:t>: “Fuji (2008) has shown the importance of cultural factors in the genocide. For example </a:t>
            </a:r>
            <a:r>
              <a:rPr lang="en-US" sz="3200" dirty="0"/>
              <a:t>… </a:t>
            </a:r>
            <a:r>
              <a:rPr lang="en-US" sz="3200" dirty="0" smtClean="0"/>
              <a:t>[case xyz]. </a:t>
            </a:r>
            <a:r>
              <a:rPr lang="en-US" sz="3200" dirty="0"/>
              <a:t>Without this dynamic, mass participation would have been a lot more unlikely, because it appears to have been a major factor that pressured people to take part. </a:t>
            </a:r>
            <a:r>
              <a:rPr lang="en-US" sz="3200" dirty="0" err="1"/>
              <a:t>Mamdani</a:t>
            </a:r>
            <a:r>
              <a:rPr lang="en-US" sz="3200" dirty="0"/>
              <a:t> does not give this enough credit.</a:t>
            </a:r>
            <a:r>
              <a:rPr lang="en-US" sz="3200" dirty="0" smtClean="0"/>
              <a:t>”</a:t>
            </a:r>
          </a:p>
          <a:p>
            <a:pPr marL="0" indent="0" algn="just">
              <a:buNone/>
            </a:pPr>
            <a:endParaRPr lang="en-US" sz="3200" dirty="0"/>
          </a:p>
          <a:p>
            <a:pPr marL="0" indent="0" algn="just">
              <a:buNone/>
            </a:pPr>
            <a:r>
              <a:rPr lang="en-US" sz="3200" dirty="0" smtClean="0"/>
              <a:t>The good point…</a:t>
            </a:r>
          </a:p>
          <a:p>
            <a:pPr marL="0" indent="0" algn="just">
              <a:buNone/>
            </a:pPr>
            <a:r>
              <a:rPr lang="en-US" sz="3200" dirty="0" smtClean="0"/>
              <a:t>… demonstrates the author’s argument with an example/evidence, i.e. it SHOWS that it is valid, rather than just CLAIMING that it is.</a:t>
            </a:r>
          </a:p>
          <a:p>
            <a:pPr marL="0" indent="0" algn="just">
              <a:buNone/>
            </a:pPr>
            <a:r>
              <a:rPr lang="en-US" sz="3200" dirty="0" smtClean="0"/>
              <a:t>… it explains why it is relevant to the student’s own argument – the magical </a:t>
            </a:r>
            <a:r>
              <a:rPr lang="en-US" sz="3200" b="1" dirty="0" smtClean="0"/>
              <a:t>“So What?!”-Sentence</a:t>
            </a:r>
            <a:endParaRPr lang="en-ZA" sz="3200" b="1"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16</a:t>
            </a:fld>
            <a:endParaRPr lang="en-Z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t>3. Fact &amp; Evidence vs. </a:t>
            </a:r>
            <a:r>
              <a:rPr lang="en-ZA" dirty="0" smtClean="0"/>
              <a:t>Opinion</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solidFill>
                  <a:schemeClr val="accent2">
                    <a:lumMod val="75000"/>
                  </a:schemeClr>
                </a:solidFill>
              </a:rPr>
              <a:t>“</a:t>
            </a:r>
            <a:r>
              <a:rPr lang="en-US" dirty="0">
                <a:solidFill>
                  <a:schemeClr val="accent2">
                    <a:lumMod val="75000"/>
                  </a:schemeClr>
                </a:solidFill>
              </a:rPr>
              <a:t>With defeat looming on the horizon, the Hutu Power tendency differentiated even further: the genocidal tendency was born of the crisis of Hutu Power” </a:t>
            </a:r>
            <a:r>
              <a:rPr lang="en-US" dirty="0"/>
              <a:t>(</a:t>
            </a:r>
            <a:r>
              <a:rPr lang="en-US" dirty="0" err="1"/>
              <a:t>Mamdani</a:t>
            </a:r>
            <a:r>
              <a:rPr lang="en-US" dirty="0"/>
              <a:t>, 2001: 185). </a:t>
            </a:r>
            <a:endParaRPr lang="en-ZA" dirty="0"/>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17</a:t>
            </a:fld>
            <a:endParaRPr lang="en-ZA"/>
          </a:p>
        </p:txBody>
      </p:sp>
    </p:spTree>
    <p:extLst>
      <p:ext uri="{BB962C8B-B14F-4D97-AF65-F5344CB8AC3E}">
        <p14:creationId xmlns:p14="http://schemas.microsoft.com/office/powerpoint/2010/main" val="134548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3. Fact &amp; Evidence vs. Opinion</a:t>
            </a:r>
            <a:endParaRPr lang="en-US" dirty="0"/>
          </a:p>
        </p:txBody>
      </p:sp>
      <p:sp>
        <p:nvSpPr>
          <p:cNvPr id="3" name="Content Placeholder 2"/>
          <p:cNvSpPr>
            <a:spLocks noGrp="1"/>
          </p:cNvSpPr>
          <p:nvPr>
            <p:ph sz="quarter" idx="1"/>
          </p:nvPr>
        </p:nvSpPr>
        <p:spPr/>
        <p:txBody>
          <a:bodyPr>
            <a:normAutofit fontScale="92500"/>
          </a:bodyPr>
          <a:lstStyle/>
          <a:p>
            <a:pPr marL="0" indent="0">
              <a:buNone/>
            </a:pPr>
            <a:r>
              <a:rPr lang="en-US" dirty="0" smtClean="0"/>
              <a:t>When things go terribly wrong…</a:t>
            </a:r>
            <a:endParaRPr lang="en-US" dirty="0"/>
          </a:p>
          <a:p>
            <a:pPr marL="0" indent="0">
              <a:buNone/>
            </a:pPr>
            <a:r>
              <a:rPr lang="en-US" dirty="0" smtClean="0"/>
              <a:t>… students present other authors’ opinions as facts</a:t>
            </a:r>
          </a:p>
          <a:p>
            <a:pPr marL="0" indent="0">
              <a:buNone/>
            </a:pPr>
            <a:r>
              <a:rPr lang="en-US" dirty="0" smtClean="0"/>
              <a:t>… subscribe uncritically to someone else’s weak arguments</a:t>
            </a:r>
          </a:p>
          <a:p>
            <a:pPr marL="0" indent="0">
              <a:buNone/>
            </a:pPr>
            <a:r>
              <a:rPr lang="en-US" dirty="0" smtClean="0"/>
              <a:t>… misrepresent an authors’ argument and twist it out of shape to support their own viewpoint</a:t>
            </a:r>
          </a:p>
          <a:p>
            <a:pPr marL="0" indent="0">
              <a:buNone/>
            </a:pPr>
            <a:endParaRPr lang="en-US" dirty="0"/>
          </a:p>
          <a:p>
            <a:pPr marL="0" indent="0">
              <a:buNone/>
            </a:pPr>
            <a:r>
              <a:rPr lang="en-US" dirty="0" smtClean="0"/>
              <a:t>Sometimes, this is done inadvertently – be careful how you phrase things!</a:t>
            </a:r>
          </a:p>
          <a:p>
            <a:pPr marL="0" indent="0">
              <a:buNone/>
            </a:pPr>
            <a:endParaRPr lang="en-US" dirty="0" smtClean="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18</a:t>
            </a:fld>
            <a:endParaRPr lang="en-ZA"/>
          </a:p>
        </p:txBody>
      </p:sp>
    </p:spTree>
    <p:extLst>
      <p:ext uri="{BB962C8B-B14F-4D97-AF65-F5344CB8AC3E}">
        <p14:creationId xmlns:p14="http://schemas.microsoft.com/office/powerpoint/2010/main" val="2634909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54844011"/>
              </p:ext>
            </p:extLst>
          </p:nvPr>
        </p:nvGraphicFramePr>
        <p:xfrm>
          <a:off x="0" y="692694"/>
          <a:ext cx="9144000" cy="6165305"/>
        </p:xfrm>
        <a:graphic>
          <a:graphicData uri="http://schemas.openxmlformats.org/drawingml/2006/table">
            <a:tbl>
              <a:tblPr firstRow="1" bandRow="1">
                <a:tableStyleId>{5C22544A-7EE6-4342-B048-85BDC9FD1C3A}</a:tableStyleId>
              </a:tblPr>
              <a:tblGrid>
                <a:gridCol w="9144000"/>
              </a:tblGrid>
              <a:tr h="616530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bg1"/>
                        </a:solidFill>
                      </a:endParaRPr>
                    </a:p>
                    <a:p>
                      <a:pPr algn="just">
                        <a:lnSpc>
                          <a:spcPct val="110000"/>
                        </a:lnSpc>
                      </a:pPr>
                      <a:r>
                        <a:rPr kumimoji="0" lang="en-US" sz="2800" b="0" kern="1200" dirty="0" smtClean="0">
                          <a:solidFill>
                            <a:schemeClr val="bg1"/>
                          </a:solidFill>
                          <a:effectLst/>
                          <a:latin typeface="+mn-lt"/>
                          <a:ea typeface="+mn-ea"/>
                          <a:cs typeface="+mn-cs"/>
                        </a:rPr>
                        <a:t>“At the core of the ideology of Hutu Power </a:t>
                      </a:r>
                      <a:r>
                        <a:rPr kumimoji="0" lang="en-US" sz="2800" b="0" u="none" kern="1200" dirty="0" smtClean="0">
                          <a:solidFill>
                            <a:schemeClr val="bg1"/>
                          </a:solidFill>
                          <a:effectLst/>
                          <a:latin typeface="+mn-lt"/>
                          <a:ea typeface="+mn-ea"/>
                          <a:cs typeface="+mn-cs"/>
                        </a:rPr>
                        <a:t>was the conviction that the Tutsi were a race alien to Rwanda, and not an indigenous ethnic group. </a:t>
                      </a:r>
                      <a:r>
                        <a:rPr kumimoji="0" lang="en-US" sz="2800" b="0" kern="1200" dirty="0" smtClean="0">
                          <a:solidFill>
                            <a:schemeClr val="bg1"/>
                          </a:solidFill>
                          <a:effectLst/>
                          <a:latin typeface="+mn-lt"/>
                          <a:ea typeface="+mn-ea"/>
                          <a:cs typeface="+mn-cs"/>
                        </a:rPr>
                        <a:t>The shift in political vocabulary was a return to the vision of the colonial period. That the Tutsi were a race not indigenous to Rwanda was both central to colonial ideology and a key idea that had propelled forward the 1959 Revolution.” (</a:t>
                      </a:r>
                      <a:r>
                        <a:rPr kumimoji="0" lang="en-US" sz="2800" b="0" kern="1200" dirty="0" err="1" smtClean="0">
                          <a:solidFill>
                            <a:schemeClr val="bg1"/>
                          </a:solidFill>
                          <a:effectLst/>
                          <a:latin typeface="+mn-lt"/>
                          <a:ea typeface="+mn-ea"/>
                          <a:cs typeface="+mn-cs"/>
                        </a:rPr>
                        <a:t>Mamdani</a:t>
                      </a:r>
                      <a:r>
                        <a:rPr kumimoji="0" lang="en-US" sz="2800" b="0" kern="1200" dirty="0" smtClean="0">
                          <a:solidFill>
                            <a:schemeClr val="bg1"/>
                          </a:solidFill>
                          <a:effectLst/>
                          <a:latin typeface="+mn-lt"/>
                          <a:ea typeface="+mn-ea"/>
                          <a:cs typeface="+mn-cs"/>
                        </a:rPr>
                        <a:t>, 2001: 190).</a:t>
                      </a:r>
                      <a:r>
                        <a:rPr lang="en-US" sz="2800" b="0" dirty="0" smtClean="0">
                          <a:solidFill>
                            <a:schemeClr val="bg1"/>
                          </a:solidFill>
                          <a:effectLst/>
                        </a:rPr>
                        <a:t> </a:t>
                      </a:r>
                    </a:p>
                    <a:p>
                      <a:pPr algn="just">
                        <a:lnSpc>
                          <a:spcPct val="110000"/>
                        </a:lnSpc>
                      </a:pPr>
                      <a:endParaRPr lang="en-US" sz="2800" b="0" dirty="0" smtClean="0">
                        <a:solidFill>
                          <a:schemeClr val="bg1"/>
                        </a:solidFill>
                        <a:effectLst/>
                      </a:endParaRPr>
                    </a:p>
                    <a:p>
                      <a:pPr algn="just">
                        <a:lnSpc>
                          <a:spcPct val="110000"/>
                        </a:lnSpc>
                      </a:pPr>
                      <a:r>
                        <a:rPr lang="en-US" sz="2800" b="0" dirty="0" smtClean="0">
                          <a:solidFill>
                            <a:schemeClr val="bg1"/>
                          </a:solidFill>
                          <a:effectLst/>
                        </a:rPr>
                        <a:t>- What is </a:t>
                      </a:r>
                      <a:r>
                        <a:rPr lang="en-US" sz="2800" b="0" dirty="0" err="1" smtClean="0">
                          <a:solidFill>
                            <a:schemeClr val="bg1"/>
                          </a:solidFill>
                          <a:effectLst/>
                        </a:rPr>
                        <a:t>Mamdani</a:t>
                      </a:r>
                      <a:r>
                        <a:rPr lang="en-US" sz="2800" b="0" baseline="0" dirty="0" smtClean="0">
                          <a:solidFill>
                            <a:schemeClr val="bg1"/>
                          </a:solidFill>
                          <a:effectLst/>
                        </a:rPr>
                        <a:t> reiterating here? A fact or an opinion?</a:t>
                      </a:r>
                      <a:endParaRPr lang="en-ZA" sz="2800" b="0" dirty="0" smtClean="0">
                        <a:solidFill>
                          <a:schemeClr val="bg1"/>
                        </a:solidFill>
                      </a:endParaRPr>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70756749"/>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i="1" dirty="0" smtClean="0"/>
                        <a:t>Class Activity – Fact</a:t>
                      </a:r>
                      <a:r>
                        <a:rPr lang="en-US" sz="3600" i="1" baseline="0" dirty="0" smtClean="0"/>
                        <a:t> vs. Opinion</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19</a:t>
            </a:fld>
            <a:endParaRPr lang="en-ZA"/>
          </a:p>
        </p:txBody>
      </p:sp>
    </p:spTree>
    <p:extLst>
      <p:ext uri="{BB962C8B-B14F-4D97-AF65-F5344CB8AC3E}">
        <p14:creationId xmlns:p14="http://schemas.microsoft.com/office/powerpoint/2010/main" val="13774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14897608"/>
              </p:ext>
            </p:extLst>
          </p:nvPr>
        </p:nvGraphicFramePr>
        <p:xfrm>
          <a:off x="0" y="1196752"/>
          <a:ext cx="9144000" cy="5661248"/>
        </p:xfrm>
        <a:graphic>
          <a:graphicData uri="http://schemas.openxmlformats.org/drawingml/2006/table">
            <a:tbl>
              <a:tblPr firstRow="1" bandRow="1">
                <a:tableStyleId>{5C22544A-7EE6-4342-B048-85BDC9FD1C3A}</a:tableStyleId>
              </a:tblPr>
              <a:tblGrid>
                <a:gridCol w="9144000"/>
              </a:tblGrid>
              <a:tr h="5661248">
                <a:tc>
                  <a:txBody>
                    <a:bodyPr/>
                    <a:lstStyle/>
                    <a:p>
                      <a:pPr algn="just"/>
                      <a:endParaRPr lang="en-ZA" sz="3600" dirty="0" smtClean="0"/>
                    </a:p>
                    <a:p>
                      <a:pPr algn="just"/>
                      <a:r>
                        <a:rPr lang="en-ZA" sz="3600" dirty="0" smtClean="0"/>
                        <a:t>What are</a:t>
                      </a:r>
                      <a:r>
                        <a:rPr lang="en-ZA" sz="3600" baseline="0" dirty="0" smtClean="0"/>
                        <a:t> the overall characteristics of</a:t>
                      </a:r>
                      <a:r>
                        <a:rPr lang="en-ZA" sz="3600" dirty="0" smtClean="0"/>
                        <a:t> a</a:t>
                      </a:r>
                      <a:r>
                        <a:rPr lang="en-ZA" sz="3600" baseline="0" dirty="0" smtClean="0"/>
                        <a:t> good</a:t>
                      </a:r>
                      <a:r>
                        <a:rPr lang="en-ZA" sz="3600" dirty="0" smtClean="0"/>
                        <a:t> essay?</a:t>
                      </a:r>
                    </a:p>
                    <a:p>
                      <a:pPr algn="just"/>
                      <a:endParaRPr lang="en-ZA" sz="3600" dirty="0" smtClean="0"/>
                    </a:p>
                    <a:p>
                      <a:pPr algn="just"/>
                      <a:r>
                        <a:rPr lang="en-ZA" sz="3600" dirty="0" smtClean="0"/>
                        <a:t>What</a:t>
                      </a:r>
                      <a:r>
                        <a:rPr lang="en-ZA" sz="3600" baseline="0" dirty="0" smtClean="0"/>
                        <a:t> does a paragraph need?</a:t>
                      </a:r>
                    </a:p>
                    <a:p>
                      <a:pPr algn="just"/>
                      <a:endParaRPr lang="en-ZA" sz="3600" baseline="0" dirty="0" smtClean="0"/>
                    </a:p>
                    <a:p>
                      <a:pPr algn="just"/>
                      <a:r>
                        <a:rPr lang="en-ZA" sz="3600" baseline="0" dirty="0" smtClean="0"/>
                        <a:t>How do you support your argument?</a:t>
                      </a:r>
                    </a:p>
                    <a:p>
                      <a:pPr algn="just"/>
                      <a:endParaRPr lang="en-ZA" sz="3600" baseline="0" dirty="0" smtClean="0"/>
                    </a:p>
                    <a:p>
                      <a:pPr algn="just"/>
                      <a:r>
                        <a:rPr lang="en-ZA" sz="3600" baseline="0" dirty="0" smtClean="0"/>
                        <a:t>How do you convince your reader?</a:t>
                      </a:r>
                      <a:endParaRPr lang="en-ZA" sz="3600" dirty="0" smtClean="0"/>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066129964"/>
              </p:ext>
            </p:extLst>
          </p:nvPr>
        </p:nvGraphicFramePr>
        <p:xfrm>
          <a:off x="0" y="0"/>
          <a:ext cx="9144000" cy="1188720"/>
        </p:xfrm>
        <a:graphic>
          <a:graphicData uri="http://schemas.openxmlformats.org/drawingml/2006/table">
            <a:tbl>
              <a:tblPr firstRow="1" bandRow="1">
                <a:tableStyleId>{21E4AEA4-8DFA-4A89-87EB-49C32662AFE0}</a:tableStyleId>
              </a:tblPr>
              <a:tblGrid>
                <a:gridCol w="9144000"/>
              </a:tblGrid>
              <a:tr h="11247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3600" i="1" dirty="0" smtClean="0"/>
                        <a:t>Class Activity: What makes a good argumentative essay?</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2</a:t>
            </a:fld>
            <a:endParaRPr lang="en-ZA"/>
          </a:p>
        </p:txBody>
      </p:sp>
    </p:spTree>
    <p:extLst>
      <p:ext uri="{BB962C8B-B14F-4D97-AF65-F5344CB8AC3E}">
        <p14:creationId xmlns:p14="http://schemas.microsoft.com/office/powerpoint/2010/main" val="2559226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87855824"/>
              </p:ext>
            </p:extLst>
          </p:nvPr>
        </p:nvGraphicFramePr>
        <p:xfrm>
          <a:off x="107504" y="908720"/>
          <a:ext cx="8928992" cy="5949279"/>
        </p:xfrm>
        <a:graphic>
          <a:graphicData uri="http://schemas.openxmlformats.org/drawingml/2006/table">
            <a:tbl>
              <a:tblPr firstRow="1" bandRow="1">
                <a:tableStyleId>{5C22544A-7EE6-4342-B048-85BDC9FD1C3A}</a:tableStyleId>
              </a:tblPr>
              <a:tblGrid>
                <a:gridCol w="8928992"/>
              </a:tblGrid>
              <a:tr h="5949279">
                <a:tc>
                  <a:txBody>
                    <a:bodyPr/>
                    <a:lstStyle/>
                    <a:p>
                      <a:pPr algn="just">
                        <a:lnSpc>
                          <a:spcPct val="110000"/>
                        </a:lnSpc>
                      </a:pPr>
                      <a:r>
                        <a:rPr kumimoji="0" lang="en-US" sz="2600" b="1" kern="1200" dirty="0" smtClean="0">
                          <a:solidFill>
                            <a:schemeClr val="tx1"/>
                          </a:solidFill>
                          <a:effectLst/>
                          <a:latin typeface="+mn-lt"/>
                          <a:ea typeface="+mn-ea"/>
                          <a:cs typeface="+mn-cs"/>
                        </a:rPr>
                        <a:t>Student A:</a:t>
                      </a:r>
                      <a:r>
                        <a:rPr kumimoji="0" lang="en-US" sz="2600" b="0" kern="1200" baseline="0" dirty="0" smtClean="0">
                          <a:solidFill>
                            <a:schemeClr val="tx1"/>
                          </a:solidFill>
                          <a:effectLst/>
                          <a:latin typeface="+mn-lt"/>
                          <a:ea typeface="+mn-ea"/>
                          <a:cs typeface="+mn-cs"/>
                        </a:rPr>
                        <a:t> “</a:t>
                      </a:r>
                      <a:r>
                        <a:rPr kumimoji="0" lang="en-US" sz="2600" b="0" kern="1200" dirty="0" smtClean="0">
                          <a:solidFill>
                            <a:schemeClr val="tx1"/>
                          </a:solidFill>
                          <a:effectLst/>
                          <a:latin typeface="+mn-lt"/>
                          <a:ea typeface="+mn-ea"/>
                          <a:cs typeface="+mn-cs"/>
                        </a:rPr>
                        <a:t>Moreover, the kingship of </a:t>
                      </a:r>
                      <a:r>
                        <a:rPr kumimoji="0" lang="en-US" sz="2600" b="0" kern="1200" dirty="0" err="1" smtClean="0">
                          <a:solidFill>
                            <a:schemeClr val="tx1"/>
                          </a:solidFill>
                          <a:effectLst/>
                          <a:latin typeface="+mn-lt"/>
                          <a:ea typeface="+mn-ea"/>
                          <a:cs typeface="+mn-cs"/>
                        </a:rPr>
                        <a:t>Rwabugiri</a:t>
                      </a:r>
                      <a:r>
                        <a:rPr kumimoji="0" lang="en-US" sz="2600" b="0" kern="1200" dirty="0" smtClean="0">
                          <a:solidFill>
                            <a:schemeClr val="tx1"/>
                          </a:solidFill>
                          <a:effectLst/>
                          <a:latin typeface="+mn-lt"/>
                          <a:ea typeface="+mn-ea"/>
                          <a:cs typeface="+mn-cs"/>
                        </a:rPr>
                        <a:t> institutionalized ethnicity when prior to that all Rwandans were </a:t>
                      </a:r>
                      <a:r>
                        <a:rPr kumimoji="0" lang="en-US" sz="2600" b="0" kern="1200" dirty="0" err="1" smtClean="0">
                          <a:solidFill>
                            <a:schemeClr val="tx1"/>
                          </a:solidFill>
                          <a:effectLst/>
                          <a:latin typeface="+mn-lt"/>
                          <a:ea typeface="+mn-ea"/>
                          <a:cs typeface="+mn-cs"/>
                        </a:rPr>
                        <a:t>catergorised</a:t>
                      </a:r>
                      <a:r>
                        <a:rPr kumimoji="0" lang="en-US" sz="2600" b="0" kern="1200" dirty="0" smtClean="0">
                          <a:solidFill>
                            <a:schemeClr val="tx1"/>
                          </a:solidFill>
                          <a:effectLst/>
                          <a:latin typeface="+mn-lt"/>
                          <a:ea typeface="+mn-ea"/>
                          <a:cs typeface="+mn-cs"/>
                        </a:rPr>
                        <a:t> under the term </a:t>
                      </a:r>
                      <a:r>
                        <a:rPr kumimoji="0" lang="en-US" sz="2600" b="0" kern="1200" dirty="0" err="1" smtClean="0">
                          <a:solidFill>
                            <a:schemeClr val="tx1"/>
                          </a:solidFill>
                          <a:effectLst/>
                          <a:latin typeface="+mn-lt"/>
                          <a:ea typeface="+mn-ea"/>
                          <a:cs typeface="+mn-cs"/>
                        </a:rPr>
                        <a:t>Badusi</a:t>
                      </a:r>
                      <a:r>
                        <a:rPr kumimoji="0" lang="en-US" sz="2600" b="0" kern="1200" dirty="0" smtClean="0">
                          <a:solidFill>
                            <a:schemeClr val="tx1"/>
                          </a:solidFill>
                          <a:effectLst/>
                          <a:latin typeface="+mn-lt"/>
                          <a:ea typeface="+mn-ea"/>
                          <a:cs typeface="+mn-cs"/>
                        </a:rPr>
                        <a:t>. It was also a period of Tutsi power and Hutu oppression. </a:t>
                      </a:r>
                      <a:r>
                        <a:rPr kumimoji="0" lang="en-US" sz="2600" b="0" u="none" kern="1200" dirty="0" smtClean="0">
                          <a:solidFill>
                            <a:schemeClr val="tx1"/>
                          </a:solidFill>
                          <a:effectLst/>
                          <a:latin typeface="+mn-lt"/>
                          <a:ea typeface="+mn-ea"/>
                          <a:cs typeface="+mn-cs"/>
                        </a:rPr>
                        <a:t>It was believed that the Tutsi were an alien race to the Rwandan topography and not a minority ethnicity</a:t>
                      </a:r>
                      <a:r>
                        <a:rPr kumimoji="0" lang="en-US" sz="2600" b="0" u="none" kern="1200" baseline="0" dirty="0" smtClean="0">
                          <a:solidFill>
                            <a:schemeClr val="tx1"/>
                          </a:solidFill>
                          <a:effectLst/>
                          <a:latin typeface="+mn-lt"/>
                          <a:ea typeface="+mn-ea"/>
                          <a:cs typeface="+mn-cs"/>
                        </a:rPr>
                        <a:t> (</a:t>
                      </a:r>
                      <a:r>
                        <a:rPr kumimoji="0" lang="en-US" sz="2600" b="0" u="none" kern="1200" baseline="0" dirty="0" err="1" smtClean="0">
                          <a:solidFill>
                            <a:schemeClr val="tx1"/>
                          </a:solidFill>
                          <a:effectLst/>
                          <a:latin typeface="+mn-lt"/>
                          <a:ea typeface="+mn-ea"/>
                          <a:cs typeface="+mn-cs"/>
                        </a:rPr>
                        <a:t>Mamdani</a:t>
                      </a:r>
                      <a:r>
                        <a:rPr kumimoji="0" lang="en-US" sz="2600" b="0" u="none" kern="1200" baseline="0" dirty="0" smtClean="0">
                          <a:solidFill>
                            <a:schemeClr val="tx1"/>
                          </a:solidFill>
                          <a:effectLst/>
                          <a:latin typeface="+mn-lt"/>
                          <a:ea typeface="+mn-ea"/>
                          <a:cs typeface="+mn-cs"/>
                        </a:rPr>
                        <a:t>, 2001: 190).</a:t>
                      </a:r>
                      <a:r>
                        <a:rPr kumimoji="0" lang="en-US" sz="2600" b="0" u="none" kern="1200" dirty="0" smtClean="0">
                          <a:solidFill>
                            <a:schemeClr val="tx1"/>
                          </a:solidFill>
                          <a:effectLst/>
                          <a:latin typeface="+mn-lt"/>
                          <a:ea typeface="+mn-ea"/>
                          <a:cs typeface="+mn-cs"/>
                        </a:rPr>
                        <a:t>” </a:t>
                      </a:r>
                    </a:p>
                    <a:p>
                      <a:pPr algn="just">
                        <a:lnSpc>
                          <a:spcPct val="110000"/>
                        </a:lnSpc>
                      </a:pPr>
                      <a:endParaRPr kumimoji="0" lang="en-US" sz="2600" b="0" u="none" kern="1200" dirty="0" smtClean="0">
                        <a:solidFill>
                          <a:schemeClr val="tx1"/>
                        </a:solidFill>
                        <a:effectLst/>
                        <a:latin typeface="+mn-lt"/>
                        <a:ea typeface="+mn-ea"/>
                        <a:cs typeface="+mn-cs"/>
                      </a:endParaRPr>
                    </a:p>
                    <a:p>
                      <a:pPr algn="just">
                        <a:lnSpc>
                          <a:spcPct val="110000"/>
                        </a:lnSpc>
                      </a:pPr>
                      <a:r>
                        <a:rPr kumimoji="0" lang="en-US" sz="2600" b="1" u="none" kern="1200" dirty="0" smtClean="0">
                          <a:solidFill>
                            <a:schemeClr val="tx1"/>
                          </a:solidFill>
                          <a:effectLst/>
                          <a:latin typeface="+mn-lt"/>
                          <a:ea typeface="+mn-ea"/>
                          <a:cs typeface="+mn-cs"/>
                        </a:rPr>
                        <a:t>Student B:</a:t>
                      </a:r>
                      <a:r>
                        <a:rPr kumimoji="0" lang="en-US" sz="2600" b="1" u="none" kern="1200" baseline="0" dirty="0" smtClean="0">
                          <a:solidFill>
                            <a:schemeClr val="tx1"/>
                          </a:solidFill>
                          <a:effectLst/>
                          <a:latin typeface="+mn-lt"/>
                          <a:ea typeface="+mn-ea"/>
                          <a:cs typeface="+mn-cs"/>
                        </a:rPr>
                        <a:t> </a:t>
                      </a:r>
                      <a:r>
                        <a:rPr kumimoji="0" lang="en-US" sz="2600" b="0" u="none" kern="1200" baseline="0" dirty="0" smtClean="0">
                          <a:solidFill>
                            <a:schemeClr val="tx1"/>
                          </a:solidFill>
                          <a:effectLst/>
                          <a:latin typeface="+mn-lt"/>
                          <a:ea typeface="+mn-ea"/>
                          <a:cs typeface="+mn-cs"/>
                        </a:rPr>
                        <a:t>“The Tutsi were an alien group in Rwanda, so the Hutu felt threatened and oppressed in their own country, which worked as a catalyst leading up to the genocide (</a:t>
                      </a:r>
                      <a:r>
                        <a:rPr kumimoji="0" lang="en-US" sz="2600" b="0" u="none" kern="1200" baseline="0" dirty="0" err="1" smtClean="0">
                          <a:solidFill>
                            <a:schemeClr val="tx1"/>
                          </a:solidFill>
                          <a:effectLst/>
                          <a:latin typeface="+mn-lt"/>
                          <a:ea typeface="+mn-ea"/>
                          <a:cs typeface="+mn-cs"/>
                        </a:rPr>
                        <a:t>Mamdani</a:t>
                      </a:r>
                      <a:r>
                        <a:rPr kumimoji="0" lang="en-US" sz="2600" b="0" u="none" kern="1200" baseline="0" dirty="0" smtClean="0">
                          <a:solidFill>
                            <a:schemeClr val="tx1"/>
                          </a:solidFill>
                          <a:effectLst/>
                          <a:latin typeface="+mn-lt"/>
                          <a:ea typeface="+mn-ea"/>
                          <a:cs typeface="+mn-cs"/>
                        </a:rPr>
                        <a:t>, 2001: 190).”</a:t>
                      </a:r>
                      <a:endParaRPr lang="en-ZA" sz="2600" b="0" u="none" dirty="0" smtClean="0">
                        <a:solidFill>
                          <a:schemeClr val="tx1"/>
                        </a:solidFill>
                      </a:endParaRPr>
                    </a:p>
                  </a:txBody>
                  <a:tcPr>
                    <a:no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769349357"/>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i="1" baseline="0" dirty="0" smtClean="0"/>
                        <a:t>Reiterating </a:t>
                      </a:r>
                      <a:r>
                        <a:rPr lang="en-US" sz="3600" i="1" baseline="0" dirty="0" err="1" smtClean="0"/>
                        <a:t>Mamdani’s</a:t>
                      </a:r>
                      <a:r>
                        <a:rPr lang="en-US" sz="3600" i="1" baseline="0" dirty="0" smtClean="0"/>
                        <a:t> point</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20</a:t>
            </a:fld>
            <a:endParaRPr lang="en-ZA"/>
          </a:p>
        </p:txBody>
      </p:sp>
    </p:spTree>
    <p:extLst>
      <p:ext uri="{BB962C8B-B14F-4D97-AF65-F5344CB8AC3E}">
        <p14:creationId xmlns:p14="http://schemas.microsoft.com/office/powerpoint/2010/main" val="729427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4. Quantitative vs. Qualitative Research</a:t>
            </a:r>
            <a:endParaRPr lang="en-US" sz="3600" dirty="0"/>
          </a:p>
        </p:txBody>
      </p:sp>
      <p:sp>
        <p:nvSpPr>
          <p:cNvPr id="3" name="Content Placeholder 2"/>
          <p:cNvSpPr>
            <a:spLocks noGrp="1"/>
          </p:cNvSpPr>
          <p:nvPr>
            <p:ph sz="quarter" idx="1"/>
          </p:nvPr>
        </p:nvSpPr>
        <p:spPr/>
        <p:txBody>
          <a:bodyPr/>
          <a:lstStyle/>
          <a:p>
            <a:pPr marL="0" indent="0">
              <a:buNone/>
            </a:pPr>
            <a:r>
              <a:rPr lang="en-US" dirty="0" smtClean="0"/>
              <a:t>Some Common Assumptions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27510702"/>
              </p:ext>
            </p:extLst>
          </p:nvPr>
        </p:nvGraphicFramePr>
        <p:xfrm>
          <a:off x="971600" y="2564904"/>
          <a:ext cx="7272808" cy="3474720"/>
        </p:xfrm>
        <a:graphic>
          <a:graphicData uri="http://schemas.openxmlformats.org/drawingml/2006/table">
            <a:tbl>
              <a:tblPr firstRow="1" bandRow="1">
                <a:tableStyleId>{5C22544A-7EE6-4342-B048-85BDC9FD1C3A}</a:tableStyleId>
              </a:tblPr>
              <a:tblGrid>
                <a:gridCol w="3636404"/>
                <a:gridCol w="3636404"/>
              </a:tblGrid>
              <a:tr h="370840">
                <a:tc>
                  <a:txBody>
                    <a:bodyPr/>
                    <a:lstStyle/>
                    <a:p>
                      <a:r>
                        <a:rPr lang="en-US" sz="2400" dirty="0" smtClean="0"/>
                        <a:t>Quantitative Research is…</a:t>
                      </a:r>
                      <a:endParaRPr lang="en-US" sz="2400" dirty="0"/>
                    </a:p>
                  </a:txBody>
                  <a:tcPr/>
                </a:tc>
                <a:tc>
                  <a:txBody>
                    <a:bodyPr/>
                    <a:lstStyle/>
                    <a:p>
                      <a:r>
                        <a:rPr lang="en-US" sz="2400" dirty="0" smtClean="0"/>
                        <a:t>Qualitative Research</a:t>
                      </a:r>
                      <a:r>
                        <a:rPr lang="en-US" sz="2400" baseline="0" dirty="0" smtClean="0"/>
                        <a:t> is…</a:t>
                      </a:r>
                      <a:endParaRPr lang="en-US" sz="2400" dirty="0"/>
                    </a:p>
                  </a:txBody>
                  <a:tcPr/>
                </a:tc>
              </a:tr>
              <a:tr h="370840">
                <a:tc>
                  <a:txBody>
                    <a:bodyPr/>
                    <a:lstStyle/>
                    <a:p>
                      <a:r>
                        <a:rPr lang="en-US" sz="2400" dirty="0" smtClean="0"/>
                        <a:t>More</a:t>
                      </a:r>
                      <a:r>
                        <a:rPr lang="en-US" sz="2400" baseline="0" dirty="0" smtClean="0"/>
                        <a:t> scientific</a:t>
                      </a:r>
                      <a:endParaRPr lang="en-US" sz="2400" dirty="0" smtClean="0"/>
                    </a:p>
                    <a:p>
                      <a:endParaRPr lang="en-US" sz="2400" dirty="0" smtClean="0"/>
                    </a:p>
                    <a:p>
                      <a:r>
                        <a:rPr lang="en-US" sz="2400" dirty="0" smtClean="0"/>
                        <a:t>More</a:t>
                      </a:r>
                      <a:r>
                        <a:rPr lang="en-US" sz="2400" baseline="0" dirty="0" smtClean="0"/>
                        <a:t> objective</a:t>
                      </a:r>
                      <a:endParaRPr lang="en-US" sz="2400" dirty="0" smtClean="0"/>
                    </a:p>
                    <a:p>
                      <a:endParaRPr lang="en-US" sz="2400" dirty="0" smtClean="0"/>
                    </a:p>
                    <a:p>
                      <a:r>
                        <a:rPr lang="en-US" sz="2400" dirty="0" smtClean="0"/>
                        <a:t>More methodologically</a:t>
                      </a:r>
                      <a:r>
                        <a:rPr lang="en-US" sz="2400" baseline="0" dirty="0" smtClean="0"/>
                        <a:t> rigorous</a:t>
                      </a:r>
                      <a:endParaRPr lang="en-US" sz="2400" dirty="0" smtClean="0"/>
                    </a:p>
                    <a:p>
                      <a:endParaRPr lang="en-US" sz="2400" dirty="0" smtClean="0"/>
                    </a:p>
                  </a:txBody>
                  <a:tcPr/>
                </a:tc>
                <a:tc>
                  <a:txBody>
                    <a:bodyPr/>
                    <a:lstStyle/>
                    <a:p>
                      <a:r>
                        <a:rPr lang="en-US" sz="2400" dirty="0" smtClean="0"/>
                        <a:t>Less scientific</a:t>
                      </a:r>
                    </a:p>
                    <a:p>
                      <a:endParaRPr lang="en-US" sz="2400" dirty="0" smtClean="0"/>
                    </a:p>
                    <a:p>
                      <a:r>
                        <a:rPr lang="en-US" sz="2400" dirty="0" smtClean="0"/>
                        <a:t>More subjective</a:t>
                      </a:r>
                    </a:p>
                    <a:p>
                      <a:endParaRPr lang="en-US" sz="2400" dirty="0" smtClean="0"/>
                    </a:p>
                    <a:p>
                      <a:r>
                        <a:rPr lang="en-US" sz="2400" dirty="0" smtClean="0"/>
                        <a:t>Less methodologically rigorous</a:t>
                      </a:r>
                      <a:endParaRPr lang="en-US" sz="2400" dirty="0"/>
                    </a:p>
                  </a:txBody>
                  <a:tcPr/>
                </a:tc>
              </a:tr>
            </a:tbl>
          </a:graphicData>
        </a:graphic>
      </p:graphicFrame>
      <p:sp>
        <p:nvSpPr>
          <p:cNvPr id="5" name="Slide Number Placeholder 4"/>
          <p:cNvSpPr>
            <a:spLocks noGrp="1"/>
          </p:cNvSpPr>
          <p:nvPr>
            <p:ph type="sldNum" sz="quarter" idx="12"/>
          </p:nvPr>
        </p:nvSpPr>
        <p:spPr/>
        <p:txBody>
          <a:bodyPr>
            <a:normAutofit fontScale="85000" lnSpcReduction="20000"/>
          </a:bodyPr>
          <a:lstStyle/>
          <a:p>
            <a:fld id="{397CEC65-05FF-45E2-BA13-C1E6D89C3971}" type="slidenum">
              <a:rPr lang="en-ZA" smtClean="0"/>
              <a:t>21</a:t>
            </a:fld>
            <a:endParaRPr lang="en-ZA"/>
          </a:p>
        </p:txBody>
      </p:sp>
    </p:spTree>
    <p:extLst>
      <p:ext uri="{BB962C8B-B14F-4D97-AF65-F5344CB8AC3E}">
        <p14:creationId xmlns:p14="http://schemas.microsoft.com/office/powerpoint/2010/main" val="3779025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4. Quantitative vs. Qualitative Research</a:t>
            </a:r>
          </a:p>
        </p:txBody>
      </p:sp>
      <p:sp>
        <p:nvSpPr>
          <p:cNvPr id="3" name="Content Placeholder 2"/>
          <p:cNvSpPr>
            <a:spLocks noGrp="1"/>
          </p:cNvSpPr>
          <p:nvPr>
            <p:ph sz="quarter" idx="1"/>
          </p:nvPr>
        </p:nvSpPr>
        <p:spPr/>
        <p:txBody>
          <a:bodyPr>
            <a:normAutofit fontScale="85000" lnSpcReduction="20000"/>
          </a:bodyPr>
          <a:lstStyle/>
          <a:p>
            <a:pPr marL="0" indent="0">
              <a:buNone/>
            </a:pPr>
            <a:r>
              <a:rPr lang="en-US" dirty="0" smtClean="0"/>
              <a:t>When looking at Quantitative Research, ask yourself…</a:t>
            </a:r>
          </a:p>
          <a:p>
            <a:pPr>
              <a:buFontTx/>
              <a:buChar char="-"/>
            </a:pPr>
            <a:r>
              <a:rPr lang="en-US" dirty="0" smtClean="0"/>
              <a:t>What are the assumptions behind the approach to the issue?</a:t>
            </a:r>
          </a:p>
          <a:p>
            <a:pPr marL="594360" lvl="2" indent="-320040">
              <a:spcBef>
                <a:spcPts val="700"/>
              </a:spcBef>
              <a:buSzPct val="60000"/>
              <a:buFontTx/>
              <a:buChar char="-"/>
            </a:pPr>
            <a:r>
              <a:rPr lang="en-US" sz="2600" dirty="0"/>
              <a:t>What sorts of questions are asked, and why</a:t>
            </a:r>
            <a:r>
              <a:rPr lang="en-US" sz="2600" dirty="0" smtClean="0"/>
              <a:t>?</a:t>
            </a:r>
          </a:p>
          <a:p>
            <a:pPr>
              <a:buFontTx/>
              <a:buChar char="-"/>
            </a:pPr>
            <a:r>
              <a:rPr lang="en-US" dirty="0" smtClean="0"/>
              <a:t>How are real-world phenomena turned into variables that can be quantified?</a:t>
            </a:r>
          </a:p>
          <a:p>
            <a:pPr lvl="1">
              <a:buFontTx/>
              <a:buChar char="-"/>
            </a:pPr>
            <a:r>
              <a:rPr lang="en-US" dirty="0"/>
              <a:t>T</a:t>
            </a:r>
            <a:r>
              <a:rPr lang="en-US" dirty="0" smtClean="0"/>
              <a:t>hat a variable is the best approximation possible or that the data is the best that could be obtained does not mean that the research is without problems!</a:t>
            </a:r>
          </a:p>
          <a:p>
            <a:pPr>
              <a:buFontTx/>
              <a:buChar char="-"/>
            </a:pPr>
            <a:r>
              <a:rPr lang="en-US" dirty="0" smtClean="0"/>
              <a:t>How is the data interpreted? What claims are made based on the data?</a:t>
            </a:r>
          </a:p>
          <a:p>
            <a:pPr lvl="1">
              <a:buFontTx/>
              <a:buChar char="-"/>
            </a:pPr>
            <a:r>
              <a:rPr lang="en-US" dirty="0" smtClean="0"/>
              <a:t>Numbers never just speak for themselves!</a:t>
            </a:r>
          </a:p>
          <a:p>
            <a:pPr lvl="1"/>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22</a:t>
            </a:fld>
            <a:endParaRPr lang="en-ZA"/>
          </a:p>
        </p:txBody>
      </p:sp>
    </p:spTree>
    <p:extLst>
      <p:ext uri="{BB962C8B-B14F-4D97-AF65-F5344CB8AC3E}">
        <p14:creationId xmlns:p14="http://schemas.microsoft.com/office/powerpoint/2010/main" val="21884033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4. Quantitative vs. Qualitative Research</a:t>
            </a:r>
          </a:p>
        </p:txBody>
      </p:sp>
      <p:sp>
        <p:nvSpPr>
          <p:cNvPr id="3" name="Content Placeholder 2"/>
          <p:cNvSpPr>
            <a:spLocks noGrp="1"/>
          </p:cNvSpPr>
          <p:nvPr>
            <p:ph sz="quarter" idx="1"/>
          </p:nvPr>
        </p:nvSpPr>
        <p:spPr/>
        <p:txBody>
          <a:bodyPr>
            <a:normAutofit fontScale="92500" lnSpcReduction="10000"/>
          </a:bodyPr>
          <a:lstStyle/>
          <a:p>
            <a:pPr marL="0" indent="0">
              <a:buNone/>
            </a:pPr>
            <a:r>
              <a:rPr lang="en-US" dirty="0" smtClean="0"/>
              <a:t>When looking at Qualitative Research, ask yourself…</a:t>
            </a:r>
          </a:p>
          <a:p>
            <a:pPr>
              <a:buFontTx/>
              <a:buChar char="-"/>
            </a:pPr>
            <a:r>
              <a:rPr lang="en-US" sz="2600" dirty="0" smtClean="0"/>
              <a:t>Who are the participants, and what are their potential </a:t>
            </a:r>
            <a:r>
              <a:rPr lang="en-US" sz="2600" dirty="0" err="1" smtClean="0"/>
              <a:t>alterior</a:t>
            </a:r>
            <a:r>
              <a:rPr lang="en-US" sz="2600" dirty="0" smtClean="0"/>
              <a:t> motives?</a:t>
            </a:r>
          </a:p>
          <a:p>
            <a:pPr>
              <a:buFontTx/>
              <a:buChar char="-"/>
            </a:pPr>
            <a:r>
              <a:rPr lang="en-US" dirty="0" smtClean="0"/>
              <a:t>How does the researcher relate to the participants?</a:t>
            </a:r>
          </a:p>
          <a:p>
            <a:pPr>
              <a:buFontTx/>
              <a:buChar char="-"/>
            </a:pPr>
            <a:r>
              <a:rPr lang="en-US" dirty="0" smtClean="0"/>
              <a:t>How is the data interpreted? What claims are made based on the data?</a:t>
            </a:r>
          </a:p>
          <a:p>
            <a:pPr lvl="1"/>
            <a:r>
              <a:rPr lang="en-US" dirty="0" smtClean="0"/>
              <a:t>How transparent is the author about the process of interpretation?</a:t>
            </a:r>
          </a:p>
          <a:p>
            <a:pPr lvl="1"/>
            <a:r>
              <a:rPr lang="en-US" dirty="0" smtClean="0"/>
              <a:t>Are </a:t>
            </a:r>
            <a:r>
              <a:rPr lang="en-US" dirty="0" err="1" smtClean="0"/>
              <a:t>generalisations</a:t>
            </a:r>
            <a:r>
              <a:rPr lang="en-US" dirty="0" smtClean="0"/>
              <a:t> supported by the data?</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23</a:t>
            </a:fld>
            <a:endParaRPr lang="en-ZA"/>
          </a:p>
        </p:txBody>
      </p:sp>
    </p:spTree>
    <p:extLst>
      <p:ext uri="{BB962C8B-B14F-4D97-AF65-F5344CB8AC3E}">
        <p14:creationId xmlns:p14="http://schemas.microsoft.com/office/powerpoint/2010/main" val="33348191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4. Quantitative vs. Qualitative Research</a:t>
            </a:r>
          </a:p>
        </p:txBody>
      </p:sp>
      <p:sp>
        <p:nvSpPr>
          <p:cNvPr id="3" name="Content Placeholder 2"/>
          <p:cNvSpPr>
            <a:spLocks noGrp="1"/>
          </p:cNvSpPr>
          <p:nvPr>
            <p:ph sz="quarter" idx="1"/>
          </p:nvPr>
        </p:nvSpPr>
        <p:spPr/>
        <p:txBody>
          <a:bodyPr>
            <a:normAutofit lnSpcReduction="10000"/>
          </a:bodyPr>
          <a:lstStyle/>
          <a:p>
            <a:pPr marL="0" indent="0">
              <a:buNone/>
            </a:pPr>
            <a:r>
              <a:rPr lang="en-US" dirty="0" smtClean="0"/>
              <a:t>Whether quantitative or qualitative, good research that produced good evidence…</a:t>
            </a:r>
          </a:p>
          <a:p>
            <a:pPr>
              <a:buFontTx/>
              <a:buChar char="-"/>
            </a:pPr>
            <a:r>
              <a:rPr lang="en-US" dirty="0" smtClean="0"/>
              <a:t>Is open about its assumptions, theoretical background and limitations</a:t>
            </a:r>
          </a:p>
          <a:p>
            <a:pPr>
              <a:buFontTx/>
              <a:buChar char="-"/>
            </a:pPr>
            <a:r>
              <a:rPr lang="en-US" dirty="0" smtClean="0"/>
              <a:t>Is transparent about and rigorous in its methodology</a:t>
            </a:r>
          </a:p>
          <a:p>
            <a:pPr>
              <a:buFontTx/>
              <a:buChar char="-"/>
            </a:pPr>
            <a:r>
              <a:rPr lang="en-US" dirty="0" smtClean="0"/>
              <a:t>Makes clear how data was interpreted in order to arrive at its conclusions</a:t>
            </a:r>
          </a:p>
          <a:p>
            <a:pPr>
              <a:buFontTx/>
              <a:buChar char="-"/>
            </a:pPr>
            <a:r>
              <a:rPr lang="en-US" dirty="0" smtClean="0"/>
              <a:t>Does not make claims it cannot really substantiate</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24</a:t>
            </a:fld>
            <a:endParaRPr lang="en-ZA"/>
          </a:p>
        </p:txBody>
      </p:sp>
    </p:spTree>
    <p:extLst>
      <p:ext uri="{BB962C8B-B14F-4D97-AF65-F5344CB8AC3E}">
        <p14:creationId xmlns:p14="http://schemas.microsoft.com/office/powerpoint/2010/main" val="4514916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Nuance &amp; Persuasion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Stronger claims do not necessarily make your argument stronger! This applies to the body of your essay as well as your final conclusion. </a:t>
            </a:r>
          </a:p>
          <a:p>
            <a:pPr lvl="1"/>
            <a:r>
              <a:rPr lang="en-US" dirty="0"/>
              <a:t>I</a:t>
            </a:r>
            <a:r>
              <a:rPr lang="en-US" dirty="0" smtClean="0"/>
              <a:t>t is way easier to </a:t>
            </a:r>
            <a:r>
              <a:rPr lang="en-US" dirty="0" err="1" smtClean="0"/>
              <a:t>criticise</a:t>
            </a:r>
            <a:r>
              <a:rPr lang="en-US" dirty="0" smtClean="0"/>
              <a:t> a claim that is phrased too strongly than it is to dispute a cautious statement.</a:t>
            </a:r>
          </a:p>
          <a:p>
            <a:r>
              <a:rPr lang="en-US" dirty="0" smtClean="0"/>
              <a:t>In the social sciences there is never just one answer, explanation or interpretation – to claim that yours is the absolute best, one and only answer is asking to be </a:t>
            </a:r>
            <a:r>
              <a:rPr lang="en-US" dirty="0" err="1" smtClean="0"/>
              <a:t>criticised</a:t>
            </a:r>
            <a:r>
              <a:rPr lang="en-US" dirty="0" smtClean="0"/>
              <a:t>!</a:t>
            </a:r>
          </a:p>
          <a:p>
            <a:pPr lvl="1"/>
            <a:r>
              <a:rPr lang="en-US" dirty="0" smtClean="0"/>
              <a:t>For example, consider the question, “What caused the Rwandan genocide?”</a:t>
            </a:r>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25</a:t>
            </a:fld>
            <a:endParaRPr lang="en-ZA"/>
          </a:p>
        </p:txBody>
      </p:sp>
    </p:spTree>
    <p:extLst>
      <p:ext uri="{BB962C8B-B14F-4D97-AF65-F5344CB8AC3E}">
        <p14:creationId xmlns:p14="http://schemas.microsoft.com/office/powerpoint/2010/main" val="1171933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477036838"/>
              </p:ext>
            </p:extLst>
          </p:nvPr>
        </p:nvGraphicFramePr>
        <p:xfrm>
          <a:off x="0" y="692694"/>
          <a:ext cx="9144000" cy="6165305"/>
        </p:xfrm>
        <a:graphic>
          <a:graphicData uri="http://schemas.openxmlformats.org/drawingml/2006/table">
            <a:tbl>
              <a:tblPr firstRow="1" bandRow="1">
                <a:tableStyleId>{5C22544A-7EE6-4342-B048-85BDC9FD1C3A}</a:tableStyleId>
              </a:tblPr>
              <a:tblGrid>
                <a:gridCol w="9144000"/>
              </a:tblGrid>
              <a:tr h="616530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bg1"/>
                        </a:solidFill>
                      </a:endParaRPr>
                    </a:p>
                    <a:p>
                      <a:pPr algn="just">
                        <a:lnSpc>
                          <a:spcPct val="110000"/>
                        </a:lnSpc>
                      </a:pPr>
                      <a:r>
                        <a:rPr kumimoji="0" lang="en-US" sz="2800" b="1" kern="1200" dirty="0" smtClean="0">
                          <a:solidFill>
                            <a:schemeClr val="bg1"/>
                          </a:solidFill>
                          <a:effectLst/>
                          <a:latin typeface="+mn-lt"/>
                          <a:ea typeface="+mn-ea"/>
                          <a:cs typeface="+mn-cs"/>
                        </a:rPr>
                        <a:t>How can you make these phrases “safer”?</a:t>
                      </a:r>
                    </a:p>
                    <a:p>
                      <a:pPr algn="just">
                        <a:lnSpc>
                          <a:spcPct val="110000"/>
                        </a:lnSpc>
                      </a:pPr>
                      <a:endParaRPr kumimoji="0" lang="en-US" sz="2800" b="1" kern="1200" dirty="0" smtClean="0">
                        <a:solidFill>
                          <a:schemeClr val="bg1"/>
                        </a:solidFill>
                        <a:effectLst/>
                        <a:latin typeface="+mn-lt"/>
                        <a:ea typeface="+mn-ea"/>
                        <a:cs typeface="+mn-cs"/>
                      </a:endParaRPr>
                    </a:p>
                    <a:p>
                      <a:pPr marL="457200" indent="-457200" algn="just">
                        <a:lnSpc>
                          <a:spcPct val="110000"/>
                        </a:lnSpc>
                        <a:buFontTx/>
                        <a:buChar char="-"/>
                      </a:pPr>
                      <a:r>
                        <a:rPr kumimoji="0" lang="en-US" sz="2800" b="1" kern="1200" dirty="0" smtClean="0">
                          <a:solidFill>
                            <a:schemeClr val="bg1"/>
                          </a:solidFill>
                          <a:effectLst/>
                          <a:latin typeface="+mn-lt"/>
                          <a:ea typeface="+mn-ea"/>
                          <a:cs typeface="+mn-cs"/>
                        </a:rPr>
                        <a:t>This proves…</a:t>
                      </a:r>
                    </a:p>
                    <a:p>
                      <a:pPr marL="457200" indent="-457200" algn="just">
                        <a:lnSpc>
                          <a:spcPct val="110000"/>
                        </a:lnSpc>
                        <a:buFontTx/>
                        <a:buChar char="-"/>
                      </a:pPr>
                      <a:r>
                        <a:rPr kumimoji="0" lang="en-US" sz="2800" b="1" kern="1200" dirty="0" smtClean="0">
                          <a:solidFill>
                            <a:schemeClr val="bg1"/>
                          </a:solidFill>
                          <a:effectLst/>
                          <a:latin typeface="+mn-lt"/>
                          <a:ea typeface="+mn-ea"/>
                          <a:cs typeface="+mn-cs"/>
                        </a:rPr>
                        <a:t>This</a:t>
                      </a:r>
                      <a:r>
                        <a:rPr kumimoji="0" lang="en-US" sz="2800" b="1" kern="1200" baseline="0" dirty="0" smtClean="0">
                          <a:solidFill>
                            <a:schemeClr val="bg1"/>
                          </a:solidFill>
                          <a:effectLst/>
                          <a:latin typeface="+mn-lt"/>
                          <a:ea typeface="+mn-ea"/>
                          <a:cs typeface="+mn-cs"/>
                        </a:rPr>
                        <a:t> example shows</a:t>
                      </a:r>
                      <a:r>
                        <a:rPr kumimoji="0" lang="en-US" sz="2800" b="1" kern="1200" dirty="0" smtClean="0">
                          <a:solidFill>
                            <a:schemeClr val="bg1"/>
                          </a:solidFill>
                          <a:effectLst/>
                          <a:latin typeface="+mn-lt"/>
                          <a:ea typeface="+mn-ea"/>
                          <a:cs typeface="+mn-cs"/>
                        </a:rPr>
                        <a:t>…</a:t>
                      </a:r>
                    </a:p>
                    <a:p>
                      <a:pPr marL="457200" indent="-457200" algn="just">
                        <a:lnSpc>
                          <a:spcPct val="110000"/>
                        </a:lnSpc>
                        <a:buFontTx/>
                        <a:buChar char="-"/>
                      </a:pPr>
                      <a:r>
                        <a:rPr lang="en-ZA" sz="2800" dirty="0" smtClean="0">
                          <a:solidFill>
                            <a:schemeClr val="bg1"/>
                          </a:solidFill>
                        </a:rPr>
                        <a:t>Mamdani’s argument is convincing</a:t>
                      </a:r>
                    </a:p>
                    <a:p>
                      <a:pPr marL="457200" indent="-457200" algn="just">
                        <a:lnSpc>
                          <a:spcPct val="110000"/>
                        </a:lnSpc>
                        <a:buFontTx/>
                        <a:buChar char="-"/>
                      </a:pPr>
                      <a:r>
                        <a:rPr lang="en-ZA" sz="2800" dirty="0" smtClean="0">
                          <a:solidFill>
                            <a:schemeClr val="bg1"/>
                          </a:solidFill>
                        </a:rPr>
                        <a:t>The</a:t>
                      </a:r>
                      <a:r>
                        <a:rPr lang="en-ZA" sz="2800" baseline="0" dirty="0" smtClean="0">
                          <a:solidFill>
                            <a:schemeClr val="bg1"/>
                          </a:solidFill>
                        </a:rPr>
                        <a:t> main cause was</a:t>
                      </a:r>
                      <a:r>
                        <a:rPr lang="en-US" sz="2800" baseline="0" dirty="0" smtClean="0">
                          <a:solidFill>
                            <a:schemeClr val="bg1"/>
                          </a:solidFill>
                        </a:rPr>
                        <a:t>…</a:t>
                      </a:r>
                    </a:p>
                    <a:p>
                      <a:pPr marL="457200" indent="-457200" algn="just">
                        <a:lnSpc>
                          <a:spcPct val="110000"/>
                        </a:lnSpc>
                        <a:buFontTx/>
                        <a:buChar char="-"/>
                      </a:pPr>
                      <a:r>
                        <a:rPr lang="en-US" sz="2800" baseline="0" dirty="0" smtClean="0">
                          <a:solidFill>
                            <a:schemeClr val="bg1"/>
                          </a:solidFill>
                        </a:rPr>
                        <a:t>He completely ignores that fact that…</a:t>
                      </a:r>
                    </a:p>
                    <a:p>
                      <a:pPr marL="457200" indent="-457200" algn="just">
                        <a:lnSpc>
                          <a:spcPct val="110000"/>
                        </a:lnSpc>
                        <a:buFontTx/>
                        <a:buChar char="-"/>
                      </a:pPr>
                      <a:r>
                        <a:rPr lang="en-US" sz="2800" baseline="0" dirty="0" smtClean="0">
                          <a:solidFill>
                            <a:schemeClr val="bg1"/>
                          </a:solidFill>
                        </a:rPr>
                        <a:t>One can definitely see that…</a:t>
                      </a:r>
                    </a:p>
                    <a:p>
                      <a:pPr marL="457200" indent="-457200" algn="just">
                        <a:lnSpc>
                          <a:spcPct val="110000"/>
                        </a:lnSpc>
                        <a:buFontTx/>
                        <a:buChar char="-"/>
                      </a:pPr>
                      <a:r>
                        <a:rPr lang="en-US" sz="2800" baseline="0" dirty="0" smtClean="0">
                          <a:solidFill>
                            <a:schemeClr val="bg1"/>
                          </a:solidFill>
                        </a:rPr>
                        <a:t>The truth is that…</a:t>
                      </a:r>
                    </a:p>
                    <a:p>
                      <a:pPr marL="457200" indent="-457200" algn="just">
                        <a:lnSpc>
                          <a:spcPct val="110000"/>
                        </a:lnSpc>
                        <a:buFontTx/>
                        <a:buChar char="-"/>
                      </a:pPr>
                      <a:endParaRPr lang="en-US" sz="2800" baseline="0" dirty="0" smtClean="0">
                        <a:solidFill>
                          <a:schemeClr val="bg1"/>
                        </a:solidFill>
                      </a:endParaRPr>
                    </a:p>
                    <a:p>
                      <a:pPr marL="457200" indent="-457200" algn="just">
                        <a:lnSpc>
                          <a:spcPct val="110000"/>
                        </a:lnSpc>
                        <a:buFontTx/>
                        <a:buChar char="-"/>
                      </a:pPr>
                      <a:endParaRPr lang="en-US" sz="2800" baseline="0" dirty="0" smtClean="0">
                        <a:solidFill>
                          <a:schemeClr val="bg1"/>
                        </a:solidFill>
                      </a:endParaRPr>
                    </a:p>
                    <a:p>
                      <a:pPr marL="457200" indent="-457200" algn="just">
                        <a:lnSpc>
                          <a:spcPct val="110000"/>
                        </a:lnSpc>
                        <a:buFontTx/>
                        <a:buChar char="-"/>
                      </a:pPr>
                      <a:endParaRPr lang="en-ZA" sz="2800" dirty="0" smtClean="0">
                        <a:solidFill>
                          <a:schemeClr val="bg1"/>
                        </a:solidFill>
                      </a:endParaRPr>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596167814"/>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i="1" dirty="0" smtClean="0"/>
                        <a:t>Class Activity – Safer</a:t>
                      </a:r>
                      <a:r>
                        <a:rPr lang="en-US" sz="3600" i="1" baseline="0" dirty="0" smtClean="0"/>
                        <a:t> Statements</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26</a:t>
            </a:fld>
            <a:endParaRPr lang="en-ZA"/>
          </a:p>
        </p:txBody>
      </p:sp>
    </p:spTree>
    <p:extLst>
      <p:ext uri="{BB962C8B-B14F-4D97-AF65-F5344CB8AC3E}">
        <p14:creationId xmlns:p14="http://schemas.microsoft.com/office/powerpoint/2010/main" val="3829043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Wrapping up</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r>
              <a:rPr lang="en-US" dirty="0" smtClean="0"/>
              <a:t>A good argumentative essay…</a:t>
            </a:r>
          </a:p>
          <a:p>
            <a:pPr marL="0" indent="0">
              <a:buNone/>
            </a:pPr>
            <a:r>
              <a:rPr lang="en-US" dirty="0" smtClean="0"/>
              <a:t>… is logically structured</a:t>
            </a:r>
          </a:p>
          <a:p>
            <a:pPr marL="0" indent="0">
              <a:buNone/>
            </a:pPr>
            <a:r>
              <a:rPr lang="en-US" dirty="0" smtClean="0"/>
              <a:t>… has a clear introduction</a:t>
            </a:r>
          </a:p>
          <a:p>
            <a:pPr marL="0" indent="0">
              <a:buNone/>
            </a:pPr>
            <a:r>
              <a:rPr lang="en-US" dirty="0" smtClean="0"/>
              <a:t>… makes explicit, why certain points/pieces of information and evidence are relevant</a:t>
            </a:r>
          </a:p>
          <a:p>
            <a:pPr marL="0" indent="0">
              <a:buNone/>
            </a:pPr>
            <a:r>
              <a:rPr lang="en-US" dirty="0" smtClean="0"/>
              <a:t>… does not misrepresent other authors’ arguments just to “prove” a point</a:t>
            </a:r>
          </a:p>
          <a:p>
            <a:pPr marL="0" indent="0">
              <a:buNone/>
            </a:pPr>
            <a:r>
              <a:rPr lang="en-US" dirty="0" smtClean="0"/>
              <a:t>… engages critically with the literature</a:t>
            </a:r>
          </a:p>
          <a:p>
            <a:pPr marL="0" indent="0">
              <a:buNone/>
            </a:pPr>
            <a:r>
              <a:rPr lang="en-US" dirty="0" smtClean="0"/>
              <a:t>… makes cautious conclusions rather than stark statements</a:t>
            </a:r>
          </a:p>
          <a:p>
            <a:pPr marL="0" indent="0">
              <a:buNone/>
            </a:pPr>
            <a:endParaRPr lang="en-US" dirty="0" smtClean="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27</a:t>
            </a:fld>
            <a:endParaRPr lang="en-ZA"/>
          </a:p>
        </p:txBody>
      </p:sp>
    </p:spTree>
    <p:extLst>
      <p:ext uri="{BB962C8B-B14F-4D97-AF65-F5344CB8AC3E}">
        <p14:creationId xmlns:p14="http://schemas.microsoft.com/office/powerpoint/2010/main" val="3846859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Outline</a:t>
            </a:r>
            <a:endParaRPr lang="en-ZA" dirty="0"/>
          </a:p>
        </p:txBody>
      </p:sp>
      <p:sp>
        <p:nvSpPr>
          <p:cNvPr id="3" name="Content Placeholder 2"/>
          <p:cNvSpPr>
            <a:spLocks noGrp="1"/>
          </p:cNvSpPr>
          <p:nvPr>
            <p:ph sz="quarter" idx="1"/>
          </p:nvPr>
        </p:nvSpPr>
        <p:spPr/>
        <p:txBody>
          <a:bodyPr>
            <a:normAutofit lnSpcReduction="10000"/>
          </a:bodyPr>
          <a:lstStyle/>
          <a:p>
            <a:pPr marL="514350" indent="-514350">
              <a:buFont typeface="+mj-lt"/>
              <a:buAutoNum type="arabicPeriod"/>
            </a:pPr>
            <a:r>
              <a:rPr lang="en-ZA" dirty="0" smtClean="0"/>
              <a:t>Structure</a:t>
            </a:r>
          </a:p>
          <a:p>
            <a:pPr marL="514350" indent="-514350">
              <a:buFont typeface="+mj-lt"/>
              <a:buAutoNum type="arabicPeriod"/>
            </a:pPr>
            <a:endParaRPr lang="en-ZA" dirty="0" smtClean="0"/>
          </a:p>
          <a:p>
            <a:pPr marL="514350" indent="-514350">
              <a:buFont typeface="+mj-lt"/>
              <a:buAutoNum type="arabicPeriod"/>
            </a:pPr>
            <a:r>
              <a:rPr lang="en-ZA" dirty="0"/>
              <a:t>Description vs. </a:t>
            </a:r>
            <a:r>
              <a:rPr lang="en-ZA" dirty="0" smtClean="0"/>
              <a:t>Argumentation &amp; Analysis</a:t>
            </a:r>
          </a:p>
          <a:p>
            <a:pPr marL="514350" indent="-514350">
              <a:buFont typeface="+mj-lt"/>
              <a:buAutoNum type="arabicPeriod"/>
            </a:pPr>
            <a:endParaRPr lang="en-ZA" dirty="0" smtClean="0"/>
          </a:p>
          <a:p>
            <a:pPr marL="514350" indent="-514350">
              <a:buFont typeface="+mj-lt"/>
              <a:buAutoNum type="arabicPeriod"/>
            </a:pPr>
            <a:r>
              <a:rPr lang="en-ZA" dirty="0" smtClean="0"/>
              <a:t>Fact &amp; Evidence vs. Opinion </a:t>
            </a:r>
          </a:p>
          <a:p>
            <a:pPr marL="514350" indent="-514350">
              <a:buFont typeface="+mj-lt"/>
              <a:buAutoNum type="arabicPeriod"/>
            </a:pPr>
            <a:endParaRPr lang="en-ZA" dirty="0" smtClean="0"/>
          </a:p>
          <a:p>
            <a:pPr marL="514350" indent="-514350">
              <a:buFont typeface="+mj-lt"/>
              <a:buAutoNum type="arabicPeriod"/>
            </a:pPr>
            <a:r>
              <a:rPr lang="en-ZA" dirty="0" smtClean="0"/>
              <a:t>Quantitative vs. Qualitative Research</a:t>
            </a:r>
          </a:p>
          <a:p>
            <a:pPr marL="514350" indent="-514350">
              <a:buFont typeface="+mj-lt"/>
              <a:buAutoNum type="arabicPeriod"/>
            </a:pPr>
            <a:endParaRPr lang="en-ZA" dirty="0" smtClean="0"/>
          </a:p>
          <a:p>
            <a:pPr marL="514350" indent="-514350">
              <a:buFont typeface="+mj-lt"/>
              <a:buAutoNum type="arabicPeriod"/>
            </a:pPr>
            <a:r>
              <a:rPr lang="en-ZA" dirty="0" smtClean="0"/>
              <a:t>Nuance and Persuasion</a:t>
            </a:r>
          </a:p>
          <a:p>
            <a:pPr marL="514350" indent="-514350">
              <a:buFont typeface="+mj-lt"/>
              <a:buAutoNum type="arabicPeriod"/>
            </a:pP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3</a:t>
            </a:fld>
            <a:endParaRPr lang="en-Z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1. Structure</a:t>
            </a:r>
            <a:endParaRPr lang="en-ZA" dirty="0"/>
          </a:p>
        </p:txBody>
      </p:sp>
      <p:sp>
        <p:nvSpPr>
          <p:cNvPr id="3" name="Content Placeholder 2"/>
          <p:cNvSpPr>
            <a:spLocks noGrp="1"/>
          </p:cNvSpPr>
          <p:nvPr>
            <p:ph sz="quarter" idx="1"/>
          </p:nvPr>
        </p:nvSpPr>
        <p:spPr/>
        <p:txBody>
          <a:bodyPr>
            <a:normAutofit/>
          </a:bodyPr>
          <a:lstStyle/>
          <a:p>
            <a:pPr marL="0" indent="0">
              <a:buNone/>
            </a:pPr>
            <a:endParaRPr lang="en-ZA" dirty="0" smtClean="0"/>
          </a:p>
          <a:p>
            <a:pPr marL="0" indent="0">
              <a:buNone/>
            </a:pPr>
            <a:endParaRPr lang="en-ZA" dirty="0"/>
          </a:p>
          <a:p>
            <a:pPr marL="0" indent="0" algn="ctr">
              <a:buNone/>
            </a:pPr>
            <a:r>
              <a:rPr lang="en-US" sz="3200" b="1" dirty="0">
                <a:solidFill>
                  <a:schemeClr val="accent4">
                    <a:lumMod val="50000"/>
                  </a:schemeClr>
                </a:solidFill>
              </a:rPr>
              <a:t>How does </a:t>
            </a:r>
            <a:r>
              <a:rPr lang="en-US" sz="3200" b="1" dirty="0" err="1">
                <a:solidFill>
                  <a:schemeClr val="accent4">
                    <a:lumMod val="50000"/>
                  </a:schemeClr>
                </a:solidFill>
              </a:rPr>
              <a:t>Mahmood</a:t>
            </a:r>
            <a:r>
              <a:rPr lang="en-US" sz="3200" b="1" dirty="0">
                <a:solidFill>
                  <a:schemeClr val="accent4">
                    <a:lumMod val="50000"/>
                  </a:schemeClr>
                </a:solidFill>
              </a:rPr>
              <a:t> </a:t>
            </a:r>
            <a:r>
              <a:rPr lang="en-US" sz="3200" b="1" dirty="0" err="1">
                <a:solidFill>
                  <a:schemeClr val="accent4">
                    <a:lumMod val="50000"/>
                  </a:schemeClr>
                </a:solidFill>
              </a:rPr>
              <a:t>Mamdani</a:t>
            </a:r>
            <a:r>
              <a:rPr lang="en-US" sz="3200" b="1" dirty="0">
                <a:solidFill>
                  <a:schemeClr val="accent4">
                    <a:lumMod val="50000"/>
                  </a:schemeClr>
                </a:solidFill>
              </a:rPr>
              <a:t> explain mass participation in the 1994 Rwandan genocide? Do you find his arguments convincing? If so, why?</a:t>
            </a:r>
          </a:p>
          <a:p>
            <a:pPr marL="0" indent="0">
              <a:buNone/>
            </a:pP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4</a:t>
            </a:fld>
            <a:endParaRPr lang="en-ZA"/>
          </a:p>
        </p:txBody>
      </p:sp>
    </p:spTree>
    <p:extLst>
      <p:ext uri="{BB962C8B-B14F-4D97-AF65-F5344CB8AC3E}">
        <p14:creationId xmlns:p14="http://schemas.microsoft.com/office/powerpoint/2010/main" val="3686585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1. Structure</a:t>
            </a:r>
            <a:endParaRPr lang="en-ZA" dirty="0"/>
          </a:p>
        </p:txBody>
      </p:sp>
      <p:sp>
        <p:nvSpPr>
          <p:cNvPr id="3" name="Content Placeholder 2"/>
          <p:cNvSpPr>
            <a:spLocks noGrp="1"/>
          </p:cNvSpPr>
          <p:nvPr>
            <p:ph sz="quarter" idx="1"/>
          </p:nvPr>
        </p:nvSpPr>
        <p:spPr/>
        <p:txBody>
          <a:bodyPr>
            <a:normAutofit/>
          </a:bodyPr>
          <a:lstStyle/>
          <a:p>
            <a:pPr>
              <a:buFontTx/>
              <a:buChar char="-"/>
            </a:pPr>
            <a:r>
              <a:rPr lang="en-ZA" dirty="0" smtClean="0"/>
              <a:t>Overall structure is important!</a:t>
            </a:r>
          </a:p>
          <a:p>
            <a:pPr marL="0" indent="0">
              <a:buNone/>
            </a:pPr>
            <a:endParaRPr lang="en-ZA" dirty="0"/>
          </a:p>
          <a:p>
            <a:pPr>
              <a:buFontTx/>
              <a:buChar char="-"/>
            </a:pPr>
            <a:r>
              <a:rPr lang="en-ZA" b="1" dirty="0" smtClean="0"/>
              <a:t>Introductions</a:t>
            </a:r>
            <a:r>
              <a:rPr lang="en-ZA" dirty="0" smtClean="0"/>
              <a:t> provide an initial roadmap to your argument </a:t>
            </a:r>
          </a:p>
          <a:p>
            <a:pPr lvl="1">
              <a:buFontTx/>
              <a:buChar char="-"/>
            </a:pPr>
            <a:r>
              <a:rPr lang="en-ZA" dirty="0" smtClean="0"/>
              <a:t>Introductions should contain:</a:t>
            </a:r>
          </a:p>
          <a:p>
            <a:pPr lvl="2">
              <a:buFontTx/>
              <a:buChar char="-"/>
            </a:pPr>
            <a:r>
              <a:rPr lang="en-ZA" dirty="0" smtClean="0"/>
              <a:t>1-2 lead-in sentences</a:t>
            </a:r>
          </a:p>
          <a:p>
            <a:pPr lvl="2">
              <a:buFontTx/>
              <a:buChar char="-"/>
            </a:pPr>
            <a:r>
              <a:rPr lang="en-ZA" dirty="0" smtClean="0"/>
              <a:t>A clear </a:t>
            </a:r>
            <a:r>
              <a:rPr lang="en-ZA" b="1" dirty="0" smtClean="0"/>
              <a:t>thesis statement</a:t>
            </a:r>
          </a:p>
          <a:p>
            <a:pPr lvl="2">
              <a:buFontTx/>
              <a:buChar char="-"/>
            </a:pPr>
            <a:r>
              <a:rPr lang="en-ZA" dirty="0" smtClean="0"/>
              <a:t>A </a:t>
            </a:r>
            <a:r>
              <a:rPr lang="en-ZA" b="1" dirty="0" smtClean="0"/>
              <a:t>brief outline </a:t>
            </a:r>
            <a:r>
              <a:rPr lang="en-ZA" dirty="0" smtClean="0"/>
              <a:t>of your argument</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5</a:t>
            </a:fld>
            <a:endParaRPr lang="en-Z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64778446"/>
              </p:ext>
            </p:extLst>
          </p:nvPr>
        </p:nvGraphicFramePr>
        <p:xfrm>
          <a:off x="107504" y="692694"/>
          <a:ext cx="8928992" cy="6165305"/>
        </p:xfrm>
        <a:graphic>
          <a:graphicData uri="http://schemas.openxmlformats.org/drawingml/2006/table">
            <a:tbl>
              <a:tblPr firstRow="1" bandRow="1">
                <a:tableStyleId>{5C22544A-7EE6-4342-B048-85BDC9FD1C3A}</a:tableStyleId>
              </a:tblPr>
              <a:tblGrid>
                <a:gridCol w="8928992"/>
              </a:tblGrid>
              <a:tr h="616530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tx1"/>
                        </a:solidFill>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When one is asked to give an example of genocide, they are likely to give the holocaust during World War II as their example. While the holocaust is recognized as one of the most inhumane events in history, it should be known that Rwanda genocide in 1994 was more efficient than the holocaust. The Rwandan genocide took place between April 6</a:t>
                      </a:r>
                      <a:r>
                        <a:rPr lang="en-US" sz="2000" b="0" baseline="30000" dirty="0" smtClean="0">
                          <a:solidFill>
                            <a:schemeClr val="tx1"/>
                          </a:solidFill>
                        </a:rPr>
                        <a:t>th</a:t>
                      </a:r>
                      <a:r>
                        <a:rPr lang="en-US" sz="2000" b="0" dirty="0" smtClean="0">
                          <a:solidFill>
                            <a:schemeClr val="tx1"/>
                          </a:solidFill>
                        </a:rPr>
                        <a:t> and July 1994 and lasted a mere 100 days, but during those 100 days the death toll rose to an estimated 800,000 (BBC). In mathematical terms, the Rwanda genocide was three times more effective then the Holocaust in terms of deaths during its length of time. This genocide was lead by Hutu Power, a group of Hutu extremists, against the Tutsi. One of the most interesting facts about the Rwandan genocide is the mass participation that the Hutu Power was able to attract in the genocide. In the novel, </a:t>
                      </a:r>
                      <a:r>
                        <a:rPr lang="en-US" sz="2000" b="0" i="1" dirty="0" smtClean="0">
                          <a:solidFill>
                            <a:schemeClr val="tx1"/>
                          </a:solidFill>
                        </a:rPr>
                        <a:t>When Victims becomes Killers,</a:t>
                      </a:r>
                      <a:r>
                        <a:rPr lang="en-US" sz="2000" b="0" dirty="0" smtClean="0">
                          <a:solidFill>
                            <a:schemeClr val="tx1"/>
                          </a:solidFill>
                        </a:rPr>
                        <a:t> author </a:t>
                      </a:r>
                      <a:r>
                        <a:rPr lang="en-US" sz="2000" b="0" dirty="0" err="1" smtClean="0">
                          <a:solidFill>
                            <a:schemeClr val="tx1"/>
                          </a:solidFill>
                        </a:rPr>
                        <a:t>Mahmood</a:t>
                      </a:r>
                      <a:r>
                        <a:rPr lang="en-US" sz="2000" b="0" dirty="0" smtClean="0">
                          <a:solidFill>
                            <a:schemeClr val="tx1"/>
                          </a:solidFill>
                        </a:rPr>
                        <a:t> </a:t>
                      </a:r>
                      <a:r>
                        <a:rPr lang="en-US" sz="2000" b="0" dirty="0" err="1" smtClean="0">
                          <a:solidFill>
                            <a:schemeClr val="tx1"/>
                          </a:solidFill>
                        </a:rPr>
                        <a:t>Mamdani</a:t>
                      </a:r>
                      <a:r>
                        <a:rPr lang="en-US" sz="2000" b="0" dirty="0" smtClean="0">
                          <a:solidFill>
                            <a:schemeClr val="tx1"/>
                          </a:solidFill>
                        </a:rPr>
                        <a:t> argues that the mass participation of the genocide was caused because of politics. </a:t>
                      </a:r>
                      <a:r>
                        <a:rPr lang="en-US" sz="2000" b="0" dirty="0" err="1" smtClean="0">
                          <a:solidFill>
                            <a:schemeClr val="tx1"/>
                          </a:solidFill>
                        </a:rPr>
                        <a:t>Mahmood</a:t>
                      </a:r>
                      <a:r>
                        <a:rPr lang="en-US" sz="2000" b="0" dirty="0" smtClean="0">
                          <a:solidFill>
                            <a:schemeClr val="tx1"/>
                          </a:solidFill>
                        </a:rPr>
                        <a:t> </a:t>
                      </a:r>
                      <a:r>
                        <a:rPr lang="en-US" sz="2000" b="0" dirty="0" err="1" smtClean="0">
                          <a:solidFill>
                            <a:schemeClr val="tx1"/>
                          </a:solidFill>
                        </a:rPr>
                        <a:t>Mamdani</a:t>
                      </a:r>
                      <a:r>
                        <a:rPr lang="en-US" sz="2000" b="0" dirty="0" smtClean="0">
                          <a:solidFill>
                            <a:schemeClr val="tx1"/>
                          </a:solidFill>
                        </a:rPr>
                        <a:t> states that the conflict in politics in the past between the Hutu and Tutsi was a continual problem between the ethnic groups, which eventually lead to the Rwandan genocide.</a:t>
                      </a:r>
                      <a:endParaRPr lang="en-GB" sz="2000" b="0" dirty="0" smtClean="0">
                        <a:solidFill>
                          <a:schemeClr val="tx1"/>
                        </a:solidFill>
                      </a:endParaRPr>
                    </a:p>
                    <a:p>
                      <a:pPr algn="just"/>
                      <a:endParaRPr lang="en-ZA" sz="3600" dirty="0" smtClean="0">
                        <a:solidFill>
                          <a:schemeClr val="tx1"/>
                        </a:solidFill>
                      </a:endParaRPr>
                    </a:p>
                  </a:txBody>
                  <a:tcPr>
                    <a:no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255495336"/>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3600" i="1" dirty="0" smtClean="0"/>
                        <a:t>Introductions</a:t>
                      </a:r>
                      <a:r>
                        <a:rPr lang="en-ZA" sz="3600" i="1" baseline="0" dirty="0" smtClean="0"/>
                        <a:t> </a:t>
                      </a:r>
                      <a:r>
                        <a:rPr lang="en-US" sz="3600" i="1" baseline="0" dirty="0" smtClean="0"/>
                        <a:t>–</a:t>
                      </a:r>
                      <a:r>
                        <a:rPr lang="en-ZA" sz="3600" i="1" baseline="0" dirty="0" smtClean="0"/>
                        <a:t> Exhibit A</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6</a:t>
            </a:fld>
            <a:endParaRPr lang="en-ZA"/>
          </a:p>
        </p:txBody>
      </p:sp>
    </p:spTree>
    <p:extLst>
      <p:ext uri="{BB962C8B-B14F-4D97-AF65-F5344CB8AC3E}">
        <p14:creationId xmlns:p14="http://schemas.microsoft.com/office/powerpoint/2010/main" val="2828304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850057127"/>
              </p:ext>
            </p:extLst>
          </p:nvPr>
        </p:nvGraphicFramePr>
        <p:xfrm>
          <a:off x="107504" y="692694"/>
          <a:ext cx="8928992" cy="6165305"/>
        </p:xfrm>
        <a:graphic>
          <a:graphicData uri="http://schemas.openxmlformats.org/drawingml/2006/table">
            <a:tbl>
              <a:tblPr firstRow="1" bandRow="1">
                <a:tableStyleId>{5C22544A-7EE6-4342-B048-85BDC9FD1C3A}</a:tableStyleId>
              </a:tblPr>
              <a:tblGrid>
                <a:gridCol w="8928992"/>
              </a:tblGrid>
              <a:tr h="616530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dirty="0" smtClean="0">
                        <a:solidFill>
                          <a:srgbClr val="000000"/>
                        </a:solidFill>
                      </a:endParaRPr>
                    </a:p>
                    <a:p>
                      <a:pPr algn="just">
                        <a:lnSpc>
                          <a:spcPct val="100000"/>
                        </a:lnSpc>
                        <a:buNone/>
                      </a:pPr>
                      <a:r>
                        <a:rPr lang="en-GB" sz="2000" b="0" dirty="0" smtClean="0">
                          <a:solidFill>
                            <a:srgbClr val="000000"/>
                          </a:solidFill>
                        </a:rPr>
                        <a:t>Popular mass participation during the 1994 Rwandan genocide has been a topic of great academic debate since the genocide ended. Several theorists have attempted to establish why so many Hutus, who had never killed before, engaged in the mass murder of nearly one million Tutsis. This essay will critically analyse </a:t>
                      </a:r>
                      <a:r>
                        <a:rPr lang="en-GB" sz="2000" b="0" dirty="0" err="1" smtClean="0">
                          <a:solidFill>
                            <a:srgbClr val="000000"/>
                          </a:solidFill>
                        </a:rPr>
                        <a:t>Mahmood</a:t>
                      </a:r>
                      <a:r>
                        <a:rPr lang="en-GB" sz="2000" b="0" dirty="0" smtClean="0">
                          <a:solidFill>
                            <a:srgbClr val="000000"/>
                          </a:solidFill>
                        </a:rPr>
                        <a:t> </a:t>
                      </a:r>
                      <a:r>
                        <a:rPr lang="en-GB" sz="2000" b="0" dirty="0" err="1" smtClean="0">
                          <a:solidFill>
                            <a:srgbClr val="000000"/>
                          </a:solidFill>
                        </a:rPr>
                        <a:t>Mamdani’s</a:t>
                      </a:r>
                      <a:r>
                        <a:rPr lang="en-GB" sz="2000" b="0" dirty="0" smtClean="0">
                          <a:solidFill>
                            <a:srgbClr val="000000"/>
                          </a:solidFill>
                        </a:rPr>
                        <a:t> argument that the genocide was mainly a result of the political manipulation of Hutu fears of a return to servitude under the Tutsi</a:t>
                      </a:r>
                      <a:r>
                        <a:rPr lang="en-GB" sz="2000" b="0" i="1" dirty="0" smtClean="0">
                          <a:solidFill>
                            <a:srgbClr val="000000"/>
                          </a:solidFill>
                        </a:rPr>
                        <a:t>.</a:t>
                      </a:r>
                      <a:r>
                        <a:rPr lang="en-GB" sz="2000" b="0" dirty="0" smtClean="0">
                          <a:solidFill>
                            <a:srgbClr val="000000"/>
                          </a:solidFill>
                        </a:rPr>
                        <a:t> Both the strengths and the weaknesses will be highlighted. Furthermore, alternatives to </a:t>
                      </a:r>
                      <a:r>
                        <a:rPr lang="en-GB" sz="2000" b="0" dirty="0" err="1" smtClean="0">
                          <a:solidFill>
                            <a:srgbClr val="000000"/>
                          </a:solidFill>
                        </a:rPr>
                        <a:t>Mamdani’s</a:t>
                      </a:r>
                      <a:r>
                        <a:rPr lang="en-GB" sz="2000" b="0" dirty="0" smtClean="0">
                          <a:solidFill>
                            <a:srgbClr val="000000"/>
                          </a:solidFill>
                        </a:rPr>
                        <a:t> argument, which </a:t>
                      </a:r>
                      <a:r>
                        <a:rPr lang="en-GB" sz="2000" b="0" dirty="0" err="1" smtClean="0">
                          <a:solidFill>
                            <a:srgbClr val="000000"/>
                          </a:solidFill>
                        </a:rPr>
                        <a:t>Mamdani</a:t>
                      </a:r>
                      <a:r>
                        <a:rPr lang="en-GB" sz="2000" b="0" dirty="0" smtClean="0">
                          <a:solidFill>
                            <a:srgbClr val="000000"/>
                          </a:solidFill>
                        </a:rPr>
                        <a:t> downplays, will be discussed in order to support the critiques. The alternatives which will be explored in this essay are: the effects of the 1970s economic crisis, cultural factors, and finally, the role of Hutu-on-Hutu violence. This</a:t>
                      </a:r>
                      <a:r>
                        <a:rPr lang="en-GB" sz="2000" b="0" baseline="0" dirty="0" smtClean="0">
                          <a:solidFill>
                            <a:srgbClr val="000000"/>
                          </a:solidFill>
                        </a:rPr>
                        <a:t> </a:t>
                      </a:r>
                      <a:r>
                        <a:rPr lang="en-GB" sz="2000" b="0" dirty="0" smtClean="0">
                          <a:solidFill>
                            <a:srgbClr val="000000"/>
                          </a:solidFill>
                        </a:rPr>
                        <a:t>essay ultimately concludes that while </a:t>
                      </a:r>
                      <a:r>
                        <a:rPr lang="en-GB" sz="2000" b="0" dirty="0" err="1" smtClean="0">
                          <a:solidFill>
                            <a:srgbClr val="000000"/>
                          </a:solidFill>
                        </a:rPr>
                        <a:t>Mamdani</a:t>
                      </a:r>
                      <a:r>
                        <a:rPr lang="en-GB" sz="2000" b="0" dirty="0" smtClean="0">
                          <a:solidFill>
                            <a:srgbClr val="000000"/>
                          </a:solidFill>
                        </a:rPr>
                        <a:t> provides a strong explanation for mass participation, his downplaying of several other important factors weakens his argument significantly. </a:t>
                      </a:r>
                    </a:p>
                    <a:p>
                      <a:pPr algn="just"/>
                      <a:endParaRPr lang="en-ZA" sz="3600" dirty="0" smtClean="0">
                        <a:solidFill>
                          <a:srgbClr val="000000"/>
                        </a:solidFill>
                      </a:endParaRPr>
                    </a:p>
                  </a:txBody>
                  <a:tcPr>
                    <a:no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901466949"/>
              </p:ext>
            </p:extLst>
          </p:nvPr>
        </p:nvGraphicFramePr>
        <p:xfrm>
          <a:off x="0" y="0"/>
          <a:ext cx="9144000" cy="764704"/>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3600" i="1" dirty="0" smtClean="0"/>
                        <a:t>Introductions</a:t>
                      </a:r>
                      <a:r>
                        <a:rPr lang="en-ZA" sz="3600" i="1" baseline="0" dirty="0" smtClean="0"/>
                        <a:t> </a:t>
                      </a:r>
                      <a:r>
                        <a:rPr lang="en-US" sz="3600" i="1" baseline="0" dirty="0" smtClean="0"/>
                        <a:t>–</a:t>
                      </a:r>
                      <a:r>
                        <a:rPr lang="en-ZA" sz="3600" i="1" baseline="0" dirty="0" smtClean="0"/>
                        <a:t> Exhibit B</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7</a:t>
            </a:fld>
            <a:endParaRPr lang="en-ZA"/>
          </a:p>
        </p:txBody>
      </p:sp>
    </p:spTree>
    <p:extLst>
      <p:ext uri="{BB962C8B-B14F-4D97-AF65-F5344CB8AC3E}">
        <p14:creationId xmlns:p14="http://schemas.microsoft.com/office/powerpoint/2010/main" val="2756303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75906225"/>
              </p:ext>
            </p:extLst>
          </p:nvPr>
        </p:nvGraphicFramePr>
        <p:xfrm>
          <a:off x="0" y="1052736"/>
          <a:ext cx="9144000" cy="5805263"/>
        </p:xfrm>
        <a:graphic>
          <a:graphicData uri="http://schemas.openxmlformats.org/drawingml/2006/table">
            <a:tbl>
              <a:tblPr firstRow="1" bandRow="1">
                <a:tableStyleId>{5C22544A-7EE6-4342-B048-85BDC9FD1C3A}</a:tableStyleId>
              </a:tblPr>
              <a:tblGrid>
                <a:gridCol w="9144000"/>
              </a:tblGrid>
              <a:tr h="5805263">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n-US" sz="2000" dirty="0" smtClean="0"/>
                    </a:p>
                    <a:p>
                      <a:pPr marL="457200" indent="-457200" algn="just">
                        <a:buFontTx/>
                        <a:buChar char="-"/>
                      </a:pPr>
                      <a:r>
                        <a:rPr lang="en-ZA" sz="2800" dirty="0" smtClean="0"/>
                        <a:t>Have</a:t>
                      </a:r>
                      <a:r>
                        <a:rPr lang="en-ZA" sz="2800" baseline="0" dirty="0" smtClean="0"/>
                        <a:t> a look at Exhibit B and make a brief outline of the student’s essay. What is she going to argue, and what part of her argument is she going to make in each paragraph?</a:t>
                      </a:r>
                    </a:p>
                    <a:p>
                      <a:pPr marL="457200" indent="-457200" algn="just">
                        <a:buFontTx/>
                        <a:buChar char="-"/>
                      </a:pPr>
                      <a:endParaRPr lang="en-ZA" sz="2800" baseline="0" dirty="0" smtClean="0"/>
                    </a:p>
                    <a:p>
                      <a:pPr marL="457200" indent="-457200" algn="just">
                        <a:buFontTx/>
                        <a:buChar char="-"/>
                      </a:pPr>
                      <a:r>
                        <a:rPr lang="en-ZA" sz="2800" baseline="0" dirty="0" smtClean="0"/>
                        <a:t>Thesis Statement:</a:t>
                      </a:r>
                    </a:p>
                    <a:p>
                      <a:pPr marL="457200" indent="-457200" algn="just">
                        <a:buFontTx/>
                        <a:buChar char="-"/>
                      </a:pPr>
                      <a:r>
                        <a:rPr lang="en-ZA" sz="2800" baseline="0" dirty="0" smtClean="0"/>
                        <a:t>Paragraph 1:</a:t>
                      </a:r>
                    </a:p>
                    <a:p>
                      <a:pPr marL="457200" indent="-457200" algn="just">
                        <a:buFontTx/>
                        <a:buChar char="-"/>
                      </a:pPr>
                      <a:r>
                        <a:rPr lang="en-ZA" sz="2800" baseline="0" dirty="0" smtClean="0"/>
                        <a:t>Paragraph 2:</a:t>
                      </a:r>
                    </a:p>
                    <a:p>
                      <a:pPr marL="457200" indent="-457200" algn="just">
                        <a:buFontTx/>
                        <a:buChar char="-"/>
                      </a:pPr>
                      <a:r>
                        <a:rPr lang="en-ZA" sz="2800" baseline="0" dirty="0" smtClean="0"/>
                        <a:t>Paragraph 3:</a:t>
                      </a:r>
                    </a:p>
                    <a:p>
                      <a:pPr marL="457200" indent="-457200" algn="just">
                        <a:buFontTx/>
                        <a:buChar char="-"/>
                      </a:pPr>
                      <a:r>
                        <a:rPr lang="en-ZA" sz="2800" baseline="0" dirty="0" smtClean="0"/>
                        <a:t>Paragraph 4:</a:t>
                      </a:r>
                    </a:p>
                    <a:p>
                      <a:pPr marL="457200" indent="-457200" algn="just">
                        <a:buFontTx/>
                        <a:buChar char="-"/>
                      </a:pPr>
                      <a:r>
                        <a:rPr lang="en-ZA" sz="2800" baseline="0" dirty="0" smtClean="0"/>
                        <a:t>Paragraph 5:</a:t>
                      </a:r>
                    </a:p>
                    <a:p>
                      <a:pPr marL="457200" indent="-457200" algn="just">
                        <a:buFontTx/>
                        <a:buChar char="-"/>
                      </a:pPr>
                      <a:r>
                        <a:rPr lang="en-ZA" sz="2800" baseline="0" dirty="0" smtClean="0"/>
                        <a:t>Conclusion</a:t>
                      </a:r>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224729196"/>
              </p:ext>
            </p:extLst>
          </p:nvPr>
        </p:nvGraphicFramePr>
        <p:xfrm>
          <a:off x="0" y="0"/>
          <a:ext cx="9144000" cy="1188720"/>
        </p:xfrm>
        <a:graphic>
          <a:graphicData uri="http://schemas.openxmlformats.org/drawingml/2006/table">
            <a:tbl>
              <a:tblPr firstRow="1" bandRow="1">
                <a:tableStyleId>{21E4AEA4-8DFA-4A89-87EB-49C32662AFE0}</a:tableStyleId>
              </a:tblPr>
              <a:tblGrid>
                <a:gridCol w="9144000"/>
              </a:tblGrid>
              <a:tr h="7647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i="1" dirty="0" smtClean="0"/>
                        <a:t>Class Activity – Introductions and Outlines</a:t>
                      </a:r>
                      <a:endParaRPr lang="en-ZA" dirty="0"/>
                    </a:p>
                  </a:txBody>
                  <a:tcPr/>
                </a:tc>
              </a:tr>
            </a:tbl>
          </a:graphicData>
        </a:graphic>
      </p:graphicFrame>
      <p:sp>
        <p:nvSpPr>
          <p:cNvPr id="4" name="Slide Number Placeholder 3"/>
          <p:cNvSpPr>
            <a:spLocks noGrp="1"/>
          </p:cNvSpPr>
          <p:nvPr>
            <p:ph type="sldNum" sz="quarter" idx="12"/>
          </p:nvPr>
        </p:nvSpPr>
        <p:spPr/>
        <p:txBody>
          <a:bodyPr/>
          <a:lstStyle/>
          <a:p>
            <a:fld id="{397CEC65-05FF-45E2-BA13-C1E6D89C3971}" type="slidenum">
              <a:rPr lang="en-ZA" smtClean="0"/>
              <a:t>8</a:t>
            </a:fld>
            <a:endParaRPr lang="en-ZA"/>
          </a:p>
        </p:txBody>
      </p:sp>
    </p:spTree>
    <p:extLst>
      <p:ext uri="{BB962C8B-B14F-4D97-AF65-F5344CB8AC3E}">
        <p14:creationId xmlns:p14="http://schemas.microsoft.com/office/powerpoint/2010/main" val="4092868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1. Structure</a:t>
            </a:r>
            <a:endParaRPr lang="en-ZA" dirty="0"/>
          </a:p>
        </p:txBody>
      </p:sp>
      <p:sp>
        <p:nvSpPr>
          <p:cNvPr id="3" name="Content Placeholder 2"/>
          <p:cNvSpPr>
            <a:spLocks noGrp="1"/>
          </p:cNvSpPr>
          <p:nvPr>
            <p:ph sz="quarter" idx="1"/>
          </p:nvPr>
        </p:nvSpPr>
        <p:spPr/>
        <p:txBody>
          <a:bodyPr>
            <a:normAutofit fontScale="92500" lnSpcReduction="20000"/>
          </a:bodyPr>
          <a:lstStyle/>
          <a:p>
            <a:pPr algn="just"/>
            <a:r>
              <a:rPr lang="en-US" dirty="0"/>
              <a:t>An ‘Analytical’ Essay would look like </a:t>
            </a:r>
            <a:r>
              <a:rPr lang="en-US" dirty="0" smtClean="0"/>
              <a:t>this: </a:t>
            </a:r>
            <a:endParaRPr lang="en-ZA" dirty="0"/>
          </a:p>
          <a:p>
            <a:pPr lvl="1" algn="just"/>
            <a:r>
              <a:rPr lang="en-US" dirty="0"/>
              <a:t>Introduction.</a:t>
            </a:r>
            <a:endParaRPr lang="en-ZA" dirty="0"/>
          </a:p>
          <a:p>
            <a:pPr lvl="1" algn="just"/>
            <a:r>
              <a:rPr lang="en-US" dirty="0"/>
              <a:t>1. Brief summary of main author’s argument.</a:t>
            </a:r>
            <a:endParaRPr lang="en-ZA" dirty="0"/>
          </a:p>
          <a:p>
            <a:pPr lvl="1" algn="just"/>
            <a:r>
              <a:rPr lang="en-US" dirty="0"/>
              <a:t>2. Main author’s strong points – analyse and support with other authors and context/background.</a:t>
            </a:r>
            <a:endParaRPr lang="en-ZA" dirty="0"/>
          </a:p>
          <a:p>
            <a:pPr lvl="1" algn="just"/>
            <a:r>
              <a:rPr lang="en-US" dirty="0"/>
              <a:t>3. Point of weakness 1 – </a:t>
            </a:r>
            <a:r>
              <a:rPr lang="en-US" dirty="0" err="1"/>
              <a:t>criticise</a:t>
            </a:r>
            <a:r>
              <a:rPr lang="en-US" dirty="0"/>
              <a:t> using other authors, background and context.</a:t>
            </a:r>
            <a:endParaRPr lang="en-ZA" dirty="0"/>
          </a:p>
          <a:p>
            <a:pPr lvl="1" algn="just"/>
            <a:r>
              <a:rPr lang="en-US" dirty="0"/>
              <a:t>4. Point of weakness 2 – </a:t>
            </a:r>
            <a:r>
              <a:rPr lang="en-US" dirty="0" err="1"/>
              <a:t>criticise</a:t>
            </a:r>
            <a:r>
              <a:rPr lang="en-US" dirty="0"/>
              <a:t> using other authors, background and context</a:t>
            </a:r>
            <a:endParaRPr lang="en-ZA" dirty="0"/>
          </a:p>
          <a:p>
            <a:pPr lvl="1" algn="just"/>
            <a:r>
              <a:rPr lang="en-US" dirty="0"/>
              <a:t>5. Point of weakness 3 – </a:t>
            </a:r>
            <a:r>
              <a:rPr lang="en-US" dirty="0" err="1"/>
              <a:t>criticise</a:t>
            </a:r>
            <a:r>
              <a:rPr lang="en-US" dirty="0"/>
              <a:t> using other authors, background and context</a:t>
            </a:r>
            <a:endParaRPr lang="en-ZA" dirty="0"/>
          </a:p>
          <a:p>
            <a:pPr lvl="1" algn="just"/>
            <a:r>
              <a:rPr lang="en-US" dirty="0"/>
              <a:t>Conclusion</a:t>
            </a:r>
            <a:endParaRPr lang="en-ZA" dirty="0"/>
          </a:p>
        </p:txBody>
      </p:sp>
      <p:sp>
        <p:nvSpPr>
          <p:cNvPr id="4" name="Slide Number Placeholder 3"/>
          <p:cNvSpPr>
            <a:spLocks noGrp="1"/>
          </p:cNvSpPr>
          <p:nvPr>
            <p:ph type="sldNum" sz="quarter" idx="12"/>
          </p:nvPr>
        </p:nvSpPr>
        <p:spPr/>
        <p:txBody>
          <a:bodyPr>
            <a:normAutofit fontScale="85000" lnSpcReduction="20000"/>
          </a:bodyPr>
          <a:lstStyle/>
          <a:p>
            <a:fld id="{397CEC65-05FF-45E2-BA13-C1E6D89C3971}" type="slidenum">
              <a:rPr lang="en-ZA" smtClean="0"/>
              <a:t>9</a:t>
            </a:fld>
            <a:endParaRPr lang="en-ZA"/>
          </a:p>
        </p:txBody>
      </p:sp>
    </p:spTree>
    <p:extLst>
      <p:ext uri="{BB962C8B-B14F-4D97-AF65-F5344CB8AC3E}">
        <p14:creationId xmlns:p14="http://schemas.microsoft.com/office/powerpoint/2010/main" val="63358177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296</TotalTime>
  <Words>2202</Words>
  <Application>Microsoft Office PowerPoint</Application>
  <PresentationFormat>On-screen Show (4:3)</PresentationFormat>
  <Paragraphs>221</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Median</vt:lpstr>
      <vt:lpstr>Building an Argument</vt:lpstr>
      <vt:lpstr>PowerPoint Presentation</vt:lpstr>
      <vt:lpstr>Outline</vt:lpstr>
      <vt:lpstr>1. Structure</vt:lpstr>
      <vt:lpstr>1. Structure</vt:lpstr>
      <vt:lpstr>PowerPoint Presentation</vt:lpstr>
      <vt:lpstr>PowerPoint Presentation</vt:lpstr>
      <vt:lpstr>PowerPoint Presentation</vt:lpstr>
      <vt:lpstr>1. Structure</vt:lpstr>
      <vt:lpstr>1. Structure</vt:lpstr>
      <vt:lpstr>1. Structure</vt:lpstr>
      <vt:lpstr>PowerPoint Presentation</vt:lpstr>
      <vt:lpstr>2. Description vs. Argumentation &amp; Analysis</vt:lpstr>
      <vt:lpstr>PowerPoint Presentation</vt:lpstr>
      <vt:lpstr>PowerPoint Presentation</vt:lpstr>
      <vt:lpstr>2. Description vs. Argumentation &amp; Analysis</vt:lpstr>
      <vt:lpstr>3. Fact &amp; Evidence vs. Opinion</vt:lpstr>
      <vt:lpstr>3. Fact &amp; Evidence vs. Opinion</vt:lpstr>
      <vt:lpstr>PowerPoint Presentation</vt:lpstr>
      <vt:lpstr>PowerPoint Presentation</vt:lpstr>
      <vt:lpstr>4. Quantitative vs. Qualitative Research</vt:lpstr>
      <vt:lpstr>4. Quantitative vs. Qualitative Research</vt:lpstr>
      <vt:lpstr>4. Quantitative vs. Qualitative Research</vt:lpstr>
      <vt:lpstr>4. Quantitative vs. Qualitative Research</vt:lpstr>
      <vt:lpstr>5. Nuance &amp; Persuasion</vt:lpstr>
      <vt:lpstr>PowerPoint Presentation</vt:lpstr>
      <vt:lpstr>Wrapping up</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Skills development lectures</dc:title>
  <dc:creator>Laura</dc:creator>
  <cp:lastModifiedBy>User</cp:lastModifiedBy>
  <cp:revision>40</cp:revision>
  <dcterms:created xsi:type="dcterms:W3CDTF">2012-08-06T13:31:30Z</dcterms:created>
  <dcterms:modified xsi:type="dcterms:W3CDTF">2012-08-30T14:00:11Z</dcterms:modified>
</cp:coreProperties>
</file>