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4"/>
  </p:notesMasterIdLst>
  <p:handoutMasterIdLst>
    <p:handoutMasterId r:id="rId75"/>
  </p:handoutMasterIdLst>
  <p:sldIdLst>
    <p:sldId id="322" r:id="rId2"/>
    <p:sldId id="257" r:id="rId3"/>
    <p:sldId id="396" r:id="rId4"/>
    <p:sldId id="334" r:id="rId5"/>
    <p:sldId id="428" r:id="rId6"/>
    <p:sldId id="332" r:id="rId7"/>
    <p:sldId id="431" r:id="rId8"/>
    <p:sldId id="282" r:id="rId9"/>
    <p:sldId id="323" r:id="rId10"/>
    <p:sldId id="335" r:id="rId11"/>
    <p:sldId id="336" r:id="rId12"/>
    <p:sldId id="327" r:id="rId13"/>
    <p:sldId id="338" r:id="rId14"/>
    <p:sldId id="337" r:id="rId15"/>
    <p:sldId id="291" r:id="rId16"/>
    <p:sldId id="326" r:id="rId17"/>
    <p:sldId id="401" r:id="rId18"/>
    <p:sldId id="402" r:id="rId19"/>
    <p:sldId id="421" r:id="rId20"/>
    <p:sldId id="422" r:id="rId21"/>
    <p:sldId id="405" r:id="rId22"/>
    <p:sldId id="406" r:id="rId23"/>
    <p:sldId id="407" r:id="rId24"/>
    <p:sldId id="408" r:id="rId25"/>
    <p:sldId id="409" r:id="rId26"/>
    <p:sldId id="410" r:id="rId27"/>
    <p:sldId id="412" r:id="rId28"/>
    <p:sldId id="413" r:id="rId29"/>
    <p:sldId id="414" r:id="rId30"/>
    <p:sldId id="415" r:id="rId31"/>
    <p:sldId id="416" r:id="rId32"/>
    <p:sldId id="417" r:id="rId33"/>
    <p:sldId id="418" r:id="rId34"/>
    <p:sldId id="419" r:id="rId35"/>
    <p:sldId id="420" r:id="rId36"/>
    <p:sldId id="424" r:id="rId37"/>
    <p:sldId id="425" r:id="rId38"/>
    <p:sldId id="429" r:id="rId39"/>
    <p:sldId id="426" r:id="rId40"/>
    <p:sldId id="423" r:id="rId41"/>
    <p:sldId id="427" r:id="rId42"/>
    <p:sldId id="390" r:id="rId43"/>
    <p:sldId id="384" r:id="rId44"/>
    <p:sldId id="383" r:id="rId45"/>
    <p:sldId id="391" r:id="rId46"/>
    <p:sldId id="385" r:id="rId47"/>
    <p:sldId id="386" r:id="rId48"/>
    <p:sldId id="392" r:id="rId49"/>
    <p:sldId id="393" r:id="rId50"/>
    <p:sldId id="394" r:id="rId51"/>
    <p:sldId id="395" r:id="rId52"/>
    <p:sldId id="347" r:id="rId53"/>
    <p:sldId id="359" r:id="rId54"/>
    <p:sldId id="388" r:id="rId55"/>
    <p:sldId id="348" r:id="rId56"/>
    <p:sldId id="349" r:id="rId57"/>
    <p:sldId id="364" r:id="rId58"/>
    <p:sldId id="293" r:id="rId59"/>
    <p:sldId id="352" r:id="rId60"/>
    <p:sldId id="430" r:id="rId61"/>
    <p:sldId id="299" r:id="rId62"/>
    <p:sldId id="354" r:id="rId63"/>
    <p:sldId id="380" r:id="rId64"/>
    <p:sldId id="367" r:id="rId65"/>
    <p:sldId id="300" r:id="rId66"/>
    <p:sldId id="400" r:id="rId67"/>
    <p:sldId id="368" r:id="rId68"/>
    <p:sldId id="296" r:id="rId69"/>
    <p:sldId id="369" r:id="rId70"/>
    <p:sldId id="360" r:id="rId71"/>
    <p:sldId id="363" r:id="rId72"/>
    <p:sldId id="377" r:id="rId73"/>
  </p:sldIdLst>
  <p:sldSz cx="10160000" cy="7620000"/>
  <p:notesSz cx="6781800" cy="9918700"/>
  <p:custDataLst>
    <p:tags r:id="rId76"/>
  </p:custDataLst>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CDDEFF"/>
    <a:srgbClr val="000000"/>
    <a:srgbClr val="FFFFFF"/>
    <a:srgbClr val="0033CC"/>
    <a:srgbClr val="008000"/>
    <a:srgbClr val="FF6600"/>
    <a:srgbClr val="FF33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286" autoAdjust="0"/>
    <p:restoredTop sz="76978" autoAdjust="0"/>
  </p:normalViewPr>
  <p:slideViewPr>
    <p:cSldViewPr>
      <p:cViewPr varScale="1">
        <p:scale>
          <a:sx n="75" d="100"/>
          <a:sy n="75" d="100"/>
        </p:scale>
        <p:origin x="-828"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4674"/>
    </p:cViewPr>
  </p:sorterViewPr>
  <p:notesViewPr>
    <p:cSldViewPr>
      <p:cViewPr>
        <p:scale>
          <a:sx n="100" d="100"/>
          <a:sy n="100" d="100"/>
        </p:scale>
        <p:origin x="-2754" y="1152"/>
      </p:cViewPr>
      <p:guideLst>
        <p:guide orient="horz" pos="3124"/>
        <p:guide pos="2136"/>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ags" Target="tags/tag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2EAF3F4-6225-40E9-A2B5-F8E633E39FCE}"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ZA"/>
        </a:p>
      </dgm:t>
    </dgm:pt>
    <dgm:pt modelId="{59277291-3514-44B7-9A4F-E9558CAB78A3}">
      <dgm:prSet phldrT="[Text]"/>
      <dgm:spPr>
        <a:solidFill>
          <a:schemeClr val="bg2">
            <a:lumMod val="75000"/>
          </a:schemeClr>
        </a:solidFill>
      </dgm:spPr>
      <dgm:t>
        <a:bodyPr/>
        <a:lstStyle/>
        <a:p>
          <a:r>
            <a:rPr lang="en-ZA" b="1" dirty="0" smtClean="0">
              <a:latin typeface="Arial Narrow" pitchFamily="34" charset="0"/>
            </a:rPr>
            <a:t>Conceptualisation</a:t>
          </a:r>
          <a:endParaRPr lang="en-ZA" b="1" dirty="0">
            <a:latin typeface="Arial Narrow" pitchFamily="34" charset="0"/>
          </a:endParaRPr>
        </a:p>
      </dgm:t>
    </dgm:pt>
    <dgm:pt modelId="{83D433B3-8125-40DA-86D6-0EC080B77704}" type="parTrans" cxnId="{6D02BCB2-824B-4D8C-AE09-04E4636B15CE}">
      <dgm:prSet/>
      <dgm:spPr/>
      <dgm:t>
        <a:bodyPr/>
        <a:lstStyle/>
        <a:p>
          <a:endParaRPr lang="en-ZA"/>
        </a:p>
      </dgm:t>
    </dgm:pt>
    <dgm:pt modelId="{FF1D65A6-7DB5-4B29-86FE-66A40429EB2B}" type="sibTrans" cxnId="{6D02BCB2-824B-4D8C-AE09-04E4636B15CE}">
      <dgm:prSet/>
      <dgm:spPr>
        <a:ln w="19050"/>
      </dgm:spPr>
      <dgm:t>
        <a:bodyPr/>
        <a:lstStyle/>
        <a:p>
          <a:endParaRPr lang="en-ZA"/>
        </a:p>
      </dgm:t>
    </dgm:pt>
    <dgm:pt modelId="{90A15130-42A1-49DF-9F55-C1329963FA37}">
      <dgm:prSet phldrT="[Text]"/>
      <dgm:spPr>
        <a:solidFill>
          <a:schemeClr val="bg2">
            <a:lumMod val="75000"/>
          </a:schemeClr>
        </a:solidFill>
      </dgm:spPr>
      <dgm:t>
        <a:bodyPr/>
        <a:lstStyle/>
        <a:p>
          <a:r>
            <a:rPr lang="en-ZA" b="1" dirty="0" smtClean="0">
              <a:latin typeface="Arial Narrow" pitchFamily="34" charset="0"/>
            </a:rPr>
            <a:t>Data</a:t>
          </a:r>
          <a:r>
            <a:rPr lang="en-ZA" dirty="0" smtClean="0"/>
            <a:t> </a:t>
          </a:r>
          <a:r>
            <a:rPr lang="en-ZA" b="1" dirty="0" smtClean="0">
              <a:latin typeface="Arial Narrow" pitchFamily="34" charset="0"/>
            </a:rPr>
            <a:t>Collection</a:t>
          </a:r>
          <a:endParaRPr lang="en-ZA" b="1" dirty="0">
            <a:latin typeface="Arial Narrow" pitchFamily="34" charset="0"/>
          </a:endParaRPr>
        </a:p>
      </dgm:t>
    </dgm:pt>
    <dgm:pt modelId="{22FCC5E7-82BC-467D-AED2-7C2A8FE6A3DA}" type="parTrans" cxnId="{194D4150-B545-41CC-B43F-14180FE4FB5C}">
      <dgm:prSet/>
      <dgm:spPr/>
      <dgm:t>
        <a:bodyPr/>
        <a:lstStyle/>
        <a:p>
          <a:endParaRPr lang="en-ZA"/>
        </a:p>
      </dgm:t>
    </dgm:pt>
    <dgm:pt modelId="{12F0A748-0D3F-46FB-87CA-9116F73561F1}" type="sibTrans" cxnId="{194D4150-B545-41CC-B43F-14180FE4FB5C}">
      <dgm:prSet/>
      <dgm:spPr/>
      <dgm:t>
        <a:bodyPr/>
        <a:lstStyle/>
        <a:p>
          <a:endParaRPr lang="en-ZA"/>
        </a:p>
      </dgm:t>
    </dgm:pt>
    <dgm:pt modelId="{55B83A3F-4590-4687-AD8F-7B15C1CB23D7}">
      <dgm:prSet phldrT="[Text]"/>
      <dgm:spPr>
        <a:solidFill>
          <a:schemeClr val="bg2">
            <a:lumMod val="75000"/>
          </a:schemeClr>
        </a:solidFill>
      </dgm:spPr>
      <dgm:t>
        <a:bodyPr/>
        <a:lstStyle/>
        <a:p>
          <a:r>
            <a:rPr lang="en-ZA" b="1" dirty="0" smtClean="0">
              <a:latin typeface="Arial Narrow" pitchFamily="34" charset="0"/>
            </a:rPr>
            <a:t>Findings</a:t>
          </a:r>
          <a:endParaRPr lang="en-ZA" b="1" dirty="0">
            <a:latin typeface="Arial Narrow" pitchFamily="34" charset="0"/>
          </a:endParaRPr>
        </a:p>
      </dgm:t>
    </dgm:pt>
    <dgm:pt modelId="{B2C5EA57-B756-414C-B594-1DE0E1841BAA}" type="parTrans" cxnId="{89A3AD5E-1DEC-4879-A29E-1B347EED1FE0}">
      <dgm:prSet/>
      <dgm:spPr/>
      <dgm:t>
        <a:bodyPr/>
        <a:lstStyle/>
        <a:p>
          <a:endParaRPr lang="en-ZA"/>
        </a:p>
      </dgm:t>
    </dgm:pt>
    <dgm:pt modelId="{F458128F-3C42-4B4D-893A-0EB38D8F4B4F}" type="sibTrans" cxnId="{89A3AD5E-1DEC-4879-A29E-1B347EED1FE0}">
      <dgm:prSet/>
      <dgm:spPr>
        <a:ln w="19050"/>
      </dgm:spPr>
      <dgm:t>
        <a:bodyPr/>
        <a:lstStyle/>
        <a:p>
          <a:endParaRPr lang="en-ZA"/>
        </a:p>
      </dgm:t>
    </dgm:pt>
    <dgm:pt modelId="{D2CF6EB4-2EF0-4633-858E-582EBC429BA0}">
      <dgm:prSet phldrT="[Text]"/>
      <dgm:spPr>
        <a:solidFill>
          <a:schemeClr val="bg2">
            <a:lumMod val="75000"/>
          </a:schemeClr>
        </a:solidFill>
      </dgm:spPr>
      <dgm:t>
        <a:bodyPr/>
        <a:lstStyle/>
        <a:p>
          <a:r>
            <a:rPr lang="en-ZA" b="1" dirty="0" smtClean="0">
              <a:latin typeface="Arial Narrow" pitchFamily="34" charset="0"/>
            </a:rPr>
            <a:t>Engagement</a:t>
          </a:r>
          <a:endParaRPr lang="en-ZA" b="1" dirty="0">
            <a:latin typeface="Arial Narrow" pitchFamily="34" charset="0"/>
          </a:endParaRPr>
        </a:p>
      </dgm:t>
    </dgm:pt>
    <dgm:pt modelId="{C49D7D42-D25D-4C52-B4C4-D0B445440ADA}" type="parTrans" cxnId="{0B1347F2-430F-4FCE-9A6E-AFCE71E7FA95}">
      <dgm:prSet/>
      <dgm:spPr/>
      <dgm:t>
        <a:bodyPr/>
        <a:lstStyle/>
        <a:p>
          <a:endParaRPr lang="en-ZA"/>
        </a:p>
      </dgm:t>
    </dgm:pt>
    <dgm:pt modelId="{40C24B2D-73B8-40D5-891C-0453C9F02B83}" type="sibTrans" cxnId="{0B1347F2-430F-4FCE-9A6E-AFCE71E7FA95}">
      <dgm:prSet/>
      <dgm:spPr/>
      <dgm:t>
        <a:bodyPr/>
        <a:lstStyle/>
        <a:p>
          <a:endParaRPr lang="en-ZA"/>
        </a:p>
      </dgm:t>
    </dgm:pt>
    <dgm:pt modelId="{8D43FD0C-A41D-41D4-B0B3-3FD182D8FCBC}">
      <dgm:prSet phldrT="[Text]"/>
      <dgm:spPr>
        <a:solidFill>
          <a:schemeClr val="bg2">
            <a:lumMod val="75000"/>
          </a:schemeClr>
        </a:solidFill>
      </dgm:spPr>
      <dgm:t>
        <a:bodyPr/>
        <a:lstStyle/>
        <a:p>
          <a:r>
            <a:rPr lang="en-ZA" b="1" dirty="0" smtClean="0">
              <a:latin typeface="Arial Narrow" pitchFamily="34" charset="0"/>
            </a:rPr>
            <a:t>Translation</a:t>
          </a:r>
          <a:endParaRPr lang="en-ZA" b="1" dirty="0">
            <a:latin typeface="Arial Narrow" pitchFamily="34" charset="0"/>
          </a:endParaRPr>
        </a:p>
      </dgm:t>
    </dgm:pt>
    <dgm:pt modelId="{385B73A2-2345-48F8-A602-7197E0F41DCC}" type="parTrans" cxnId="{4C516F42-5337-45D6-B12E-DA95ABC337D2}">
      <dgm:prSet/>
      <dgm:spPr/>
      <dgm:t>
        <a:bodyPr/>
        <a:lstStyle/>
        <a:p>
          <a:endParaRPr lang="en-ZA"/>
        </a:p>
      </dgm:t>
    </dgm:pt>
    <dgm:pt modelId="{22D37D79-8629-4E9E-93BE-E14EB53B4BC2}" type="sibTrans" cxnId="{4C516F42-5337-45D6-B12E-DA95ABC337D2}">
      <dgm:prSet/>
      <dgm:spPr>
        <a:ln w="19050"/>
      </dgm:spPr>
      <dgm:t>
        <a:bodyPr/>
        <a:lstStyle/>
        <a:p>
          <a:endParaRPr lang="en-ZA"/>
        </a:p>
      </dgm:t>
    </dgm:pt>
    <dgm:pt modelId="{6DDDE7F4-3359-4623-9844-13724DB2E64E}">
      <dgm:prSet phldrT="[Text]"/>
      <dgm:spPr>
        <a:solidFill>
          <a:schemeClr val="bg2">
            <a:lumMod val="75000"/>
          </a:schemeClr>
        </a:solidFill>
      </dgm:spPr>
      <dgm:t>
        <a:bodyPr/>
        <a:lstStyle/>
        <a:p>
          <a:r>
            <a:rPr lang="en-ZA" b="1" dirty="0" smtClean="0">
              <a:latin typeface="Arial Narrow" pitchFamily="34" charset="0"/>
            </a:rPr>
            <a:t>Data Analysis</a:t>
          </a:r>
          <a:endParaRPr lang="en-ZA" b="1" dirty="0">
            <a:latin typeface="Arial Narrow" pitchFamily="34" charset="0"/>
          </a:endParaRPr>
        </a:p>
      </dgm:t>
    </dgm:pt>
    <dgm:pt modelId="{27A612A9-8D5F-4DEB-BBE0-0C00B3D028DC}" type="parTrans" cxnId="{8AC7223F-9970-428E-99B8-26336A70A17A}">
      <dgm:prSet/>
      <dgm:spPr/>
      <dgm:t>
        <a:bodyPr/>
        <a:lstStyle/>
        <a:p>
          <a:endParaRPr lang="en-ZA"/>
        </a:p>
      </dgm:t>
    </dgm:pt>
    <dgm:pt modelId="{3788E604-37F9-4814-B8AE-757B2DBB24B2}" type="sibTrans" cxnId="{8AC7223F-9970-428E-99B8-26336A70A17A}">
      <dgm:prSet/>
      <dgm:spPr>
        <a:ln w="19050"/>
      </dgm:spPr>
      <dgm:t>
        <a:bodyPr/>
        <a:lstStyle/>
        <a:p>
          <a:endParaRPr lang="en-ZA"/>
        </a:p>
      </dgm:t>
    </dgm:pt>
    <dgm:pt modelId="{4204E6F4-D5DA-4E99-A3DB-74EB7290C937}" type="pres">
      <dgm:prSet presAssocID="{72EAF3F4-6225-40E9-A2B5-F8E633E39FCE}" presName="cycle" presStyleCnt="0">
        <dgm:presLayoutVars>
          <dgm:dir/>
          <dgm:resizeHandles val="exact"/>
        </dgm:presLayoutVars>
      </dgm:prSet>
      <dgm:spPr/>
      <dgm:t>
        <a:bodyPr/>
        <a:lstStyle/>
        <a:p>
          <a:endParaRPr lang="en-ZA"/>
        </a:p>
      </dgm:t>
    </dgm:pt>
    <dgm:pt modelId="{D8F89F8C-7907-45AA-8605-585D17A48120}" type="pres">
      <dgm:prSet presAssocID="{59277291-3514-44B7-9A4F-E9558CAB78A3}" presName="node" presStyleLbl="node1" presStyleIdx="0" presStyleCnt="6" custScaleX="105324" custScaleY="59489" custRadScaleRad="95861" custRadScaleInc="8629">
        <dgm:presLayoutVars>
          <dgm:bulletEnabled val="1"/>
        </dgm:presLayoutVars>
      </dgm:prSet>
      <dgm:spPr/>
      <dgm:t>
        <a:bodyPr/>
        <a:lstStyle/>
        <a:p>
          <a:endParaRPr lang="en-ZA"/>
        </a:p>
      </dgm:t>
    </dgm:pt>
    <dgm:pt modelId="{7A985862-D1BB-434E-9AE5-D89F3C62D1BB}" type="pres">
      <dgm:prSet presAssocID="{59277291-3514-44B7-9A4F-E9558CAB78A3}" presName="spNode" presStyleCnt="0"/>
      <dgm:spPr/>
    </dgm:pt>
    <dgm:pt modelId="{26707DEF-C2A3-4F04-A445-14F8309FEEDD}" type="pres">
      <dgm:prSet presAssocID="{FF1D65A6-7DB5-4B29-86FE-66A40429EB2B}" presName="sibTrans" presStyleLbl="sibTrans1D1" presStyleIdx="0" presStyleCnt="6"/>
      <dgm:spPr/>
      <dgm:t>
        <a:bodyPr/>
        <a:lstStyle/>
        <a:p>
          <a:endParaRPr lang="en-ZA"/>
        </a:p>
      </dgm:t>
    </dgm:pt>
    <dgm:pt modelId="{2A0AA8E5-37F0-48C6-B23C-7449C5597EAE}" type="pres">
      <dgm:prSet presAssocID="{90A15130-42A1-49DF-9F55-C1329963FA37}" presName="node" presStyleLbl="node1" presStyleIdx="1" presStyleCnt="6" custScaleY="39235" custRadScaleRad="84674" custRadScaleInc="90462">
        <dgm:presLayoutVars>
          <dgm:bulletEnabled val="1"/>
        </dgm:presLayoutVars>
      </dgm:prSet>
      <dgm:spPr/>
      <dgm:t>
        <a:bodyPr/>
        <a:lstStyle/>
        <a:p>
          <a:endParaRPr lang="en-ZA"/>
        </a:p>
      </dgm:t>
    </dgm:pt>
    <dgm:pt modelId="{ECD051F6-8892-47FD-A8FE-15113512CB88}" type="pres">
      <dgm:prSet presAssocID="{90A15130-42A1-49DF-9F55-C1329963FA37}" presName="spNode" presStyleCnt="0"/>
      <dgm:spPr/>
    </dgm:pt>
    <dgm:pt modelId="{4FFE4E8A-8295-4C8D-A5C5-85BD884139AB}" type="pres">
      <dgm:prSet presAssocID="{12F0A748-0D3F-46FB-87CA-9116F73561F1}" presName="sibTrans" presStyleLbl="sibTrans1D1" presStyleIdx="1" presStyleCnt="6"/>
      <dgm:spPr/>
      <dgm:t>
        <a:bodyPr/>
        <a:lstStyle/>
        <a:p>
          <a:endParaRPr lang="en-ZA"/>
        </a:p>
      </dgm:t>
    </dgm:pt>
    <dgm:pt modelId="{DB434C10-9FDF-46FC-92E5-BE51376FEEDA}" type="pres">
      <dgm:prSet presAssocID="{6DDDE7F4-3359-4623-9844-13724DB2E64E}" presName="node" presStyleLbl="node1" presStyleIdx="2" presStyleCnt="6" custScaleY="41784" custRadScaleRad="85119" custRadScaleInc="-147816">
        <dgm:presLayoutVars>
          <dgm:bulletEnabled val="1"/>
        </dgm:presLayoutVars>
      </dgm:prSet>
      <dgm:spPr/>
      <dgm:t>
        <a:bodyPr/>
        <a:lstStyle/>
        <a:p>
          <a:endParaRPr lang="en-ZA"/>
        </a:p>
      </dgm:t>
    </dgm:pt>
    <dgm:pt modelId="{688ADC7B-0C00-4476-8BA5-5D88E0743A62}" type="pres">
      <dgm:prSet presAssocID="{6DDDE7F4-3359-4623-9844-13724DB2E64E}" presName="spNode" presStyleCnt="0"/>
      <dgm:spPr/>
    </dgm:pt>
    <dgm:pt modelId="{5A1B637C-8A86-429D-9389-9C895C757AF3}" type="pres">
      <dgm:prSet presAssocID="{3788E604-37F9-4814-B8AE-757B2DBB24B2}" presName="sibTrans" presStyleLbl="sibTrans1D1" presStyleIdx="2" presStyleCnt="6"/>
      <dgm:spPr/>
      <dgm:t>
        <a:bodyPr/>
        <a:lstStyle/>
        <a:p>
          <a:endParaRPr lang="en-ZA"/>
        </a:p>
      </dgm:t>
    </dgm:pt>
    <dgm:pt modelId="{89B1664F-2527-41AB-A31B-7501D64A8E2C}" type="pres">
      <dgm:prSet presAssocID="{55B83A3F-4590-4687-AD8F-7B15C1CB23D7}" presName="node" presStyleLbl="node1" presStyleIdx="3" presStyleCnt="6" custScaleY="59488" custRadScaleRad="76574" custRadScaleInc="3322">
        <dgm:presLayoutVars>
          <dgm:bulletEnabled val="1"/>
        </dgm:presLayoutVars>
      </dgm:prSet>
      <dgm:spPr/>
      <dgm:t>
        <a:bodyPr/>
        <a:lstStyle/>
        <a:p>
          <a:endParaRPr lang="en-ZA"/>
        </a:p>
      </dgm:t>
    </dgm:pt>
    <dgm:pt modelId="{D74AAA23-D470-4861-A468-DF849E0C0AC1}" type="pres">
      <dgm:prSet presAssocID="{55B83A3F-4590-4687-AD8F-7B15C1CB23D7}" presName="spNode" presStyleCnt="0"/>
      <dgm:spPr/>
    </dgm:pt>
    <dgm:pt modelId="{60288276-AFC0-4723-A8A7-EE755A8DE54C}" type="pres">
      <dgm:prSet presAssocID="{F458128F-3C42-4B4D-893A-0EB38D8F4B4F}" presName="sibTrans" presStyleLbl="sibTrans1D1" presStyleIdx="3" presStyleCnt="6"/>
      <dgm:spPr/>
      <dgm:t>
        <a:bodyPr/>
        <a:lstStyle/>
        <a:p>
          <a:endParaRPr lang="en-ZA"/>
        </a:p>
      </dgm:t>
    </dgm:pt>
    <dgm:pt modelId="{F15DD2AA-254F-4C11-B30C-202A87DD99C5}" type="pres">
      <dgm:prSet presAssocID="{D2CF6EB4-2EF0-4633-858E-582EBC429BA0}" presName="node" presStyleLbl="node1" presStyleIdx="4" presStyleCnt="6" custScaleY="41783" custRadScaleRad="78293" custRadScaleInc="151075">
        <dgm:presLayoutVars>
          <dgm:bulletEnabled val="1"/>
        </dgm:presLayoutVars>
      </dgm:prSet>
      <dgm:spPr/>
      <dgm:t>
        <a:bodyPr/>
        <a:lstStyle/>
        <a:p>
          <a:endParaRPr lang="en-ZA"/>
        </a:p>
      </dgm:t>
    </dgm:pt>
    <dgm:pt modelId="{C97D84E3-1C3D-4FC5-8EB7-E12B2A92DA9D}" type="pres">
      <dgm:prSet presAssocID="{D2CF6EB4-2EF0-4633-858E-582EBC429BA0}" presName="spNode" presStyleCnt="0"/>
      <dgm:spPr/>
    </dgm:pt>
    <dgm:pt modelId="{01FB0B17-63A1-4632-8C17-CB0307E9FA4E}" type="pres">
      <dgm:prSet presAssocID="{40C24B2D-73B8-40D5-891C-0453C9F02B83}" presName="sibTrans" presStyleLbl="sibTrans1D1" presStyleIdx="4" presStyleCnt="6"/>
      <dgm:spPr/>
      <dgm:t>
        <a:bodyPr/>
        <a:lstStyle/>
        <a:p>
          <a:endParaRPr lang="en-ZA"/>
        </a:p>
      </dgm:t>
    </dgm:pt>
    <dgm:pt modelId="{3AC3AE7D-77CD-450D-A631-79FC5B2483C1}" type="pres">
      <dgm:prSet presAssocID="{8D43FD0C-A41D-41D4-B0B3-3FD182D8FCBC}" presName="node" presStyleLbl="node1" presStyleIdx="5" presStyleCnt="6" custScaleY="41782" custRadScaleRad="81416" custRadScaleInc="-70388">
        <dgm:presLayoutVars>
          <dgm:bulletEnabled val="1"/>
        </dgm:presLayoutVars>
      </dgm:prSet>
      <dgm:spPr/>
      <dgm:t>
        <a:bodyPr/>
        <a:lstStyle/>
        <a:p>
          <a:endParaRPr lang="en-ZA"/>
        </a:p>
      </dgm:t>
    </dgm:pt>
    <dgm:pt modelId="{F921D59B-974A-4717-ABF7-24110999251B}" type="pres">
      <dgm:prSet presAssocID="{8D43FD0C-A41D-41D4-B0B3-3FD182D8FCBC}" presName="spNode" presStyleCnt="0"/>
      <dgm:spPr/>
    </dgm:pt>
    <dgm:pt modelId="{267063D5-F672-4FE9-A4FB-0BD40869B1B3}" type="pres">
      <dgm:prSet presAssocID="{22D37D79-8629-4E9E-93BE-E14EB53B4BC2}" presName="sibTrans" presStyleLbl="sibTrans1D1" presStyleIdx="5" presStyleCnt="6"/>
      <dgm:spPr/>
      <dgm:t>
        <a:bodyPr/>
        <a:lstStyle/>
        <a:p>
          <a:endParaRPr lang="en-ZA"/>
        </a:p>
      </dgm:t>
    </dgm:pt>
  </dgm:ptLst>
  <dgm:cxnLst>
    <dgm:cxn modelId="{8AC7223F-9970-428E-99B8-26336A70A17A}" srcId="{72EAF3F4-6225-40E9-A2B5-F8E633E39FCE}" destId="{6DDDE7F4-3359-4623-9844-13724DB2E64E}" srcOrd="2" destOrd="0" parTransId="{27A612A9-8D5F-4DEB-BBE0-0C00B3D028DC}" sibTransId="{3788E604-37F9-4814-B8AE-757B2DBB24B2}"/>
    <dgm:cxn modelId="{28362690-95E6-4DF2-B7AE-F5D5F3681133}" type="presOf" srcId="{40C24B2D-73B8-40D5-891C-0453C9F02B83}" destId="{01FB0B17-63A1-4632-8C17-CB0307E9FA4E}" srcOrd="0" destOrd="0" presId="urn:microsoft.com/office/officeart/2005/8/layout/cycle5"/>
    <dgm:cxn modelId="{DFB7671E-F6CA-4E32-977E-373D90B0581B}" type="presOf" srcId="{12F0A748-0D3F-46FB-87CA-9116F73561F1}" destId="{4FFE4E8A-8295-4C8D-A5C5-85BD884139AB}" srcOrd="0" destOrd="0" presId="urn:microsoft.com/office/officeart/2005/8/layout/cycle5"/>
    <dgm:cxn modelId="{CC4816BF-9962-4E0D-8AFF-20E274EABC60}" type="presOf" srcId="{59277291-3514-44B7-9A4F-E9558CAB78A3}" destId="{D8F89F8C-7907-45AA-8605-585D17A48120}" srcOrd="0" destOrd="0" presId="urn:microsoft.com/office/officeart/2005/8/layout/cycle5"/>
    <dgm:cxn modelId="{8102D80F-6B1A-4804-BCF8-5171E38F3EB8}" type="presOf" srcId="{8D43FD0C-A41D-41D4-B0B3-3FD182D8FCBC}" destId="{3AC3AE7D-77CD-450D-A631-79FC5B2483C1}" srcOrd="0" destOrd="0" presId="urn:microsoft.com/office/officeart/2005/8/layout/cycle5"/>
    <dgm:cxn modelId="{194D4150-B545-41CC-B43F-14180FE4FB5C}" srcId="{72EAF3F4-6225-40E9-A2B5-F8E633E39FCE}" destId="{90A15130-42A1-49DF-9F55-C1329963FA37}" srcOrd="1" destOrd="0" parTransId="{22FCC5E7-82BC-467D-AED2-7C2A8FE6A3DA}" sibTransId="{12F0A748-0D3F-46FB-87CA-9116F73561F1}"/>
    <dgm:cxn modelId="{89A3AD5E-1DEC-4879-A29E-1B347EED1FE0}" srcId="{72EAF3F4-6225-40E9-A2B5-F8E633E39FCE}" destId="{55B83A3F-4590-4687-AD8F-7B15C1CB23D7}" srcOrd="3" destOrd="0" parTransId="{B2C5EA57-B756-414C-B594-1DE0E1841BAA}" sibTransId="{F458128F-3C42-4B4D-893A-0EB38D8F4B4F}"/>
    <dgm:cxn modelId="{6D02BCB2-824B-4D8C-AE09-04E4636B15CE}" srcId="{72EAF3F4-6225-40E9-A2B5-F8E633E39FCE}" destId="{59277291-3514-44B7-9A4F-E9558CAB78A3}" srcOrd="0" destOrd="0" parTransId="{83D433B3-8125-40DA-86D6-0EC080B77704}" sibTransId="{FF1D65A6-7DB5-4B29-86FE-66A40429EB2B}"/>
    <dgm:cxn modelId="{0BDEB04F-BE0E-4B1F-8FA5-90DCB308261B}" type="presOf" srcId="{90A15130-42A1-49DF-9F55-C1329963FA37}" destId="{2A0AA8E5-37F0-48C6-B23C-7449C5597EAE}" srcOrd="0" destOrd="0" presId="urn:microsoft.com/office/officeart/2005/8/layout/cycle5"/>
    <dgm:cxn modelId="{1FC83692-158C-4895-9B7F-190952D793B9}" type="presOf" srcId="{D2CF6EB4-2EF0-4633-858E-582EBC429BA0}" destId="{F15DD2AA-254F-4C11-B30C-202A87DD99C5}" srcOrd="0" destOrd="0" presId="urn:microsoft.com/office/officeart/2005/8/layout/cycle5"/>
    <dgm:cxn modelId="{22503018-413F-46D2-908E-EAC3E6BC9BB4}" type="presOf" srcId="{F458128F-3C42-4B4D-893A-0EB38D8F4B4F}" destId="{60288276-AFC0-4723-A8A7-EE755A8DE54C}" srcOrd="0" destOrd="0" presId="urn:microsoft.com/office/officeart/2005/8/layout/cycle5"/>
    <dgm:cxn modelId="{61DE56DD-6453-44AC-8A03-E36466F48FB6}" type="presOf" srcId="{3788E604-37F9-4814-B8AE-757B2DBB24B2}" destId="{5A1B637C-8A86-429D-9389-9C895C757AF3}" srcOrd="0" destOrd="0" presId="urn:microsoft.com/office/officeart/2005/8/layout/cycle5"/>
    <dgm:cxn modelId="{6EDEF195-0B4A-494E-98C5-F04688C9AC1A}" type="presOf" srcId="{FF1D65A6-7DB5-4B29-86FE-66A40429EB2B}" destId="{26707DEF-C2A3-4F04-A445-14F8309FEEDD}" srcOrd="0" destOrd="0" presId="urn:microsoft.com/office/officeart/2005/8/layout/cycle5"/>
    <dgm:cxn modelId="{0B1347F2-430F-4FCE-9A6E-AFCE71E7FA95}" srcId="{72EAF3F4-6225-40E9-A2B5-F8E633E39FCE}" destId="{D2CF6EB4-2EF0-4633-858E-582EBC429BA0}" srcOrd="4" destOrd="0" parTransId="{C49D7D42-D25D-4C52-B4C4-D0B445440ADA}" sibTransId="{40C24B2D-73B8-40D5-891C-0453C9F02B83}"/>
    <dgm:cxn modelId="{467C77F9-757F-437A-84BD-F8046E48D6B1}" type="presOf" srcId="{22D37D79-8629-4E9E-93BE-E14EB53B4BC2}" destId="{267063D5-F672-4FE9-A4FB-0BD40869B1B3}" srcOrd="0" destOrd="0" presId="urn:microsoft.com/office/officeart/2005/8/layout/cycle5"/>
    <dgm:cxn modelId="{4C516F42-5337-45D6-B12E-DA95ABC337D2}" srcId="{72EAF3F4-6225-40E9-A2B5-F8E633E39FCE}" destId="{8D43FD0C-A41D-41D4-B0B3-3FD182D8FCBC}" srcOrd="5" destOrd="0" parTransId="{385B73A2-2345-48F8-A602-7197E0F41DCC}" sibTransId="{22D37D79-8629-4E9E-93BE-E14EB53B4BC2}"/>
    <dgm:cxn modelId="{7349C125-AF20-414B-A58D-B58246AA189F}" type="presOf" srcId="{6DDDE7F4-3359-4623-9844-13724DB2E64E}" destId="{DB434C10-9FDF-46FC-92E5-BE51376FEEDA}" srcOrd="0" destOrd="0" presId="urn:microsoft.com/office/officeart/2005/8/layout/cycle5"/>
    <dgm:cxn modelId="{152ECA35-83FC-4120-8E4F-508B92926EF0}" type="presOf" srcId="{55B83A3F-4590-4687-AD8F-7B15C1CB23D7}" destId="{89B1664F-2527-41AB-A31B-7501D64A8E2C}" srcOrd="0" destOrd="0" presId="urn:microsoft.com/office/officeart/2005/8/layout/cycle5"/>
    <dgm:cxn modelId="{195A9657-9476-41AE-AC9A-5D649B490D7C}" type="presOf" srcId="{72EAF3F4-6225-40E9-A2B5-F8E633E39FCE}" destId="{4204E6F4-D5DA-4E99-A3DB-74EB7290C937}" srcOrd="0" destOrd="0" presId="urn:microsoft.com/office/officeart/2005/8/layout/cycle5"/>
    <dgm:cxn modelId="{730E9AAE-F03E-41CA-8935-734B2723796E}" type="presParOf" srcId="{4204E6F4-D5DA-4E99-A3DB-74EB7290C937}" destId="{D8F89F8C-7907-45AA-8605-585D17A48120}" srcOrd="0" destOrd="0" presId="urn:microsoft.com/office/officeart/2005/8/layout/cycle5"/>
    <dgm:cxn modelId="{786B9904-5E50-48DA-B9ED-E0EE025B1563}" type="presParOf" srcId="{4204E6F4-D5DA-4E99-A3DB-74EB7290C937}" destId="{7A985862-D1BB-434E-9AE5-D89F3C62D1BB}" srcOrd="1" destOrd="0" presId="urn:microsoft.com/office/officeart/2005/8/layout/cycle5"/>
    <dgm:cxn modelId="{2FC75796-3B79-432E-8D80-0BEDA946DBC1}" type="presParOf" srcId="{4204E6F4-D5DA-4E99-A3DB-74EB7290C937}" destId="{26707DEF-C2A3-4F04-A445-14F8309FEEDD}" srcOrd="2" destOrd="0" presId="urn:microsoft.com/office/officeart/2005/8/layout/cycle5"/>
    <dgm:cxn modelId="{0C9371DC-C5B3-42F1-8B37-0D687FF6EAAE}" type="presParOf" srcId="{4204E6F4-D5DA-4E99-A3DB-74EB7290C937}" destId="{2A0AA8E5-37F0-48C6-B23C-7449C5597EAE}" srcOrd="3" destOrd="0" presId="urn:microsoft.com/office/officeart/2005/8/layout/cycle5"/>
    <dgm:cxn modelId="{32C37760-956A-4783-A25C-9ED76828D420}" type="presParOf" srcId="{4204E6F4-D5DA-4E99-A3DB-74EB7290C937}" destId="{ECD051F6-8892-47FD-A8FE-15113512CB88}" srcOrd="4" destOrd="0" presId="urn:microsoft.com/office/officeart/2005/8/layout/cycle5"/>
    <dgm:cxn modelId="{87064758-C368-49A5-B641-BBC51B98E2A1}" type="presParOf" srcId="{4204E6F4-D5DA-4E99-A3DB-74EB7290C937}" destId="{4FFE4E8A-8295-4C8D-A5C5-85BD884139AB}" srcOrd="5" destOrd="0" presId="urn:microsoft.com/office/officeart/2005/8/layout/cycle5"/>
    <dgm:cxn modelId="{F45DAE55-3E2F-4BCA-BBCF-E5EFDF3CE780}" type="presParOf" srcId="{4204E6F4-D5DA-4E99-A3DB-74EB7290C937}" destId="{DB434C10-9FDF-46FC-92E5-BE51376FEEDA}" srcOrd="6" destOrd="0" presId="urn:microsoft.com/office/officeart/2005/8/layout/cycle5"/>
    <dgm:cxn modelId="{FC2E3ACD-EEDA-4DEF-82FA-AA1414F47860}" type="presParOf" srcId="{4204E6F4-D5DA-4E99-A3DB-74EB7290C937}" destId="{688ADC7B-0C00-4476-8BA5-5D88E0743A62}" srcOrd="7" destOrd="0" presId="urn:microsoft.com/office/officeart/2005/8/layout/cycle5"/>
    <dgm:cxn modelId="{BF996FD5-B071-46DD-8E85-BA4CE3A36041}" type="presParOf" srcId="{4204E6F4-D5DA-4E99-A3DB-74EB7290C937}" destId="{5A1B637C-8A86-429D-9389-9C895C757AF3}" srcOrd="8" destOrd="0" presId="urn:microsoft.com/office/officeart/2005/8/layout/cycle5"/>
    <dgm:cxn modelId="{7637E622-693D-4778-9AFE-DDED9B9C042C}" type="presParOf" srcId="{4204E6F4-D5DA-4E99-A3DB-74EB7290C937}" destId="{89B1664F-2527-41AB-A31B-7501D64A8E2C}" srcOrd="9" destOrd="0" presId="urn:microsoft.com/office/officeart/2005/8/layout/cycle5"/>
    <dgm:cxn modelId="{937A7A6F-1E26-4AF6-AC07-469AE6D512A4}" type="presParOf" srcId="{4204E6F4-D5DA-4E99-A3DB-74EB7290C937}" destId="{D74AAA23-D470-4861-A468-DF849E0C0AC1}" srcOrd="10" destOrd="0" presId="urn:microsoft.com/office/officeart/2005/8/layout/cycle5"/>
    <dgm:cxn modelId="{262D3354-74AF-421D-B0B7-BD9AAF79FBBE}" type="presParOf" srcId="{4204E6F4-D5DA-4E99-A3DB-74EB7290C937}" destId="{60288276-AFC0-4723-A8A7-EE755A8DE54C}" srcOrd="11" destOrd="0" presId="urn:microsoft.com/office/officeart/2005/8/layout/cycle5"/>
    <dgm:cxn modelId="{8AAD20CA-A9E0-4200-8919-AAE9BF8CC2BE}" type="presParOf" srcId="{4204E6F4-D5DA-4E99-A3DB-74EB7290C937}" destId="{F15DD2AA-254F-4C11-B30C-202A87DD99C5}" srcOrd="12" destOrd="0" presId="urn:microsoft.com/office/officeart/2005/8/layout/cycle5"/>
    <dgm:cxn modelId="{1B470B3F-EC3B-4369-8E17-816762DBAFF8}" type="presParOf" srcId="{4204E6F4-D5DA-4E99-A3DB-74EB7290C937}" destId="{C97D84E3-1C3D-4FC5-8EB7-E12B2A92DA9D}" srcOrd="13" destOrd="0" presId="urn:microsoft.com/office/officeart/2005/8/layout/cycle5"/>
    <dgm:cxn modelId="{99E188DE-40AE-4459-9A36-9108DCD90B8E}" type="presParOf" srcId="{4204E6F4-D5DA-4E99-A3DB-74EB7290C937}" destId="{01FB0B17-63A1-4632-8C17-CB0307E9FA4E}" srcOrd="14" destOrd="0" presId="urn:microsoft.com/office/officeart/2005/8/layout/cycle5"/>
    <dgm:cxn modelId="{0955AA21-31A9-43EF-AB7B-180843754BD7}" type="presParOf" srcId="{4204E6F4-D5DA-4E99-A3DB-74EB7290C937}" destId="{3AC3AE7D-77CD-450D-A631-79FC5B2483C1}" srcOrd="15" destOrd="0" presId="urn:microsoft.com/office/officeart/2005/8/layout/cycle5"/>
    <dgm:cxn modelId="{6D5E2AB8-B87D-47A8-B926-2FAFF3107FFE}" type="presParOf" srcId="{4204E6F4-D5DA-4E99-A3DB-74EB7290C937}" destId="{F921D59B-974A-4717-ABF7-24110999251B}" srcOrd="16" destOrd="0" presId="urn:microsoft.com/office/officeart/2005/8/layout/cycle5"/>
    <dgm:cxn modelId="{6DF61C19-EEED-42BB-A65E-4F0805E284D9}" type="presParOf" srcId="{4204E6F4-D5DA-4E99-A3DB-74EB7290C937}" destId="{267063D5-F672-4FE9-A4FB-0BD40869B1B3}" srcOrd="17" destOrd="0" presId="urn:microsoft.com/office/officeart/2005/8/layout/cycle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8F89F8C-7907-45AA-8605-585D17A48120}">
      <dsp:nvSpPr>
        <dsp:cNvPr id="0" name=""/>
        <dsp:cNvSpPr/>
      </dsp:nvSpPr>
      <dsp:spPr>
        <a:xfrm>
          <a:off x="1956814" y="148823"/>
          <a:ext cx="793515" cy="291325"/>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Conceptualisation</a:t>
          </a:r>
          <a:endParaRPr lang="en-ZA" sz="700" b="1" kern="1200" dirty="0">
            <a:latin typeface="Arial Narrow" pitchFamily="34" charset="0"/>
          </a:endParaRPr>
        </a:p>
      </dsp:txBody>
      <dsp:txXfrm>
        <a:off x="1956814" y="148823"/>
        <a:ext cx="793515" cy="291325"/>
      </dsp:txXfrm>
    </dsp:sp>
    <dsp:sp modelId="{26707DEF-C2A3-4F04-A445-14F8309FEEDD}">
      <dsp:nvSpPr>
        <dsp:cNvPr id="0" name=""/>
        <dsp:cNvSpPr/>
      </dsp:nvSpPr>
      <dsp:spPr>
        <a:xfrm>
          <a:off x="969896" y="196130"/>
          <a:ext cx="2307867" cy="2307867"/>
        </a:xfrm>
        <a:custGeom>
          <a:avLst/>
          <a:gdLst/>
          <a:ahLst/>
          <a:cxnLst/>
          <a:rect l="0" t="0" r="0" b="0"/>
          <a:pathLst>
            <a:path>
              <a:moveTo>
                <a:pt x="1920106" y="291065"/>
              </a:moveTo>
              <a:arcTo wR="1153933" hR="1153933" stAng="18696183" swAng="163724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2A0AA8E5-37F0-48C6-B23C-7449C5597EAE}">
      <dsp:nvSpPr>
        <dsp:cNvPr id="0" name=""/>
        <dsp:cNvSpPr/>
      </dsp:nvSpPr>
      <dsp:spPr>
        <a:xfrm>
          <a:off x="2899612" y="1102482"/>
          <a:ext cx="753404" cy="192138"/>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a:t>
          </a:r>
          <a:r>
            <a:rPr lang="en-ZA" sz="700" kern="1200" dirty="0" smtClean="0"/>
            <a:t> </a:t>
          </a:r>
          <a:r>
            <a:rPr lang="en-ZA" sz="700" b="1" kern="1200" dirty="0" smtClean="0">
              <a:latin typeface="Arial Narrow" pitchFamily="34" charset="0"/>
            </a:rPr>
            <a:t>Collection</a:t>
          </a:r>
          <a:endParaRPr lang="en-ZA" sz="700" b="1" kern="1200" dirty="0">
            <a:latin typeface="Arial Narrow" pitchFamily="34" charset="0"/>
          </a:endParaRPr>
        </a:p>
      </dsp:txBody>
      <dsp:txXfrm>
        <a:off x="2899612" y="1102482"/>
        <a:ext cx="753404" cy="192138"/>
      </dsp:txXfrm>
    </dsp:sp>
    <dsp:sp modelId="{4FFE4E8A-8295-4C8D-A5C5-85BD884139AB}">
      <dsp:nvSpPr>
        <dsp:cNvPr id="0" name=""/>
        <dsp:cNvSpPr/>
      </dsp:nvSpPr>
      <dsp:spPr>
        <a:xfrm>
          <a:off x="1144668" y="728455"/>
          <a:ext cx="2307867" cy="2307867"/>
        </a:xfrm>
        <a:custGeom>
          <a:avLst/>
          <a:gdLst/>
          <a:ahLst/>
          <a:cxnLst/>
          <a:rect l="0" t="0" r="0" b="0"/>
          <a:pathLst>
            <a:path>
              <a:moveTo>
                <a:pt x="2148217" y="568303"/>
              </a:moveTo>
              <a:arcTo wR="1153933" hR="1153933" stAng="19770121" swAng="22182"/>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B434C10-9FDF-46FC-92E5-BE51376FEEDA}">
      <dsp:nvSpPr>
        <dsp:cNvPr id="0" name=""/>
        <dsp:cNvSpPr/>
      </dsp:nvSpPr>
      <dsp:spPr>
        <a:xfrm>
          <a:off x="2925744" y="1305333"/>
          <a:ext cx="753404" cy="204621"/>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 Analysis</a:t>
          </a:r>
          <a:endParaRPr lang="en-ZA" sz="700" b="1" kern="1200" dirty="0">
            <a:latin typeface="Arial Narrow" pitchFamily="34" charset="0"/>
          </a:endParaRPr>
        </a:p>
      </dsp:txBody>
      <dsp:txXfrm>
        <a:off x="2925744" y="1305333"/>
        <a:ext cx="753404" cy="204621"/>
      </dsp:txXfrm>
    </dsp:sp>
    <dsp:sp modelId="{5A1B637C-8A86-429D-9389-9C895C757AF3}">
      <dsp:nvSpPr>
        <dsp:cNvPr id="0" name=""/>
        <dsp:cNvSpPr/>
      </dsp:nvSpPr>
      <dsp:spPr>
        <a:xfrm>
          <a:off x="1042999" y="5430"/>
          <a:ext cx="2307867" cy="2307867"/>
        </a:xfrm>
        <a:custGeom>
          <a:avLst/>
          <a:gdLst/>
          <a:ahLst/>
          <a:cxnLst/>
          <a:rect l="0" t="0" r="0" b="0"/>
          <a:pathLst>
            <a:path>
              <a:moveTo>
                <a:pt x="2183353" y="1675333"/>
              </a:moveTo>
              <a:arcTo wR="1153933" hR="1153933" stAng="1611729" swAng="1730852"/>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89B1664F-2527-41AB-A31B-7501D64A8E2C}">
      <dsp:nvSpPr>
        <dsp:cNvPr id="0" name=""/>
        <dsp:cNvSpPr/>
      </dsp:nvSpPr>
      <dsp:spPr>
        <a:xfrm>
          <a:off x="1933309" y="2138050"/>
          <a:ext cx="753404" cy="291320"/>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Findings</a:t>
          </a:r>
          <a:endParaRPr lang="en-ZA" sz="700" b="1" kern="1200" dirty="0">
            <a:latin typeface="Arial Narrow" pitchFamily="34" charset="0"/>
          </a:endParaRPr>
        </a:p>
      </dsp:txBody>
      <dsp:txXfrm>
        <a:off x="1933309" y="2138050"/>
        <a:ext cx="753404" cy="291320"/>
      </dsp:txXfrm>
    </dsp:sp>
    <dsp:sp modelId="{60288276-AFC0-4723-A8A7-EE755A8DE54C}">
      <dsp:nvSpPr>
        <dsp:cNvPr id="0" name=""/>
        <dsp:cNvSpPr/>
      </dsp:nvSpPr>
      <dsp:spPr>
        <a:xfrm>
          <a:off x="1386234" y="59134"/>
          <a:ext cx="2307867" cy="2307867"/>
        </a:xfrm>
        <a:custGeom>
          <a:avLst/>
          <a:gdLst/>
          <a:ahLst/>
          <a:cxnLst/>
          <a:rect l="0" t="0" r="0" b="0"/>
          <a:pathLst>
            <a:path>
              <a:moveTo>
                <a:pt x="407585" y="2034006"/>
              </a:moveTo>
              <a:arcTo wR="1153933" hR="1153933" stAng="7817982" swAng="1606750"/>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F15DD2AA-254F-4C11-B30C-202A87DD99C5}">
      <dsp:nvSpPr>
        <dsp:cNvPr id="0" name=""/>
        <dsp:cNvSpPr/>
      </dsp:nvSpPr>
      <dsp:spPr>
        <a:xfrm>
          <a:off x="1040112" y="1294458"/>
          <a:ext cx="753404" cy="204616"/>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Engagement</a:t>
          </a:r>
          <a:endParaRPr lang="en-ZA" sz="700" b="1" kern="1200" dirty="0">
            <a:latin typeface="Arial Narrow" pitchFamily="34" charset="0"/>
          </a:endParaRPr>
        </a:p>
      </dsp:txBody>
      <dsp:txXfrm>
        <a:off x="1040112" y="1294458"/>
        <a:ext cx="753404" cy="204616"/>
      </dsp:txXfrm>
    </dsp:sp>
    <dsp:sp modelId="{01FB0B17-63A1-4632-8C17-CB0307E9FA4E}">
      <dsp:nvSpPr>
        <dsp:cNvPr id="0" name=""/>
        <dsp:cNvSpPr/>
      </dsp:nvSpPr>
      <dsp:spPr>
        <a:xfrm>
          <a:off x="1248363" y="-469857"/>
          <a:ext cx="2307867" cy="2307867"/>
        </a:xfrm>
        <a:custGeom>
          <a:avLst/>
          <a:gdLst/>
          <a:ahLst/>
          <a:cxnLst/>
          <a:rect l="0" t="0" r="0" b="0"/>
          <a:pathLst>
            <a:path>
              <a:moveTo>
                <a:pt x="168593" y="1754489"/>
              </a:moveTo>
              <a:arcTo wR="1153933" hR="1153933" stAng="8918286" swAng="10318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AC3AE7D-77CD-450D-A631-79FC5B2483C1}">
      <dsp:nvSpPr>
        <dsp:cNvPr id="0" name=""/>
        <dsp:cNvSpPr/>
      </dsp:nvSpPr>
      <dsp:spPr>
        <a:xfrm>
          <a:off x="1040113" y="1040116"/>
          <a:ext cx="753404" cy="204611"/>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Translation</a:t>
          </a:r>
          <a:endParaRPr lang="en-ZA" sz="700" b="1" kern="1200" dirty="0">
            <a:latin typeface="Arial Narrow" pitchFamily="34" charset="0"/>
          </a:endParaRPr>
        </a:p>
      </dsp:txBody>
      <dsp:txXfrm>
        <a:off x="1040113" y="1040116"/>
        <a:ext cx="753404" cy="204611"/>
      </dsp:txXfrm>
    </dsp:sp>
    <dsp:sp modelId="{267063D5-F672-4FE9-A4FB-0BD40869B1B3}">
      <dsp:nvSpPr>
        <dsp:cNvPr id="0" name=""/>
        <dsp:cNvSpPr/>
      </dsp:nvSpPr>
      <dsp:spPr>
        <a:xfrm>
          <a:off x="1414467" y="179993"/>
          <a:ext cx="2307867" cy="2307867"/>
        </a:xfrm>
        <a:custGeom>
          <a:avLst/>
          <a:gdLst/>
          <a:ahLst/>
          <a:cxnLst/>
          <a:rect l="0" t="0" r="0" b="0"/>
          <a:pathLst>
            <a:path>
              <a:moveTo>
                <a:pt x="93278" y="699429"/>
              </a:moveTo>
              <a:arcTo wR="1153933" hR="1153933" stAng="12191746" swAng="158122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38982" cy="495397"/>
          </a:xfrm>
          <a:prstGeom prst="rect">
            <a:avLst/>
          </a:prstGeom>
        </p:spPr>
        <p:txBody>
          <a:bodyPr vert="horz" lIns="88093" tIns="44047" rIns="88093" bIns="44047" rtlCol="0"/>
          <a:lstStyle>
            <a:lvl1pPr algn="l">
              <a:defRPr sz="1200"/>
            </a:lvl1pPr>
          </a:lstStyle>
          <a:p>
            <a:endParaRPr lang="en-ZA"/>
          </a:p>
        </p:txBody>
      </p:sp>
      <p:sp>
        <p:nvSpPr>
          <p:cNvPr id="3" name="Date Placeholder 2"/>
          <p:cNvSpPr>
            <a:spLocks noGrp="1"/>
          </p:cNvSpPr>
          <p:nvPr>
            <p:ph type="dt" sz="quarter" idx="1"/>
          </p:nvPr>
        </p:nvSpPr>
        <p:spPr>
          <a:xfrm>
            <a:off x="3841302" y="0"/>
            <a:ext cx="2938982" cy="495397"/>
          </a:xfrm>
          <a:prstGeom prst="rect">
            <a:avLst/>
          </a:prstGeom>
        </p:spPr>
        <p:txBody>
          <a:bodyPr vert="horz" lIns="88093" tIns="44047" rIns="88093" bIns="44047" rtlCol="0"/>
          <a:lstStyle>
            <a:lvl1pPr algn="r">
              <a:defRPr sz="1200"/>
            </a:lvl1pPr>
          </a:lstStyle>
          <a:p>
            <a:fld id="{789C72D1-BE41-4EF8-B354-D7C5FF022D7C}" type="datetimeFigureOut">
              <a:rPr lang="en-ZA" smtClean="0"/>
              <a:pPr/>
              <a:t>2012/10/22</a:t>
            </a:fld>
            <a:endParaRPr lang="en-ZA"/>
          </a:p>
        </p:txBody>
      </p:sp>
      <p:sp>
        <p:nvSpPr>
          <p:cNvPr id="4" name="Footer Placeholder 3"/>
          <p:cNvSpPr>
            <a:spLocks noGrp="1"/>
          </p:cNvSpPr>
          <p:nvPr>
            <p:ph type="ftr" sz="quarter" idx="2"/>
          </p:nvPr>
        </p:nvSpPr>
        <p:spPr>
          <a:xfrm>
            <a:off x="1" y="9421765"/>
            <a:ext cx="2938982" cy="495397"/>
          </a:xfrm>
          <a:prstGeom prst="rect">
            <a:avLst/>
          </a:prstGeom>
        </p:spPr>
        <p:txBody>
          <a:bodyPr vert="horz" lIns="88093" tIns="44047" rIns="88093" bIns="44047" rtlCol="0" anchor="b"/>
          <a:lstStyle>
            <a:lvl1pPr algn="l">
              <a:defRPr sz="1200"/>
            </a:lvl1pPr>
          </a:lstStyle>
          <a:p>
            <a:endParaRPr lang="en-ZA"/>
          </a:p>
        </p:txBody>
      </p:sp>
      <p:sp>
        <p:nvSpPr>
          <p:cNvPr id="5" name="Slide Number Placeholder 4"/>
          <p:cNvSpPr>
            <a:spLocks noGrp="1"/>
          </p:cNvSpPr>
          <p:nvPr>
            <p:ph type="sldNum" sz="quarter" idx="3"/>
          </p:nvPr>
        </p:nvSpPr>
        <p:spPr>
          <a:xfrm>
            <a:off x="3841302" y="9421765"/>
            <a:ext cx="2938982" cy="495397"/>
          </a:xfrm>
          <a:prstGeom prst="rect">
            <a:avLst/>
          </a:prstGeom>
        </p:spPr>
        <p:txBody>
          <a:bodyPr vert="horz" lIns="88093" tIns="44047" rIns="88093" bIns="44047" rtlCol="0" anchor="b"/>
          <a:lstStyle>
            <a:lvl1pPr algn="r">
              <a:defRPr sz="1200"/>
            </a:lvl1pPr>
          </a:lstStyle>
          <a:p>
            <a:fld id="{946D8C24-4A6F-4A2A-BFDB-40C8B00083C0}" type="slidenum">
              <a:rPr lang="en-ZA" smtClean="0"/>
              <a:pPr/>
              <a:t>‹#›</a:t>
            </a:fld>
            <a:endParaRPr lang="en-ZA"/>
          </a:p>
        </p:txBody>
      </p:sp>
    </p:spTree>
    <p:extLst>
      <p:ext uri="{BB962C8B-B14F-4D97-AF65-F5344CB8AC3E}">
        <p14:creationId xmlns:p14="http://schemas.microsoft.com/office/powerpoint/2010/main" xmlns="" val="34608755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1" y="0"/>
            <a:ext cx="2938982" cy="495397"/>
          </a:xfrm>
          <a:prstGeom prst="rect">
            <a:avLst/>
          </a:prstGeom>
          <a:noFill/>
          <a:ln w="9525">
            <a:noFill/>
            <a:miter lim="800000"/>
            <a:headEnd/>
            <a:tailEnd/>
          </a:ln>
          <a:effectLst/>
        </p:spPr>
        <p:txBody>
          <a:bodyPr vert="horz" wrap="square" lIns="95423" tIns="47711" rIns="95423" bIns="47711" numCol="1" anchor="t" anchorCtr="0" compatLnSpc="1">
            <a:prstTxWarp prst="textNoShape">
              <a:avLst/>
            </a:prstTxWarp>
          </a:bodyPr>
          <a:lstStyle>
            <a:lvl1pPr defTabSz="954344">
              <a:defRPr sz="1300"/>
            </a:lvl1pPr>
          </a:lstStyle>
          <a:p>
            <a:endParaRPr lang="en-US"/>
          </a:p>
        </p:txBody>
      </p:sp>
      <p:sp>
        <p:nvSpPr>
          <p:cNvPr id="4099" name="Rectangle 3"/>
          <p:cNvSpPr>
            <a:spLocks noGrp="1" noChangeArrowheads="1"/>
          </p:cNvSpPr>
          <p:nvPr>
            <p:ph type="dt" idx="1"/>
          </p:nvPr>
        </p:nvSpPr>
        <p:spPr bwMode="auto">
          <a:xfrm>
            <a:off x="3842818" y="0"/>
            <a:ext cx="2938982" cy="495397"/>
          </a:xfrm>
          <a:prstGeom prst="rect">
            <a:avLst/>
          </a:prstGeom>
          <a:noFill/>
          <a:ln w="9525">
            <a:noFill/>
            <a:miter lim="800000"/>
            <a:headEnd/>
            <a:tailEnd/>
          </a:ln>
          <a:effectLst/>
        </p:spPr>
        <p:txBody>
          <a:bodyPr vert="horz" wrap="square" lIns="95423" tIns="47711" rIns="95423" bIns="47711" numCol="1" anchor="t" anchorCtr="0" compatLnSpc="1">
            <a:prstTxWarp prst="textNoShape">
              <a:avLst/>
            </a:prstTxWarp>
          </a:bodyPr>
          <a:lstStyle>
            <a:lvl1pPr algn="r" defTabSz="954344">
              <a:defRPr sz="1300"/>
            </a:lvl1pPr>
          </a:lstStyle>
          <a:p>
            <a:endParaRPr lang="en-US"/>
          </a:p>
        </p:txBody>
      </p:sp>
      <p:sp>
        <p:nvSpPr>
          <p:cNvPr id="4100" name="Rectangle 4"/>
          <p:cNvSpPr>
            <a:spLocks noGrp="1" noRot="1" noChangeAspect="1" noChangeArrowheads="1" noTextEdit="1"/>
          </p:cNvSpPr>
          <p:nvPr>
            <p:ph type="sldImg" idx="2"/>
          </p:nvPr>
        </p:nvSpPr>
        <p:spPr bwMode="auto">
          <a:xfrm>
            <a:off x="912813" y="744538"/>
            <a:ext cx="4956175" cy="3717925"/>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903836" y="4710883"/>
            <a:ext cx="4974129" cy="4463184"/>
          </a:xfrm>
          <a:prstGeom prst="rect">
            <a:avLst/>
          </a:prstGeom>
          <a:noFill/>
          <a:ln w="9525">
            <a:noFill/>
            <a:miter lim="800000"/>
            <a:headEnd/>
            <a:tailEnd/>
          </a:ln>
          <a:effectLst/>
        </p:spPr>
        <p:txBody>
          <a:bodyPr vert="horz" wrap="square" lIns="95423" tIns="47711" rIns="95423" bIns="47711"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ftr" sz="quarter" idx="4"/>
          </p:nvPr>
        </p:nvSpPr>
        <p:spPr bwMode="auto">
          <a:xfrm>
            <a:off x="1" y="9423304"/>
            <a:ext cx="2938982" cy="495397"/>
          </a:xfrm>
          <a:prstGeom prst="rect">
            <a:avLst/>
          </a:prstGeom>
          <a:noFill/>
          <a:ln w="9525">
            <a:noFill/>
            <a:miter lim="800000"/>
            <a:headEnd/>
            <a:tailEnd/>
          </a:ln>
          <a:effectLst/>
        </p:spPr>
        <p:txBody>
          <a:bodyPr vert="horz" wrap="square" lIns="95423" tIns="47711" rIns="95423" bIns="47711" numCol="1" anchor="b" anchorCtr="0" compatLnSpc="1">
            <a:prstTxWarp prst="textNoShape">
              <a:avLst/>
            </a:prstTxWarp>
          </a:bodyPr>
          <a:lstStyle>
            <a:lvl1pPr defTabSz="954344">
              <a:defRPr sz="1300"/>
            </a:lvl1pPr>
          </a:lstStyle>
          <a:p>
            <a:endParaRPr lang="en-US"/>
          </a:p>
        </p:txBody>
      </p:sp>
      <p:sp>
        <p:nvSpPr>
          <p:cNvPr id="4103" name="Rectangle 7"/>
          <p:cNvSpPr>
            <a:spLocks noGrp="1" noChangeArrowheads="1"/>
          </p:cNvSpPr>
          <p:nvPr>
            <p:ph type="sldNum" sz="quarter" idx="5"/>
          </p:nvPr>
        </p:nvSpPr>
        <p:spPr bwMode="auto">
          <a:xfrm>
            <a:off x="3842818" y="9423304"/>
            <a:ext cx="2938982" cy="495397"/>
          </a:xfrm>
          <a:prstGeom prst="rect">
            <a:avLst/>
          </a:prstGeom>
          <a:noFill/>
          <a:ln w="9525">
            <a:noFill/>
            <a:miter lim="800000"/>
            <a:headEnd/>
            <a:tailEnd/>
          </a:ln>
          <a:effectLst/>
        </p:spPr>
        <p:txBody>
          <a:bodyPr vert="horz" wrap="square" lIns="95423" tIns="47711" rIns="95423" bIns="47711" numCol="1" anchor="b" anchorCtr="0" compatLnSpc="1">
            <a:prstTxWarp prst="textNoShape">
              <a:avLst/>
            </a:prstTxWarp>
          </a:bodyPr>
          <a:lstStyle>
            <a:lvl1pPr algn="r" defTabSz="954344">
              <a:defRPr sz="1300"/>
            </a:lvl1pPr>
          </a:lstStyle>
          <a:p>
            <a:fld id="{95D6E349-0418-46A1-B70D-187E0588C4AB}" type="slidenum">
              <a:rPr lang="en-US"/>
              <a:pPr/>
              <a:t>‹#›</a:t>
            </a:fld>
            <a:endParaRPr lang="en-US"/>
          </a:p>
        </p:txBody>
      </p:sp>
    </p:spTree>
    <p:extLst>
      <p:ext uri="{BB962C8B-B14F-4D97-AF65-F5344CB8AC3E}">
        <p14:creationId xmlns:p14="http://schemas.microsoft.com/office/powerpoint/2010/main" xmlns="" val="384571503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lj.libraryjournal.com/author/lj/"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dx.doi.org/10.3389/fncom.2012.00019"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8" Type="http://schemas.openxmlformats.org/officeDocument/2006/relationships/hyperlink" Target="http://opensource.com/government/11/12/crowdsourced-ideas-make-participating-government-cool-again" TargetMode="External"/><Relationship Id="rId3" Type="http://schemas.openxmlformats.org/officeDocument/2006/relationships/hyperlink" Target="http://opensource.com/business/10/1/2-reasons-why-term-crowdsourcing-bugs-me?sc_cid=70160000000IDmjAAG" TargetMode="External"/><Relationship Id="rId7" Type="http://schemas.openxmlformats.org/officeDocument/2006/relationships/hyperlink" Target="http://opensource.com/life/10/3/ten-ways-our-world-more-shareable" TargetMode="External"/><Relationship Id="rId2" Type="http://schemas.openxmlformats.org/officeDocument/2006/relationships/slide" Target="../slides/slide28.xml"/><Relationship Id="rId1" Type="http://schemas.openxmlformats.org/officeDocument/2006/relationships/notesMaster" Target="../notesMasters/notesMaster1.xml"/><Relationship Id="rId6" Type="http://schemas.openxmlformats.org/officeDocument/2006/relationships/hyperlink" Target="http://opensource.com/business/11/3/does-your-organization-think-ptolemy" TargetMode="External"/><Relationship Id="rId5" Type="http://schemas.openxmlformats.org/officeDocument/2006/relationships/hyperlink" Target="http://opensource.com/business/10/7/do-you-aspire-build-brand-community-or-community-brand" TargetMode="External"/><Relationship Id="rId4" Type="http://schemas.openxmlformats.org/officeDocument/2006/relationships/hyperlink" Target="http://opensource.com/business/10/4/why-open-source-way-trumps-crowdsourcing-way?sc_cid=70160000000IDmjAAG" TargetMode="External"/><Relationship Id="rId9" Type="http://schemas.openxmlformats.org/officeDocument/2006/relationships/hyperlink" Target="http://blog.libbylevi.com/" TargetMode="Externa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openaire.eu/"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8A1F59-584E-48C8-92FC-F91DD8CD2FFD}" type="slidenum">
              <a:rPr lang="en-US"/>
              <a:pPr/>
              <a:t>2</a:t>
            </a:fld>
            <a:endParaRPr lang="en-US"/>
          </a:p>
        </p:txBody>
      </p:sp>
      <p:sp>
        <p:nvSpPr>
          <p:cNvPr id="6145" name="Rectangle 1"/>
          <p:cNvSpPr>
            <a:spLocks noGrp="1" noRot="1" noChangeAspect="1" noChangeArrowheads="1"/>
          </p:cNvSpPr>
          <p:nvPr>
            <p:ph type="sldImg"/>
          </p:nvPr>
        </p:nvSpPr>
        <p:spPr>
          <a:xfrm>
            <a:off x="912813" y="744538"/>
            <a:ext cx="4956175" cy="3717925"/>
          </a:xfrm>
          <a:ln/>
        </p:spPr>
      </p:sp>
      <p:sp>
        <p:nvSpPr>
          <p:cNvPr id="6146" name="Rectangle 2"/>
          <p:cNvSpPr>
            <a:spLocks noGrp="1" noChangeArrowheads="1"/>
          </p:cNvSpPr>
          <p:nvPr>
            <p:ph type="body" idx="1"/>
          </p:nvPr>
        </p:nvSpPr>
        <p:spPr/>
        <p:txBody>
          <a:bodyPr lIns="0" tIns="0" rIns="0" bIns="0"/>
          <a:lstStyle/>
          <a:p>
            <a:pPr>
              <a:lnSpc>
                <a:spcPct val="95000"/>
              </a:lnSpc>
              <a:spcBef>
                <a:spcPct val="0"/>
              </a:spcBef>
            </a:pPr>
            <a:endParaRPr lang="en-US" sz="1500" b="1" dirty="0">
              <a:solidFill>
                <a:srgbClr val="000000"/>
              </a:solidFill>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Slide Number Placeholder 3"/>
          <p:cNvSpPr>
            <a:spLocks noGrp="1"/>
          </p:cNvSpPr>
          <p:nvPr>
            <p:ph type="sldNum" sz="quarter" idx="10"/>
          </p:nvPr>
        </p:nvSpPr>
        <p:spPr/>
        <p:txBody>
          <a:bodyPr/>
          <a:lstStyle/>
          <a:p>
            <a:fld id="{AA9FEB23-71B5-481B-BFF1-6A79E4E2A9D3}" type="slidenum">
              <a:rPr lang="en-ZA" smtClean="0"/>
              <a:pPr/>
              <a:t>17</a:t>
            </a:fld>
            <a:endParaRPr lang="en-Z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http://www.flickr.com/photos/planetina/405489316/sizes/o/in/photostream/</a:t>
            </a:r>
          </a:p>
          <a:p>
            <a:endParaRPr lang="en-ZA" dirty="0"/>
          </a:p>
        </p:txBody>
      </p:sp>
      <p:sp>
        <p:nvSpPr>
          <p:cNvPr id="4" name="Slide Number Placeholder 3"/>
          <p:cNvSpPr>
            <a:spLocks noGrp="1"/>
          </p:cNvSpPr>
          <p:nvPr>
            <p:ph type="sldNum" sz="quarter" idx="10"/>
          </p:nvPr>
        </p:nvSpPr>
        <p:spPr/>
        <p:txBody>
          <a:bodyPr/>
          <a:lstStyle/>
          <a:p>
            <a:fld id="{AA9FEB23-71B5-481B-BFF1-6A79E4E2A9D3}" type="slidenum">
              <a:rPr lang="en-ZA" smtClean="0"/>
              <a:pPr/>
              <a:t>18</a:t>
            </a:fld>
            <a:endParaRPr lang="en-Z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Knowledge</a:t>
            </a:r>
            <a:r>
              <a:rPr lang="en-ZA" baseline="0" dirty="0" smtClean="0"/>
              <a:t> production</a:t>
            </a:r>
            <a:endParaRPr lang="en-ZA" dirty="0"/>
          </a:p>
        </p:txBody>
      </p:sp>
      <p:sp>
        <p:nvSpPr>
          <p:cNvPr id="4" name="Slide Number Placeholder 3"/>
          <p:cNvSpPr>
            <a:spLocks noGrp="1"/>
          </p:cNvSpPr>
          <p:nvPr>
            <p:ph type="sldNum" sz="quarter" idx="10"/>
          </p:nvPr>
        </p:nvSpPr>
        <p:spPr/>
        <p:txBody>
          <a:bodyPr/>
          <a:lstStyle/>
          <a:p>
            <a:fld id="{AA9FEB23-71B5-481B-BFF1-6A79E4E2A9D3}" type="slidenum">
              <a:rPr lang="en-ZA" smtClean="0"/>
              <a:pPr/>
              <a:t>19</a:t>
            </a:fld>
            <a:endParaRPr lang="en-ZA"/>
          </a:p>
        </p:txBody>
      </p:sp>
    </p:spTree>
    <p:extLst>
      <p:ext uri="{BB962C8B-B14F-4D97-AF65-F5344CB8AC3E}">
        <p14:creationId xmlns="" xmlns:p14="http://schemas.microsoft.com/office/powerpoint/2010/main" val="8353822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http://lj.libraryjournal.com/2012/04/funding/coping-with-the-terrible-twins-periodicals-price-survey-2012/</a:t>
            </a:r>
          </a:p>
          <a:p>
            <a:r>
              <a:rPr lang="en-ZA" b="1" dirty="0" smtClean="0"/>
              <a:t>Coping with the Terrible Twins | Periodicals Price Survey 2012</a:t>
            </a:r>
          </a:p>
          <a:p>
            <a:r>
              <a:rPr lang="en-ZA" dirty="0" smtClean="0"/>
              <a:t>By </a:t>
            </a:r>
            <a:r>
              <a:rPr lang="en-ZA" dirty="0" smtClean="0">
                <a:hlinkClick r:id="rId3" tooltip="LJ"/>
              </a:rPr>
              <a:t>LJ</a:t>
            </a:r>
            <a:r>
              <a:rPr lang="en-ZA" dirty="0" smtClean="0"/>
              <a:t> on April 30, 201</a:t>
            </a:r>
          </a:p>
          <a:p>
            <a:endParaRPr lang="en-ZA" dirty="0"/>
          </a:p>
        </p:txBody>
      </p:sp>
      <p:sp>
        <p:nvSpPr>
          <p:cNvPr id="4" name="Slide Number Placeholder 3"/>
          <p:cNvSpPr>
            <a:spLocks noGrp="1"/>
          </p:cNvSpPr>
          <p:nvPr>
            <p:ph type="sldNum" sz="quarter" idx="10"/>
          </p:nvPr>
        </p:nvSpPr>
        <p:spPr/>
        <p:txBody>
          <a:bodyPr/>
          <a:lstStyle/>
          <a:p>
            <a:fld id="{AA9FEB23-71B5-481B-BFF1-6A79E4E2A9D3}" type="slidenum">
              <a:rPr lang="en-ZA" smtClean="0"/>
              <a:pPr/>
              <a:t>20</a:t>
            </a:fld>
            <a:endParaRPr lang="en-ZA"/>
          </a:p>
        </p:txBody>
      </p:sp>
    </p:spTree>
    <p:extLst>
      <p:ext uri="{BB962C8B-B14F-4D97-AF65-F5344CB8AC3E}">
        <p14:creationId xmlns="" xmlns:p14="http://schemas.microsoft.com/office/powerpoint/2010/main" val="10909327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AA9FEB23-71B5-481B-BFF1-6A79E4E2A9D3}" type="slidenum">
              <a:rPr lang="en-ZA" smtClean="0"/>
              <a:pPr/>
              <a:t>21</a:t>
            </a:fld>
            <a:endParaRPr lang="en-ZA"/>
          </a:p>
        </p:txBody>
      </p:sp>
    </p:spTree>
    <p:extLst>
      <p:ext uri="{BB962C8B-B14F-4D97-AF65-F5344CB8AC3E}">
        <p14:creationId xmlns="" xmlns:p14="http://schemas.microsoft.com/office/powerpoint/2010/main" val="8747093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http://www.righttoresearch.org/learn/whyOA/index.shtml</a:t>
            </a:r>
            <a:endParaRPr lang="en-ZA" dirty="0"/>
          </a:p>
        </p:txBody>
      </p:sp>
      <p:sp>
        <p:nvSpPr>
          <p:cNvPr id="4" name="Slide Number Placeholder 3"/>
          <p:cNvSpPr>
            <a:spLocks noGrp="1"/>
          </p:cNvSpPr>
          <p:nvPr>
            <p:ph type="sldNum" sz="quarter" idx="10"/>
          </p:nvPr>
        </p:nvSpPr>
        <p:spPr/>
        <p:txBody>
          <a:bodyPr/>
          <a:lstStyle/>
          <a:p>
            <a:fld id="{AA9FEB23-71B5-481B-BFF1-6A79E4E2A9D3}" type="slidenum">
              <a:rPr lang="en-ZA" smtClean="0"/>
              <a:pPr/>
              <a:t>22</a:t>
            </a:fld>
            <a:endParaRPr lang="en-ZA"/>
          </a:p>
        </p:txBody>
      </p:sp>
    </p:spTree>
    <p:extLst>
      <p:ext uri="{BB962C8B-B14F-4D97-AF65-F5344CB8AC3E}">
        <p14:creationId xmlns="" xmlns:p14="http://schemas.microsoft.com/office/powerpoint/2010/main" val="28543946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If this test had been made available</a:t>
            </a:r>
            <a:r>
              <a:rPr lang="en-ZA" baseline="0" dirty="0" smtClean="0"/>
              <a:t> in a closed journal (the HS was 1600$ a title), the lead time for publication would be really slow , the lag means that lives are lost. </a:t>
            </a:r>
            <a:r>
              <a:rPr lang="en-ZA" baseline="0" dirty="0" err="1" smtClean="0"/>
              <a:t>Openess</a:t>
            </a:r>
            <a:r>
              <a:rPr lang="en-ZA" baseline="0" dirty="0" smtClean="0"/>
              <a:t> means </a:t>
            </a:r>
            <a:r>
              <a:rPr lang="en-ZA" b="0" baseline="0" dirty="0" smtClean="0"/>
              <a:t>immediacy</a:t>
            </a:r>
            <a:r>
              <a:rPr lang="en-ZA" baseline="0" dirty="0" smtClean="0"/>
              <a:t> . This literally means that open content can save lives.</a:t>
            </a:r>
            <a:endParaRPr lang="en-ZA" dirty="0"/>
          </a:p>
        </p:txBody>
      </p:sp>
      <p:sp>
        <p:nvSpPr>
          <p:cNvPr id="4" name="Slide Number Placeholder 3"/>
          <p:cNvSpPr>
            <a:spLocks noGrp="1"/>
          </p:cNvSpPr>
          <p:nvPr>
            <p:ph type="sldNum" sz="quarter" idx="10"/>
          </p:nvPr>
        </p:nvSpPr>
        <p:spPr/>
        <p:txBody>
          <a:bodyPr/>
          <a:lstStyle/>
          <a:p>
            <a:fld id="{AA9FEB23-71B5-481B-BFF1-6A79E4E2A9D3}" type="slidenum">
              <a:rPr lang="en-ZA" smtClean="0"/>
              <a:pPr/>
              <a:t>23</a:t>
            </a:fld>
            <a:endParaRPr lang="en-ZA"/>
          </a:p>
        </p:txBody>
      </p:sp>
    </p:spTree>
    <p:extLst>
      <p:ext uri="{BB962C8B-B14F-4D97-AF65-F5344CB8AC3E}">
        <p14:creationId xmlns="" xmlns:p14="http://schemas.microsoft.com/office/powerpoint/2010/main" val="19618171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Knowledge</a:t>
            </a:r>
            <a:r>
              <a:rPr lang="en-ZA" baseline="0" dirty="0" smtClean="0"/>
              <a:t> production</a:t>
            </a:r>
            <a:endParaRPr lang="en-ZA" dirty="0"/>
          </a:p>
        </p:txBody>
      </p:sp>
      <p:sp>
        <p:nvSpPr>
          <p:cNvPr id="4" name="Slide Number Placeholder 3"/>
          <p:cNvSpPr>
            <a:spLocks noGrp="1"/>
          </p:cNvSpPr>
          <p:nvPr>
            <p:ph type="sldNum" sz="quarter" idx="10"/>
          </p:nvPr>
        </p:nvSpPr>
        <p:spPr/>
        <p:txBody>
          <a:bodyPr/>
          <a:lstStyle/>
          <a:p>
            <a:fld id="{AA9FEB23-71B5-481B-BFF1-6A79E4E2A9D3}" type="slidenum">
              <a:rPr lang="en-ZA" smtClean="0"/>
              <a:pPr/>
              <a:t>24</a:t>
            </a:fld>
            <a:endParaRPr lang="en-ZA"/>
          </a:p>
        </p:txBody>
      </p:sp>
    </p:spTree>
    <p:extLst>
      <p:ext uri="{BB962C8B-B14F-4D97-AF65-F5344CB8AC3E}">
        <p14:creationId xmlns="" xmlns:p14="http://schemas.microsoft.com/office/powerpoint/2010/main" val="8353822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Publishing</a:t>
            </a:r>
            <a:r>
              <a:rPr lang="en-ZA" baseline="0" dirty="0" smtClean="0"/>
              <a:t> and disseminating books in a print context is really difficult and expensive, and distributing across borders a vexed process.</a:t>
            </a:r>
            <a:endParaRPr lang="en-ZA" dirty="0"/>
          </a:p>
        </p:txBody>
      </p:sp>
      <p:sp>
        <p:nvSpPr>
          <p:cNvPr id="4" name="Slide Number Placeholder 3"/>
          <p:cNvSpPr>
            <a:spLocks noGrp="1"/>
          </p:cNvSpPr>
          <p:nvPr>
            <p:ph type="sldNum" sz="quarter" idx="10"/>
          </p:nvPr>
        </p:nvSpPr>
        <p:spPr/>
        <p:txBody>
          <a:bodyPr/>
          <a:lstStyle/>
          <a:p>
            <a:fld id="{AA9FEB23-71B5-481B-BFF1-6A79E4E2A9D3}" type="slidenum">
              <a:rPr lang="en-ZA" smtClean="0"/>
              <a:pPr/>
              <a:t>26</a:t>
            </a:fld>
            <a:endParaRPr lang="en-ZA"/>
          </a:p>
        </p:txBody>
      </p:sp>
    </p:spTree>
    <p:extLst>
      <p:ext uri="{BB962C8B-B14F-4D97-AF65-F5344CB8AC3E}">
        <p14:creationId xmlns="" xmlns:p14="http://schemas.microsoft.com/office/powerpoint/2010/main" val="4915933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Explain! </a:t>
            </a:r>
            <a:endParaRPr lang="en-ZA" dirty="0"/>
          </a:p>
        </p:txBody>
      </p:sp>
      <p:sp>
        <p:nvSpPr>
          <p:cNvPr id="4" name="Slide Number Placeholder 3"/>
          <p:cNvSpPr>
            <a:spLocks noGrp="1"/>
          </p:cNvSpPr>
          <p:nvPr>
            <p:ph type="sldNum" sz="quarter" idx="10"/>
          </p:nvPr>
        </p:nvSpPr>
        <p:spPr/>
        <p:txBody>
          <a:bodyPr/>
          <a:lstStyle/>
          <a:p>
            <a:fld id="{AA9FEB23-71B5-481B-BFF1-6A79E4E2A9D3}" type="slidenum">
              <a:rPr lang="en-ZA" smtClean="0"/>
              <a:pPr/>
              <a:t>27</a:t>
            </a:fld>
            <a:endParaRPr lang="en-ZA"/>
          </a:p>
        </p:txBody>
      </p:sp>
    </p:spTree>
    <p:extLst>
      <p:ext uri="{BB962C8B-B14F-4D97-AF65-F5344CB8AC3E}">
        <p14:creationId xmlns="" xmlns:p14="http://schemas.microsoft.com/office/powerpoint/2010/main" val="12207564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http://survivingmyphd.blogspot.co.uk/2012/04/post-journal-era.html</a:t>
            </a:r>
          </a:p>
          <a:p>
            <a:endParaRPr lang="en-ZA" dirty="0" smtClean="0"/>
          </a:p>
          <a:p>
            <a:r>
              <a:rPr lang="en-ZA" dirty="0" err="1" smtClean="0"/>
              <a:t>Priem</a:t>
            </a:r>
            <a:r>
              <a:rPr lang="en-ZA" dirty="0" smtClean="0"/>
              <a:t>, J., &amp; </a:t>
            </a:r>
            <a:r>
              <a:rPr lang="en-ZA" dirty="0" err="1" smtClean="0"/>
              <a:t>Hemminger</a:t>
            </a:r>
            <a:r>
              <a:rPr lang="en-ZA" dirty="0" smtClean="0"/>
              <a:t>, B. (2012). Decoupling the </a:t>
            </a:r>
          </a:p>
          <a:p>
            <a:endParaRPr lang="en-ZA" dirty="0" smtClean="0"/>
          </a:p>
          <a:p>
            <a:pPr rtl="0"/>
            <a:r>
              <a:rPr lang="en-ZA" b="1" dirty="0" smtClean="0">
                <a:effectLst/>
              </a:rPr>
              <a:t>The </a:t>
            </a:r>
            <a:r>
              <a:rPr lang="en-ZA" b="1" dirty="0" err="1" smtClean="0">
                <a:effectLst/>
              </a:rPr>
              <a:t>PLoS</a:t>
            </a:r>
            <a:r>
              <a:rPr lang="en-ZA" b="1" dirty="0" smtClean="0">
                <a:effectLst/>
              </a:rPr>
              <a:t> One model</a:t>
            </a:r>
            <a:endParaRPr lang="en-ZA" dirty="0" smtClean="0">
              <a:effectLst/>
            </a:endParaRPr>
          </a:p>
          <a:p>
            <a:pPr rtl="0"/>
            <a:r>
              <a:rPr lang="en-ZA" dirty="0" err="1" smtClean="0">
                <a:effectLst/>
              </a:rPr>
              <a:t>PLoS</a:t>
            </a:r>
            <a:r>
              <a:rPr lang="en-ZA" dirty="0" smtClean="0">
                <a:effectLst/>
              </a:rPr>
              <a:t> One is an open access journal which publishes work not according to what the editors and reviewers consider significant, but consider only the paper's methodological quality. They decoupled the significant approval from the methodological approval. </a:t>
            </a:r>
            <a:r>
              <a:rPr lang="en-ZA" dirty="0" err="1" smtClean="0">
                <a:effectLst/>
              </a:rPr>
              <a:t>PLoS</a:t>
            </a:r>
            <a:r>
              <a:rPr lang="en-ZA" dirty="0" smtClean="0">
                <a:effectLst/>
              </a:rPr>
              <a:t> One also decoupled copy-editing: they warn in advance that they don't copy-edit in details, and instead provide a list of services which do just that. This model has proven to be profitable: </a:t>
            </a:r>
            <a:r>
              <a:rPr lang="en-ZA" dirty="0" err="1" smtClean="0">
                <a:effectLst/>
              </a:rPr>
              <a:t>PLoS</a:t>
            </a:r>
            <a:r>
              <a:rPr lang="en-ZA" dirty="0" smtClean="0">
                <a:effectLst/>
              </a:rPr>
              <a:t> One published more than 5,000 papers in 2010 at 1350$ each (and the other </a:t>
            </a:r>
            <a:r>
              <a:rPr lang="en-ZA" dirty="0" err="1" smtClean="0">
                <a:effectLst/>
              </a:rPr>
              <a:t>PLoS</a:t>
            </a:r>
            <a:r>
              <a:rPr lang="en-ZA" dirty="0" smtClean="0">
                <a:effectLst/>
              </a:rPr>
              <a:t> journals charge even more). The flaws here, beyond the price, are the exclusivity: authors publish only in one journal, and the danger of a future with only a few mega-journals.</a:t>
            </a:r>
            <a:br>
              <a:rPr lang="en-ZA" dirty="0" smtClean="0">
                <a:effectLst/>
              </a:rPr>
            </a:br>
            <a:r>
              <a:rPr lang="en-ZA" dirty="0" smtClean="0">
                <a:effectLst/>
              </a:rPr>
              <a:t/>
            </a:r>
            <a:br>
              <a:rPr lang="en-ZA" dirty="0" smtClean="0">
                <a:effectLst/>
              </a:rPr>
            </a:br>
            <a:r>
              <a:rPr lang="en-ZA" b="1" dirty="0" smtClean="0">
                <a:effectLst/>
              </a:rPr>
              <a:t>Post-publication review services</a:t>
            </a:r>
            <a:r>
              <a:rPr lang="en-ZA" dirty="0" smtClean="0">
                <a:effectLst/>
              </a:rPr>
              <a:t/>
            </a:r>
            <a:br>
              <a:rPr lang="en-ZA" dirty="0" smtClean="0">
                <a:effectLst/>
              </a:rPr>
            </a:br>
            <a:r>
              <a:rPr lang="en-ZA" dirty="0" smtClean="0">
                <a:effectLst/>
              </a:rPr>
              <a:t>There are  a few existing post-publication peer review services, the best-known of them are Faculty of 1000 (F1000) and Mathematical Reviews. F1000</a:t>
            </a:r>
            <a:r>
              <a:rPr lang="en-ZA" i="1" dirty="0" smtClean="0">
                <a:effectLst/>
              </a:rPr>
              <a:t> "...identifies and evaluates the most important articles in biology and medical research publication."</a:t>
            </a:r>
            <a:r>
              <a:rPr lang="en-ZA" dirty="0" smtClean="0">
                <a:effectLst/>
              </a:rPr>
              <a:t> F1000 is supposed to function as additional help for researchers in managing their reading. It has actually been shown to identify quality papers which were overlooked by leading journals (Allen et al., 2009).</a:t>
            </a:r>
          </a:p>
          <a:p>
            <a:r>
              <a:rPr lang="en-ZA" dirty="0" smtClean="0"/>
              <a:t>scholarly journal </a:t>
            </a:r>
            <a:r>
              <a:rPr lang="en-ZA" i="1" dirty="0" smtClean="0">
                <a:effectLst/>
              </a:rPr>
              <a:t>Frontiers in Computational Neuroscience, 6</a:t>
            </a:r>
            <a:r>
              <a:rPr lang="en-ZA" dirty="0" smtClean="0"/>
              <a:t> DOI: </a:t>
            </a:r>
            <a:r>
              <a:rPr lang="en-ZA" dirty="0" smtClean="0">
                <a:hlinkClick r:id="rId3"/>
              </a:rPr>
              <a:t>10.3389/fncom.2012.00019</a:t>
            </a:r>
            <a:endParaRPr lang="en-ZA" dirty="0"/>
          </a:p>
        </p:txBody>
      </p:sp>
      <p:sp>
        <p:nvSpPr>
          <p:cNvPr id="4" name="Slide Number Placeholder 3"/>
          <p:cNvSpPr>
            <a:spLocks noGrp="1"/>
          </p:cNvSpPr>
          <p:nvPr>
            <p:ph type="sldNum" sz="quarter" idx="10"/>
          </p:nvPr>
        </p:nvSpPr>
        <p:spPr/>
        <p:txBody>
          <a:bodyPr/>
          <a:lstStyle/>
          <a:p>
            <a:fld id="{B6589888-28B0-4DB0-B8FD-6EFF7182B2CB}" type="slidenum">
              <a:rPr lang="en-ZA" smtClean="0"/>
              <a:pPr/>
              <a:t>3</a:t>
            </a:fld>
            <a:endParaRPr lang="en-ZA"/>
          </a:p>
        </p:txBody>
      </p:sp>
    </p:spTree>
    <p:extLst>
      <p:ext uri="{BB962C8B-B14F-4D97-AF65-F5344CB8AC3E}">
        <p14:creationId xmlns:p14="http://schemas.microsoft.com/office/powerpoint/2010/main" xmlns="" val="12593799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err="1" smtClean="0"/>
              <a:t>ead</a:t>
            </a:r>
            <a:r>
              <a:rPr lang="en-ZA" dirty="0" smtClean="0"/>
              <a:t> the articles on opensource.com</a:t>
            </a:r>
            <a:br>
              <a:rPr lang="en-ZA" dirty="0" smtClean="0"/>
            </a:br>
            <a:r>
              <a:rPr lang="en-ZA" dirty="0" smtClean="0">
                <a:hlinkClick r:id="rId3"/>
              </a:rPr>
              <a:t>2 reasons why the term "crowdsourcing" bugs me</a:t>
            </a:r>
            <a:r>
              <a:rPr lang="en-ZA" dirty="0" smtClean="0"/>
              <a:t/>
            </a:r>
            <a:br>
              <a:rPr lang="en-ZA" dirty="0" smtClean="0"/>
            </a:br>
            <a:r>
              <a:rPr lang="en-ZA" dirty="0" smtClean="0">
                <a:hlinkClick r:id="rId4"/>
              </a:rPr>
              <a:t>Why the open source way trumps the crowdsourcing way</a:t>
            </a:r>
            <a:r>
              <a:rPr lang="en-ZA" dirty="0" smtClean="0"/>
              <a:t/>
            </a:r>
            <a:br>
              <a:rPr lang="en-ZA" dirty="0" smtClean="0"/>
            </a:br>
            <a:r>
              <a:rPr lang="en-ZA" dirty="0" smtClean="0">
                <a:hlinkClick r:id="rId5"/>
              </a:rPr>
              <a:t>Do you aspire to build a brand community or a community brand?</a:t>
            </a:r>
            <a:r>
              <a:rPr lang="en-ZA" dirty="0" smtClean="0"/>
              <a:t/>
            </a:r>
            <a:br>
              <a:rPr lang="en-ZA" dirty="0" smtClean="0"/>
            </a:br>
            <a:r>
              <a:rPr lang="en-ZA" dirty="0" smtClean="0">
                <a:hlinkClick r:id="rId6"/>
              </a:rPr>
              <a:t>Does your organization think like Ptolemy?</a:t>
            </a:r>
            <a:r>
              <a:rPr lang="en-ZA" dirty="0" smtClean="0"/>
              <a:t/>
            </a:r>
            <a:br>
              <a:rPr lang="en-ZA" dirty="0" smtClean="0"/>
            </a:br>
            <a:r>
              <a:rPr lang="en-ZA" dirty="0" smtClean="0">
                <a:hlinkClick r:id="rId7"/>
              </a:rPr>
              <a:t>Ten ways our world is becoming more Sharable</a:t>
            </a:r>
            <a:r>
              <a:rPr lang="en-ZA" dirty="0" smtClean="0"/>
              <a:t/>
            </a:r>
            <a:br>
              <a:rPr lang="en-ZA" dirty="0" smtClean="0"/>
            </a:br>
            <a:r>
              <a:rPr lang="en-ZA" dirty="0" err="1" smtClean="0">
                <a:hlinkClick r:id="rId8"/>
              </a:rPr>
              <a:t>Crowdsourced</a:t>
            </a:r>
            <a:r>
              <a:rPr lang="en-ZA" dirty="0" smtClean="0">
                <a:hlinkClick r:id="rId8"/>
              </a:rPr>
              <a:t> ideas make participating in government cool again</a:t>
            </a:r>
            <a:endParaRPr lang="en-ZA" dirty="0" smtClean="0"/>
          </a:p>
          <a:p>
            <a:r>
              <a:rPr lang="en-ZA" dirty="0" smtClean="0"/>
              <a:t>Created by </a:t>
            </a:r>
            <a:r>
              <a:rPr lang="en-ZA" dirty="0" smtClean="0">
                <a:hlinkClick r:id="rId9"/>
              </a:rPr>
              <a:t>Libby Levi</a:t>
            </a:r>
            <a:r>
              <a:rPr lang="en-ZA" dirty="0" smtClean="0"/>
              <a:t> for opensource.com</a:t>
            </a:r>
          </a:p>
          <a:p>
            <a:endParaRPr lang="en-ZA" dirty="0" smtClean="0"/>
          </a:p>
          <a:p>
            <a:r>
              <a:rPr lang="en-ZA" dirty="0" smtClean="0"/>
              <a:t>http://www.flickr.com/photos/opensourceway/4370250237/in/set-72157623343013541</a:t>
            </a:r>
            <a:endParaRPr lang="en-ZA" dirty="0"/>
          </a:p>
        </p:txBody>
      </p:sp>
      <p:sp>
        <p:nvSpPr>
          <p:cNvPr id="4" name="Slide Number Placeholder 3"/>
          <p:cNvSpPr>
            <a:spLocks noGrp="1"/>
          </p:cNvSpPr>
          <p:nvPr>
            <p:ph type="sldNum" sz="quarter" idx="10"/>
          </p:nvPr>
        </p:nvSpPr>
        <p:spPr/>
        <p:txBody>
          <a:bodyPr/>
          <a:lstStyle/>
          <a:p>
            <a:fld id="{AA9FEB23-71B5-481B-BFF1-6A79E4E2A9D3}" type="slidenum">
              <a:rPr lang="en-ZA" smtClean="0"/>
              <a:pPr/>
              <a:t>28</a:t>
            </a:fld>
            <a:endParaRPr lang="en-ZA"/>
          </a:p>
        </p:txBody>
      </p:sp>
    </p:spTree>
    <p:extLst>
      <p:ext uri="{BB962C8B-B14F-4D97-AF65-F5344CB8AC3E}">
        <p14:creationId xmlns="" xmlns:p14="http://schemas.microsoft.com/office/powerpoint/2010/main" val="25800710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Mark Graham March 2012</a:t>
            </a:r>
          </a:p>
          <a:p>
            <a:endParaRPr lang="en-ZA" dirty="0" smtClean="0"/>
          </a:p>
          <a:p>
            <a:r>
              <a:rPr lang="en-ZA" dirty="0" smtClean="0"/>
              <a:t>T</a:t>
            </a:r>
            <a:r>
              <a:rPr lang="en-ZA" baseline="0" dirty="0" smtClean="0"/>
              <a:t>his is content being put online from the south. </a:t>
            </a:r>
          </a:p>
          <a:p>
            <a:r>
              <a:rPr lang="en-ZA" baseline="0" dirty="0" smtClean="0"/>
              <a:t>Wikipedia content- 6</a:t>
            </a:r>
            <a:r>
              <a:rPr lang="en-ZA" baseline="30000" dirty="0" smtClean="0"/>
              <a:t>th</a:t>
            </a:r>
            <a:r>
              <a:rPr lang="en-ZA" baseline="0" dirty="0" smtClean="0"/>
              <a:t>  most popular web site </a:t>
            </a:r>
            <a:r>
              <a:rPr lang="en-ZA" baseline="0" dirty="0" err="1" smtClean="0"/>
              <a:t>etc</a:t>
            </a:r>
            <a:r>
              <a:rPr lang="en-ZA" baseline="0" dirty="0" smtClean="0"/>
              <a:t> </a:t>
            </a:r>
            <a:endParaRPr lang="en-ZA" dirty="0"/>
          </a:p>
        </p:txBody>
      </p:sp>
      <p:sp>
        <p:nvSpPr>
          <p:cNvPr id="4" name="Slide Number Placeholder 3"/>
          <p:cNvSpPr>
            <a:spLocks noGrp="1"/>
          </p:cNvSpPr>
          <p:nvPr>
            <p:ph type="sldNum" sz="quarter" idx="10"/>
          </p:nvPr>
        </p:nvSpPr>
        <p:spPr/>
        <p:txBody>
          <a:bodyPr/>
          <a:lstStyle/>
          <a:p>
            <a:fld id="{EE5E359F-7ACA-427E-9B36-89BFA6966A9E}" type="slidenum">
              <a:rPr lang="en-ZA" smtClean="0"/>
              <a:pPr/>
              <a:t>29</a:t>
            </a:fld>
            <a:endParaRPr lang="en-ZA"/>
          </a:p>
        </p:txBody>
      </p:sp>
    </p:spTree>
    <p:extLst>
      <p:ext uri="{BB962C8B-B14F-4D97-AF65-F5344CB8AC3E}">
        <p14:creationId xmlns="" xmlns:p14="http://schemas.microsoft.com/office/powerpoint/2010/main" val="38194016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1200" dirty="0" smtClean="0">
                <a:latin typeface="Arial Narrow" pitchFamily="34" charset="0"/>
              </a:rPr>
              <a:t>“This and past studies show the importance of publicly funded and academic research for private sector innovation and …performance…”</a:t>
            </a:r>
          </a:p>
          <a:p>
            <a:pPr marL="0" marR="0" indent="0" algn="l" defTabSz="914400" rtl="0" eaLnBrk="1" fontAlgn="auto" latinLnBrk="0" hangingPunct="1">
              <a:lnSpc>
                <a:spcPct val="100000"/>
              </a:lnSpc>
              <a:spcBef>
                <a:spcPts val="0"/>
              </a:spcBef>
              <a:spcAft>
                <a:spcPts val="0"/>
              </a:spcAft>
              <a:buClrTx/>
              <a:buSzTx/>
              <a:buFontTx/>
              <a:buNone/>
              <a:tabLst/>
              <a:defRPr/>
            </a:pPr>
            <a:r>
              <a:rPr lang="en-ZA" sz="1200" dirty="0" smtClean="0">
                <a:latin typeface="Arial Narrow" pitchFamily="34" charset="0"/>
              </a:rPr>
              <a:t>Crisis of unemployment,</a:t>
            </a:r>
            <a:r>
              <a:rPr lang="en-ZA" sz="1200" baseline="0" dirty="0" smtClean="0">
                <a:latin typeface="Arial Narrow" pitchFamily="34" charset="0"/>
              </a:rPr>
              <a:t> SME touted as the solution, they don’t have R&amp;D funds, open access to content is even more critical in South Africa.</a:t>
            </a:r>
            <a:endParaRPr lang="en-ZA" sz="1200" dirty="0" smtClean="0">
              <a:latin typeface="Arial Narrow" pitchFamily="34" charset="0"/>
            </a:endParaRPr>
          </a:p>
          <a:p>
            <a:endParaRPr lang="en-ZA" dirty="0"/>
          </a:p>
        </p:txBody>
      </p:sp>
      <p:sp>
        <p:nvSpPr>
          <p:cNvPr id="4" name="Slide Number Placeholder 3"/>
          <p:cNvSpPr>
            <a:spLocks noGrp="1"/>
          </p:cNvSpPr>
          <p:nvPr>
            <p:ph type="sldNum" sz="quarter" idx="10"/>
          </p:nvPr>
        </p:nvSpPr>
        <p:spPr/>
        <p:txBody>
          <a:bodyPr/>
          <a:lstStyle/>
          <a:p>
            <a:fld id="{AA9FEB23-71B5-481B-BFF1-6A79E4E2A9D3}" type="slidenum">
              <a:rPr lang="en-ZA" smtClean="0"/>
              <a:pPr/>
              <a:t>31</a:t>
            </a:fld>
            <a:endParaRPr lang="en-ZA"/>
          </a:p>
        </p:txBody>
      </p:sp>
    </p:spTree>
    <p:extLst>
      <p:ext uri="{BB962C8B-B14F-4D97-AF65-F5344CB8AC3E}">
        <p14:creationId xmlns="" xmlns:p14="http://schemas.microsoft.com/office/powerpoint/2010/main" val="42317227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Good</a:t>
            </a:r>
            <a:r>
              <a:rPr lang="en-ZA" baseline="0" dirty="0" smtClean="0"/>
              <a:t> news for academics</a:t>
            </a:r>
            <a:endParaRPr lang="en-ZA" dirty="0"/>
          </a:p>
        </p:txBody>
      </p:sp>
      <p:sp>
        <p:nvSpPr>
          <p:cNvPr id="4" name="Slide Number Placeholder 3"/>
          <p:cNvSpPr>
            <a:spLocks noGrp="1"/>
          </p:cNvSpPr>
          <p:nvPr>
            <p:ph type="sldNum" sz="quarter" idx="10"/>
          </p:nvPr>
        </p:nvSpPr>
        <p:spPr/>
        <p:txBody>
          <a:bodyPr/>
          <a:lstStyle/>
          <a:p>
            <a:fld id="{AA9FEB23-71B5-481B-BFF1-6A79E4E2A9D3}" type="slidenum">
              <a:rPr lang="en-ZA" smtClean="0"/>
              <a:pPr/>
              <a:t>32</a:t>
            </a:fld>
            <a:endParaRPr lang="en-ZA"/>
          </a:p>
        </p:txBody>
      </p:sp>
    </p:spTree>
    <p:extLst>
      <p:ext uri="{BB962C8B-B14F-4D97-AF65-F5344CB8AC3E}">
        <p14:creationId xmlns="" xmlns:p14="http://schemas.microsoft.com/office/powerpoint/2010/main" val="282997244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Stacey Stent</a:t>
            </a:r>
            <a:endParaRPr lang="en-ZA" dirty="0"/>
          </a:p>
        </p:txBody>
      </p:sp>
      <p:sp>
        <p:nvSpPr>
          <p:cNvPr id="4" name="Slide Number Placeholder 3"/>
          <p:cNvSpPr>
            <a:spLocks noGrp="1"/>
          </p:cNvSpPr>
          <p:nvPr>
            <p:ph type="sldNum" sz="quarter" idx="10"/>
          </p:nvPr>
        </p:nvSpPr>
        <p:spPr/>
        <p:txBody>
          <a:bodyPr/>
          <a:lstStyle/>
          <a:p>
            <a:fld id="{AA9FEB23-71B5-481B-BFF1-6A79E4E2A9D3}" type="slidenum">
              <a:rPr lang="en-ZA" smtClean="0"/>
              <a:pPr/>
              <a:t>33</a:t>
            </a:fld>
            <a:endParaRPr lang="en-ZA"/>
          </a:p>
        </p:txBody>
      </p:sp>
    </p:spTree>
    <p:extLst>
      <p:ext uri="{BB962C8B-B14F-4D97-AF65-F5344CB8AC3E}">
        <p14:creationId xmlns="" xmlns:p14="http://schemas.microsoft.com/office/powerpoint/2010/main" val="21765060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Thanks to Sam Gross’ New </a:t>
            </a:r>
            <a:r>
              <a:rPr lang="en-ZA" smtClean="0"/>
              <a:t>Yorker</a:t>
            </a:r>
            <a:r>
              <a:rPr lang="en-ZA" baseline="0" smtClean="0"/>
              <a:t> cartoon</a:t>
            </a:r>
            <a:endParaRPr lang="en-ZA" dirty="0"/>
          </a:p>
        </p:txBody>
      </p:sp>
      <p:sp>
        <p:nvSpPr>
          <p:cNvPr id="4" name="Slide Number Placeholder 3"/>
          <p:cNvSpPr>
            <a:spLocks noGrp="1"/>
          </p:cNvSpPr>
          <p:nvPr>
            <p:ph type="sldNum" sz="quarter" idx="10"/>
          </p:nvPr>
        </p:nvSpPr>
        <p:spPr/>
        <p:txBody>
          <a:bodyPr/>
          <a:lstStyle/>
          <a:p>
            <a:fld id="{AA9FEB23-71B5-481B-BFF1-6A79E4E2A9D3}" type="slidenum">
              <a:rPr lang="en-ZA" smtClean="0"/>
              <a:pPr/>
              <a:t>34</a:t>
            </a:fld>
            <a:endParaRPr lang="en-ZA"/>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Academics</a:t>
            </a:r>
            <a:r>
              <a:rPr lang="en-ZA" baseline="0" dirty="0" smtClean="0"/>
              <a:t> need their work to be available and read in order to make this impact, read and citations are the measure of this </a:t>
            </a:r>
          </a:p>
        </p:txBody>
      </p:sp>
      <p:sp>
        <p:nvSpPr>
          <p:cNvPr id="4" name="Slide Number Placeholder 3"/>
          <p:cNvSpPr>
            <a:spLocks noGrp="1"/>
          </p:cNvSpPr>
          <p:nvPr>
            <p:ph type="sldNum" sz="quarter" idx="10"/>
          </p:nvPr>
        </p:nvSpPr>
        <p:spPr/>
        <p:txBody>
          <a:bodyPr/>
          <a:lstStyle/>
          <a:p>
            <a:fld id="{AA9FEB23-71B5-481B-BFF1-6A79E4E2A9D3}" type="slidenum">
              <a:rPr lang="en-ZA" smtClean="0"/>
              <a:pPr/>
              <a:t>35</a:t>
            </a:fld>
            <a:endParaRPr lang="en-ZA"/>
          </a:p>
        </p:txBody>
      </p:sp>
    </p:spTree>
    <p:extLst>
      <p:ext uri="{BB962C8B-B14F-4D97-AF65-F5344CB8AC3E}">
        <p14:creationId xmlns="" xmlns:p14="http://schemas.microsoft.com/office/powerpoint/2010/main" val="208899097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8545" name="Rectangle 1"/>
          <p:cNvSpPr txBox="1">
            <a:spLocks noGrp="1" noRot="1" noChangeAspect="1" noChangeArrowheads="1"/>
          </p:cNvSpPr>
          <p:nvPr>
            <p:ph type="sldImg"/>
          </p:nvPr>
        </p:nvSpPr>
        <p:spPr bwMode="auto">
          <a:xfrm>
            <a:off x="911225" y="754063"/>
            <a:ext cx="4959350" cy="3719512"/>
          </a:xfrm>
          <a:prstGeom prst="rect">
            <a:avLst/>
          </a:prstGeom>
          <a:solidFill>
            <a:srgbClr val="FFFFFF"/>
          </a:solidFill>
          <a:ln>
            <a:solidFill>
              <a:srgbClr val="000000"/>
            </a:solidFill>
            <a:miter lim="800000"/>
            <a:headEnd/>
            <a:tailEnd/>
          </a:ln>
        </p:spPr>
      </p:sp>
      <p:sp>
        <p:nvSpPr>
          <p:cNvPr id="108546" name="Rectangle 2"/>
          <p:cNvSpPr txBox="1">
            <a:spLocks noGrp="1" noChangeArrowheads="1"/>
          </p:cNvSpPr>
          <p:nvPr>
            <p:ph type="body" idx="1"/>
          </p:nvPr>
        </p:nvSpPr>
        <p:spPr bwMode="auto">
          <a:xfrm>
            <a:off x="678180" y="4711383"/>
            <a:ext cx="5425440" cy="4463415"/>
          </a:xfrm>
          <a:prstGeom prst="rect">
            <a:avLst/>
          </a:prstGeom>
          <a:noFill/>
          <a:ln>
            <a:round/>
            <a:headEnd/>
            <a:tailEnd/>
          </a:ln>
        </p:spPr>
        <p:txBody>
          <a:bodyPr wrap="none" anchor="ctr"/>
          <a:lstStyle/>
          <a:p>
            <a:r>
              <a:rPr lang="en-ZA" dirty="0" smtClean="0"/>
              <a:t>Of the 35 studies surveyed, 27 have shown a citations advantage (the % increase ranges from 45% increase to as high as 600%), with only 4 showing no advantage </a:t>
            </a:r>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GB" sz="1200" kern="1200" dirty="0" smtClean="0">
                <a:solidFill>
                  <a:schemeClr val="tx1"/>
                </a:solidFill>
                <a:effectLst/>
                <a:latin typeface="Times New Roman" pitchFamily="18" charset="0"/>
                <a:ea typeface="+mn-ea"/>
                <a:cs typeface="+mn-cs"/>
              </a:rPr>
              <a:t>(C) Global projection of percentage increase in citations for GNI country </a:t>
            </a:r>
            <a:r>
              <a:rPr lang="en-GB" sz="1200" kern="1200" dirty="0" err="1" smtClean="0">
                <a:solidFill>
                  <a:schemeClr val="tx1"/>
                </a:solidFill>
                <a:effectLst/>
                <a:latin typeface="Times New Roman" pitchFamily="18" charset="0"/>
                <a:ea typeface="+mn-ea"/>
                <a:cs typeface="+mn-cs"/>
              </a:rPr>
              <a:t>deciles</a:t>
            </a:r>
            <a:r>
              <a:rPr lang="en-GB" sz="1200" kern="1200" dirty="0" smtClean="0">
                <a:solidFill>
                  <a:schemeClr val="tx1"/>
                </a:solidFill>
                <a:effectLst/>
                <a:latin typeface="Times New Roman" pitchFamily="18" charset="0"/>
                <a:ea typeface="+mn-ea"/>
                <a:cs typeface="+mn-cs"/>
              </a:rPr>
              <a:t> of the poorest country hosting a citing author after free online availability. </a:t>
            </a:r>
            <a:endParaRPr lang="en-ZA" sz="1200" kern="1200" dirty="0" smtClean="0">
              <a:solidFill>
                <a:schemeClr val="tx1"/>
              </a:solidFill>
              <a:effectLst/>
              <a:latin typeface="Times New Roman" pitchFamily="18" charset="0"/>
              <a:ea typeface="+mn-ea"/>
              <a:cs typeface="+mn-cs"/>
            </a:endParaRPr>
          </a:p>
          <a:p>
            <a:r>
              <a:rPr lang="en-ZA" dirty="0" smtClean="0"/>
              <a:t>Evans and Reimer </a:t>
            </a:r>
          </a:p>
          <a:p>
            <a:pPr marL="0" marR="0" indent="0" algn="l" defTabSz="914400" rtl="0" eaLnBrk="1" fontAlgn="base" latinLnBrk="0" hangingPunct="1">
              <a:lnSpc>
                <a:spcPct val="100000"/>
              </a:lnSpc>
              <a:spcBef>
                <a:spcPct val="30000"/>
              </a:spcBef>
              <a:spcAft>
                <a:spcPct val="0"/>
              </a:spcAft>
              <a:buClrTx/>
              <a:buSzTx/>
              <a:buFontTx/>
              <a:buNone/>
              <a:tabLst/>
              <a:defRPr/>
            </a:pPr>
            <a:r>
              <a:rPr lang="en-GB" sz="1200" b="1" kern="1200" dirty="0" smtClean="0">
                <a:solidFill>
                  <a:schemeClr val="tx1"/>
                </a:solidFill>
                <a:effectLst/>
                <a:latin typeface="Times New Roman" pitchFamily="18" charset="0"/>
                <a:ea typeface="+mn-ea"/>
                <a:cs typeface="+mn-cs"/>
              </a:rPr>
              <a:t>J A Evans, J Reimer Science 2009; 323:1025-1025</a:t>
            </a:r>
            <a:endParaRPr lang="en-ZA" sz="1200" kern="1200" dirty="0" smtClean="0">
              <a:solidFill>
                <a:schemeClr val="tx1"/>
              </a:solidFill>
              <a:effectLst/>
              <a:latin typeface="Times New Roman" pitchFamily="18" charset="0"/>
              <a:ea typeface="+mn-ea"/>
              <a:cs typeface="+mn-cs"/>
            </a:endParaRPr>
          </a:p>
          <a:p>
            <a:endParaRPr lang="en-ZA" dirty="0"/>
          </a:p>
        </p:txBody>
      </p:sp>
      <p:sp>
        <p:nvSpPr>
          <p:cNvPr id="4" name="Slide Number Placeholder 3"/>
          <p:cNvSpPr>
            <a:spLocks noGrp="1"/>
          </p:cNvSpPr>
          <p:nvPr>
            <p:ph type="sldNum" sz="quarter" idx="10"/>
          </p:nvPr>
        </p:nvSpPr>
        <p:spPr/>
        <p:txBody>
          <a:bodyPr/>
          <a:lstStyle/>
          <a:p>
            <a:fld id="{95D6E349-0418-46A1-B70D-187E0588C4AB}" type="slidenum">
              <a:rPr lang="en-US" smtClean="0"/>
              <a:pPr/>
              <a:t>38</a:t>
            </a:fld>
            <a:endParaRPr lang="en-US"/>
          </a:p>
        </p:txBody>
      </p:sp>
    </p:spTree>
    <p:extLst>
      <p:ext uri="{BB962C8B-B14F-4D97-AF65-F5344CB8AC3E}">
        <p14:creationId xmlns:p14="http://schemas.microsoft.com/office/powerpoint/2010/main" xmlns="" val="193044637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Good</a:t>
            </a:r>
            <a:r>
              <a:rPr lang="en-ZA" baseline="0" dirty="0" smtClean="0"/>
              <a:t> news for academics</a:t>
            </a:r>
            <a:endParaRPr lang="en-ZA" dirty="0"/>
          </a:p>
        </p:txBody>
      </p:sp>
      <p:sp>
        <p:nvSpPr>
          <p:cNvPr id="4" name="Slide Number Placeholder 3"/>
          <p:cNvSpPr>
            <a:spLocks noGrp="1"/>
          </p:cNvSpPr>
          <p:nvPr>
            <p:ph type="sldNum" sz="quarter" idx="10"/>
          </p:nvPr>
        </p:nvSpPr>
        <p:spPr/>
        <p:txBody>
          <a:bodyPr/>
          <a:lstStyle/>
          <a:p>
            <a:fld id="{AA9FEB23-71B5-481B-BFF1-6A79E4E2A9D3}" type="slidenum">
              <a:rPr lang="en-ZA" smtClean="0"/>
              <a:pPr/>
              <a:t>39</a:t>
            </a:fld>
            <a:endParaRPr lang="en-ZA"/>
          </a:p>
        </p:txBody>
      </p:sp>
    </p:spTree>
    <p:extLst>
      <p:ext uri="{BB962C8B-B14F-4D97-AF65-F5344CB8AC3E}">
        <p14:creationId xmlns="" xmlns:p14="http://schemas.microsoft.com/office/powerpoint/2010/main" val="28299724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lnSpc>
                <a:spcPct val="95000"/>
              </a:lnSpc>
              <a:spcBef>
                <a:spcPct val="0"/>
              </a:spcBef>
            </a:pPr>
            <a:r>
              <a:rPr lang="en-US" sz="1000" dirty="0" smtClean="0">
                <a:solidFill>
                  <a:srgbClr val="000000"/>
                </a:solidFill>
                <a:latin typeface="Times New Roman" pitchFamily="18" charset="0"/>
              </a:rPr>
              <a:t>Research Information Network Report, (2009),</a:t>
            </a:r>
            <a:r>
              <a:rPr lang="en-US" sz="1000" i="1" dirty="0" smtClean="0">
                <a:solidFill>
                  <a:srgbClr val="000000"/>
                </a:solidFill>
                <a:latin typeface="Times New Roman" pitchFamily="18" charset="0"/>
              </a:rPr>
              <a:t> Communicating Knowledge: How and why UK researchers publish and disseminate their finding, </a:t>
            </a:r>
            <a:r>
              <a:rPr lang="en-US" sz="1000" dirty="0" smtClean="0">
                <a:solidFill>
                  <a:srgbClr val="000000"/>
                </a:solidFill>
                <a:latin typeface="Times New Roman" pitchFamily="18" charset="0"/>
              </a:rPr>
              <a:t>[Online] Available at: </a:t>
            </a:r>
            <a:r>
              <a:rPr lang="en-US" sz="1000" u="sng" dirty="0" smtClean="0">
                <a:solidFill>
                  <a:srgbClr val="0000FF"/>
                </a:solidFill>
                <a:latin typeface="Times New Roman" pitchFamily="18" charset="0"/>
                <a:hlinkClick r:id="rId3"/>
              </a:rPr>
              <a:t>http://www.rin.ac.uk/system/files/attachments/Communicating-knowledge-report.pdf</a:t>
            </a:r>
            <a:endParaRPr lang="en-US" sz="1000" dirty="0" smtClean="0">
              <a:latin typeface="Times New Roman" pitchFamily="18" charset="0"/>
            </a:endParaRPr>
          </a:p>
        </p:txBody>
      </p:sp>
      <p:sp>
        <p:nvSpPr>
          <p:cNvPr id="4" name="Slide Number Placeholder 3"/>
          <p:cNvSpPr>
            <a:spLocks noGrp="1"/>
          </p:cNvSpPr>
          <p:nvPr>
            <p:ph type="sldNum" sz="quarter" idx="10"/>
          </p:nvPr>
        </p:nvSpPr>
        <p:spPr/>
        <p:txBody>
          <a:bodyPr/>
          <a:lstStyle/>
          <a:p>
            <a:fld id="{95D6E349-0418-46A1-B70D-187E0588C4AB}" type="slidenum">
              <a:rPr lang="en-US" smtClean="0"/>
              <a:pPr/>
              <a:t>4</a:t>
            </a:fld>
            <a:endParaRPr lang="en-US"/>
          </a:p>
        </p:txBody>
      </p:sp>
    </p:spTree>
    <p:extLst>
      <p:ext uri="{BB962C8B-B14F-4D97-AF65-F5344CB8AC3E}">
        <p14:creationId xmlns:p14="http://schemas.microsoft.com/office/powerpoint/2010/main" xmlns="" val="317717009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7 million students internationally, canvas on right University of Cape Town students during Open Access Week October 2011</a:t>
            </a:r>
            <a:endParaRPr lang="en-ZA" dirty="0"/>
          </a:p>
        </p:txBody>
      </p:sp>
      <p:sp>
        <p:nvSpPr>
          <p:cNvPr id="4" name="Slide Number Placeholder 3"/>
          <p:cNvSpPr>
            <a:spLocks noGrp="1"/>
          </p:cNvSpPr>
          <p:nvPr>
            <p:ph type="sldNum" sz="quarter" idx="10"/>
          </p:nvPr>
        </p:nvSpPr>
        <p:spPr/>
        <p:txBody>
          <a:bodyPr/>
          <a:lstStyle/>
          <a:p>
            <a:fld id="{95D6E349-0418-46A1-B70D-187E0588C4AB}" type="slidenum">
              <a:rPr lang="en-US" smtClean="0"/>
              <a:pPr/>
              <a:t>40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4449" name="Rectangle 1"/>
          <p:cNvSpPr txBox="1">
            <a:spLocks noGrp="1" noRot="1" noChangeAspect="1" noChangeArrowheads="1"/>
          </p:cNvSpPr>
          <p:nvPr>
            <p:ph type="sldImg"/>
          </p:nvPr>
        </p:nvSpPr>
        <p:spPr bwMode="auto">
          <a:xfrm>
            <a:off x="911225" y="754063"/>
            <a:ext cx="4959350" cy="3719512"/>
          </a:xfrm>
          <a:prstGeom prst="rect">
            <a:avLst/>
          </a:prstGeom>
          <a:solidFill>
            <a:srgbClr val="FFFFFF"/>
          </a:solidFill>
          <a:ln>
            <a:solidFill>
              <a:srgbClr val="000000"/>
            </a:solidFill>
            <a:miter lim="800000"/>
            <a:headEnd/>
            <a:tailEnd/>
          </a:ln>
        </p:spPr>
      </p:sp>
      <p:sp>
        <p:nvSpPr>
          <p:cNvPr id="104450" name="Rectangle 2"/>
          <p:cNvSpPr txBox="1">
            <a:spLocks noGrp="1" noChangeArrowheads="1"/>
          </p:cNvSpPr>
          <p:nvPr>
            <p:ph type="body" idx="1"/>
          </p:nvPr>
        </p:nvSpPr>
        <p:spPr bwMode="auto">
          <a:xfrm>
            <a:off x="678180" y="4711383"/>
            <a:ext cx="5425440" cy="4463415"/>
          </a:xfrm>
          <a:prstGeom prst="rect">
            <a:avLst/>
          </a:prstGeom>
          <a:noFill/>
          <a:ln>
            <a:round/>
            <a:headEnd/>
            <a:tailEnd/>
          </a:ln>
        </p:spPr>
        <p:txBody>
          <a:bodyPr wrap="none" anchor="ct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sz="1200" b="0" i="0" u="none" strike="noStrike" kern="1200" baseline="0" dirty="0" smtClean="0">
                <a:solidFill>
                  <a:schemeClr val="tx1"/>
                </a:solidFill>
                <a:latin typeface="Times New Roman" pitchFamily="18" charset="0"/>
                <a:ea typeface="+mn-ea"/>
                <a:cs typeface="+mn-cs"/>
              </a:rPr>
              <a:t>OPEN ACCESS PUBLISHING -</a:t>
            </a:r>
          </a:p>
          <a:p>
            <a:r>
              <a:rPr lang="en-ZA" sz="1200" b="0" i="0" u="none" strike="noStrike" kern="1200" baseline="0" dirty="0" smtClean="0">
                <a:solidFill>
                  <a:schemeClr val="tx1"/>
                </a:solidFill>
                <a:latin typeface="Times New Roman" pitchFamily="18" charset="0"/>
                <a:ea typeface="+mn-ea"/>
                <a:cs typeface="+mn-cs"/>
              </a:rPr>
              <a:t>MODELS AND ATTRIBUTES</a:t>
            </a:r>
          </a:p>
          <a:p>
            <a:r>
              <a:rPr lang="en-ZA" sz="1200" b="0" i="0" u="none" strike="noStrike" kern="1200" baseline="0" dirty="0" smtClean="0">
                <a:solidFill>
                  <a:schemeClr val="tx1"/>
                </a:solidFill>
                <a:latin typeface="Times New Roman" pitchFamily="18" charset="0"/>
                <a:ea typeface="+mn-ea"/>
                <a:cs typeface="+mn-cs"/>
              </a:rPr>
              <a:t>July 8th, 2010</a:t>
            </a:r>
          </a:p>
          <a:p>
            <a:r>
              <a:rPr lang="en-ZA" sz="1200" b="0" i="0" u="none" strike="noStrike" kern="1200" baseline="0" dirty="0" err="1" smtClean="0">
                <a:solidFill>
                  <a:schemeClr val="tx1"/>
                </a:solidFill>
                <a:latin typeface="Times New Roman" pitchFamily="18" charset="0"/>
                <a:ea typeface="+mn-ea"/>
                <a:cs typeface="+mn-cs"/>
              </a:rPr>
              <a:t>Suenje</a:t>
            </a:r>
            <a:r>
              <a:rPr lang="en-ZA" sz="1200" b="0" i="0" u="none" strike="noStrike" kern="1200" baseline="0" dirty="0" smtClean="0">
                <a:solidFill>
                  <a:schemeClr val="tx1"/>
                </a:solidFill>
                <a:latin typeface="Times New Roman" pitchFamily="18" charset="0"/>
                <a:ea typeface="+mn-ea"/>
                <a:cs typeface="+mn-cs"/>
              </a:rPr>
              <a:t> </a:t>
            </a:r>
            <a:r>
              <a:rPr lang="en-ZA" sz="1200" b="0" i="0" u="none" strike="noStrike" kern="1200" baseline="0" dirty="0" err="1" smtClean="0">
                <a:solidFill>
                  <a:schemeClr val="tx1"/>
                </a:solidFill>
                <a:latin typeface="Times New Roman" pitchFamily="18" charset="0"/>
                <a:ea typeface="+mn-ea"/>
                <a:cs typeface="+mn-cs"/>
              </a:rPr>
              <a:t>Dallmeier-Tiessen</a:t>
            </a:r>
            <a:r>
              <a:rPr lang="en-ZA" sz="1200" b="0" i="0" u="none" strike="noStrike" kern="1200" baseline="0" dirty="0" smtClean="0">
                <a:solidFill>
                  <a:schemeClr val="tx1"/>
                </a:solidFill>
                <a:latin typeface="Times New Roman" pitchFamily="18" charset="0"/>
                <a:ea typeface="+mn-ea"/>
                <a:cs typeface="+mn-cs"/>
              </a:rPr>
              <a:t> a, Bettina </a:t>
            </a:r>
            <a:r>
              <a:rPr lang="en-ZA" sz="1200" b="0" i="0" u="none" strike="noStrike" kern="1200" baseline="0" dirty="0" err="1" smtClean="0">
                <a:solidFill>
                  <a:schemeClr val="tx1"/>
                </a:solidFill>
                <a:latin typeface="Times New Roman" pitchFamily="18" charset="0"/>
                <a:ea typeface="+mn-ea"/>
                <a:cs typeface="+mn-cs"/>
              </a:rPr>
              <a:t>Goerner</a:t>
            </a:r>
            <a:r>
              <a:rPr lang="en-ZA" sz="1200" b="0" i="0" u="none" strike="noStrike" kern="1200" baseline="0" dirty="0" smtClean="0">
                <a:solidFill>
                  <a:schemeClr val="tx1"/>
                </a:solidFill>
                <a:latin typeface="Times New Roman" pitchFamily="18" charset="0"/>
                <a:ea typeface="+mn-ea"/>
                <a:cs typeface="+mn-cs"/>
              </a:rPr>
              <a:t> b, Robert Darby c </a:t>
            </a:r>
            <a:r>
              <a:rPr lang="en-ZA" sz="1200" b="0" i="0" u="none" strike="noStrike" kern="1200" baseline="0" dirty="0" err="1" smtClean="0">
                <a:solidFill>
                  <a:schemeClr val="tx1"/>
                </a:solidFill>
                <a:latin typeface="Times New Roman" pitchFamily="18" charset="0"/>
                <a:ea typeface="+mn-ea"/>
                <a:cs typeface="+mn-cs"/>
              </a:rPr>
              <a:t>Jenni</a:t>
            </a:r>
            <a:r>
              <a:rPr lang="en-ZA" sz="1200" b="0" i="0" u="none" strike="noStrike" kern="1200" baseline="0" dirty="0" smtClean="0">
                <a:solidFill>
                  <a:schemeClr val="tx1"/>
                </a:solidFill>
                <a:latin typeface="Times New Roman" pitchFamily="18" charset="0"/>
                <a:ea typeface="+mn-ea"/>
                <a:cs typeface="+mn-cs"/>
              </a:rPr>
              <a:t> </a:t>
            </a:r>
            <a:r>
              <a:rPr lang="en-ZA" sz="1200" b="0" i="0" u="none" strike="noStrike" kern="1200" baseline="0" dirty="0" err="1" smtClean="0">
                <a:solidFill>
                  <a:schemeClr val="tx1"/>
                </a:solidFill>
                <a:latin typeface="Times New Roman" pitchFamily="18" charset="0"/>
                <a:ea typeface="+mn-ea"/>
                <a:cs typeface="+mn-cs"/>
              </a:rPr>
              <a:t>Hyppoelae</a:t>
            </a:r>
            <a:r>
              <a:rPr lang="en-ZA" sz="1200" b="0" i="0" u="none" strike="noStrike" kern="1200" baseline="0" dirty="0" smtClean="0">
                <a:solidFill>
                  <a:schemeClr val="tx1"/>
                </a:solidFill>
                <a:latin typeface="Times New Roman" pitchFamily="18" charset="0"/>
                <a:ea typeface="+mn-ea"/>
                <a:cs typeface="+mn-cs"/>
              </a:rPr>
              <a:t> a,</a:t>
            </a:r>
          </a:p>
          <a:p>
            <a:r>
              <a:rPr lang="en-ZA" sz="1200" b="0" i="0" u="none" strike="noStrike" kern="1200" baseline="0" dirty="0" smtClean="0">
                <a:solidFill>
                  <a:schemeClr val="tx1"/>
                </a:solidFill>
                <a:latin typeface="Times New Roman" pitchFamily="18" charset="0"/>
                <a:ea typeface="+mn-ea"/>
                <a:cs typeface="+mn-cs"/>
              </a:rPr>
              <a:t>Peter </a:t>
            </a:r>
            <a:r>
              <a:rPr lang="en-ZA" sz="1200" b="0" i="0" u="none" strike="noStrike" kern="1200" baseline="0" dirty="0" err="1" smtClean="0">
                <a:solidFill>
                  <a:schemeClr val="tx1"/>
                </a:solidFill>
                <a:latin typeface="Times New Roman" pitchFamily="18" charset="0"/>
                <a:ea typeface="+mn-ea"/>
                <a:cs typeface="+mn-cs"/>
              </a:rPr>
              <a:t>Igo-Kemenes</a:t>
            </a:r>
            <a:r>
              <a:rPr lang="en-ZA" sz="1200" b="0" i="0" u="none" strike="noStrike" kern="1200" baseline="0" dirty="0" smtClean="0">
                <a:solidFill>
                  <a:schemeClr val="tx1"/>
                </a:solidFill>
                <a:latin typeface="Times New Roman" pitchFamily="18" charset="0"/>
                <a:ea typeface="+mn-ea"/>
                <a:cs typeface="+mn-cs"/>
              </a:rPr>
              <a:t> a #, Deborah Kahn d, Simon Lambert c, </a:t>
            </a:r>
            <a:r>
              <a:rPr lang="en-ZA" sz="1200" b="0" i="0" u="none" strike="noStrike" kern="1200" baseline="0" dirty="0" err="1" smtClean="0">
                <a:solidFill>
                  <a:schemeClr val="tx1"/>
                </a:solidFill>
                <a:latin typeface="Times New Roman" pitchFamily="18" charset="0"/>
                <a:ea typeface="+mn-ea"/>
                <a:cs typeface="+mn-cs"/>
              </a:rPr>
              <a:t>Anja</a:t>
            </a:r>
            <a:r>
              <a:rPr lang="en-ZA" sz="1200" b="0" i="0" u="none" strike="noStrike" kern="1200" baseline="0" dirty="0" smtClean="0">
                <a:solidFill>
                  <a:schemeClr val="tx1"/>
                </a:solidFill>
                <a:latin typeface="Times New Roman" pitchFamily="18" charset="0"/>
                <a:ea typeface="+mn-ea"/>
                <a:cs typeface="+mn-cs"/>
              </a:rPr>
              <a:t> </a:t>
            </a:r>
            <a:r>
              <a:rPr lang="en-ZA" sz="1200" b="0" i="0" u="none" strike="noStrike" kern="1200" baseline="0" dirty="0" err="1" smtClean="0">
                <a:solidFill>
                  <a:schemeClr val="tx1"/>
                </a:solidFill>
                <a:latin typeface="Times New Roman" pitchFamily="18" charset="0"/>
                <a:ea typeface="+mn-ea"/>
                <a:cs typeface="+mn-cs"/>
              </a:rPr>
              <a:t>Lengenfelder</a:t>
            </a:r>
            <a:r>
              <a:rPr lang="en-ZA" sz="1200" b="0" i="0" u="none" strike="noStrike" kern="1200" baseline="0" dirty="0" smtClean="0">
                <a:solidFill>
                  <a:schemeClr val="tx1"/>
                </a:solidFill>
                <a:latin typeface="Times New Roman" pitchFamily="18" charset="0"/>
                <a:ea typeface="+mn-ea"/>
                <a:cs typeface="+mn-cs"/>
              </a:rPr>
              <a:t> e,</a:t>
            </a:r>
          </a:p>
          <a:p>
            <a:r>
              <a:rPr lang="en-ZA" sz="1200" b="0" i="0" u="none" strike="noStrike" kern="1200" baseline="0" dirty="0" smtClean="0">
                <a:solidFill>
                  <a:schemeClr val="tx1"/>
                </a:solidFill>
                <a:latin typeface="Times New Roman" pitchFamily="18" charset="0"/>
                <a:ea typeface="+mn-ea"/>
                <a:cs typeface="+mn-cs"/>
              </a:rPr>
              <a:t>Chris Leonard c, Salvatore </a:t>
            </a:r>
            <a:r>
              <a:rPr lang="en-ZA" sz="1200" b="0" i="0" u="none" strike="noStrike" kern="1200" baseline="0" dirty="0" err="1" smtClean="0">
                <a:solidFill>
                  <a:schemeClr val="tx1"/>
                </a:solidFill>
                <a:latin typeface="Times New Roman" pitchFamily="18" charset="0"/>
                <a:ea typeface="+mn-ea"/>
                <a:cs typeface="+mn-cs"/>
              </a:rPr>
              <a:t>Mele</a:t>
            </a:r>
            <a:r>
              <a:rPr lang="en-ZA" sz="1200" b="0" i="0" u="none" strike="noStrike" kern="1200" baseline="0" dirty="0" smtClean="0">
                <a:solidFill>
                  <a:schemeClr val="tx1"/>
                </a:solidFill>
                <a:latin typeface="Times New Roman" pitchFamily="18" charset="0"/>
                <a:ea typeface="+mn-ea"/>
                <a:cs typeface="+mn-cs"/>
              </a:rPr>
              <a:t> a,*, </a:t>
            </a:r>
            <a:r>
              <a:rPr lang="en-ZA" sz="1200" b="0" i="0" u="none" strike="noStrike" kern="1200" baseline="0" dirty="0" err="1" smtClean="0">
                <a:solidFill>
                  <a:schemeClr val="tx1"/>
                </a:solidFill>
                <a:latin typeface="Times New Roman" pitchFamily="18" charset="0"/>
                <a:ea typeface="+mn-ea"/>
                <a:cs typeface="+mn-cs"/>
              </a:rPr>
              <a:t>Panayiota</a:t>
            </a:r>
            <a:r>
              <a:rPr lang="en-ZA" sz="1200" b="0" i="0" u="none" strike="noStrike" kern="1200" baseline="0" dirty="0" smtClean="0">
                <a:solidFill>
                  <a:schemeClr val="tx1"/>
                </a:solidFill>
                <a:latin typeface="Times New Roman" pitchFamily="18" charset="0"/>
                <a:ea typeface="+mn-ea"/>
                <a:cs typeface="+mn-cs"/>
              </a:rPr>
              <a:t> </a:t>
            </a:r>
            <a:r>
              <a:rPr lang="en-ZA" sz="1200" b="0" i="0" u="none" strike="noStrike" kern="1200" baseline="0" dirty="0" err="1" smtClean="0">
                <a:solidFill>
                  <a:schemeClr val="tx1"/>
                </a:solidFill>
                <a:latin typeface="Times New Roman" pitchFamily="18" charset="0"/>
                <a:ea typeface="+mn-ea"/>
                <a:cs typeface="+mn-cs"/>
              </a:rPr>
              <a:t>Polydoratou</a:t>
            </a:r>
            <a:r>
              <a:rPr lang="en-ZA" sz="1200" b="0" i="0" u="none" strike="noStrike" kern="1200" baseline="0" dirty="0" smtClean="0">
                <a:solidFill>
                  <a:schemeClr val="tx1"/>
                </a:solidFill>
                <a:latin typeface="Times New Roman" pitchFamily="18" charset="0"/>
                <a:ea typeface="+mn-ea"/>
                <a:cs typeface="+mn-cs"/>
              </a:rPr>
              <a:t> e, David Ross f,</a:t>
            </a:r>
          </a:p>
          <a:p>
            <a:r>
              <a:rPr lang="en-ZA" sz="1200" b="0" i="0" u="none" strike="noStrike" kern="1200" baseline="0" dirty="0" smtClean="0">
                <a:solidFill>
                  <a:schemeClr val="tx1"/>
                </a:solidFill>
                <a:latin typeface="Times New Roman" pitchFamily="18" charset="0"/>
                <a:ea typeface="+mn-ea"/>
                <a:cs typeface="+mn-cs"/>
              </a:rPr>
              <a:t>Sergio Ruiz-Perez a, Ralf </a:t>
            </a:r>
            <a:r>
              <a:rPr lang="en-ZA" sz="1200" b="0" i="0" u="none" strike="noStrike" kern="1200" baseline="0" dirty="0" err="1" smtClean="0">
                <a:solidFill>
                  <a:schemeClr val="tx1"/>
                </a:solidFill>
                <a:latin typeface="Times New Roman" pitchFamily="18" charset="0"/>
                <a:ea typeface="+mn-ea"/>
                <a:cs typeface="+mn-cs"/>
              </a:rPr>
              <a:t>Schimmer</a:t>
            </a:r>
            <a:r>
              <a:rPr lang="en-ZA" sz="1200" b="0" i="0" u="none" strike="noStrike" kern="1200" baseline="0" dirty="0" smtClean="0">
                <a:solidFill>
                  <a:schemeClr val="tx1"/>
                </a:solidFill>
                <a:latin typeface="Times New Roman" pitchFamily="18" charset="0"/>
                <a:ea typeface="+mn-ea"/>
                <a:cs typeface="+mn-cs"/>
              </a:rPr>
              <a:t> e, Mark </a:t>
            </a:r>
            <a:r>
              <a:rPr lang="en-ZA" sz="1200" b="0" i="0" u="none" strike="noStrike" kern="1200" baseline="0" dirty="0" err="1" smtClean="0">
                <a:solidFill>
                  <a:schemeClr val="tx1"/>
                </a:solidFill>
                <a:latin typeface="Times New Roman" pitchFamily="18" charset="0"/>
                <a:ea typeface="+mn-ea"/>
                <a:cs typeface="+mn-cs"/>
              </a:rPr>
              <a:t>Swaisland</a:t>
            </a:r>
            <a:r>
              <a:rPr lang="en-ZA" sz="1200" b="0" i="0" u="none" strike="noStrike" kern="1200" baseline="0" dirty="0" smtClean="0">
                <a:solidFill>
                  <a:schemeClr val="tx1"/>
                </a:solidFill>
                <a:latin typeface="Times New Roman" pitchFamily="18" charset="0"/>
                <a:ea typeface="+mn-ea"/>
                <a:cs typeface="+mn-cs"/>
              </a:rPr>
              <a:t> g and </a:t>
            </a:r>
            <a:r>
              <a:rPr lang="en-ZA" sz="1200" b="0" i="0" u="none" strike="noStrike" kern="1200" baseline="0" dirty="0" err="1" smtClean="0">
                <a:solidFill>
                  <a:schemeClr val="tx1"/>
                </a:solidFill>
                <a:latin typeface="Times New Roman" pitchFamily="18" charset="0"/>
                <a:ea typeface="+mn-ea"/>
                <a:cs typeface="+mn-cs"/>
              </a:rPr>
              <a:t>Wim</a:t>
            </a:r>
            <a:r>
              <a:rPr lang="en-ZA" sz="1200" b="0" i="0" u="none" strike="noStrike" kern="1200" baseline="0" dirty="0" smtClean="0">
                <a:solidFill>
                  <a:schemeClr val="tx1"/>
                </a:solidFill>
                <a:latin typeface="Times New Roman" pitchFamily="18" charset="0"/>
                <a:ea typeface="+mn-ea"/>
                <a:cs typeface="+mn-cs"/>
              </a:rPr>
              <a:t> van der </a:t>
            </a:r>
            <a:r>
              <a:rPr lang="en-ZA" sz="1200" b="0" i="0" u="none" strike="noStrike" kern="1200" baseline="0" dirty="0" err="1" smtClean="0">
                <a:solidFill>
                  <a:schemeClr val="tx1"/>
                </a:solidFill>
                <a:latin typeface="Times New Roman" pitchFamily="18" charset="0"/>
                <a:ea typeface="+mn-ea"/>
                <a:cs typeface="+mn-cs"/>
              </a:rPr>
              <a:t>Stelt</a:t>
            </a:r>
            <a:r>
              <a:rPr lang="en-ZA" sz="1200" b="0" i="0" u="none" strike="noStrike" kern="1200" baseline="0" dirty="0" smtClean="0">
                <a:solidFill>
                  <a:schemeClr val="tx1"/>
                </a:solidFill>
                <a:latin typeface="Times New Roman" pitchFamily="18" charset="0"/>
                <a:ea typeface="+mn-ea"/>
                <a:cs typeface="+mn-cs"/>
              </a:rPr>
              <a:t> h</a:t>
            </a:r>
            <a:endParaRPr lang="en-ZA" dirty="0"/>
          </a:p>
        </p:txBody>
      </p:sp>
      <p:sp>
        <p:nvSpPr>
          <p:cNvPr id="4" name="Slide Number Placeholder 3"/>
          <p:cNvSpPr>
            <a:spLocks noGrp="1"/>
          </p:cNvSpPr>
          <p:nvPr>
            <p:ph type="sldNum" sz="quarter" idx="10"/>
          </p:nvPr>
        </p:nvSpPr>
        <p:spPr/>
        <p:txBody>
          <a:bodyPr/>
          <a:lstStyle/>
          <a:p>
            <a:fld id="{95D6E349-0418-46A1-B70D-187E0588C4AB}" type="slidenum">
              <a:rPr lang="en-US" smtClean="0"/>
              <a:pPr/>
              <a:t>61</a:t>
            </a:fld>
            <a:endParaRPr lang="en-US"/>
          </a:p>
        </p:txBody>
      </p:sp>
    </p:spTree>
    <p:extLst>
      <p:ext uri="{BB962C8B-B14F-4D97-AF65-F5344CB8AC3E}">
        <p14:creationId xmlns:p14="http://schemas.microsoft.com/office/powerpoint/2010/main" xmlns="" val="357708036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2DA88D65-3243-48AC-9A3E-8E131B48DC47}" type="slidenum">
              <a:rPr lang="en-US" smtClean="0">
                <a:latin typeface="Times New Roman" pitchFamily="18" charset="0"/>
              </a:rPr>
              <a:pPr/>
              <a:t>62</a:t>
            </a:fld>
            <a:endParaRPr lang="en-US" smtClean="0">
              <a:latin typeface="Times New Roman" pitchFamily="18" charset="0"/>
            </a:endParaRPr>
          </a:p>
        </p:txBody>
      </p:sp>
      <p:sp>
        <p:nvSpPr>
          <p:cNvPr id="23555" name="Rectangle 1"/>
          <p:cNvSpPr>
            <a:spLocks noGrp="1" noRot="1" noChangeAspect="1" noChangeArrowheads="1" noTextEdit="1"/>
          </p:cNvSpPr>
          <p:nvPr>
            <p:ph type="sldImg"/>
          </p:nvPr>
        </p:nvSpPr>
        <p:spPr>
          <a:ln/>
        </p:spPr>
      </p:sp>
      <p:sp>
        <p:nvSpPr>
          <p:cNvPr id="23556" name="Rectangle 2"/>
          <p:cNvSpPr>
            <a:spLocks noGrp="1" noChangeArrowheads="1"/>
          </p:cNvSpPr>
          <p:nvPr>
            <p:ph type="body" idx="1"/>
          </p:nvPr>
        </p:nvSpPr>
        <p:spPr>
          <a:noFill/>
          <a:ln/>
        </p:spPr>
        <p:txBody>
          <a:bodyPr lIns="0" tIns="0" rIns="0" bIns="0"/>
          <a:lstStyle/>
          <a:p>
            <a:pPr eaLnBrk="1" hangingPunct="1">
              <a:lnSpc>
                <a:spcPct val="95000"/>
              </a:lnSpc>
              <a:spcBef>
                <a:spcPct val="0"/>
              </a:spcBef>
            </a:pPr>
            <a:r>
              <a:rPr lang="en-US" b="1" smtClean="0">
                <a:solidFill>
                  <a:srgbClr val="000000"/>
                </a:solidFill>
                <a:latin typeface="Times New Roman" pitchFamily="18" charset="0"/>
              </a:rPr>
              <a:t>OA availability by scientific discipline</a:t>
            </a:r>
            <a:endParaRPr lang="en-US" smtClean="0">
              <a:latin typeface="Times New Roman" pitchFamily="18" charset="0"/>
            </a:endParaRPr>
          </a:p>
          <a:p>
            <a:pPr eaLnBrk="1" hangingPunct="1">
              <a:lnSpc>
                <a:spcPct val="95000"/>
              </a:lnSpc>
              <a:spcBef>
                <a:spcPct val="0"/>
              </a:spcBef>
            </a:pPr>
            <a:r>
              <a:rPr lang="en-US" smtClean="0">
                <a:solidFill>
                  <a:srgbClr val="000000"/>
                </a:solidFill>
                <a:latin typeface="Times New Roman" pitchFamily="18" charset="0"/>
              </a:rPr>
              <a:t>Based on the research conducted by Bjork et al., the availability of gold and green OA copies by scientific discipline are shown in the figure. The disciplines are shown by the gold ratio in descending order, rather than in alphabetical order. There is a clear pattern to the internal distribution between green and gold in the different disciplines studied. In all the life sciences, gold is the dominating OA access channel. The picture is reversed in the other disciplines where green dominated. The lowest overall OA share is in chemistry with 13% and the highest in earth sciences with 33%.</a:t>
            </a:r>
            <a:endParaRPr lang="en-US" smtClean="0">
              <a:latin typeface="Times New Roman" pitchFamily="18" charset="0"/>
            </a:endParaRPr>
          </a:p>
          <a:p>
            <a:pPr eaLnBrk="1" hangingPunct="1">
              <a:lnSpc>
                <a:spcPct val="95000"/>
              </a:lnSpc>
              <a:spcBef>
                <a:spcPct val="0"/>
              </a:spcBef>
            </a:pPr>
            <a:endParaRPr lang="en-US" smtClean="0">
              <a:solidFill>
                <a:srgbClr val="000000"/>
              </a:solidFill>
              <a:latin typeface="Times New Roman" pitchFamily="18"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1857" name="Rectangle 1"/>
          <p:cNvSpPr txBox="1">
            <a:spLocks noGrp="1" noRot="1" noChangeAspect="1" noChangeArrowheads="1"/>
          </p:cNvSpPr>
          <p:nvPr>
            <p:ph type="sldImg"/>
          </p:nvPr>
        </p:nvSpPr>
        <p:spPr bwMode="auto">
          <a:xfrm>
            <a:off x="911225" y="754063"/>
            <a:ext cx="4959350" cy="3719512"/>
          </a:xfrm>
          <a:prstGeom prst="rect">
            <a:avLst/>
          </a:prstGeom>
          <a:solidFill>
            <a:srgbClr val="FFFFFF"/>
          </a:solidFill>
          <a:ln>
            <a:solidFill>
              <a:srgbClr val="000000"/>
            </a:solidFill>
            <a:miter lim="800000"/>
            <a:headEnd/>
            <a:tailEnd/>
          </a:ln>
        </p:spPr>
      </p:sp>
      <p:sp>
        <p:nvSpPr>
          <p:cNvPr id="121858" name="Rectangle 2"/>
          <p:cNvSpPr txBox="1">
            <a:spLocks noGrp="1" noChangeArrowheads="1"/>
          </p:cNvSpPr>
          <p:nvPr>
            <p:ph type="body" idx="1"/>
          </p:nvPr>
        </p:nvSpPr>
        <p:spPr bwMode="auto">
          <a:xfrm>
            <a:off x="678180" y="4711383"/>
            <a:ext cx="5425440" cy="4463415"/>
          </a:xfrm>
          <a:prstGeom prst="rect">
            <a:avLst/>
          </a:prstGeom>
          <a:noFill/>
          <a:ln>
            <a:round/>
            <a:headEnd/>
            <a:tailEnd/>
          </a:ln>
        </p:spPr>
        <p:txBody>
          <a:bodyPr wrap="none" anchor="ct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baseline="0" dirty="0" smtClean="0"/>
              <a:t>Open is not binary</a:t>
            </a:r>
          </a:p>
          <a:p>
            <a:r>
              <a:rPr lang="en-ZA" baseline="0" dirty="0" smtClean="0"/>
              <a:t>It’s a continuum, a spectrum</a:t>
            </a:r>
          </a:p>
          <a:p>
            <a:r>
              <a:rPr lang="en-ZA" sz="1200" dirty="0" smtClean="0"/>
              <a:t>Not Binary, Closed or open</a:t>
            </a:r>
          </a:p>
          <a:p>
            <a:endParaRPr lang="en-ZA" sz="1200" dirty="0" smtClean="0"/>
          </a:p>
          <a:p>
            <a:endParaRPr lang="en-ZA" baseline="0" dirty="0" smtClean="0"/>
          </a:p>
          <a:p>
            <a:endParaRPr lang="en-ZA" baseline="0" dirty="0" smtClean="0"/>
          </a:p>
          <a:p>
            <a:endParaRPr lang="en-ZA" baseline="0" dirty="0" smtClean="0"/>
          </a:p>
          <a:p>
            <a:endParaRPr lang="en-ZA" baseline="0" dirty="0" smtClean="0"/>
          </a:p>
          <a:p>
            <a:r>
              <a:rPr lang="en-ZA" baseline="0" dirty="0" smtClean="0"/>
              <a:t>Flexible model</a:t>
            </a:r>
          </a:p>
          <a:p>
            <a:r>
              <a:rPr lang="en-ZA" baseline="0" dirty="0" smtClean="0"/>
              <a:t>Different levels of control</a:t>
            </a:r>
            <a:endParaRPr lang="en-ZA" dirty="0" smtClean="0"/>
          </a:p>
          <a:p>
            <a:endParaRPr lang="en-ZA" dirty="0" smtClean="0"/>
          </a:p>
          <a:p>
            <a:pPr eaLnBrk="1" hangingPunct="1"/>
            <a:r>
              <a:rPr lang="en-ZA" baseline="0" dirty="0" smtClean="0"/>
              <a:t>Spectrum </a:t>
            </a:r>
            <a:r>
              <a:rPr lang="en-US" sz="1200" dirty="0" smtClean="0">
                <a:solidFill>
                  <a:srgbClr val="FFFFFF"/>
                </a:solidFill>
              </a:rPr>
              <a:t>members of the </a:t>
            </a:r>
            <a:r>
              <a:rPr lang="en-US" sz="1200" dirty="0" err="1" smtClean="0">
                <a:solidFill>
                  <a:srgbClr val="FFFFFF"/>
                </a:solidFill>
              </a:rPr>
              <a:t>Open.Michigan</a:t>
            </a:r>
            <a:r>
              <a:rPr lang="en-US" sz="1200" dirty="0" smtClean="0">
                <a:solidFill>
                  <a:srgbClr val="FFFFFF"/>
                </a:solidFill>
              </a:rPr>
              <a:t> team including</a:t>
            </a:r>
            <a:r>
              <a:rPr lang="en-US" sz="1200" baseline="0" dirty="0" smtClean="0">
                <a:solidFill>
                  <a:srgbClr val="FFFFFF"/>
                </a:solidFill>
              </a:rPr>
              <a:t> </a:t>
            </a:r>
            <a:endParaRPr lang="en-US" sz="1200" dirty="0" smtClean="0">
              <a:solidFill>
                <a:srgbClr val="FFFFFF"/>
              </a:solidFill>
            </a:endParaRPr>
          </a:p>
          <a:p>
            <a:pPr eaLnBrk="1" hangingPunct="1"/>
            <a:r>
              <a:rPr lang="en-US" sz="1200" dirty="0" err="1" smtClean="0">
                <a:solidFill>
                  <a:srgbClr val="FFFFFF"/>
                </a:solidFill>
              </a:rPr>
              <a:t>Garin</a:t>
            </a:r>
            <a:r>
              <a:rPr lang="en-US" sz="1200" dirty="0" smtClean="0">
                <a:solidFill>
                  <a:srgbClr val="FFFFFF"/>
                </a:solidFill>
              </a:rPr>
              <a:t> </a:t>
            </a:r>
            <a:r>
              <a:rPr lang="en-US" sz="1200" dirty="0" err="1" smtClean="0">
                <a:solidFill>
                  <a:srgbClr val="FFFFFF"/>
                </a:solidFill>
              </a:rPr>
              <a:t>Fons</a:t>
            </a:r>
            <a:r>
              <a:rPr lang="en-US" sz="1200" dirty="0" smtClean="0">
                <a:solidFill>
                  <a:srgbClr val="FFFFFF"/>
                </a:solidFill>
              </a:rPr>
              <a:t>, Pieter </a:t>
            </a:r>
            <a:r>
              <a:rPr lang="en-US" sz="1200" dirty="0" err="1" smtClean="0">
                <a:solidFill>
                  <a:srgbClr val="FFFFFF"/>
                </a:solidFill>
              </a:rPr>
              <a:t>Kleymeer</a:t>
            </a:r>
            <a:r>
              <a:rPr lang="en-US" sz="1200" dirty="0" smtClean="0">
                <a:solidFill>
                  <a:srgbClr val="FFFFFF"/>
                </a:solidFill>
              </a:rPr>
              <a:t>, Kathleen </a:t>
            </a:r>
            <a:r>
              <a:rPr lang="en-US" sz="1200" dirty="0" err="1" smtClean="0">
                <a:solidFill>
                  <a:srgbClr val="FFFFFF"/>
                </a:solidFill>
              </a:rPr>
              <a:t>Ludewig</a:t>
            </a:r>
            <a:r>
              <a:rPr lang="en-US" sz="1200" dirty="0" smtClean="0">
                <a:solidFill>
                  <a:srgbClr val="FFFFFF"/>
                </a:solidFill>
              </a:rPr>
              <a:t>, Susan </a:t>
            </a:r>
            <a:r>
              <a:rPr lang="en-US" sz="1200" dirty="0" err="1" smtClean="0">
                <a:solidFill>
                  <a:srgbClr val="FFFFFF"/>
                </a:solidFill>
              </a:rPr>
              <a:t>Topol</a:t>
            </a:r>
            <a:r>
              <a:rPr lang="en-US" sz="1200" dirty="0" smtClean="0">
                <a:solidFill>
                  <a:srgbClr val="FFFFFF"/>
                </a:solidFill>
              </a:rPr>
              <a:t>, and Greg </a:t>
            </a:r>
            <a:r>
              <a:rPr lang="en-US" sz="1200" dirty="0" err="1" smtClean="0">
                <a:solidFill>
                  <a:srgbClr val="FFFFFF"/>
                </a:solidFill>
              </a:rPr>
              <a:t>Grossmeier</a:t>
            </a:r>
            <a:endParaRPr lang="en-US" sz="1200" dirty="0" smtClean="0">
              <a:solidFill>
                <a:srgbClr val="198A8A"/>
              </a:solidFill>
            </a:endParaRPr>
          </a:p>
          <a:p>
            <a:endParaRPr lang="en-ZA" dirty="0"/>
          </a:p>
        </p:txBody>
      </p:sp>
      <p:sp>
        <p:nvSpPr>
          <p:cNvPr id="4" name="Slide Number Placeholder 3"/>
          <p:cNvSpPr>
            <a:spLocks noGrp="1"/>
          </p:cNvSpPr>
          <p:nvPr>
            <p:ph type="sldNum" sz="quarter" idx="10"/>
          </p:nvPr>
        </p:nvSpPr>
        <p:spPr/>
        <p:txBody>
          <a:bodyPr/>
          <a:lstStyle/>
          <a:p>
            <a:fld id="{AA9FEB23-71B5-481B-BFF1-6A79E4E2A9D3}" type="slidenum">
              <a:rPr lang="en-ZA" smtClean="0"/>
              <a:pPr/>
              <a:t>66</a:t>
            </a:fld>
            <a:endParaRPr lang="en-ZA"/>
          </a:p>
        </p:txBody>
      </p:sp>
    </p:spTree>
    <p:extLst>
      <p:ext uri="{BB962C8B-B14F-4D97-AF65-F5344CB8AC3E}">
        <p14:creationId xmlns="" xmlns:p14="http://schemas.microsoft.com/office/powerpoint/2010/main" val="139184003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ct val="50000"/>
              </a:spcBef>
            </a:pPr>
            <a:r>
              <a:rPr lang="nl-NL" sz="1200" dirty="0" smtClean="0">
                <a:latin typeface="Calibri" pitchFamily="34" charset="0"/>
              </a:rPr>
              <a:t>Article Processing Charges (APC)</a:t>
            </a:r>
          </a:p>
          <a:p>
            <a:pPr>
              <a:spcBef>
                <a:spcPct val="50000"/>
              </a:spcBef>
              <a:buFontTx/>
              <a:buChar char="-"/>
            </a:pPr>
            <a:r>
              <a:rPr lang="nl-NL" sz="1200" dirty="0" smtClean="0">
                <a:latin typeface="Calibri" pitchFamily="34" charset="0"/>
              </a:rPr>
              <a:t> Funding agencies provide money to the author or establish agreements with publisher</a:t>
            </a:r>
          </a:p>
          <a:p>
            <a:pPr>
              <a:spcBef>
                <a:spcPct val="50000"/>
              </a:spcBef>
              <a:buFontTx/>
              <a:buChar char="-"/>
            </a:pPr>
            <a:r>
              <a:rPr lang="nl-NL" sz="1200" dirty="0" smtClean="0">
                <a:latin typeface="Calibri" pitchFamily="34" charset="0"/>
              </a:rPr>
              <a:t> Via Open Access funds </a:t>
            </a:r>
          </a:p>
          <a:p>
            <a:pPr>
              <a:spcBef>
                <a:spcPct val="50000"/>
              </a:spcBef>
              <a:buFontTx/>
              <a:buChar char="-"/>
            </a:pPr>
            <a:r>
              <a:rPr lang="nl-NL" sz="1200" dirty="0" smtClean="0">
                <a:latin typeface="Calibri" pitchFamily="34" charset="0"/>
              </a:rPr>
              <a:t> Via institutional membership</a:t>
            </a:r>
          </a:p>
          <a:p>
            <a:pPr>
              <a:spcBef>
                <a:spcPct val="50000"/>
              </a:spcBef>
              <a:buFontTx/>
              <a:buChar char="-"/>
            </a:pPr>
            <a:r>
              <a:rPr lang="nl-NL" sz="1200" dirty="0" smtClean="0">
                <a:latin typeface="Calibri" pitchFamily="34" charset="0"/>
              </a:rPr>
              <a:t> APC waved by publisher</a:t>
            </a:r>
          </a:p>
          <a:p>
            <a:r>
              <a:rPr lang="en-ZA" sz="1200" b="0" i="0" u="none" strike="noStrike" kern="1200" baseline="0" dirty="0" smtClean="0">
                <a:solidFill>
                  <a:schemeClr val="tx1"/>
                </a:solidFill>
                <a:latin typeface="Times New Roman" pitchFamily="18" charset="0"/>
                <a:ea typeface="+mn-ea"/>
                <a:cs typeface="+mn-cs"/>
              </a:rPr>
              <a:t>OPEN ACCESS PUBLISHING -</a:t>
            </a:r>
          </a:p>
          <a:p>
            <a:r>
              <a:rPr lang="en-ZA" sz="1200" b="0" i="0" u="none" strike="noStrike" kern="1200" baseline="0" dirty="0" smtClean="0">
                <a:solidFill>
                  <a:schemeClr val="tx1"/>
                </a:solidFill>
                <a:latin typeface="Times New Roman" pitchFamily="18" charset="0"/>
                <a:ea typeface="+mn-ea"/>
                <a:cs typeface="+mn-cs"/>
              </a:rPr>
              <a:t>MODELS AND ATTRIBUTES</a:t>
            </a:r>
          </a:p>
          <a:p>
            <a:r>
              <a:rPr lang="en-ZA" sz="1200" b="0" i="0" u="none" strike="noStrike" kern="1200" baseline="0" dirty="0" smtClean="0">
                <a:solidFill>
                  <a:schemeClr val="tx1"/>
                </a:solidFill>
                <a:latin typeface="Times New Roman" pitchFamily="18" charset="0"/>
                <a:ea typeface="+mn-ea"/>
                <a:cs typeface="+mn-cs"/>
              </a:rPr>
              <a:t>July 8th, 2010</a:t>
            </a:r>
          </a:p>
          <a:p>
            <a:r>
              <a:rPr lang="en-ZA" sz="1200" b="0" i="0" u="none" strike="noStrike" kern="1200" baseline="0" dirty="0" err="1" smtClean="0">
                <a:solidFill>
                  <a:schemeClr val="tx1"/>
                </a:solidFill>
                <a:latin typeface="Times New Roman" pitchFamily="18" charset="0"/>
                <a:ea typeface="+mn-ea"/>
                <a:cs typeface="+mn-cs"/>
              </a:rPr>
              <a:t>Suenje</a:t>
            </a:r>
            <a:r>
              <a:rPr lang="en-ZA" sz="1200" b="0" i="0" u="none" strike="noStrike" kern="1200" baseline="0" dirty="0" smtClean="0">
                <a:solidFill>
                  <a:schemeClr val="tx1"/>
                </a:solidFill>
                <a:latin typeface="Times New Roman" pitchFamily="18" charset="0"/>
                <a:ea typeface="+mn-ea"/>
                <a:cs typeface="+mn-cs"/>
              </a:rPr>
              <a:t> </a:t>
            </a:r>
            <a:r>
              <a:rPr lang="en-ZA" sz="1200" b="0" i="0" u="none" strike="noStrike" kern="1200" baseline="0" dirty="0" err="1" smtClean="0">
                <a:solidFill>
                  <a:schemeClr val="tx1"/>
                </a:solidFill>
                <a:latin typeface="Times New Roman" pitchFamily="18" charset="0"/>
                <a:ea typeface="+mn-ea"/>
                <a:cs typeface="+mn-cs"/>
              </a:rPr>
              <a:t>Dallmeier-Tiessen</a:t>
            </a:r>
            <a:r>
              <a:rPr lang="en-ZA" sz="1200" b="0" i="0" u="none" strike="noStrike" kern="1200" baseline="0" dirty="0" smtClean="0">
                <a:solidFill>
                  <a:schemeClr val="tx1"/>
                </a:solidFill>
                <a:latin typeface="Times New Roman" pitchFamily="18" charset="0"/>
                <a:ea typeface="+mn-ea"/>
                <a:cs typeface="+mn-cs"/>
              </a:rPr>
              <a:t> a, Bettina </a:t>
            </a:r>
            <a:r>
              <a:rPr lang="en-ZA" sz="1200" b="0" i="0" u="none" strike="noStrike" kern="1200" baseline="0" dirty="0" err="1" smtClean="0">
                <a:solidFill>
                  <a:schemeClr val="tx1"/>
                </a:solidFill>
                <a:latin typeface="Times New Roman" pitchFamily="18" charset="0"/>
                <a:ea typeface="+mn-ea"/>
                <a:cs typeface="+mn-cs"/>
              </a:rPr>
              <a:t>Goerner</a:t>
            </a:r>
            <a:r>
              <a:rPr lang="en-ZA" sz="1200" b="0" i="0" u="none" strike="noStrike" kern="1200" baseline="0" dirty="0" smtClean="0">
                <a:solidFill>
                  <a:schemeClr val="tx1"/>
                </a:solidFill>
                <a:latin typeface="Times New Roman" pitchFamily="18" charset="0"/>
                <a:ea typeface="+mn-ea"/>
                <a:cs typeface="+mn-cs"/>
              </a:rPr>
              <a:t> b, Robert Darby c </a:t>
            </a:r>
            <a:r>
              <a:rPr lang="en-ZA" sz="1200" b="0" i="0" u="none" strike="noStrike" kern="1200" baseline="0" dirty="0" err="1" smtClean="0">
                <a:solidFill>
                  <a:schemeClr val="tx1"/>
                </a:solidFill>
                <a:latin typeface="Times New Roman" pitchFamily="18" charset="0"/>
                <a:ea typeface="+mn-ea"/>
                <a:cs typeface="+mn-cs"/>
              </a:rPr>
              <a:t>Jenni</a:t>
            </a:r>
            <a:r>
              <a:rPr lang="en-ZA" sz="1200" b="0" i="0" u="none" strike="noStrike" kern="1200" baseline="0" dirty="0" smtClean="0">
                <a:solidFill>
                  <a:schemeClr val="tx1"/>
                </a:solidFill>
                <a:latin typeface="Times New Roman" pitchFamily="18" charset="0"/>
                <a:ea typeface="+mn-ea"/>
                <a:cs typeface="+mn-cs"/>
              </a:rPr>
              <a:t> </a:t>
            </a:r>
            <a:r>
              <a:rPr lang="en-ZA" sz="1200" b="0" i="0" u="none" strike="noStrike" kern="1200" baseline="0" dirty="0" err="1" smtClean="0">
                <a:solidFill>
                  <a:schemeClr val="tx1"/>
                </a:solidFill>
                <a:latin typeface="Times New Roman" pitchFamily="18" charset="0"/>
                <a:ea typeface="+mn-ea"/>
                <a:cs typeface="+mn-cs"/>
              </a:rPr>
              <a:t>Hyppoelae</a:t>
            </a:r>
            <a:r>
              <a:rPr lang="en-ZA" sz="1200" b="0" i="0" u="none" strike="noStrike" kern="1200" baseline="0" dirty="0" smtClean="0">
                <a:solidFill>
                  <a:schemeClr val="tx1"/>
                </a:solidFill>
                <a:latin typeface="Times New Roman" pitchFamily="18" charset="0"/>
                <a:ea typeface="+mn-ea"/>
                <a:cs typeface="+mn-cs"/>
              </a:rPr>
              <a:t> a,</a:t>
            </a:r>
          </a:p>
          <a:p>
            <a:r>
              <a:rPr lang="en-ZA" sz="1200" b="0" i="0" u="none" strike="noStrike" kern="1200" baseline="0" dirty="0" smtClean="0">
                <a:solidFill>
                  <a:schemeClr val="tx1"/>
                </a:solidFill>
                <a:latin typeface="Times New Roman" pitchFamily="18" charset="0"/>
                <a:ea typeface="+mn-ea"/>
                <a:cs typeface="+mn-cs"/>
              </a:rPr>
              <a:t>Peter </a:t>
            </a:r>
            <a:r>
              <a:rPr lang="en-ZA" sz="1200" b="0" i="0" u="none" strike="noStrike" kern="1200" baseline="0" dirty="0" err="1" smtClean="0">
                <a:solidFill>
                  <a:schemeClr val="tx1"/>
                </a:solidFill>
                <a:latin typeface="Times New Roman" pitchFamily="18" charset="0"/>
                <a:ea typeface="+mn-ea"/>
                <a:cs typeface="+mn-cs"/>
              </a:rPr>
              <a:t>Igo-Kemenes</a:t>
            </a:r>
            <a:r>
              <a:rPr lang="en-ZA" sz="1200" b="0" i="0" u="none" strike="noStrike" kern="1200" baseline="0" dirty="0" smtClean="0">
                <a:solidFill>
                  <a:schemeClr val="tx1"/>
                </a:solidFill>
                <a:latin typeface="Times New Roman" pitchFamily="18" charset="0"/>
                <a:ea typeface="+mn-ea"/>
                <a:cs typeface="+mn-cs"/>
              </a:rPr>
              <a:t> a #, Deborah Kahn d, Simon Lambert c, </a:t>
            </a:r>
            <a:r>
              <a:rPr lang="en-ZA" sz="1200" b="0" i="0" u="none" strike="noStrike" kern="1200" baseline="0" dirty="0" err="1" smtClean="0">
                <a:solidFill>
                  <a:schemeClr val="tx1"/>
                </a:solidFill>
                <a:latin typeface="Times New Roman" pitchFamily="18" charset="0"/>
                <a:ea typeface="+mn-ea"/>
                <a:cs typeface="+mn-cs"/>
              </a:rPr>
              <a:t>Anja</a:t>
            </a:r>
            <a:r>
              <a:rPr lang="en-ZA" sz="1200" b="0" i="0" u="none" strike="noStrike" kern="1200" baseline="0" dirty="0" smtClean="0">
                <a:solidFill>
                  <a:schemeClr val="tx1"/>
                </a:solidFill>
                <a:latin typeface="Times New Roman" pitchFamily="18" charset="0"/>
                <a:ea typeface="+mn-ea"/>
                <a:cs typeface="+mn-cs"/>
              </a:rPr>
              <a:t> </a:t>
            </a:r>
            <a:r>
              <a:rPr lang="en-ZA" sz="1200" b="0" i="0" u="none" strike="noStrike" kern="1200" baseline="0" dirty="0" err="1" smtClean="0">
                <a:solidFill>
                  <a:schemeClr val="tx1"/>
                </a:solidFill>
                <a:latin typeface="Times New Roman" pitchFamily="18" charset="0"/>
                <a:ea typeface="+mn-ea"/>
                <a:cs typeface="+mn-cs"/>
              </a:rPr>
              <a:t>Lengenfelder</a:t>
            </a:r>
            <a:r>
              <a:rPr lang="en-ZA" sz="1200" b="0" i="0" u="none" strike="noStrike" kern="1200" baseline="0" dirty="0" smtClean="0">
                <a:solidFill>
                  <a:schemeClr val="tx1"/>
                </a:solidFill>
                <a:latin typeface="Times New Roman" pitchFamily="18" charset="0"/>
                <a:ea typeface="+mn-ea"/>
                <a:cs typeface="+mn-cs"/>
              </a:rPr>
              <a:t> e,</a:t>
            </a:r>
          </a:p>
          <a:p>
            <a:r>
              <a:rPr lang="en-ZA" sz="1200" b="0" i="0" u="none" strike="noStrike" kern="1200" baseline="0" dirty="0" smtClean="0">
                <a:solidFill>
                  <a:schemeClr val="tx1"/>
                </a:solidFill>
                <a:latin typeface="Times New Roman" pitchFamily="18" charset="0"/>
                <a:ea typeface="+mn-ea"/>
                <a:cs typeface="+mn-cs"/>
              </a:rPr>
              <a:t>Chris Leonard c, Salvatore </a:t>
            </a:r>
            <a:r>
              <a:rPr lang="en-ZA" sz="1200" b="0" i="0" u="none" strike="noStrike" kern="1200" baseline="0" dirty="0" err="1" smtClean="0">
                <a:solidFill>
                  <a:schemeClr val="tx1"/>
                </a:solidFill>
                <a:latin typeface="Times New Roman" pitchFamily="18" charset="0"/>
                <a:ea typeface="+mn-ea"/>
                <a:cs typeface="+mn-cs"/>
              </a:rPr>
              <a:t>Mele</a:t>
            </a:r>
            <a:r>
              <a:rPr lang="en-ZA" sz="1200" b="0" i="0" u="none" strike="noStrike" kern="1200" baseline="0" dirty="0" smtClean="0">
                <a:solidFill>
                  <a:schemeClr val="tx1"/>
                </a:solidFill>
                <a:latin typeface="Times New Roman" pitchFamily="18" charset="0"/>
                <a:ea typeface="+mn-ea"/>
                <a:cs typeface="+mn-cs"/>
              </a:rPr>
              <a:t> a,*, </a:t>
            </a:r>
            <a:r>
              <a:rPr lang="en-ZA" sz="1200" b="0" i="0" u="none" strike="noStrike" kern="1200" baseline="0" dirty="0" err="1" smtClean="0">
                <a:solidFill>
                  <a:schemeClr val="tx1"/>
                </a:solidFill>
                <a:latin typeface="Times New Roman" pitchFamily="18" charset="0"/>
                <a:ea typeface="+mn-ea"/>
                <a:cs typeface="+mn-cs"/>
              </a:rPr>
              <a:t>Panayiota</a:t>
            </a:r>
            <a:r>
              <a:rPr lang="en-ZA" sz="1200" b="0" i="0" u="none" strike="noStrike" kern="1200" baseline="0" dirty="0" smtClean="0">
                <a:solidFill>
                  <a:schemeClr val="tx1"/>
                </a:solidFill>
                <a:latin typeface="Times New Roman" pitchFamily="18" charset="0"/>
                <a:ea typeface="+mn-ea"/>
                <a:cs typeface="+mn-cs"/>
              </a:rPr>
              <a:t> </a:t>
            </a:r>
            <a:r>
              <a:rPr lang="en-ZA" sz="1200" b="0" i="0" u="none" strike="noStrike" kern="1200" baseline="0" dirty="0" err="1" smtClean="0">
                <a:solidFill>
                  <a:schemeClr val="tx1"/>
                </a:solidFill>
                <a:latin typeface="Times New Roman" pitchFamily="18" charset="0"/>
                <a:ea typeface="+mn-ea"/>
                <a:cs typeface="+mn-cs"/>
              </a:rPr>
              <a:t>Polydoratou</a:t>
            </a:r>
            <a:r>
              <a:rPr lang="en-ZA" sz="1200" b="0" i="0" u="none" strike="noStrike" kern="1200" baseline="0" dirty="0" smtClean="0">
                <a:solidFill>
                  <a:schemeClr val="tx1"/>
                </a:solidFill>
                <a:latin typeface="Times New Roman" pitchFamily="18" charset="0"/>
                <a:ea typeface="+mn-ea"/>
                <a:cs typeface="+mn-cs"/>
              </a:rPr>
              <a:t> e, David Ross f,</a:t>
            </a:r>
          </a:p>
          <a:p>
            <a:r>
              <a:rPr lang="en-ZA" sz="1200" b="0" i="0" u="none" strike="noStrike" kern="1200" baseline="0" dirty="0" smtClean="0">
                <a:solidFill>
                  <a:schemeClr val="tx1"/>
                </a:solidFill>
                <a:latin typeface="Times New Roman" pitchFamily="18" charset="0"/>
                <a:ea typeface="+mn-ea"/>
                <a:cs typeface="+mn-cs"/>
              </a:rPr>
              <a:t>Sergio Ruiz-Perez a, Ralf </a:t>
            </a:r>
            <a:r>
              <a:rPr lang="en-ZA" sz="1200" b="0" i="0" u="none" strike="noStrike" kern="1200" baseline="0" dirty="0" err="1" smtClean="0">
                <a:solidFill>
                  <a:schemeClr val="tx1"/>
                </a:solidFill>
                <a:latin typeface="Times New Roman" pitchFamily="18" charset="0"/>
                <a:ea typeface="+mn-ea"/>
                <a:cs typeface="+mn-cs"/>
              </a:rPr>
              <a:t>Schimmer</a:t>
            </a:r>
            <a:r>
              <a:rPr lang="en-ZA" sz="1200" b="0" i="0" u="none" strike="noStrike" kern="1200" baseline="0" dirty="0" smtClean="0">
                <a:solidFill>
                  <a:schemeClr val="tx1"/>
                </a:solidFill>
                <a:latin typeface="Times New Roman" pitchFamily="18" charset="0"/>
                <a:ea typeface="+mn-ea"/>
                <a:cs typeface="+mn-cs"/>
              </a:rPr>
              <a:t> e, Mark </a:t>
            </a:r>
            <a:r>
              <a:rPr lang="en-ZA" sz="1200" b="0" i="0" u="none" strike="noStrike" kern="1200" baseline="0" dirty="0" err="1" smtClean="0">
                <a:solidFill>
                  <a:schemeClr val="tx1"/>
                </a:solidFill>
                <a:latin typeface="Times New Roman" pitchFamily="18" charset="0"/>
                <a:ea typeface="+mn-ea"/>
                <a:cs typeface="+mn-cs"/>
              </a:rPr>
              <a:t>Swaisland</a:t>
            </a:r>
            <a:r>
              <a:rPr lang="en-ZA" sz="1200" b="0" i="0" u="none" strike="noStrike" kern="1200" baseline="0" dirty="0" smtClean="0">
                <a:solidFill>
                  <a:schemeClr val="tx1"/>
                </a:solidFill>
                <a:latin typeface="Times New Roman" pitchFamily="18" charset="0"/>
                <a:ea typeface="+mn-ea"/>
                <a:cs typeface="+mn-cs"/>
              </a:rPr>
              <a:t> g and </a:t>
            </a:r>
            <a:r>
              <a:rPr lang="en-ZA" sz="1200" b="0" i="0" u="none" strike="noStrike" kern="1200" baseline="0" dirty="0" err="1" smtClean="0">
                <a:solidFill>
                  <a:schemeClr val="tx1"/>
                </a:solidFill>
                <a:latin typeface="Times New Roman" pitchFamily="18" charset="0"/>
                <a:ea typeface="+mn-ea"/>
                <a:cs typeface="+mn-cs"/>
              </a:rPr>
              <a:t>Wim</a:t>
            </a:r>
            <a:r>
              <a:rPr lang="en-ZA" sz="1200" b="0" i="0" u="none" strike="noStrike" kern="1200" baseline="0" dirty="0" smtClean="0">
                <a:solidFill>
                  <a:schemeClr val="tx1"/>
                </a:solidFill>
                <a:latin typeface="Times New Roman" pitchFamily="18" charset="0"/>
                <a:ea typeface="+mn-ea"/>
                <a:cs typeface="+mn-cs"/>
              </a:rPr>
              <a:t> van der </a:t>
            </a:r>
            <a:r>
              <a:rPr lang="en-ZA" sz="1200" b="0" i="0" u="none" strike="noStrike" kern="1200" baseline="0" dirty="0" err="1" smtClean="0">
                <a:solidFill>
                  <a:schemeClr val="tx1"/>
                </a:solidFill>
                <a:latin typeface="Times New Roman" pitchFamily="18" charset="0"/>
                <a:ea typeface="+mn-ea"/>
                <a:cs typeface="+mn-cs"/>
              </a:rPr>
              <a:t>Stelt</a:t>
            </a:r>
            <a:endParaRPr lang="en-ZA" dirty="0"/>
          </a:p>
        </p:txBody>
      </p:sp>
      <p:sp>
        <p:nvSpPr>
          <p:cNvPr id="4" name="Slide Number Placeholder 3"/>
          <p:cNvSpPr>
            <a:spLocks noGrp="1"/>
          </p:cNvSpPr>
          <p:nvPr>
            <p:ph type="sldNum" sz="quarter" idx="10"/>
          </p:nvPr>
        </p:nvSpPr>
        <p:spPr/>
        <p:txBody>
          <a:bodyPr/>
          <a:lstStyle/>
          <a:p>
            <a:fld id="{95D6E349-0418-46A1-B70D-187E0588C4AB}" type="slidenum">
              <a:rPr lang="en-US" smtClean="0"/>
              <a:pPr/>
              <a:t>68</a:t>
            </a:fld>
            <a:endParaRPr lang="en-US"/>
          </a:p>
        </p:txBody>
      </p:sp>
    </p:spTree>
    <p:extLst>
      <p:ext uri="{BB962C8B-B14F-4D97-AF65-F5344CB8AC3E}">
        <p14:creationId xmlns:p14="http://schemas.microsoft.com/office/powerpoint/2010/main" xmlns="" val="38525218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95000"/>
              </a:lnSpc>
              <a:spcBef>
                <a:spcPct val="0"/>
              </a:spcBef>
            </a:pPr>
            <a:endParaRPr lang="en-US" sz="1200" dirty="0" smtClean="0">
              <a:solidFill>
                <a:srgbClr val="000000"/>
              </a:solidFill>
              <a:latin typeface="Arial" charset="0"/>
            </a:endParaRPr>
          </a:p>
          <a:p>
            <a:pPr>
              <a:lnSpc>
                <a:spcPct val="95000"/>
              </a:lnSpc>
              <a:spcBef>
                <a:spcPct val="0"/>
              </a:spcBef>
            </a:pPr>
            <a:r>
              <a:rPr lang="en-US" sz="1200" dirty="0" smtClean="0">
                <a:solidFill>
                  <a:srgbClr val="000000"/>
                </a:solidFill>
                <a:latin typeface="Arial" charset="0"/>
              </a:rPr>
              <a:t>Open Access was defined in the Budapest Open Access Initiative, 2002.  </a:t>
            </a:r>
          </a:p>
          <a:p>
            <a:pPr>
              <a:lnSpc>
                <a:spcPct val="95000"/>
              </a:lnSpc>
              <a:spcBef>
                <a:spcPct val="0"/>
              </a:spcBef>
            </a:pPr>
            <a:r>
              <a:rPr lang="en-US" sz="1200" dirty="0" smtClean="0">
                <a:solidFill>
                  <a:srgbClr val="000000"/>
                </a:solidFill>
                <a:latin typeface="Arial" charset="0"/>
              </a:rPr>
              <a:t>http://www.soros.org/openaccess  </a:t>
            </a:r>
          </a:p>
          <a:p>
            <a:endParaRPr lang="en-ZA" dirty="0"/>
          </a:p>
        </p:txBody>
      </p:sp>
      <p:sp>
        <p:nvSpPr>
          <p:cNvPr id="4" name="Slide Number Placeholder 3"/>
          <p:cNvSpPr>
            <a:spLocks noGrp="1"/>
          </p:cNvSpPr>
          <p:nvPr>
            <p:ph type="sldNum" sz="quarter" idx="10"/>
          </p:nvPr>
        </p:nvSpPr>
        <p:spPr/>
        <p:txBody>
          <a:bodyPr/>
          <a:lstStyle/>
          <a:p>
            <a:fld id="{95D6E349-0418-46A1-B70D-187E0588C4AB}"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F03460-CE75-4980-B0D0-DEDC0F6D44F0}" type="slidenum">
              <a:rPr lang="en-US"/>
              <a:pPr/>
              <a:t>8</a:t>
            </a:fld>
            <a:endParaRPr lang="en-US"/>
          </a:p>
        </p:txBody>
      </p:sp>
      <p:sp>
        <p:nvSpPr>
          <p:cNvPr id="75778" name="Rectangle 2"/>
          <p:cNvSpPr>
            <a:spLocks noGrp="1" noRot="1" noChangeAspect="1" noChangeArrowheads="1" noTextEdit="1"/>
          </p:cNvSpPr>
          <p:nvPr>
            <p:ph type="sldImg"/>
          </p:nvPr>
        </p:nvSpPr>
        <p:spPr>
          <a:xfrm>
            <a:off x="912813" y="744538"/>
            <a:ext cx="4956175" cy="3717925"/>
          </a:xfrm>
          <a:ln/>
        </p:spPr>
      </p:sp>
      <p:sp>
        <p:nvSpPr>
          <p:cNvPr id="75779" name="Rectangle 3"/>
          <p:cNvSpPr>
            <a:spLocks noGrp="1" noChangeArrowheads="1"/>
          </p:cNvSpPr>
          <p:nvPr>
            <p:ph type="body" idx="1"/>
          </p:nvPr>
        </p:nvSpPr>
        <p:spPr/>
        <p:txBody>
          <a:bodyPr/>
          <a:lstStyle/>
          <a:p>
            <a:pPr>
              <a:lnSpc>
                <a:spcPct val="95000"/>
              </a:lnSpc>
              <a:spcBef>
                <a:spcPct val="0"/>
              </a:spcBef>
            </a:pPr>
            <a:r>
              <a:rPr lang="en-US" sz="1000" dirty="0">
                <a:solidFill>
                  <a:srgbClr val="000000"/>
                </a:solidFill>
                <a:latin typeface="Calibri" pitchFamily="34" charset="0"/>
              </a:rPr>
              <a:t> </a:t>
            </a:r>
            <a:endParaRPr lang="en-US" sz="1000" u="sng" dirty="0">
              <a:solidFill>
                <a:srgbClr val="CCCCFF"/>
              </a:solidFill>
              <a:latin typeface="Calibri" pitchFamily="34" charset="0"/>
            </a:endParaRPr>
          </a:p>
          <a:p>
            <a:pPr>
              <a:lnSpc>
                <a:spcPct val="95000"/>
              </a:lnSpc>
              <a:spcBef>
                <a:spcPct val="0"/>
              </a:spcBef>
            </a:pPr>
            <a:r>
              <a:rPr lang="en-US" sz="1000" i="1" dirty="0" err="1" smtClean="0">
                <a:solidFill>
                  <a:srgbClr val="000000"/>
                </a:solidFill>
                <a:latin typeface="Calibri" pitchFamily="34" charset="0"/>
              </a:rPr>
              <a:t>RePEc</a:t>
            </a:r>
            <a:r>
              <a:rPr lang="en-US" sz="1000" i="1" dirty="0" smtClean="0">
                <a:solidFill>
                  <a:srgbClr val="000000"/>
                </a:solidFill>
                <a:latin typeface="Calibri" pitchFamily="34" charset="0"/>
              </a:rPr>
              <a:t> (Economic science)</a:t>
            </a:r>
            <a:endParaRPr lang="en-US" sz="1000" i="1" dirty="0" smtClean="0">
              <a:latin typeface="Calibri" pitchFamily="34" charset="0"/>
            </a:endParaRPr>
          </a:p>
          <a:p>
            <a:pPr>
              <a:lnSpc>
                <a:spcPct val="95000"/>
              </a:lnSpc>
              <a:spcBef>
                <a:spcPct val="0"/>
              </a:spcBef>
            </a:pPr>
            <a:r>
              <a:rPr lang="en-US" sz="1000" i="1" dirty="0" smtClean="0">
                <a:solidFill>
                  <a:srgbClr val="000000"/>
                </a:solidFill>
                <a:latin typeface="Calibri" pitchFamily="34" charset="0"/>
              </a:rPr>
              <a:t>E-LIS (Library and information Sciences &amp; documentation)</a:t>
            </a:r>
            <a:endParaRPr lang="en-US" sz="1000" i="1" dirty="0" smtClean="0">
              <a:latin typeface="Calibri" pitchFamily="34" charset="0"/>
            </a:endParaRPr>
          </a:p>
          <a:p>
            <a:pPr>
              <a:lnSpc>
                <a:spcPct val="80000"/>
              </a:lnSpc>
            </a:pPr>
            <a:endParaRPr lang="en-GB" sz="1000" dirty="0">
              <a:latin typeface="Calibri" pitchFamily="34" charset="0"/>
            </a:endParaRPr>
          </a:p>
          <a:p>
            <a:pPr>
              <a:lnSpc>
                <a:spcPct val="90000"/>
              </a:lnSpc>
            </a:pPr>
            <a:endParaRPr lang="en-GB" sz="10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The Directory of Open Access Repositories (DOAR) now lists 2,085 repositories globally, of which 51 repositories are found in 15 African countries.</a:t>
            </a:r>
          </a:p>
          <a:p>
            <a:r>
              <a:rPr lang="en-ZA" dirty="0" smtClean="0"/>
              <a:t>Insert image of DOAR</a:t>
            </a:r>
          </a:p>
          <a:p>
            <a:endParaRPr lang="en-ZA" dirty="0"/>
          </a:p>
        </p:txBody>
      </p:sp>
      <p:sp>
        <p:nvSpPr>
          <p:cNvPr id="4" name="Slide Number Placeholder 3"/>
          <p:cNvSpPr>
            <a:spLocks noGrp="1"/>
          </p:cNvSpPr>
          <p:nvPr>
            <p:ph type="sldNum" sz="quarter" idx="10"/>
          </p:nvPr>
        </p:nvSpPr>
        <p:spPr/>
        <p:txBody>
          <a:bodyPr/>
          <a:lstStyle/>
          <a:p>
            <a:fld id="{95D6E349-0418-46A1-B70D-187E0588C4AB}" type="slidenum">
              <a:rPr lang="en-US" smtClean="0"/>
              <a:pPr/>
              <a:t>11</a:t>
            </a:fld>
            <a:endParaRPr lang="en-US"/>
          </a:p>
        </p:txBody>
      </p:sp>
    </p:spTree>
    <p:extLst>
      <p:ext uri="{BB962C8B-B14F-4D97-AF65-F5344CB8AC3E}">
        <p14:creationId xmlns:p14="http://schemas.microsoft.com/office/powerpoint/2010/main" xmlns="" val="5054645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ZA" dirty="0" err="1" smtClean="0"/>
              <a:t>ArXiv</a:t>
            </a:r>
            <a:r>
              <a:rPr lang="en-ZA" dirty="0" smtClean="0"/>
              <a:t> has been self archiving since 1980s (CS and physics, computational mathematics) 100k articles in physics, 10k in maths, 1k in CS</a:t>
            </a:r>
          </a:p>
          <a:p>
            <a:endParaRPr lang="en-ZA" dirty="0"/>
          </a:p>
        </p:txBody>
      </p:sp>
      <p:sp>
        <p:nvSpPr>
          <p:cNvPr id="4" name="Slide Number Placeholder 3"/>
          <p:cNvSpPr>
            <a:spLocks noGrp="1"/>
          </p:cNvSpPr>
          <p:nvPr>
            <p:ph type="sldNum" sz="quarter" idx="10"/>
          </p:nvPr>
        </p:nvSpPr>
        <p:spPr/>
        <p:txBody>
          <a:bodyPr/>
          <a:lstStyle/>
          <a:p>
            <a:fld id="{95D6E349-0418-46A1-B70D-187E0588C4AB}" type="slidenum">
              <a:rPr lang="en-US" smtClean="0"/>
              <a:pPr/>
              <a:t>12</a:t>
            </a:fld>
            <a:endParaRPr lang="en-US"/>
          </a:p>
        </p:txBody>
      </p:sp>
    </p:spTree>
    <p:extLst>
      <p:ext uri="{BB962C8B-B14F-4D97-AF65-F5344CB8AC3E}">
        <p14:creationId xmlns:p14="http://schemas.microsoft.com/office/powerpoint/2010/main" xmlns="" val="37318614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Traditional journal increased by</a:t>
            </a:r>
            <a:r>
              <a:rPr lang="en-ZA" baseline="0" dirty="0" smtClean="0"/>
              <a:t> 3% year for the past 300 years (hardly at all until the late 19</a:t>
            </a:r>
            <a:r>
              <a:rPr lang="en-ZA" baseline="30000" dirty="0" smtClean="0"/>
              <a:t>th</a:t>
            </a:r>
            <a:r>
              <a:rPr lang="en-ZA" baseline="0" dirty="0" smtClean="0"/>
              <a:t> C mostly in the 20</a:t>
            </a:r>
            <a:r>
              <a:rPr lang="en-ZA" baseline="30000" dirty="0" smtClean="0"/>
              <a:t>th</a:t>
            </a:r>
            <a:r>
              <a:rPr lang="en-ZA" baseline="0" dirty="0" smtClean="0"/>
              <a:t> C)</a:t>
            </a:r>
          </a:p>
          <a:p>
            <a:r>
              <a:rPr lang="en-ZA" baseline="0" dirty="0" smtClean="0"/>
              <a:t>OA journals been around for the last decade, growth 30% in numbers of journals since inception; 38% for articles ;2009, 120k articles; </a:t>
            </a:r>
          </a:p>
          <a:p>
            <a:r>
              <a:rPr lang="en-ZA" baseline="0" dirty="0" smtClean="0"/>
              <a:t>8% of yearly article production</a:t>
            </a:r>
            <a:endParaRPr lang="en-ZA" dirty="0"/>
          </a:p>
        </p:txBody>
      </p:sp>
      <p:sp>
        <p:nvSpPr>
          <p:cNvPr id="4" name="Slide Number Placeholder 3"/>
          <p:cNvSpPr>
            <a:spLocks noGrp="1"/>
          </p:cNvSpPr>
          <p:nvPr>
            <p:ph type="sldNum" sz="quarter" idx="10"/>
          </p:nvPr>
        </p:nvSpPr>
        <p:spPr/>
        <p:txBody>
          <a:bodyPr/>
          <a:lstStyle/>
          <a:p>
            <a:fld id="{95D6E349-0418-46A1-B70D-187E0588C4AB}" type="slidenum">
              <a:rPr lang="en-US" smtClean="0"/>
              <a:pPr/>
              <a:t>15</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DOAJ at 22 October 2012</a:t>
            </a:r>
            <a:endParaRPr lang="en-US" b="1" dirty="0" smtClean="0"/>
          </a:p>
        </p:txBody>
      </p:sp>
      <p:sp>
        <p:nvSpPr>
          <p:cNvPr id="4" name="Slide Number Placeholder 3"/>
          <p:cNvSpPr>
            <a:spLocks noGrp="1"/>
          </p:cNvSpPr>
          <p:nvPr>
            <p:ph type="sldNum" sz="quarter" idx="10"/>
          </p:nvPr>
        </p:nvSpPr>
        <p:spPr/>
        <p:txBody>
          <a:bodyPr/>
          <a:lstStyle/>
          <a:p>
            <a:fld id="{567BB4B8-9DF0-4B1F-923B-EA382C142649}" type="slidenum">
              <a:rPr lang="en-ZA" smtClean="0"/>
              <a:pPr/>
              <a:t>16</a:t>
            </a:fld>
            <a:endParaRPr lang="en-Z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366963"/>
            <a:ext cx="8636000" cy="1633537"/>
          </a:xfrm>
        </p:spPr>
        <p:txBody>
          <a:bodyPr/>
          <a:lstStyle>
            <a:lvl1pPr>
              <a:defRPr>
                <a:latin typeface="Century Gothic" pitchFamily="34" charset="0"/>
              </a:defRPr>
            </a:lvl1pPr>
          </a:lstStyle>
          <a:p>
            <a:r>
              <a:rPr lang="en-US" dirty="0" smtClean="0"/>
              <a:t>Click to edit Master title style</a:t>
            </a:r>
            <a:endParaRPr lang="en-ZA" dirty="0"/>
          </a:p>
        </p:txBody>
      </p:sp>
      <p:sp>
        <p:nvSpPr>
          <p:cNvPr id="3" name="Subtitle 2"/>
          <p:cNvSpPr>
            <a:spLocks noGrp="1"/>
          </p:cNvSpPr>
          <p:nvPr>
            <p:ph type="subTitle" idx="1"/>
          </p:nvPr>
        </p:nvSpPr>
        <p:spPr>
          <a:xfrm>
            <a:off x="1524000" y="4318000"/>
            <a:ext cx="7112000" cy="1947863"/>
          </a:xfrm>
        </p:spPr>
        <p:txBody>
          <a:bodyPr/>
          <a:lstStyle>
            <a:lvl1pPr marL="0" indent="0" algn="ctr">
              <a:buNone/>
              <a:defRPr>
                <a:solidFill>
                  <a:schemeClr val="bg2">
                    <a:lumMod val="75000"/>
                  </a:schemeClr>
                </a:solidFill>
                <a:latin typeface="Century Gothic"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ZA" dirty="0"/>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B596722-5C00-4696-9D1C-6781B33A5BA1}"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24B2164-AF9C-4EA3-9F4B-03F3AEBFF434}"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39000" y="676275"/>
            <a:ext cx="2159000" cy="6097588"/>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762000" y="676275"/>
            <a:ext cx="6324600" cy="60975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B9E9240-26B9-4316-8D2F-3AB6D08C55B7}"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0860EC1-AE5D-4AAC-A8C4-3F1F708033EC}"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03275" y="4895850"/>
            <a:ext cx="8636000" cy="1514475"/>
          </a:xfrm>
        </p:spPr>
        <p:txBody>
          <a:bodyPr anchor="t"/>
          <a:lstStyle>
            <a:lvl1pPr algn="ctr">
              <a:defRPr sz="4000" b="0" cap="small" baseline="0"/>
            </a:lvl1pPr>
          </a:lstStyle>
          <a:p>
            <a:r>
              <a:rPr lang="en-US" dirty="0" smtClean="0"/>
              <a:t>Click to edit Master title style</a:t>
            </a:r>
            <a:endParaRPr lang="en-ZA" dirty="0"/>
          </a:p>
        </p:txBody>
      </p:sp>
      <p:sp>
        <p:nvSpPr>
          <p:cNvPr id="3" name="Text Placeholder 2"/>
          <p:cNvSpPr>
            <a:spLocks noGrp="1"/>
          </p:cNvSpPr>
          <p:nvPr>
            <p:ph type="body" idx="1"/>
          </p:nvPr>
        </p:nvSpPr>
        <p:spPr>
          <a:xfrm>
            <a:off x="803275" y="3228975"/>
            <a:ext cx="8636000" cy="1666875"/>
          </a:xfrm>
        </p:spPr>
        <p:txBody>
          <a:bodyPr anchor="b"/>
          <a:lstStyle>
            <a:lvl1pPr marL="0" indent="0" algn="ctr">
              <a:buNone/>
              <a:defRPr sz="2800">
                <a:solidFill>
                  <a:schemeClr val="bg2">
                    <a:lumMod val="75000"/>
                  </a:schemeClr>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F923B99-3467-4019-8AC4-5DAFFE3C9902}"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762000" y="2200275"/>
            <a:ext cx="4241800" cy="45735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5156200" y="2200275"/>
            <a:ext cx="4241800" cy="45735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3D23AE3-FB04-47B4-A84C-8A5D4D4CCFF5}"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508000" y="1704975"/>
            <a:ext cx="4489450" cy="7112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8000" y="2416175"/>
            <a:ext cx="4489450" cy="43910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5160963" y="1704975"/>
            <a:ext cx="4491037" cy="7112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60963" y="2416175"/>
            <a:ext cx="4491037" cy="43910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17CB8643-5ACE-4DE1-86D4-2BE1F5166C92}"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C5749106-92C1-4418-9E80-C41FCAC78158}"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1A9719FE-7DE0-47B2-BB7A-2D53BBCDEB81}"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3213"/>
            <a:ext cx="3343275" cy="1290637"/>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971925" y="303213"/>
            <a:ext cx="5680075" cy="65039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508000" y="1593850"/>
            <a:ext cx="3343275" cy="52133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E3BB3D8-62D9-40A2-9273-3F579098DB1E}"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90725" y="5334000"/>
            <a:ext cx="6096000" cy="6302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990725" y="681038"/>
            <a:ext cx="6096000" cy="4572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1990725" y="5964238"/>
            <a:ext cx="6096000" cy="8937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A00E41E-BC8E-4EB1-A6C1-2EF88F8A9AD8}"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62000" y="676275"/>
            <a:ext cx="8636000" cy="12715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762000" y="2200275"/>
            <a:ext cx="8636000" cy="45735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Grp="1" noChangeArrowheads="1"/>
          </p:cNvSpPr>
          <p:nvPr>
            <p:ph type="dt" sz="half" idx="2"/>
          </p:nvPr>
        </p:nvSpPr>
        <p:spPr bwMode="auto">
          <a:xfrm>
            <a:off x="762000" y="6942138"/>
            <a:ext cx="2117725" cy="5095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470275" y="6942138"/>
            <a:ext cx="3219450" cy="5095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7280275" y="6942138"/>
            <a:ext cx="2119313" cy="5095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C0933725-17F4-4B6E-82E6-5AB537222E58}"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cap="small" baseline="0">
          <a:solidFill>
            <a:srgbClr val="0000FF"/>
          </a:solidFill>
          <a:latin typeface="Century Gothic" pitchFamily="34" charset="0"/>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rgbClr val="0000FF"/>
          </a:solidFill>
          <a:latin typeface="Century Gothic" pitchFamily="34" charset="0"/>
          <a:ea typeface="+mn-ea"/>
          <a:cs typeface="+mn-cs"/>
        </a:defRPr>
      </a:lvl1pPr>
      <a:lvl2pPr marL="742950" indent="-285750" algn="l" rtl="0" fontAlgn="base">
        <a:spcBef>
          <a:spcPct val="20000"/>
        </a:spcBef>
        <a:spcAft>
          <a:spcPct val="0"/>
        </a:spcAft>
        <a:buFont typeface="Courier New" pitchFamily="49" charset="0"/>
        <a:buChar char="o"/>
        <a:defRPr sz="2800">
          <a:solidFill>
            <a:srgbClr val="0000FF"/>
          </a:solidFill>
          <a:latin typeface="Century Gothic" pitchFamily="34" charset="0"/>
        </a:defRPr>
      </a:lvl2pPr>
      <a:lvl3pPr marL="1143000" indent="-228600" algn="l" rtl="0" fontAlgn="base">
        <a:spcBef>
          <a:spcPct val="20000"/>
        </a:spcBef>
        <a:spcAft>
          <a:spcPct val="0"/>
        </a:spcAft>
        <a:buChar char="•"/>
        <a:defRPr sz="2400">
          <a:solidFill>
            <a:srgbClr val="0000FF"/>
          </a:solidFill>
          <a:latin typeface="Century Gothic" pitchFamily="34" charset="0"/>
        </a:defRPr>
      </a:lvl3pPr>
      <a:lvl4pPr marL="1600200" indent="-228600" algn="l" rtl="0" fontAlgn="base">
        <a:spcBef>
          <a:spcPct val="20000"/>
        </a:spcBef>
        <a:spcAft>
          <a:spcPct val="0"/>
        </a:spcAft>
        <a:buChar char="–"/>
        <a:defRPr sz="2000">
          <a:solidFill>
            <a:srgbClr val="0000FF"/>
          </a:solidFill>
          <a:latin typeface="Century Gothic" pitchFamily="34" charset="0"/>
        </a:defRPr>
      </a:lvl4pPr>
      <a:lvl5pPr marL="2057400" indent="-228600" algn="l" rtl="0" fontAlgn="base">
        <a:spcBef>
          <a:spcPct val="20000"/>
        </a:spcBef>
        <a:spcAft>
          <a:spcPct val="0"/>
        </a:spcAft>
        <a:buChar char="»"/>
        <a:defRPr sz="2000">
          <a:solidFill>
            <a:srgbClr val="0000FF"/>
          </a:solidFill>
          <a:latin typeface="Century Gothic" pitchFamily="34"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5.xml"/><Relationship Id="rId1" Type="http://schemas.openxmlformats.org/officeDocument/2006/relationships/slideLayout" Target="../slideLayouts/slideLayout7.xml"/><Relationship Id="rId5" Type="http://schemas.openxmlformats.org/officeDocument/2006/relationships/hyperlink" Target="http://www.flickr.com/photos/cindy_mc/6967806783/" TargetMode="External"/><Relationship Id="rId4" Type="http://schemas.openxmlformats.org/officeDocument/2006/relationships/image" Target="../media/image31.png"/></Relationships>
</file>

<file path=ppt/slides/_rels/slide3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hyperlink" Target="http://eprints.ecs.soton.ac.uk/18516/"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http://eprints.ecs.soton.ac.uk/18516/"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image" Target="../media/image35.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hyperlink" Target="http://www.wsis-community.org/mod/file/download.php?file_guid=371469"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0.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image" Target="../media/image57.png"/><Relationship Id="rId4" Type="http://schemas.openxmlformats.org/officeDocument/2006/relationships/image" Target="../media/image56.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hyperlink" Target="mailto:Laura.Czerniewicz@uct.ac.za" TargetMode="Externa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0"/>
            <a:ext cx="10160000" cy="1433736"/>
          </a:xfrm>
          <a:prstGeom prst="rect">
            <a:avLst/>
          </a:prstGeom>
          <a:solidFill>
            <a:srgbClr val="CDDE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pic>
        <p:nvPicPr>
          <p:cNvPr id="4" name="Picture 4"/>
          <p:cNvPicPr>
            <a:picLocks noChangeAspect="1" noChangeArrowheads="1"/>
          </p:cNvPicPr>
          <p:nvPr/>
        </p:nvPicPr>
        <p:blipFill>
          <a:blip r:embed="rId2" cstate="print"/>
          <a:srcRect/>
          <a:stretch>
            <a:fillRect/>
          </a:stretch>
        </p:blipFill>
        <p:spPr bwMode="auto">
          <a:xfrm>
            <a:off x="2559720" y="3017912"/>
            <a:ext cx="5245870" cy="1878211"/>
          </a:xfrm>
          <a:prstGeom prst="rect">
            <a:avLst/>
          </a:prstGeom>
          <a:noFill/>
        </p:spPr>
      </p:pic>
      <p:sp>
        <p:nvSpPr>
          <p:cNvPr id="3" name="Subtitle 2"/>
          <p:cNvSpPr>
            <a:spLocks noGrp="1"/>
          </p:cNvSpPr>
          <p:nvPr>
            <p:ph type="subTitle" idx="1"/>
          </p:nvPr>
        </p:nvSpPr>
        <p:spPr>
          <a:xfrm>
            <a:off x="0" y="4318000"/>
            <a:ext cx="10160000" cy="1947863"/>
          </a:xfrm>
        </p:spPr>
        <p:txBody>
          <a:bodyPr/>
          <a:lstStyle/>
          <a:p>
            <a:endParaRPr lang="en-ZA" dirty="0" smtClean="0"/>
          </a:p>
          <a:p>
            <a:r>
              <a:rPr lang="en-ZA" sz="2400" dirty="0" smtClean="0">
                <a:solidFill>
                  <a:srgbClr val="0033CC"/>
                </a:solidFill>
                <a:ea typeface="Batang" pitchFamily="18" charset="-127"/>
              </a:rPr>
              <a:t>Laura</a:t>
            </a:r>
            <a:r>
              <a:rPr lang="en-ZA" sz="2400" dirty="0" smtClean="0">
                <a:solidFill>
                  <a:srgbClr val="0033CC"/>
                </a:solidFill>
              </a:rPr>
              <a:t> </a:t>
            </a:r>
            <a:r>
              <a:rPr lang="en-ZA" sz="2400" dirty="0" smtClean="0">
                <a:solidFill>
                  <a:srgbClr val="0033CC"/>
                </a:solidFill>
              </a:rPr>
              <a:t>Czerniewicz</a:t>
            </a:r>
            <a:endParaRPr lang="en-ZA" sz="2400" dirty="0" smtClean="0">
              <a:solidFill>
                <a:srgbClr val="0033CC"/>
              </a:solidFill>
            </a:endParaRPr>
          </a:p>
          <a:p>
            <a:r>
              <a:rPr lang="en-ZA" sz="2400" dirty="0" smtClean="0">
                <a:solidFill>
                  <a:srgbClr val="0033CC"/>
                </a:solidFill>
              </a:rPr>
              <a:t>22 </a:t>
            </a:r>
            <a:r>
              <a:rPr lang="en-ZA" sz="2400" dirty="0" smtClean="0">
                <a:solidFill>
                  <a:srgbClr val="0033CC"/>
                </a:solidFill>
              </a:rPr>
              <a:t>October </a:t>
            </a:r>
            <a:r>
              <a:rPr lang="en-ZA" sz="2400" dirty="0" smtClean="0">
                <a:solidFill>
                  <a:srgbClr val="0033CC"/>
                </a:solidFill>
              </a:rPr>
              <a:t>2012</a:t>
            </a:r>
            <a:endParaRPr lang="en-ZA" sz="2400" dirty="0">
              <a:solidFill>
                <a:srgbClr val="0033CC"/>
              </a:solidFill>
            </a:endParaRPr>
          </a:p>
        </p:txBody>
      </p:sp>
      <p:sp>
        <p:nvSpPr>
          <p:cNvPr id="5" name="TextBox 4"/>
          <p:cNvSpPr txBox="1"/>
          <p:nvPr/>
        </p:nvSpPr>
        <p:spPr>
          <a:xfrm>
            <a:off x="0" y="2513856"/>
            <a:ext cx="10160000" cy="1200329"/>
          </a:xfrm>
          <a:prstGeom prst="rect">
            <a:avLst/>
          </a:prstGeom>
          <a:noFill/>
        </p:spPr>
        <p:txBody>
          <a:bodyPr wrap="square" rtlCol="0">
            <a:spAutoFit/>
          </a:bodyPr>
          <a:lstStyle/>
          <a:p>
            <a:pPr algn="ctr"/>
            <a:r>
              <a:rPr lang="en-ZA" sz="7200" dirty="0" smtClean="0">
                <a:solidFill>
                  <a:srgbClr val="0033CC"/>
                </a:solidFill>
                <a:latin typeface="Century Gothic" pitchFamily="34" charset="0"/>
                <a:cs typeface="Arial" pitchFamily="34" charset="0"/>
              </a:rPr>
              <a:t>Demystifying</a:t>
            </a:r>
            <a:endParaRPr lang="en-ZA" sz="7200" dirty="0">
              <a:solidFill>
                <a:srgbClr val="0033CC"/>
              </a:solidFill>
              <a:latin typeface="Century Gothic" pitchFamily="34" charset="0"/>
              <a:cs typeface="Arial" pitchFamily="34" charset="0"/>
            </a:endParaRPr>
          </a:p>
        </p:txBody>
      </p:sp>
      <p:pic>
        <p:nvPicPr>
          <p:cNvPr id="2050" name="Picture 2"/>
          <p:cNvPicPr>
            <a:picLocks noChangeAspect="1" noChangeArrowheads="1"/>
          </p:cNvPicPr>
          <p:nvPr/>
        </p:nvPicPr>
        <p:blipFill>
          <a:blip r:embed="rId3" cstate="print"/>
          <a:srcRect/>
          <a:stretch>
            <a:fillRect/>
          </a:stretch>
        </p:blipFill>
        <p:spPr bwMode="auto">
          <a:xfrm>
            <a:off x="3063776" y="0"/>
            <a:ext cx="4318000" cy="1435100"/>
          </a:xfrm>
          <a:prstGeom prst="rect">
            <a:avLst/>
          </a:prstGeom>
          <a:noFill/>
          <a:ln w="3175">
            <a:noFill/>
            <a:miter lim="800000"/>
            <a:headEnd/>
            <a:tailEnd/>
          </a:ln>
          <a:effectLst/>
        </p:spPr>
      </p:pic>
    </p:spTree>
    <p:extLst>
      <p:ext uri="{BB962C8B-B14F-4D97-AF65-F5344CB8AC3E}">
        <p14:creationId xmlns:p14="http://schemas.microsoft.com/office/powerpoint/2010/main" xmlns="" val="21376794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62194" y="2317552"/>
            <a:ext cx="10598778" cy="4625812"/>
          </a:xfrm>
          <a:prstGeom prst="rect">
            <a:avLst/>
          </a:prstGeom>
          <a:noFill/>
          <a:ln>
            <a:solidFill>
              <a:schemeClr val="tx1">
                <a:lumMod val="75000"/>
                <a:lumOff val="25000"/>
              </a:schemeClr>
            </a:solidFill>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2939232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64616" y="713656"/>
            <a:ext cx="11680528" cy="618329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3255940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857250"/>
            <a:ext cx="13506450" cy="59055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6540041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87512" y="119153"/>
            <a:ext cx="8392368" cy="7300773"/>
          </a:xfrm>
          <a:prstGeom prst="rect">
            <a:avLst/>
          </a:prstGeom>
          <a:noFill/>
          <a:ln w="9525">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3927798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352550"/>
            <a:ext cx="10287000" cy="49149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6691172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latin typeface="Calibri" pitchFamily="34" charset="0"/>
              </a:rPr>
              <a:t>Open Access </a:t>
            </a:r>
            <a:r>
              <a:rPr lang="nl-NL" b="1" dirty="0" smtClean="0">
                <a:solidFill>
                  <a:srgbClr val="FFC000"/>
                </a:solidFill>
                <a:latin typeface="Calibri" pitchFamily="34" charset="0"/>
              </a:rPr>
              <a:t>The Gold Route</a:t>
            </a:r>
            <a:endParaRPr lang="en-ZA" b="1" dirty="0"/>
          </a:p>
        </p:txBody>
      </p:sp>
      <p:sp>
        <p:nvSpPr>
          <p:cNvPr id="3" name="Content Placeholder 2"/>
          <p:cNvSpPr>
            <a:spLocks noGrp="1"/>
          </p:cNvSpPr>
          <p:nvPr>
            <p:ph idx="1"/>
          </p:nvPr>
        </p:nvSpPr>
        <p:spPr/>
        <p:txBody>
          <a:bodyPr/>
          <a:lstStyle/>
          <a:p>
            <a:r>
              <a:rPr lang="en-ZA" dirty="0" smtClean="0"/>
              <a:t>Publishing in OA journals</a:t>
            </a:r>
          </a:p>
          <a:p>
            <a:pPr lvl="1"/>
            <a:r>
              <a:rPr lang="en-ZA" dirty="0" smtClean="0"/>
              <a:t>Commercial (PLOS, Biomed Central)</a:t>
            </a:r>
          </a:p>
          <a:p>
            <a:pPr lvl="1"/>
            <a:r>
              <a:rPr lang="en-ZA" dirty="0" smtClean="0"/>
              <a:t>Society (numerous)</a:t>
            </a:r>
          </a:p>
          <a:p>
            <a:pPr lvl="1"/>
            <a:r>
              <a:rPr lang="en-ZA" dirty="0" smtClean="0"/>
              <a:t>Universities </a:t>
            </a:r>
            <a:endParaRPr lang="en-ZA" dirty="0" smtClean="0"/>
          </a:p>
          <a:p>
            <a:pPr lvl="1"/>
            <a:endParaRPr lang="en-ZA" dirty="0" smtClean="0"/>
          </a:p>
          <a:p>
            <a:r>
              <a:rPr lang="en-ZA" dirty="0" smtClean="0"/>
              <a:t>Rapid growth of open access publishing</a:t>
            </a:r>
          </a:p>
          <a:p>
            <a:pPr lvl="1"/>
            <a:r>
              <a:rPr lang="en-ZA" dirty="0" smtClean="0"/>
              <a:t>Estimated one third of academic journals now open access</a:t>
            </a:r>
            <a:endParaRPr lang="en-ZA" dirty="0" smtClean="0"/>
          </a:p>
          <a:p>
            <a:pPr lvl="1"/>
            <a:endParaRPr lang="en-ZA" dirty="0" smtClean="0"/>
          </a:p>
          <a:p>
            <a:pPr marL="693336" indent="-446513">
              <a:buSzPct val="171000"/>
              <a:buFont typeface="Gill Sans" charset="0"/>
              <a:buChar char="•"/>
              <a:tabLst>
                <a:tab pos="751630" algn="l"/>
                <a:tab pos="1466051" algn="l"/>
                <a:tab pos="2180472" algn="l"/>
                <a:tab pos="2894892" algn="l"/>
                <a:tab pos="3609313" algn="l"/>
                <a:tab pos="4323734" algn="l"/>
                <a:tab pos="5038154" algn="l"/>
                <a:tab pos="5752575" algn="l"/>
                <a:tab pos="6466996" algn="l"/>
                <a:tab pos="7181417" algn="l"/>
                <a:tab pos="7895837" algn="l"/>
                <a:tab pos="7918163" algn="l"/>
              </a:tabLst>
            </a:pPr>
            <a:endParaRPr lang="en-ZA" sz="2800" dirty="0"/>
          </a:p>
          <a:p>
            <a:endParaRPr lang="en-ZA"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rot="20850049">
            <a:off x="-137794" y="82646"/>
            <a:ext cx="6924675" cy="7105650"/>
          </a:xfrm>
          <a:prstGeom prst="rect">
            <a:avLst/>
          </a:prstGeom>
          <a:noFill/>
          <a:ln w="9525">
            <a:solidFill>
              <a:schemeClr val="bg2">
                <a:lumMod val="60000"/>
                <a:lumOff val="40000"/>
              </a:schemeClr>
            </a:solid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rot="1011556">
            <a:off x="3570660" y="614951"/>
            <a:ext cx="8258175" cy="6705600"/>
          </a:xfrm>
          <a:prstGeom prst="rect">
            <a:avLst/>
          </a:prstGeom>
          <a:noFill/>
          <a:ln w="9525">
            <a:noFill/>
            <a:miter lim="800000"/>
            <a:headEnd/>
            <a:tailEnd/>
          </a:ln>
        </p:spPr>
      </p:pic>
      <p:pic>
        <p:nvPicPr>
          <p:cNvPr id="7170" name="Picture 2"/>
          <p:cNvPicPr>
            <a:picLocks noChangeAspect="1" noChangeArrowheads="1"/>
          </p:cNvPicPr>
          <p:nvPr/>
        </p:nvPicPr>
        <p:blipFill>
          <a:blip r:embed="rId5" cstate="print"/>
          <a:srcRect/>
          <a:stretch>
            <a:fillRect/>
          </a:stretch>
        </p:blipFill>
        <p:spPr bwMode="auto">
          <a:xfrm>
            <a:off x="3351808" y="3449960"/>
            <a:ext cx="6614684" cy="4795455"/>
          </a:xfrm>
          <a:prstGeom prst="rect">
            <a:avLst/>
          </a:prstGeom>
          <a:noFill/>
          <a:ln w="9525">
            <a:solidFill>
              <a:schemeClr val="bg2">
                <a:lumMod val="60000"/>
                <a:lumOff val="40000"/>
              </a:schemeClr>
            </a:solidFill>
            <a:miter lim="800000"/>
            <a:headEnd/>
            <a:tailEnd/>
          </a:ln>
        </p:spPr>
      </p:pic>
      <p:pic>
        <p:nvPicPr>
          <p:cNvPr id="3074" name="Picture 2"/>
          <p:cNvPicPr>
            <a:picLocks noChangeAspect="1" noChangeArrowheads="1"/>
          </p:cNvPicPr>
          <p:nvPr/>
        </p:nvPicPr>
        <p:blipFill>
          <a:blip r:embed="rId6" cstate="print"/>
          <a:srcRect/>
          <a:stretch>
            <a:fillRect/>
          </a:stretch>
        </p:blipFill>
        <p:spPr bwMode="auto">
          <a:xfrm rot="1617114">
            <a:off x="7931150" y="3810000"/>
            <a:ext cx="2228850" cy="1409700"/>
          </a:xfrm>
          <a:prstGeom prst="rect">
            <a:avLst/>
          </a:prstGeom>
          <a:noFill/>
          <a:ln w="57150">
            <a:solidFill>
              <a:srgbClr val="C00000"/>
            </a:solidFill>
            <a:miter lim="800000"/>
            <a:headEnd/>
            <a:tailEnd/>
          </a:ln>
        </p:spPr>
      </p:pic>
    </p:spTree>
    <p:extLst>
      <p:ext uri="{BB962C8B-B14F-4D97-AF65-F5344CB8AC3E}">
        <p14:creationId xmlns:p14="http://schemas.microsoft.com/office/powerpoint/2010/main" xmlns="" val="40674965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3" cstate="print">
            <a:extLst>
              <a:ext uri="{28A0092B-C50C-407E-A947-70E740481C1C}">
                <a14:useLocalDpi xmlns="" xmlns:a14="http://schemas.microsoft.com/office/drawing/2010/main" val="0"/>
              </a:ext>
            </a:extLst>
          </a:blip>
          <a:srcRect/>
          <a:stretch>
            <a:fillRect/>
          </a:stretch>
        </p:blipFill>
        <p:spPr bwMode="auto">
          <a:xfrm>
            <a:off x="0" y="0"/>
            <a:ext cx="10194922" cy="777205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239574" y="7298909"/>
            <a:ext cx="6580286" cy="348811"/>
          </a:xfrm>
          <a:prstGeom prst="rect">
            <a:avLst/>
          </a:prstGeom>
        </p:spPr>
        <p:txBody>
          <a:bodyPr wrap="square" lIns="101599" tIns="50799" rIns="101599" bIns="50799">
            <a:spAutoFit/>
          </a:bodyPr>
          <a:lstStyle/>
          <a:p>
            <a:pPr>
              <a:defRPr/>
            </a:pPr>
            <a:r>
              <a:rPr lang="en-ZA" sz="1600" dirty="0">
                <a:latin typeface="Arial Narrow" pitchFamily="34" charset="0"/>
              </a:rPr>
              <a:t>http://www.flickr.com/photos/pixthepixie/188345043/sizes/z/in/photostream/</a:t>
            </a:r>
          </a:p>
        </p:txBody>
      </p:sp>
      <p:sp>
        <p:nvSpPr>
          <p:cNvPr id="8" name="Content Placeholder 3"/>
          <p:cNvSpPr txBox="1">
            <a:spLocks/>
          </p:cNvSpPr>
          <p:nvPr/>
        </p:nvSpPr>
        <p:spPr>
          <a:xfrm>
            <a:off x="6557422" y="2009800"/>
            <a:ext cx="3602578" cy="1272142"/>
          </a:xfrm>
          <a:prstGeom prst="rect">
            <a:avLst/>
          </a:prstGeom>
          <a:noFill/>
          <a:ln>
            <a:noFill/>
          </a:ln>
        </p:spPr>
        <p:txBody>
          <a:bodyPr lIns="101599" tIns="50799" rIns="101599" bIns="50799"/>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ZA" altLang="ja-JP" sz="4000" dirty="0" smtClean="0">
                <a:solidFill>
                  <a:schemeClr val="bg1">
                    <a:lumMod val="95000"/>
                  </a:schemeClr>
                </a:solidFill>
                <a:latin typeface="Century Gothic" pitchFamily="34" charset="0"/>
                <a:cs typeface="Constantia"/>
              </a:rPr>
              <a:t>Openness is like sunshine</a:t>
            </a:r>
          </a:p>
          <a:p>
            <a:pPr marL="0" indent="0" algn="ctr">
              <a:buNone/>
            </a:pPr>
            <a:endParaRPr lang="en-ZA" altLang="ja-JP" dirty="0" smtClean="0">
              <a:latin typeface="Constantia"/>
              <a:cs typeface="Constantia"/>
            </a:endParaRPr>
          </a:p>
          <a:p>
            <a:pPr>
              <a:buFont typeface="Arial" charset="0"/>
              <a:buNone/>
            </a:pPr>
            <a:endParaRPr lang="en-ZA" dirty="0">
              <a:latin typeface="Calibri" charset="0"/>
            </a:endParaRPr>
          </a:p>
        </p:txBody>
      </p:sp>
    </p:spTree>
    <p:extLst>
      <p:ext uri="{BB962C8B-B14F-4D97-AF65-F5344CB8AC3E}">
        <p14:creationId xmlns="" xmlns:p14="http://schemas.microsoft.com/office/powerpoint/2010/main" val="8412440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32134" y="0"/>
            <a:ext cx="5118066" cy="7620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 name="Picture 3"/>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rot="16200000">
            <a:off x="-1217083" y="6096000"/>
            <a:ext cx="2741083" cy="30691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344029" y="7312224"/>
            <a:ext cx="5080000" cy="307777"/>
          </a:xfrm>
          <a:prstGeom prst="rect">
            <a:avLst/>
          </a:prstGeom>
        </p:spPr>
        <p:txBody>
          <a:bodyPr lIns="101599" tIns="50799" rIns="101599" bIns="50799">
            <a:spAutoFit/>
          </a:bodyPr>
          <a:lstStyle/>
          <a:p>
            <a:r>
              <a:rPr lang="en-ZA" sz="1300" dirty="0">
                <a:latin typeface="Arial Narrow" pitchFamily="34" charset="0"/>
              </a:rPr>
              <a:t>http://www.flickr.com/photos/planetina/405489316/sizes/o/in/photostream/</a:t>
            </a:r>
          </a:p>
        </p:txBody>
      </p:sp>
      <p:sp>
        <p:nvSpPr>
          <p:cNvPr id="5" name="TextBox 4"/>
          <p:cNvSpPr txBox="1"/>
          <p:nvPr/>
        </p:nvSpPr>
        <p:spPr>
          <a:xfrm>
            <a:off x="5424029" y="7286172"/>
            <a:ext cx="2318325" cy="718143"/>
          </a:xfrm>
          <a:prstGeom prst="rect">
            <a:avLst/>
          </a:prstGeom>
          <a:noFill/>
        </p:spPr>
        <p:txBody>
          <a:bodyPr wrap="none" lIns="101599" tIns="50799" rIns="101599" bIns="50799" rtlCol="0">
            <a:spAutoFit/>
          </a:bodyPr>
          <a:lstStyle/>
          <a:p>
            <a:r>
              <a:rPr lang="en-ZA" sz="1600" i="1" dirty="0">
                <a:latin typeface="Calibri" charset="0"/>
              </a:rPr>
              <a:t>Thanks to Amber Thomas</a:t>
            </a:r>
          </a:p>
          <a:p>
            <a:endParaRPr lang="en-ZA" dirty="0"/>
          </a:p>
        </p:txBody>
      </p:sp>
      <p:sp>
        <p:nvSpPr>
          <p:cNvPr id="7" name="Content Placeholder 3"/>
          <p:cNvSpPr txBox="1">
            <a:spLocks/>
          </p:cNvSpPr>
          <p:nvPr/>
        </p:nvSpPr>
        <p:spPr>
          <a:xfrm>
            <a:off x="5720071" y="1536649"/>
            <a:ext cx="4320480" cy="4273573"/>
          </a:xfrm>
          <a:prstGeom prst="rect">
            <a:avLst/>
          </a:prstGeom>
        </p:spPr>
        <p:txBody>
          <a:bodyPr lIns="101599" tIns="50799" rIns="101599" bIns="50799"/>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ZA" altLang="ja-JP" sz="4000" dirty="0" smtClean="0">
                <a:latin typeface="Century Gothic" pitchFamily="34" charset="0"/>
                <a:cs typeface="Constantia"/>
              </a:rPr>
              <a:t>Openness exposes content online </a:t>
            </a:r>
          </a:p>
          <a:p>
            <a:pPr marL="0" indent="0" algn="ctr">
              <a:buNone/>
            </a:pPr>
            <a:r>
              <a:rPr lang="en-ZA" altLang="ja-JP" sz="4000" dirty="0" smtClean="0">
                <a:latin typeface="Century Gothic" pitchFamily="34" charset="0"/>
                <a:cs typeface="Constantia"/>
              </a:rPr>
              <a:t>and </a:t>
            </a:r>
          </a:p>
          <a:p>
            <a:pPr marL="0" indent="0" algn="ctr">
              <a:buNone/>
            </a:pPr>
            <a:r>
              <a:rPr lang="en-ZA" altLang="ja-JP" sz="4000" dirty="0" smtClean="0">
                <a:latin typeface="Century Gothic" pitchFamily="34" charset="0"/>
                <a:cs typeface="Constantia"/>
              </a:rPr>
              <a:t>enables growth</a:t>
            </a:r>
          </a:p>
          <a:p>
            <a:pPr marL="0" indent="0" algn="ctr">
              <a:buNone/>
            </a:pPr>
            <a:endParaRPr lang="en-ZA" altLang="ja-JP" sz="4900" dirty="0" smtClean="0">
              <a:cs typeface="Constantia"/>
            </a:endParaRPr>
          </a:p>
          <a:p>
            <a:pPr marL="0" indent="0" algn="ctr">
              <a:buNone/>
            </a:pPr>
            <a:endParaRPr lang="en-ZA" altLang="ja-JP" dirty="0" smtClean="0">
              <a:latin typeface="Constantia"/>
              <a:cs typeface="Constantia"/>
            </a:endParaRPr>
          </a:p>
          <a:p>
            <a:pPr algn="ctr">
              <a:buFont typeface="Arial" charset="0"/>
              <a:buNone/>
            </a:pPr>
            <a:endParaRPr lang="en-ZA" sz="1600" dirty="0" smtClean="0">
              <a:latin typeface="Calibri" charset="0"/>
            </a:endParaRPr>
          </a:p>
          <a:p>
            <a:pPr algn="ctr">
              <a:buFont typeface="Arial" charset="0"/>
              <a:buNone/>
            </a:pPr>
            <a:endParaRPr lang="en-ZA" sz="1600" dirty="0">
              <a:latin typeface="Calibri" charset="0"/>
            </a:endParaRPr>
          </a:p>
        </p:txBody>
      </p:sp>
    </p:spTree>
    <p:extLst>
      <p:ext uri="{BB962C8B-B14F-4D97-AF65-F5344CB8AC3E}">
        <p14:creationId xmlns="" xmlns:p14="http://schemas.microsoft.com/office/powerpoint/2010/main" val="20518902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Openness provides access</a:t>
            </a:r>
            <a:endParaRPr lang="en-ZA" dirty="0"/>
          </a:p>
        </p:txBody>
      </p:sp>
      <p:sp>
        <p:nvSpPr>
          <p:cNvPr id="3" name="Text Placeholder 2"/>
          <p:cNvSpPr>
            <a:spLocks noGrp="1"/>
          </p:cNvSpPr>
          <p:nvPr>
            <p:ph type="body" idx="1"/>
          </p:nvPr>
        </p:nvSpPr>
        <p:spPr/>
        <p:txBody>
          <a:bodyPr>
            <a:normAutofit/>
          </a:bodyPr>
          <a:lstStyle/>
          <a:p>
            <a:endParaRPr lang="en-ZA"/>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ctrTitle"/>
          </p:nvPr>
        </p:nvSpPr>
        <p:spPr>
          <a:xfrm>
            <a:off x="495300" y="206375"/>
            <a:ext cx="9169400" cy="1466850"/>
          </a:xfrm>
        </p:spPr>
        <p:txBody>
          <a:bodyPr lIns="0" tIns="0" rIns="0" bIns="0"/>
          <a:lstStyle/>
          <a:p>
            <a:pPr>
              <a:lnSpc>
                <a:spcPct val="95000"/>
              </a:lnSpc>
            </a:pPr>
            <a:r>
              <a:rPr lang="en-US" sz="4900" dirty="0" smtClean="0">
                <a:solidFill>
                  <a:srgbClr val="0033CC"/>
                </a:solidFill>
              </a:rPr>
              <a:t>What is open access?</a:t>
            </a:r>
            <a:r>
              <a:rPr lang="en-US" sz="4900" dirty="0">
                <a:solidFill>
                  <a:srgbClr val="0033CC"/>
                </a:solidFill>
              </a:rPr>
              <a:t> </a:t>
            </a:r>
          </a:p>
        </p:txBody>
      </p:sp>
      <p:sp>
        <p:nvSpPr>
          <p:cNvPr id="5122" name="Rectangle 2"/>
          <p:cNvSpPr>
            <a:spLocks noGrp="1" noChangeArrowheads="1"/>
          </p:cNvSpPr>
          <p:nvPr>
            <p:ph type="subTitle" idx="1"/>
          </p:nvPr>
        </p:nvSpPr>
        <p:spPr>
          <a:xfrm>
            <a:off x="1263576" y="1778779"/>
            <a:ext cx="7776864" cy="5851525"/>
          </a:xfrm>
        </p:spPr>
        <p:txBody>
          <a:bodyPr lIns="0" tIns="0" rIns="0" bIns="0"/>
          <a:lstStyle/>
          <a:p>
            <a:pPr marL="342900" indent="-342900" algn="l">
              <a:lnSpc>
                <a:spcPct val="95000"/>
              </a:lnSpc>
              <a:spcBef>
                <a:spcPct val="0"/>
              </a:spcBef>
              <a:buFont typeface="Arial" pitchFamily="34" charset="0"/>
              <a:buChar char="•"/>
            </a:pPr>
            <a:r>
              <a:rPr lang="en-US" sz="2800" dirty="0" smtClean="0">
                <a:solidFill>
                  <a:srgbClr val="0000FF"/>
                </a:solidFill>
                <a:cs typeface="Arial" pitchFamily="34" charset="0"/>
              </a:rPr>
              <a:t>Open Access (OA) </a:t>
            </a:r>
            <a:r>
              <a:rPr lang="en-US" sz="2800" dirty="0" smtClean="0">
                <a:solidFill>
                  <a:srgbClr val="0000FF"/>
                </a:solidFill>
                <a:cs typeface="Arial" pitchFamily="34" charset="0"/>
              </a:rPr>
              <a:t>scholarly resources are free </a:t>
            </a:r>
            <a:r>
              <a:rPr lang="en-US" sz="2800" dirty="0" smtClean="0">
                <a:solidFill>
                  <a:srgbClr val="0000FF"/>
                </a:solidFill>
                <a:cs typeface="Arial" pitchFamily="34" charset="0"/>
              </a:rPr>
              <a:t>of </a:t>
            </a:r>
            <a:r>
              <a:rPr lang="en-US" sz="2800" dirty="0" smtClean="0">
                <a:solidFill>
                  <a:srgbClr val="0000FF"/>
                </a:solidFill>
                <a:cs typeface="Arial" pitchFamily="34" charset="0"/>
              </a:rPr>
              <a:t>charge to the reader</a:t>
            </a:r>
          </a:p>
          <a:p>
            <a:pPr marL="342900" indent="-342900" algn="l">
              <a:lnSpc>
                <a:spcPct val="95000"/>
              </a:lnSpc>
              <a:spcBef>
                <a:spcPct val="0"/>
              </a:spcBef>
              <a:buFont typeface="Arial" pitchFamily="34" charset="0"/>
              <a:buChar char="•"/>
            </a:pPr>
            <a:endParaRPr lang="en-US" sz="2800" dirty="0" smtClean="0">
              <a:solidFill>
                <a:srgbClr val="0000FF"/>
              </a:solidFill>
              <a:cs typeface="Arial" pitchFamily="34" charset="0"/>
            </a:endParaRPr>
          </a:p>
          <a:p>
            <a:pPr marL="342900" indent="-342900" algn="l">
              <a:lnSpc>
                <a:spcPct val="95000"/>
              </a:lnSpc>
              <a:spcBef>
                <a:spcPct val="0"/>
              </a:spcBef>
              <a:buFont typeface="Arial" pitchFamily="34" charset="0"/>
              <a:buChar char="•"/>
            </a:pPr>
            <a:r>
              <a:rPr lang="en-US" sz="2800" dirty="0" smtClean="0">
                <a:solidFill>
                  <a:srgbClr val="0000FF"/>
                </a:solidFill>
                <a:cs typeface="Arial" pitchFamily="34" charset="0"/>
              </a:rPr>
              <a:t>OA is supported by open licensing</a:t>
            </a:r>
          </a:p>
          <a:p>
            <a:pPr marL="342900" indent="-342900" algn="l">
              <a:lnSpc>
                <a:spcPct val="95000"/>
              </a:lnSpc>
              <a:spcBef>
                <a:spcPct val="0"/>
              </a:spcBef>
              <a:buFont typeface="Arial" pitchFamily="34" charset="0"/>
              <a:buChar char="•"/>
            </a:pPr>
            <a:endParaRPr lang="en-US" sz="2800" dirty="0" smtClean="0">
              <a:solidFill>
                <a:srgbClr val="0000FF"/>
              </a:solidFill>
              <a:cs typeface="Arial" pitchFamily="34" charset="0"/>
            </a:endParaRPr>
          </a:p>
          <a:p>
            <a:pPr marL="342900" indent="-342900" algn="l">
              <a:lnSpc>
                <a:spcPct val="95000"/>
              </a:lnSpc>
              <a:spcBef>
                <a:spcPct val="0"/>
              </a:spcBef>
              <a:buFont typeface="Arial" pitchFamily="34" charset="0"/>
              <a:buChar char="•"/>
            </a:pPr>
            <a:r>
              <a:rPr lang="en-US" sz="2800" dirty="0" smtClean="0">
                <a:solidFill>
                  <a:srgbClr val="0000FF"/>
                </a:solidFill>
                <a:cs typeface="Arial" pitchFamily="34" charset="0"/>
              </a:rPr>
              <a:t>OA </a:t>
            </a:r>
            <a:r>
              <a:rPr lang="en-US" sz="2800" dirty="0" smtClean="0">
                <a:solidFill>
                  <a:srgbClr val="0000FF"/>
                </a:solidFill>
                <a:cs typeface="Arial" pitchFamily="34" charset="0"/>
              </a:rPr>
              <a:t>often refers </a:t>
            </a:r>
            <a:r>
              <a:rPr lang="en-US" sz="2800" dirty="0">
                <a:solidFill>
                  <a:srgbClr val="0000FF"/>
                </a:solidFill>
                <a:cs typeface="Arial" pitchFamily="34" charset="0"/>
              </a:rPr>
              <a:t>to journals, can apply to all </a:t>
            </a:r>
            <a:r>
              <a:rPr lang="en-US" sz="2800" dirty="0" smtClean="0">
                <a:solidFill>
                  <a:srgbClr val="0000FF"/>
                </a:solidFill>
                <a:cs typeface="Arial" pitchFamily="34" charset="0"/>
              </a:rPr>
              <a:t>scholarly content</a:t>
            </a:r>
            <a:endParaRPr lang="en-US" sz="2800" dirty="0">
              <a:solidFill>
                <a:srgbClr val="0000FF"/>
              </a:solidFill>
              <a:cs typeface="Arial" pitchFamily="34" charset="0"/>
            </a:endParaRPr>
          </a:p>
          <a:p>
            <a:pPr marL="342900" indent="-342900" algn="l">
              <a:lnSpc>
                <a:spcPct val="95000"/>
              </a:lnSpc>
              <a:spcBef>
                <a:spcPct val="0"/>
              </a:spcBef>
            </a:pPr>
            <a:endParaRPr lang="en-US" sz="2800" dirty="0" smtClean="0">
              <a:solidFill>
                <a:srgbClr val="0000FF"/>
              </a:solidFill>
              <a:cs typeface="Arial" pitchFamily="34" charset="0"/>
            </a:endParaRPr>
          </a:p>
          <a:p>
            <a:pPr algn="l">
              <a:lnSpc>
                <a:spcPct val="95000"/>
              </a:lnSpc>
              <a:spcBef>
                <a:spcPct val="0"/>
              </a:spcBef>
            </a:pPr>
            <a:endParaRPr lang="en-US" sz="2400" dirty="0" smtClean="0">
              <a:solidFill>
                <a:srgbClr val="000000"/>
              </a:solidFill>
              <a:cs typeface="Arial" pitchFamily="34" charset="0"/>
            </a:endParaRPr>
          </a:p>
          <a:p>
            <a:pPr>
              <a:lnSpc>
                <a:spcPct val="95000"/>
              </a:lnSpc>
              <a:spcBef>
                <a:spcPct val="0"/>
              </a:spcBef>
            </a:pPr>
            <a:endParaRPr lang="en-US" sz="2000" dirty="0">
              <a:solidFill>
                <a:srgbClr val="000000"/>
              </a:solidFill>
              <a:latin typeface="Arial" charset="0"/>
            </a:endParaRPr>
          </a:p>
          <a:p>
            <a:pPr>
              <a:lnSpc>
                <a:spcPct val="95000"/>
              </a:lnSpc>
              <a:spcBef>
                <a:spcPct val="0"/>
              </a:spcBef>
            </a:pPr>
            <a:endParaRPr lang="en-US" sz="2000" dirty="0">
              <a:solidFill>
                <a:srgbClr val="000000"/>
              </a:solidFill>
              <a:latin typeface="Arial" charset="0"/>
            </a:endParaRPr>
          </a:p>
          <a:p>
            <a:pPr>
              <a:lnSpc>
                <a:spcPct val="95000"/>
              </a:lnSpc>
              <a:spcBef>
                <a:spcPct val="0"/>
              </a:spcBef>
            </a:pPr>
            <a:endParaRPr lang="en-US" sz="2000" dirty="0">
              <a:solidFill>
                <a:srgbClr val="000000"/>
              </a:solidFill>
              <a:latin typeface="Arial" charset="0"/>
            </a:endParaRPr>
          </a:p>
          <a:p>
            <a:pPr>
              <a:lnSpc>
                <a:spcPct val="95000"/>
              </a:lnSpc>
              <a:spcBef>
                <a:spcPct val="0"/>
              </a:spcBef>
            </a:pP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 y="689654"/>
            <a:ext cx="10103606" cy="691762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4208598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Openness enables Development</a:t>
            </a:r>
            <a:endParaRPr lang="en-ZA" dirty="0"/>
          </a:p>
        </p:txBody>
      </p:sp>
      <p:sp>
        <p:nvSpPr>
          <p:cNvPr id="3" name="Text Placeholder 2"/>
          <p:cNvSpPr>
            <a:spLocks noGrp="1"/>
          </p:cNvSpPr>
          <p:nvPr>
            <p:ph type="body" idx="1"/>
          </p:nvPr>
        </p:nvSpPr>
        <p:spPr>
          <a:xfrm>
            <a:off x="759520" y="2801889"/>
            <a:ext cx="8636000" cy="3672407"/>
          </a:xfrm>
        </p:spPr>
        <p:txBody>
          <a:bodyPr>
            <a:normAutofit/>
          </a:bodyPr>
          <a:lstStyle/>
          <a:p>
            <a:endParaRPr lang="en-ZA" dirty="0" smtClean="0"/>
          </a:p>
          <a:p>
            <a:endParaRPr lang="en-ZA" dirty="0" smtClean="0"/>
          </a:p>
          <a:p>
            <a:r>
              <a:rPr lang="en-ZA" dirty="0" smtClean="0"/>
              <a:t>d</a:t>
            </a:r>
            <a:r>
              <a:rPr lang="en-ZA" dirty="0" smtClean="0"/>
              <a:t>octors, farmers, civil society, the </a:t>
            </a:r>
            <a:r>
              <a:rPr lang="en-ZA" dirty="0" smtClean="0"/>
              <a:t>public</a:t>
            </a:r>
          </a:p>
          <a:p>
            <a:r>
              <a:rPr lang="en-ZA" dirty="0" smtClean="0"/>
              <a:t>government itself </a:t>
            </a:r>
          </a:p>
        </p:txBody>
      </p:sp>
    </p:spTree>
    <p:extLst>
      <p:ext uri="{BB962C8B-B14F-4D97-AF65-F5344CB8AC3E}">
        <p14:creationId xmlns="" xmlns:p14="http://schemas.microsoft.com/office/powerpoint/2010/main" val="27683167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159111" y="-44009"/>
            <a:ext cx="8000889" cy="766400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8279212" y="7179656"/>
            <a:ext cx="1760196" cy="841254"/>
          </a:xfrm>
          <a:prstGeom prst="rect">
            <a:avLst/>
          </a:prstGeom>
          <a:noFill/>
        </p:spPr>
        <p:txBody>
          <a:bodyPr wrap="square" lIns="101599" tIns="50799" rIns="101599" bIns="50799" rtlCol="0">
            <a:spAutoFit/>
          </a:bodyPr>
          <a:lstStyle/>
          <a:p>
            <a:r>
              <a:rPr lang="en-ZA" dirty="0" smtClean="0"/>
              <a:t>Obama 2009</a:t>
            </a:r>
            <a:endParaRPr lang="en-ZA" dirty="0"/>
          </a:p>
        </p:txBody>
      </p:sp>
      <p:sp>
        <p:nvSpPr>
          <p:cNvPr id="3" name="Rounded Rectangular Callout 2"/>
          <p:cNvSpPr/>
          <p:nvPr/>
        </p:nvSpPr>
        <p:spPr>
          <a:xfrm>
            <a:off x="18931" y="449626"/>
            <a:ext cx="3763698" cy="3043706"/>
          </a:xfrm>
          <a:prstGeom prst="wedgeRoundRectCallout">
            <a:avLst>
              <a:gd name="adj1" fmla="val 71087"/>
              <a:gd name="adj2" fmla="val 25514"/>
              <a:gd name="adj3" fmla="val 16667"/>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r>
              <a:rPr lang="en-ZA" sz="3100" dirty="0">
                <a:latin typeface="Arial Narrow" pitchFamily="34" charset="0"/>
              </a:rPr>
              <a:t>“….too many doctors and patients are making decisions without the benefit of the latest research.”</a:t>
            </a:r>
          </a:p>
        </p:txBody>
      </p:sp>
    </p:spTree>
    <p:extLst>
      <p:ext uri="{BB962C8B-B14F-4D97-AF65-F5344CB8AC3E}">
        <p14:creationId xmlns="" xmlns:p14="http://schemas.microsoft.com/office/powerpoint/2010/main" val="222376231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7817" y="369618"/>
            <a:ext cx="9652000" cy="1270000"/>
          </a:xfrm>
        </p:spPr>
        <p:txBody>
          <a:bodyPr>
            <a:normAutofit/>
          </a:bodyPr>
          <a:lstStyle/>
          <a:p>
            <a:r>
              <a:rPr lang="en-ZA" dirty="0" smtClean="0"/>
              <a:t>A case: the sleeping sickness test</a:t>
            </a:r>
            <a:endParaRPr lang="en-ZA" dirty="0"/>
          </a:p>
        </p:txBody>
      </p:sp>
      <p:sp>
        <p:nvSpPr>
          <p:cNvPr id="3" name="Content Placeholder 2"/>
          <p:cNvSpPr>
            <a:spLocks noGrp="1"/>
          </p:cNvSpPr>
          <p:nvPr>
            <p:ph idx="1"/>
          </p:nvPr>
        </p:nvSpPr>
        <p:spPr>
          <a:xfrm>
            <a:off x="508000" y="1778000"/>
            <a:ext cx="9144000" cy="5472382"/>
          </a:xfrm>
        </p:spPr>
        <p:txBody>
          <a:bodyPr>
            <a:normAutofit/>
          </a:bodyPr>
          <a:lstStyle/>
          <a:p>
            <a:endParaRPr lang="en-ZA" sz="2000" dirty="0" smtClean="0"/>
          </a:p>
          <a:p>
            <a:endParaRPr lang="en-ZA" sz="2000" dirty="0"/>
          </a:p>
          <a:p>
            <a:endParaRPr lang="en-ZA" sz="2000" dirty="0" smtClean="0"/>
          </a:p>
          <a:p>
            <a:endParaRPr lang="en-ZA" sz="2000" dirty="0"/>
          </a:p>
          <a:p>
            <a:endParaRPr lang="en-ZA" sz="2000" dirty="0" smtClean="0"/>
          </a:p>
          <a:p>
            <a:endParaRPr lang="en-ZA" sz="2000" dirty="0"/>
          </a:p>
          <a:p>
            <a:endParaRPr lang="en-ZA" sz="2000" dirty="0" smtClean="0"/>
          </a:p>
          <a:p>
            <a:endParaRPr lang="en-ZA" sz="2000" dirty="0"/>
          </a:p>
          <a:p>
            <a:endParaRPr lang="en-ZA" sz="2000" dirty="0" smtClean="0"/>
          </a:p>
          <a:p>
            <a:endParaRPr lang="en-ZA" sz="2000" dirty="0"/>
          </a:p>
          <a:p>
            <a:r>
              <a:rPr lang="en-ZA" sz="2000" dirty="0" err="1" smtClean="0"/>
              <a:t>Njiru</a:t>
            </a:r>
            <a:r>
              <a:rPr lang="en-ZA" sz="2000" dirty="0" smtClean="0"/>
              <a:t> </a:t>
            </a:r>
            <a:r>
              <a:rPr lang="en-ZA" sz="2000" dirty="0"/>
              <a:t>ZK, </a:t>
            </a:r>
            <a:r>
              <a:rPr lang="en-ZA" sz="2000" dirty="0" err="1"/>
              <a:t>Mikosza</a:t>
            </a:r>
            <a:r>
              <a:rPr lang="en-ZA" sz="2000" dirty="0"/>
              <a:t> ASJ, Armstrong T, </a:t>
            </a:r>
            <a:r>
              <a:rPr lang="en-ZA" sz="2000" dirty="0" err="1"/>
              <a:t>Enyaru</a:t>
            </a:r>
            <a:r>
              <a:rPr lang="en-ZA" sz="2000" dirty="0"/>
              <a:t> JC, </a:t>
            </a:r>
            <a:r>
              <a:rPr lang="en-ZA" sz="2000" dirty="0" err="1"/>
              <a:t>Ndung'u</a:t>
            </a:r>
            <a:r>
              <a:rPr lang="en-ZA" sz="2000" dirty="0"/>
              <a:t> JM, et al. (2008) Loop-Mediated Isothermal Amplification (LAMP) Method for Rapid Detection of </a:t>
            </a:r>
            <a:r>
              <a:rPr lang="en-ZA" sz="2000" dirty="0" err="1"/>
              <a:t>Trypanosoma</a:t>
            </a:r>
            <a:r>
              <a:rPr lang="en-ZA" sz="2000" dirty="0"/>
              <a:t> </a:t>
            </a:r>
            <a:r>
              <a:rPr lang="en-ZA" sz="2000" dirty="0" err="1"/>
              <a:t>brucei</a:t>
            </a:r>
            <a:r>
              <a:rPr lang="en-ZA" sz="2000" dirty="0"/>
              <a:t> </a:t>
            </a:r>
            <a:r>
              <a:rPr lang="en-ZA" sz="2000" dirty="0" err="1"/>
              <a:t>rhodesiense</a:t>
            </a:r>
            <a:r>
              <a:rPr lang="en-ZA" sz="2000" dirty="0"/>
              <a:t>. </a:t>
            </a:r>
            <a:r>
              <a:rPr lang="en-ZA" sz="2000" b="1" i="1" dirty="0" err="1"/>
              <a:t>PLoS</a:t>
            </a:r>
            <a:r>
              <a:rPr lang="en-ZA" sz="2000" b="1" i="1" dirty="0"/>
              <a:t> </a:t>
            </a:r>
            <a:r>
              <a:rPr lang="en-ZA" sz="2000" b="1" i="1" dirty="0" smtClean="0"/>
              <a:t>Neglected  Tropical  Diseases  </a:t>
            </a:r>
            <a:r>
              <a:rPr lang="en-ZA" sz="2000" b="1" i="1" dirty="0"/>
              <a:t>2</a:t>
            </a:r>
            <a:r>
              <a:rPr lang="en-ZA" sz="2000" dirty="0"/>
              <a:t>(2): e147. doi:10.1371/journal.pntd.0000147 </a:t>
            </a:r>
          </a:p>
        </p:txBody>
      </p:sp>
      <p:pic>
        <p:nvPicPr>
          <p:cNvPr id="4098"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519715" y="1409734"/>
            <a:ext cx="5611867" cy="38744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05487582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Openness enables participation</a:t>
            </a:r>
            <a:endParaRPr lang="en-ZA" dirty="0"/>
          </a:p>
        </p:txBody>
      </p:sp>
      <p:sp>
        <p:nvSpPr>
          <p:cNvPr id="3" name="Text Placeholder 2"/>
          <p:cNvSpPr>
            <a:spLocks noGrp="1"/>
          </p:cNvSpPr>
          <p:nvPr>
            <p:ph type="body" idx="1"/>
          </p:nvPr>
        </p:nvSpPr>
        <p:spPr/>
        <p:txBody>
          <a:bodyPr>
            <a:normAutofit/>
          </a:bodyPr>
          <a:lstStyle/>
          <a:p>
            <a:endParaRPr lang="en-ZA"/>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800081" y="3401467"/>
            <a:ext cx="4709583" cy="456141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 name="Rounded Rectangular Callout 3"/>
          <p:cNvSpPr/>
          <p:nvPr/>
        </p:nvSpPr>
        <p:spPr>
          <a:xfrm>
            <a:off x="599502" y="849671"/>
            <a:ext cx="6720747" cy="3360373"/>
          </a:xfrm>
          <a:prstGeom prst="wedgeRoundRectCallout">
            <a:avLst>
              <a:gd name="adj1" fmla="val 57393"/>
              <a:gd name="adj2" fmla="val 61540"/>
              <a:gd name="adj3" fmla="val 16667"/>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r>
              <a:rPr lang="en-ZA" sz="3600" dirty="0">
                <a:solidFill>
                  <a:srgbClr val="0000FF"/>
                </a:solidFill>
                <a:latin typeface="Century Gothic" pitchFamily="34" charset="0"/>
              </a:rPr>
              <a:t>African universities are essentially consumers of knowledge produced in developed countries</a:t>
            </a:r>
            <a:r>
              <a:rPr lang="en-ZA" sz="3600" dirty="0" smtClean="0">
                <a:solidFill>
                  <a:srgbClr val="0000FF"/>
                </a:solidFill>
                <a:latin typeface="Century Gothic" pitchFamily="34" charset="0"/>
              </a:rPr>
              <a:t>.</a:t>
            </a:r>
            <a:endParaRPr lang="en-ZA" sz="3600" dirty="0">
              <a:solidFill>
                <a:srgbClr val="0000FF"/>
              </a:solidFill>
              <a:latin typeface="Century Gothic" pitchFamily="34" charset="0"/>
            </a:endParaRPr>
          </a:p>
        </p:txBody>
      </p:sp>
      <p:sp>
        <p:nvSpPr>
          <p:cNvPr id="2" name="TextBox 1"/>
          <p:cNvSpPr txBox="1"/>
          <p:nvPr/>
        </p:nvSpPr>
        <p:spPr>
          <a:xfrm>
            <a:off x="0" y="6901855"/>
            <a:ext cx="5960098" cy="656588"/>
          </a:xfrm>
          <a:prstGeom prst="rect">
            <a:avLst/>
          </a:prstGeom>
          <a:noFill/>
        </p:spPr>
        <p:txBody>
          <a:bodyPr wrap="square" lIns="101599" tIns="50799" rIns="101599" bIns="50799" rtlCol="0">
            <a:spAutoFit/>
          </a:bodyPr>
          <a:lstStyle/>
          <a:p>
            <a:r>
              <a:rPr lang="en-ZA" sz="1800" dirty="0" smtClean="0">
                <a:latin typeface="Century Gothic" pitchFamily="34" charset="0"/>
              </a:rPr>
              <a:t>Minister of Higher Education, Blade </a:t>
            </a:r>
            <a:r>
              <a:rPr lang="en-ZA" sz="1800" dirty="0" err="1" smtClean="0">
                <a:latin typeface="Century Gothic" pitchFamily="34" charset="0"/>
              </a:rPr>
              <a:t>Nzimande</a:t>
            </a:r>
            <a:r>
              <a:rPr lang="en-ZA" sz="1800" dirty="0" smtClean="0">
                <a:latin typeface="Century Gothic" pitchFamily="34" charset="0"/>
              </a:rPr>
              <a:t> </a:t>
            </a:r>
            <a:br>
              <a:rPr lang="en-ZA" sz="1800" dirty="0" smtClean="0">
                <a:latin typeface="Century Gothic" pitchFamily="34" charset="0"/>
              </a:rPr>
            </a:br>
            <a:r>
              <a:rPr lang="en-ZA" sz="1800" dirty="0" smtClean="0">
                <a:latin typeface="Century Gothic" pitchFamily="34" charset="0"/>
              </a:rPr>
              <a:t>UNESCO Conference on Higher Education, 2009</a:t>
            </a:r>
            <a:endParaRPr lang="en-ZA" sz="1800" dirty="0">
              <a:latin typeface="Century Gothic" pitchFamily="34" charset="0"/>
            </a:endParaRPr>
          </a:p>
        </p:txBody>
      </p:sp>
    </p:spTree>
    <p:extLst>
      <p:ext uri="{BB962C8B-B14F-4D97-AF65-F5344CB8AC3E}">
        <p14:creationId xmlns="" xmlns:p14="http://schemas.microsoft.com/office/powerpoint/2010/main" val="222550294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15775" y="3398317"/>
            <a:ext cx="8519649" cy="854934"/>
          </a:xfrm>
          <a:prstGeom prst="rect">
            <a:avLst/>
          </a:prstGeom>
        </p:spPr>
        <p:txBody>
          <a:bodyPr wrap="none" lIns="101599" tIns="50799" rIns="101599" bIns="50799">
            <a:spAutoFit/>
          </a:bodyPr>
          <a:lstStyle/>
          <a:p>
            <a:r>
              <a:rPr lang="en-US" sz="4900" dirty="0">
                <a:solidFill>
                  <a:schemeClr val="bg1"/>
                </a:solidFill>
              </a:rPr>
              <a:t>the opposite of open is “broken”</a:t>
            </a:r>
          </a:p>
        </p:txBody>
      </p:sp>
      <p:pic>
        <p:nvPicPr>
          <p:cNvPr id="3"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1302" y="1729769"/>
            <a:ext cx="10182118" cy="5618749"/>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sp>
        <p:nvSpPr>
          <p:cNvPr id="5" name="Title 1"/>
          <p:cNvSpPr txBox="1">
            <a:spLocks/>
          </p:cNvSpPr>
          <p:nvPr/>
        </p:nvSpPr>
        <p:spPr>
          <a:xfrm>
            <a:off x="42361" y="459769"/>
            <a:ext cx="10160000" cy="1270000"/>
          </a:xfrm>
          <a:prstGeom prst="rect">
            <a:avLst/>
          </a:prstGeom>
        </p:spPr>
        <p:txBody>
          <a:bodyPr lIns="101599" tIns="50799" rIns="101599" bIns="50799">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ZA" sz="4800" dirty="0" smtClean="0">
                <a:solidFill>
                  <a:srgbClr val="0000FF"/>
                </a:solidFill>
                <a:latin typeface="Century Gothic" pitchFamily="34" charset="0"/>
              </a:rPr>
              <a:t>Books published</a:t>
            </a:r>
            <a:endParaRPr lang="en-ZA" sz="4800" dirty="0">
              <a:solidFill>
                <a:srgbClr val="0000FF"/>
              </a:solidFill>
              <a:latin typeface="Century Gothic" pitchFamily="34" charset="0"/>
            </a:endParaRPr>
          </a:p>
        </p:txBody>
      </p:sp>
    </p:spTree>
    <p:extLst>
      <p:ext uri="{BB962C8B-B14F-4D97-AF65-F5344CB8AC3E}">
        <p14:creationId xmlns="" xmlns:p14="http://schemas.microsoft.com/office/powerpoint/2010/main" val="371392019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759520" y="-505447"/>
            <a:ext cx="11869402" cy="8125448"/>
            <a:chOff x="30425" y="-238851"/>
            <a:chExt cx="10682462" cy="7312903"/>
          </a:xfrm>
        </p:grpSpPr>
        <p:pic>
          <p:nvPicPr>
            <p:cNvPr id="3074"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0425" y="2060848"/>
              <a:ext cx="7660972" cy="43924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Isosceles Triangle 1"/>
            <p:cNvSpPr/>
            <p:nvPr/>
          </p:nvSpPr>
          <p:spPr>
            <a:xfrm rot="18928476">
              <a:off x="735370" y="-238851"/>
              <a:ext cx="9977517" cy="73129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grpSp>
      <p:sp>
        <p:nvSpPr>
          <p:cNvPr id="3" name="TextBox 2"/>
          <p:cNvSpPr txBox="1"/>
          <p:nvPr/>
        </p:nvSpPr>
        <p:spPr>
          <a:xfrm>
            <a:off x="0" y="1443286"/>
            <a:ext cx="10160000" cy="547159"/>
          </a:xfrm>
          <a:prstGeom prst="rect">
            <a:avLst/>
          </a:prstGeom>
          <a:noFill/>
        </p:spPr>
        <p:txBody>
          <a:bodyPr wrap="square" lIns="101599" tIns="50799" rIns="101599" bIns="50799" rtlCol="0">
            <a:spAutoFit/>
          </a:bodyPr>
          <a:lstStyle/>
          <a:p>
            <a:r>
              <a:rPr lang="en-ZA" sz="2900" dirty="0" smtClean="0">
                <a:solidFill>
                  <a:srgbClr val="0000FF"/>
                </a:solidFill>
                <a:latin typeface="Century Gothic" pitchFamily="34" charset="0"/>
              </a:rPr>
              <a:t>Conventional north – south  relationships</a:t>
            </a:r>
            <a:endParaRPr lang="en-ZA" sz="2900" dirty="0">
              <a:solidFill>
                <a:srgbClr val="0000FF"/>
              </a:solidFill>
              <a:latin typeface="Century Gothic" pitchFamily="34" charset="0"/>
            </a:endParaRPr>
          </a:p>
        </p:txBody>
      </p:sp>
    </p:spTree>
    <p:extLst>
      <p:ext uri="{BB962C8B-B14F-4D97-AF65-F5344CB8AC3E}">
        <p14:creationId xmlns="" xmlns:p14="http://schemas.microsoft.com/office/powerpoint/2010/main" val="314395344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99503" y="2388552"/>
            <a:ext cx="9080446" cy="520635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27472" y="1721768"/>
            <a:ext cx="9832528" cy="547159"/>
          </a:xfrm>
          <a:prstGeom prst="rect">
            <a:avLst/>
          </a:prstGeom>
          <a:noFill/>
        </p:spPr>
        <p:txBody>
          <a:bodyPr wrap="square" lIns="101599" tIns="50799" rIns="101599" bIns="50799" rtlCol="0">
            <a:spAutoFit/>
          </a:bodyPr>
          <a:lstStyle/>
          <a:p>
            <a:pPr algn="r"/>
            <a:r>
              <a:rPr lang="en-ZA" sz="2900" dirty="0" smtClean="0">
                <a:solidFill>
                  <a:srgbClr val="0000FF"/>
                </a:solidFill>
                <a:latin typeface="Century Gothic" pitchFamily="34" charset="0"/>
              </a:rPr>
              <a:t>…can be replaced with networked relationships</a:t>
            </a:r>
            <a:endParaRPr lang="en-ZA" sz="2900" dirty="0">
              <a:solidFill>
                <a:srgbClr val="0000FF"/>
              </a:solidFill>
              <a:latin typeface="Century Gothic" pitchFamily="34" charset="0"/>
            </a:endParaRPr>
          </a:p>
        </p:txBody>
      </p:sp>
    </p:spTree>
    <p:extLst>
      <p:ext uri="{BB962C8B-B14F-4D97-AF65-F5344CB8AC3E}">
        <p14:creationId xmlns="" xmlns:p14="http://schemas.microsoft.com/office/powerpoint/2010/main" val="403239826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688043" y="21167"/>
            <a:ext cx="6783917" cy="757766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8520340" y="7010356"/>
            <a:ext cx="1354667" cy="4445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6505589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xmlns="" val="2066020411"/>
              </p:ext>
            </p:extLst>
          </p:nvPr>
        </p:nvGraphicFramePr>
        <p:xfrm>
          <a:off x="2999769" y="2849893"/>
          <a:ext cx="4640516" cy="28003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ounded Rectangle 4"/>
          <p:cNvSpPr/>
          <p:nvPr/>
        </p:nvSpPr>
        <p:spPr>
          <a:xfrm>
            <a:off x="3879867" y="2689875"/>
            <a:ext cx="2080231"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smtClean="0">
                <a:solidFill>
                  <a:srgbClr val="0033CC"/>
                </a:solidFill>
                <a:latin typeface="Arial Narrow" pitchFamily="34" charset="0"/>
              </a:rPr>
              <a:t>Conceptual Frameworks</a:t>
            </a:r>
            <a:r>
              <a:rPr lang="en-ZA" sz="1300" dirty="0" smtClean="0">
                <a:solidFill>
                  <a:srgbClr val="0033CC"/>
                </a:solidFill>
                <a:latin typeface="Arial Narrow" pitchFamily="34" charset="0"/>
              </a:rPr>
              <a:t> </a:t>
            </a:r>
            <a:endParaRPr lang="en-ZA" sz="1300" dirty="0">
              <a:solidFill>
                <a:srgbClr val="0033CC"/>
              </a:solidFill>
              <a:latin typeface="Arial Narrow" pitchFamily="34" charset="0"/>
            </a:endParaRPr>
          </a:p>
        </p:txBody>
      </p:sp>
      <p:sp>
        <p:nvSpPr>
          <p:cNvPr id="7" name="Rounded Rectangle 6"/>
          <p:cNvSpPr/>
          <p:nvPr/>
        </p:nvSpPr>
        <p:spPr>
          <a:xfrm>
            <a:off x="4729482" y="2331338"/>
            <a:ext cx="1465571"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smtClean="0">
                <a:solidFill>
                  <a:srgbClr val="0033CC"/>
                </a:solidFill>
                <a:latin typeface="Arial Narrow" pitchFamily="34" charset="0"/>
              </a:rPr>
              <a:t>Literature Reviews</a:t>
            </a:r>
            <a:endParaRPr lang="en-ZA" sz="1300" b="1" dirty="0">
              <a:solidFill>
                <a:srgbClr val="0033CC"/>
              </a:solidFill>
              <a:latin typeface="Arial Narrow" pitchFamily="34" charset="0"/>
            </a:endParaRPr>
          </a:p>
        </p:txBody>
      </p:sp>
      <p:sp>
        <p:nvSpPr>
          <p:cNvPr id="8" name="Rounded Rectangle 7"/>
          <p:cNvSpPr/>
          <p:nvPr/>
        </p:nvSpPr>
        <p:spPr>
          <a:xfrm>
            <a:off x="5738261" y="2569862"/>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smtClean="0">
                <a:solidFill>
                  <a:srgbClr val="0033CC"/>
                </a:solidFill>
                <a:latin typeface="Arial Narrow" pitchFamily="34" charset="0"/>
              </a:rPr>
              <a:t>Bibliographies</a:t>
            </a:r>
            <a:endParaRPr lang="en-ZA" sz="1300" b="1" dirty="0">
              <a:solidFill>
                <a:srgbClr val="0033CC"/>
              </a:solidFill>
              <a:latin typeface="Arial Narrow" pitchFamily="34" charset="0"/>
            </a:endParaRPr>
          </a:p>
        </p:txBody>
      </p:sp>
      <p:sp>
        <p:nvSpPr>
          <p:cNvPr id="9" name="Rounded Rectangle 8"/>
          <p:cNvSpPr/>
          <p:nvPr/>
        </p:nvSpPr>
        <p:spPr>
          <a:xfrm>
            <a:off x="5790089" y="2859209"/>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smtClean="0">
                <a:solidFill>
                  <a:srgbClr val="0033CC"/>
                </a:solidFill>
                <a:latin typeface="Arial Narrow" pitchFamily="34" charset="0"/>
              </a:rPr>
              <a:t>Proposals</a:t>
            </a:r>
            <a:endParaRPr lang="en-ZA" sz="1300" b="1" dirty="0">
              <a:solidFill>
                <a:srgbClr val="0033CC"/>
              </a:solidFill>
              <a:latin typeface="Arial Narrow" pitchFamily="34" charset="0"/>
            </a:endParaRPr>
          </a:p>
        </p:txBody>
      </p:sp>
      <p:sp>
        <p:nvSpPr>
          <p:cNvPr id="10" name="Rounded Rectangle 9"/>
          <p:cNvSpPr/>
          <p:nvPr/>
        </p:nvSpPr>
        <p:spPr>
          <a:xfrm>
            <a:off x="6728560" y="3771347"/>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smtClean="0">
                <a:solidFill>
                  <a:srgbClr val="0033CC"/>
                </a:solidFill>
                <a:latin typeface="Arial Narrow" pitchFamily="34" charset="0"/>
              </a:rPr>
              <a:t>Data sets</a:t>
            </a:r>
            <a:endParaRPr lang="en-ZA" sz="1300" b="1" dirty="0">
              <a:solidFill>
                <a:srgbClr val="0033CC"/>
              </a:solidFill>
              <a:latin typeface="Arial Narrow" pitchFamily="34" charset="0"/>
            </a:endParaRPr>
          </a:p>
        </p:txBody>
      </p:sp>
      <p:sp>
        <p:nvSpPr>
          <p:cNvPr id="11" name="Rounded Rectangle 10"/>
          <p:cNvSpPr/>
          <p:nvPr/>
        </p:nvSpPr>
        <p:spPr>
          <a:xfrm>
            <a:off x="5553212" y="5370173"/>
            <a:ext cx="1570232"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smtClean="0">
                <a:solidFill>
                  <a:srgbClr val="0033CC"/>
                </a:solidFill>
                <a:latin typeface="Arial Narrow" pitchFamily="34" charset="0"/>
              </a:rPr>
              <a:t>Conference papers</a:t>
            </a:r>
            <a:endParaRPr lang="en-ZA" sz="1300" b="1" dirty="0">
              <a:solidFill>
                <a:srgbClr val="0033CC"/>
              </a:solidFill>
              <a:latin typeface="Arial Narrow" pitchFamily="34" charset="0"/>
            </a:endParaRPr>
          </a:p>
        </p:txBody>
      </p:sp>
      <p:sp>
        <p:nvSpPr>
          <p:cNvPr id="12" name="Rounded Rectangle 11"/>
          <p:cNvSpPr/>
          <p:nvPr/>
        </p:nvSpPr>
        <p:spPr>
          <a:xfrm>
            <a:off x="6760255" y="4370062"/>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smtClean="0">
                <a:solidFill>
                  <a:srgbClr val="0033CC"/>
                </a:solidFill>
                <a:latin typeface="Arial Narrow" pitchFamily="34" charset="0"/>
              </a:rPr>
              <a:t>Audio records</a:t>
            </a:r>
            <a:endParaRPr lang="en-ZA" sz="1300" b="1" dirty="0">
              <a:solidFill>
                <a:srgbClr val="0033CC"/>
              </a:solidFill>
              <a:latin typeface="Arial Narrow" pitchFamily="34" charset="0"/>
            </a:endParaRPr>
          </a:p>
        </p:txBody>
      </p:sp>
      <p:sp>
        <p:nvSpPr>
          <p:cNvPr id="13" name="Rounded Rectangle 12"/>
          <p:cNvSpPr/>
          <p:nvPr/>
        </p:nvSpPr>
        <p:spPr>
          <a:xfrm>
            <a:off x="6760255" y="4031685"/>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smtClean="0">
                <a:solidFill>
                  <a:srgbClr val="0033CC"/>
                </a:solidFill>
                <a:latin typeface="Arial Narrow" pitchFamily="34" charset="0"/>
              </a:rPr>
              <a:t>Images</a:t>
            </a:r>
            <a:endParaRPr lang="en-ZA" sz="1300" b="1" dirty="0">
              <a:solidFill>
                <a:srgbClr val="0033CC"/>
              </a:solidFill>
              <a:latin typeface="Arial Narrow" pitchFamily="34" charset="0"/>
            </a:endParaRPr>
          </a:p>
        </p:txBody>
      </p:sp>
      <p:sp>
        <p:nvSpPr>
          <p:cNvPr id="14" name="Rounded Rectangle 13"/>
          <p:cNvSpPr/>
          <p:nvPr/>
        </p:nvSpPr>
        <p:spPr>
          <a:xfrm>
            <a:off x="6522874" y="3517112"/>
            <a:ext cx="1757481"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smtClean="0">
                <a:solidFill>
                  <a:srgbClr val="0033CC"/>
                </a:solidFill>
                <a:latin typeface="Arial Narrow" pitchFamily="34" charset="0"/>
              </a:rPr>
              <a:t>Recorded interviews</a:t>
            </a:r>
            <a:endParaRPr lang="en-ZA" sz="1300" b="1" dirty="0">
              <a:solidFill>
                <a:srgbClr val="0033CC"/>
              </a:solidFill>
              <a:latin typeface="Arial Narrow" pitchFamily="34" charset="0"/>
            </a:endParaRPr>
          </a:p>
        </p:txBody>
      </p:sp>
      <p:sp>
        <p:nvSpPr>
          <p:cNvPr id="15" name="Rounded Rectangle 14"/>
          <p:cNvSpPr/>
          <p:nvPr/>
        </p:nvSpPr>
        <p:spPr>
          <a:xfrm>
            <a:off x="4298524" y="5284239"/>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smtClean="0">
                <a:solidFill>
                  <a:srgbClr val="0033CC"/>
                </a:solidFill>
                <a:latin typeface="Arial Narrow" pitchFamily="34" charset="0"/>
              </a:rPr>
              <a:t>Books</a:t>
            </a:r>
            <a:endParaRPr lang="en-ZA" sz="1300" b="1" dirty="0">
              <a:solidFill>
                <a:srgbClr val="0033CC"/>
              </a:solidFill>
              <a:latin typeface="Arial Narrow" pitchFamily="34" charset="0"/>
            </a:endParaRPr>
          </a:p>
        </p:txBody>
      </p:sp>
      <p:sp>
        <p:nvSpPr>
          <p:cNvPr id="16" name="Rounded Rectangle 15"/>
          <p:cNvSpPr/>
          <p:nvPr/>
        </p:nvSpPr>
        <p:spPr>
          <a:xfrm>
            <a:off x="2929282" y="4352464"/>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smtClean="0">
                <a:solidFill>
                  <a:srgbClr val="0033CC"/>
                </a:solidFill>
                <a:latin typeface="Arial Narrow" pitchFamily="34" charset="0"/>
              </a:rPr>
              <a:t>Reports</a:t>
            </a:r>
            <a:endParaRPr lang="en-ZA" sz="1300" b="1" dirty="0">
              <a:solidFill>
                <a:srgbClr val="0033CC"/>
              </a:solidFill>
              <a:latin typeface="Arial Narrow" pitchFamily="34" charset="0"/>
            </a:endParaRPr>
          </a:p>
        </p:txBody>
      </p:sp>
      <p:sp>
        <p:nvSpPr>
          <p:cNvPr id="17" name="Rounded Rectangle 16"/>
          <p:cNvSpPr/>
          <p:nvPr/>
        </p:nvSpPr>
        <p:spPr>
          <a:xfrm>
            <a:off x="4162196" y="5524266"/>
            <a:ext cx="1387522" cy="251643"/>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smtClean="0">
                <a:solidFill>
                  <a:srgbClr val="0033CC"/>
                </a:solidFill>
                <a:latin typeface="Arial Narrow" pitchFamily="34" charset="0"/>
              </a:rPr>
              <a:t>Journal articles</a:t>
            </a:r>
            <a:endParaRPr lang="en-ZA" sz="1300" b="1" dirty="0">
              <a:solidFill>
                <a:srgbClr val="0033CC"/>
              </a:solidFill>
              <a:latin typeface="Arial Narrow" pitchFamily="34" charset="0"/>
            </a:endParaRPr>
          </a:p>
        </p:txBody>
      </p:sp>
      <p:sp>
        <p:nvSpPr>
          <p:cNvPr id="18" name="Rounded Rectangle 17"/>
          <p:cNvSpPr/>
          <p:nvPr/>
        </p:nvSpPr>
        <p:spPr>
          <a:xfrm>
            <a:off x="5362924" y="5610200"/>
            <a:ext cx="1598318"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smtClean="0">
                <a:solidFill>
                  <a:srgbClr val="0033CC"/>
                </a:solidFill>
                <a:latin typeface="Arial Narrow" pitchFamily="34" charset="0"/>
              </a:rPr>
              <a:t>Technical papers</a:t>
            </a:r>
            <a:endParaRPr lang="en-ZA" sz="1300" b="1" dirty="0">
              <a:solidFill>
                <a:srgbClr val="0033CC"/>
              </a:solidFill>
              <a:latin typeface="Arial Narrow" pitchFamily="34" charset="0"/>
            </a:endParaRPr>
          </a:p>
        </p:txBody>
      </p:sp>
      <p:sp>
        <p:nvSpPr>
          <p:cNvPr id="19" name="Rounded Rectangle 18"/>
          <p:cNvSpPr/>
          <p:nvPr/>
        </p:nvSpPr>
        <p:spPr>
          <a:xfrm>
            <a:off x="3079778" y="3517112"/>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smtClean="0">
                <a:solidFill>
                  <a:srgbClr val="0033CC"/>
                </a:solidFill>
                <a:latin typeface="Arial Narrow" pitchFamily="34" charset="0"/>
              </a:rPr>
              <a:t>Notes</a:t>
            </a:r>
            <a:endParaRPr lang="en-ZA" sz="1300" b="1" dirty="0">
              <a:solidFill>
                <a:srgbClr val="0033CC"/>
              </a:solidFill>
              <a:latin typeface="Arial Narrow" pitchFamily="34" charset="0"/>
            </a:endParaRPr>
          </a:p>
        </p:txBody>
      </p:sp>
      <p:sp>
        <p:nvSpPr>
          <p:cNvPr id="20" name="Rounded Rectangle 19"/>
          <p:cNvSpPr/>
          <p:nvPr/>
        </p:nvSpPr>
        <p:spPr>
          <a:xfrm>
            <a:off x="2679734" y="4058006"/>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smtClean="0">
                <a:solidFill>
                  <a:srgbClr val="0033CC"/>
                </a:solidFill>
                <a:latin typeface="Arial Narrow" pitchFamily="34" charset="0"/>
              </a:rPr>
              <a:t>Presentations</a:t>
            </a:r>
            <a:endParaRPr lang="en-ZA" sz="1300" b="1" dirty="0">
              <a:solidFill>
                <a:srgbClr val="0033CC"/>
              </a:solidFill>
              <a:latin typeface="Arial Narrow" pitchFamily="34" charset="0"/>
            </a:endParaRPr>
          </a:p>
        </p:txBody>
      </p:sp>
      <p:sp>
        <p:nvSpPr>
          <p:cNvPr id="21" name="Rounded Rectangle 20"/>
          <p:cNvSpPr/>
          <p:nvPr/>
        </p:nvSpPr>
        <p:spPr>
          <a:xfrm>
            <a:off x="2679734" y="3791714"/>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smtClean="0">
                <a:solidFill>
                  <a:srgbClr val="0033CC"/>
                </a:solidFill>
                <a:latin typeface="Arial Narrow" pitchFamily="34" charset="0"/>
              </a:rPr>
              <a:t>Lectures</a:t>
            </a:r>
            <a:endParaRPr lang="en-ZA" sz="1300" b="1" dirty="0">
              <a:solidFill>
                <a:srgbClr val="0033CC"/>
              </a:solidFill>
              <a:latin typeface="Arial Narrow" pitchFamily="34" charset="0"/>
            </a:endParaRPr>
          </a:p>
        </p:txBody>
      </p:sp>
      <p:sp>
        <p:nvSpPr>
          <p:cNvPr id="22" name="Rounded Rectangle 21"/>
          <p:cNvSpPr/>
          <p:nvPr/>
        </p:nvSpPr>
        <p:spPr>
          <a:xfrm>
            <a:off x="3203285" y="4625095"/>
            <a:ext cx="1200133" cy="24002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1300" b="1" dirty="0" smtClean="0">
                <a:solidFill>
                  <a:srgbClr val="0033CC"/>
                </a:solidFill>
                <a:latin typeface="Arial Narrow" pitchFamily="34" charset="0"/>
              </a:rPr>
              <a:t>Interviews</a:t>
            </a:r>
            <a:endParaRPr lang="en-ZA" sz="1300" b="1" dirty="0">
              <a:solidFill>
                <a:srgbClr val="0033CC"/>
              </a:solidFill>
              <a:latin typeface="Arial Narrow" pitchFamily="34" charset="0"/>
            </a:endParaRPr>
          </a:p>
        </p:txBody>
      </p:sp>
      <p:sp>
        <p:nvSpPr>
          <p:cNvPr id="30" name="Rounded Rectangular Callout 29"/>
          <p:cNvSpPr/>
          <p:nvPr/>
        </p:nvSpPr>
        <p:spPr>
          <a:xfrm>
            <a:off x="7722608" y="1145704"/>
            <a:ext cx="2310444" cy="1008112"/>
          </a:xfrm>
          <a:prstGeom prst="wedgeRoundRectCallout">
            <a:avLst>
              <a:gd name="adj1" fmla="val -88946"/>
              <a:gd name="adj2" fmla="val 69456"/>
              <a:gd name="adj3" fmla="val 16667"/>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endParaRPr lang="en-ZA" dirty="0" smtClean="0">
              <a:solidFill>
                <a:srgbClr val="0033CC"/>
              </a:solidFill>
              <a:latin typeface="Arial Narrow" pitchFamily="34" charset="0"/>
            </a:endParaRPr>
          </a:p>
          <a:p>
            <a:pPr algn="ctr"/>
            <a:r>
              <a:rPr lang="en-ZA" sz="2000" dirty="0">
                <a:solidFill>
                  <a:schemeClr val="tx1">
                    <a:lumMod val="50000"/>
                    <a:lumOff val="50000"/>
                  </a:schemeClr>
                </a:solidFill>
                <a:latin typeface="Arial Narrow" pitchFamily="34" charset="0"/>
              </a:rPr>
              <a:t>Shared and </a:t>
            </a:r>
            <a:r>
              <a:rPr lang="en-ZA" sz="2000" dirty="0" smtClean="0">
                <a:solidFill>
                  <a:schemeClr val="tx1">
                    <a:lumMod val="50000"/>
                    <a:lumOff val="50000"/>
                  </a:schemeClr>
                </a:solidFill>
                <a:latin typeface="Arial Narrow" pitchFamily="34" charset="0"/>
              </a:rPr>
              <a:t>shareable, open from the outset</a:t>
            </a:r>
            <a:endParaRPr lang="en-ZA" sz="2000" dirty="0">
              <a:solidFill>
                <a:schemeClr val="tx1">
                  <a:lumMod val="50000"/>
                  <a:lumOff val="50000"/>
                </a:schemeClr>
              </a:solidFill>
              <a:latin typeface="Arial Narrow" pitchFamily="34" charset="0"/>
            </a:endParaRPr>
          </a:p>
          <a:p>
            <a:pPr algn="ctr"/>
            <a:endParaRPr lang="en-ZA" dirty="0">
              <a:solidFill>
                <a:srgbClr val="0033CC"/>
              </a:solidFill>
              <a:latin typeface="Arial Narrow" pitchFamily="34" charset="0"/>
            </a:endParaRPr>
          </a:p>
        </p:txBody>
      </p:sp>
      <p:sp>
        <p:nvSpPr>
          <p:cNvPr id="24" name="Rounded Rectangular Callout 23"/>
          <p:cNvSpPr/>
          <p:nvPr/>
        </p:nvSpPr>
        <p:spPr>
          <a:xfrm>
            <a:off x="7960389" y="5404253"/>
            <a:ext cx="2072664" cy="1411511"/>
          </a:xfrm>
          <a:prstGeom prst="wedgeRoundRectCallout">
            <a:avLst>
              <a:gd name="adj1" fmla="val -94514"/>
              <a:gd name="adj2" fmla="val -55727"/>
              <a:gd name="adj3" fmla="val 16667"/>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endParaRPr lang="en-ZA" dirty="0" smtClean="0">
              <a:solidFill>
                <a:srgbClr val="0033CC"/>
              </a:solidFill>
              <a:latin typeface="Arial Narrow" pitchFamily="34" charset="0"/>
            </a:endParaRPr>
          </a:p>
          <a:p>
            <a:pPr algn="ctr"/>
            <a:r>
              <a:rPr lang="en-ZA" sz="2000" dirty="0" smtClean="0">
                <a:solidFill>
                  <a:schemeClr val="tx1">
                    <a:lumMod val="50000"/>
                    <a:lumOff val="50000"/>
                  </a:schemeClr>
                </a:solidFill>
                <a:latin typeface="Arial Narrow" pitchFamily="34" charset="0"/>
              </a:rPr>
              <a:t>Diff by discipline</a:t>
            </a:r>
          </a:p>
          <a:p>
            <a:pPr algn="ctr"/>
            <a:endParaRPr lang="en-ZA" dirty="0">
              <a:solidFill>
                <a:srgbClr val="0033CC"/>
              </a:solidFill>
              <a:latin typeface="Arial Narrow" pitchFamily="34" charset="0"/>
            </a:endParaRPr>
          </a:p>
        </p:txBody>
      </p:sp>
      <p:sp>
        <p:nvSpPr>
          <p:cNvPr id="26" name="Rounded Rectangular Callout 25"/>
          <p:cNvSpPr/>
          <p:nvPr/>
        </p:nvSpPr>
        <p:spPr>
          <a:xfrm>
            <a:off x="7960388" y="3882008"/>
            <a:ext cx="2199612" cy="864096"/>
          </a:xfrm>
          <a:prstGeom prst="wedgeRoundRectCallout">
            <a:avLst>
              <a:gd name="adj1" fmla="val -61558"/>
              <a:gd name="adj2" fmla="val -24707"/>
              <a:gd name="adj3" fmla="val 16667"/>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endParaRPr lang="en-ZA" dirty="0" smtClean="0">
              <a:solidFill>
                <a:srgbClr val="0033CC"/>
              </a:solidFill>
              <a:latin typeface="Arial Narrow" pitchFamily="34" charset="0"/>
            </a:endParaRPr>
          </a:p>
          <a:p>
            <a:pPr algn="ctr"/>
            <a:r>
              <a:rPr lang="en-ZA" sz="2000" dirty="0" smtClean="0">
                <a:solidFill>
                  <a:schemeClr val="tx1">
                    <a:lumMod val="50000"/>
                    <a:lumOff val="50000"/>
                  </a:schemeClr>
                </a:solidFill>
                <a:latin typeface="Arial Narrow" pitchFamily="34" charset="0"/>
              </a:rPr>
              <a:t>Open data</a:t>
            </a:r>
            <a:endParaRPr lang="en-ZA" dirty="0">
              <a:solidFill>
                <a:schemeClr val="tx1">
                  <a:lumMod val="50000"/>
                  <a:lumOff val="50000"/>
                </a:schemeClr>
              </a:solidFill>
              <a:latin typeface="Arial Narrow" pitchFamily="34" charset="0"/>
            </a:endParaRPr>
          </a:p>
          <a:p>
            <a:pPr algn="ctr"/>
            <a:endParaRPr lang="en-ZA" dirty="0">
              <a:solidFill>
                <a:srgbClr val="0033CC"/>
              </a:solidFill>
              <a:latin typeface="Arial Narrow" pitchFamily="34" charset="0"/>
            </a:endParaRPr>
          </a:p>
        </p:txBody>
      </p:sp>
      <p:sp>
        <p:nvSpPr>
          <p:cNvPr id="27" name="Rounded Rectangular Callout 26"/>
          <p:cNvSpPr/>
          <p:nvPr/>
        </p:nvSpPr>
        <p:spPr>
          <a:xfrm>
            <a:off x="3119583" y="6330279"/>
            <a:ext cx="4003860" cy="864097"/>
          </a:xfrm>
          <a:prstGeom prst="wedgeRoundRectCallout">
            <a:avLst>
              <a:gd name="adj1" fmla="val -9197"/>
              <a:gd name="adj2" fmla="val -72594"/>
              <a:gd name="adj3" fmla="val 16667"/>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endParaRPr lang="en-ZA" dirty="0" smtClean="0">
              <a:solidFill>
                <a:srgbClr val="0033CC"/>
              </a:solidFill>
              <a:latin typeface="Arial Narrow" pitchFamily="34" charset="0"/>
            </a:endParaRPr>
          </a:p>
          <a:p>
            <a:pPr algn="ctr"/>
            <a:r>
              <a:rPr lang="en-ZA" sz="2000" dirty="0" smtClean="0">
                <a:solidFill>
                  <a:schemeClr val="tx1">
                    <a:lumMod val="50000"/>
                    <a:lumOff val="50000"/>
                  </a:schemeClr>
                </a:solidFill>
                <a:latin typeface="Arial Narrow" pitchFamily="34" charset="0"/>
              </a:rPr>
              <a:t>Changing publishing models, new forms of open journals</a:t>
            </a:r>
            <a:endParaRPr lang="en-ZA" sz="2000" dirty="0">
              <a:solidFill>
                <a:schemeClr val="tx1">
                  <a:lumMod val="50000"/>
                  <a:lumOff val="50000"/>
                </a:schemeClr>
              </a:solidFill>
              <a:latin typeface="Arial Narrow" pitchFamily="34" charset="0"/>
            </a:endParaRPr>
          </a:p>
          <a:p>
            <a:pPr algn="ctr"/>
            <a:endParaRPr lang="en-ZA" dirty="0">
              <a:solidFill>
                <a:srgbClr val="0033CC"/>
              </a:solidFill>
              <a:latin typeface="Arial Narrow" pitchFamily="34" charset="0"/>
            </a:endParaRPr>
          </a:p>
        </p:txBody>
      </p:sp>
      <p:sp>
        <p:nvSpPr>
          <p:cNvPr id="28" name="Rounded Rectangular Callout 27"/>
          <p:cNvSpPr/>
          <p:nvPr/>
        </p:nvSpPr>
        <p:spPr>
          <a:xfrm>
            <a:off x="183456" y="4242048"/>
            <a:ext cx="2310444" cy="2174927"/>
          </a:xfrm>
          <a:prstGeom prst="wedgeRoundRectCallout">
            <a:avLst>
              <a:gd name="adj1" fmla="val 80702"/>
              <a:gd name="adj2" fmla="val -32979"/>
              <a:gd name="adj3" fmla="val 16667"/>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2000" dirty="0" smtClean="0">
                <a:solidFill>
                  <a:schemeClr val="tx1">
                    <a:lumMod val="50000"/>
                    <a:lumOff val="50000"/>
                  </a:schemeClr>
                </a:solidFill>
                <a:latin typeface="Arial Narrow" pitchFamily="34" charset="0"/>
              </a:rPr>
              <a:t>Open education resources</a:t>
            </a:r>
          </a:p>
          <a:p>
            <a:pPr algn="ctr"/>
            <a:r>
              <a:rPr lang="en-ZA" sz="2000" dirty="0" smtClean="0">
                <a:solidFill>
                  <a:schemeClr val="tx1">
                    <a:lumMod val="50000"/>
                    <a:lumOff val="50000"/>
                  </a:schemeClr>
                </a:solidFill>
                <a:latin typeface="Arial Narrow" pitchFamily="34" charset="0"/>
              </a:rPr>
              <a:t>open </a:t>
            </a:r>
            <a:r>
              <a:rPr lang="en-ZA" sz="2000" dirty="0" err="1" smtClean="0">
                <a:solidFill>
                  <a:schemeClr val="tx1">
                    <a:lumMod val="50000"/>
                    <a:lumOff val="50000"/>
                  </a:schemeClr>
                </a:solidFill>
                <a:latin typeface="Arial Narrow" pitchFamily="34" charset="0"/>
              </a:rPr>
              <a:t>etextbooks</a:t>
            </a:r>
            <a:endParaRPr lang="en-ZA" sz="2000" dirty="0" smtClean="0">
              <a:solidFill>
                <a:schemeClr val="tx1">
                  <a:lumMod val="50000"/>
                  <a:lumOff val="50000"/>
                </a:schemeClr>
              </a:solidFill>
              <a:latin typeface="Arial Narrow" pitchFamily="34" charset="0"/>
            </a:endParaRPr>
          </a:p>
          <a:p>
            <a:pPr algn="ctr"/>
            <a:r>
              <a:rPr lang="en-ZA" sz="2000" dirty="0" smtClean="0">
                <a:solidFill>
                  <a:schemeClr val="tx1">
                    <a:lumMod val="50000"/>
                    <a:lumOff val="50000"/>
                  </a:schemeClr>
                </a:solidFill>
                <a:latin typeface="Arial Narrow" pitchFamily="34" charset="0"/>
              </a:rPr>
              <a:t>Massive open online courses (MOOCs)</a:t>
            </a:r>
            <a:endParaRPr lang="en-ZA" sz="2000" dirty="0">
              <a:solidFill>
                <a:schemeClr val="tx1">
                  <a:lumMod val="50000"/>
                  <a:lumOff val="50000"/>
                </a:schemeClr>
              </a:solidFill>
              <a:latin typeface="Arial Narrow" pitchFamily="34" charset="0"/>
            </a:endParaRPr>
          </a:p>
        </p:txBody>
      </p:sp>
      <p:sp>
        <p:nvSpPr>
          <p:cNvPr id="31" name="Rounded Rectangular Callout 30"/>
          <p:cNvSpPr/>
          <p:nvPr/>
        </p:nvSpPr>
        <p:spPr>
          <a:xfrm>
            <a:off x="615504" y="1721768"/>
            <a:ext cx="1744194" cy="1209539"/>
          </a:xfrm>
          <a:prstGeom prst="wedgeRoundRectCallout">
            <a:avLst>
              <a:gd name="adj1" fmla="val 117483"/>
              <a:gd name="adj2" fmla="val 70652"/>
              <a:gd name="adj3" fmla="val 16667"/>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2000" dirty="0" smtClean="0">
                <a:solidFill>
                  <a:schemeClr val="tx1">
                    <a:lumMod val="50000"/>
                    <a:lumOff val="50000"/>
                  </a:schemeClr>
                </a:solidFill>
                <a:latin typeface="Arial Narrow" pitchFamily="34" charset="0"/>
              </a:rPr>
              <a:t>New impact measures</a:t>
            </a:r>
            <a:endParaRPr lang="en-ZA" sz="2000" dirty="0">
              <a:solidFill>
                <a:schemeClr val="tx1">
                  <a:lumMod val="50000"/>
                  <a:lumOff val="50000"/>
                </a:schemeClr>
              </a:solidFill>
              <a:latin typeface="Arial Narrow" pitchFamily="34" charset="0"/>
            </a:endParaRPr>
          </a:p>
        </p:txBody>
      </p:sp>
      <p:sp>
        <p:nvSpPr>
          <p:cNvPr id="32" name="Title 1"/>
          <p:cNvSpPr txBox="1">
            <a:spLocks/>
          </p:cNvSpPr>
          <p:nvPr/>
        </p:nvSpPr>
        <p:spPr>
          <a:xfrm>
            <a:off x="-84479" y="63206"/>
            <a:ext cx="10160000" cy="1270000"/>
          </a:xfrm>
          <a:prstGeom prst="rect">
            <a:avLst/>
          </a:prstGeom>
        </p:spPr>
        <p:txBody>
          <a:bodyPr vert="horz" lIns="101599" tIns="50799" rIns="101599" bIns="50799"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ZA" cap="small" dirty="0" smtClean="0">
                <a:solidFill>
                  <a:srgbClr val="0033CC"/>
                </a:solidFill>
                <a:latin typeface="Century Gothic" pitchFamily="34" charset="0"/>
              </a:rPr>
              <a:t>The changing terrain</a:t>
            </a:r>
            <a:endParaRPr lang="en-ZA" dirty="0">
              <a:solidFill>
                <a:srgbClr val="0033CC"/>
              </a:solidFill>
              <a:latin typeface="Century Gothic" pitchFamily="34" charset="0"/>
            </a:endParaRPr>
          </a:p>
        </p:txBody>
      </p:sp>
    </p:spTree>
    <p:extLst>
      <p:ext uri="{BB962C8B-B14F-4D97-AF65-F5344CB8AC3E}">
        <p14:creationId xmlns:p14="http://schemas.microsoft.com/office/powerpoint/2010/main" xmlns="" val="17840550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Openness enables Innovation</a:t>
            </a:r>
            <a:endParaRPr lang="en-ZA" dirty="0"/>
          </a:p>
        </p:txBody>
      </p:sp>
      <p:sp>
        <p:nvSpPr>
          <p:cNvPr id="3" name="Text Placeholder 2"/>
          <p:cNvSpPr>
            <a:spLocks noGrp="1"/>
          </p:cNvSpPr>
          <p:nvPr>
            <p:ph type="body" idx="1"/>
          </p:nvPr>
        </p:nvSpPr>
        <p:spPr/>
        <p:txBody>
          <a:bodyPr>
            <a:normAutofit/>
          </a:bodyPr>
          <a:lstStyle/>
          <a:p>
            <a:endParaRPr lang="en-ZA"/>
          </a:p>
        </p:txBody>
      </p:sp>
    </p:spTree>
    <p:extLst>
      <p:ext uri="{BB962C8B-B14F-4D97-AF65-F5344CB8AC3E}">
        <p14:creationId xmlns="" xmlns:p14="http://schemas.microsoft.com/office/powerpoint/2010/main" val="179777443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9591"/>
            <a:ext cx="10160000" cy="1270000"/>
          </a:xfrm>
        </p:spPr>
        <p:txBody>
          <a:bodyPr>
            <a:normAutofit/>
          </a:bodyPr>
          <a:lstStyle/>
          <a:p>
            <a:r>
              <a:rPr lang="en-ZA" dirty="0" smtClean="0"/>
              <a:t>Open access benefits the private sector</a:t>
            </a:r>
            <a:endParaRPr lang="en-ZA" dirty="0"/>
          </a:p>
        </p:txBody>
      </p:sp>
      <p:pic>
        <p:nvPicPr>
          <p:cNvPr id="11266"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5221" y="1475574"/>
            <a:ext cx="5091863" cy="566423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31152" y="6938406"/>
            <a:ext cx="5080000" cy="841254"/>
          </a:xfrm>
          <a:prstGeom prst="rect">
            <a:avLst/>
          </a:prstGeom>
        </p:spPr>
        <p:txBody>
          <a:bodyPr lIns="101599" tIns="50799" rIns="101599" bIns="50799">
            <a:spAutoFit/>
          </a:bodyPr>
          <a:lstStyle/>
          <a:p>
            <a:r>
              <a:rPr lang="en-ZA" dirty="0"/>
              <a:t>Houghton, </a:t>
            </a:r>
            <a:r>
              <a:rPr lang="en-ZA" dirty="0" smtClean="0"/>
              <a:t>J; </a:t>
            </a:r>
            <a:r>
              <a:rPr lang="en-ZA" dirty="0"/>
              <a:t>Swan, </a:t>
            </a:r>
            <a:r>
              <a:rPr lang="en-ZA" dirty="0" smtClean="0"/>
              <a:t>A &amp; </a:t>
            </a:r>
            <a:r>
              <a:rPr lang="en-ZA" dirty="0"/>
              <a:t>Brown, </a:t>
            </a:r>
            <a:r>
              <a:rPr lang="en-ZA" dirty="0" smtClean="0"/>
              <a:t>S </a:t>
            </a:r>
            <a:r>
              <a:rPr lang="en-ZA" dirty="0"/>
              <a:t>(2011) </a:t>
            </a:r>
          </a:p>
        </p:txBody>
      </p:sp>
      <p:pic>
        <p:nvPicPr>
          <p:cNvPr id="5" name="Picture 2"/>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962677" y="2107446"/>
            <a:ext cx="6172908" cy="4400489"/>
          </a:xfrm>
          <a:prstGeom prst="rect">
            <a:avLst/>
          </a:prstGeom>
          <a:noFill/>
          <a:ln w="28575">
            <a:solidFill>
              <a:schemeClr val="accent6">
                <a:lumMod val="75000"/>
              </a:schemeClr>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58292305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Openness increases visibility</a:t>
            </a:r>
            <a:endParaRPr lang="en-ZA" dirty="0"/>
          </a:p>
        </p:txBody>
      </p:sp>
      <p:sp>
        <p:nvSpPr>
          <p:cNvPr id="3" name="Text Placeholder 2"/>
          <p:cNvSpPr>
            <a:spLocks noGrp="1"/>
          </p:cNvSpPr>
          <p:nvPr>
            <p:ph type="body" idx="1"/>
          </p:nvPr>
        </p:nvSpPr>
        <p:spPr/>
        <p:txBody>
          <a:bodyPr>
            <a:normAutofit/>
          </a:bodyPr>
          <a:lstStyle/>
          <a:p>
            <a:endParaRPr lang="en-ZA"/>
          </a:p>
        </p:txBody>
      </p:sp>
    </p:spTree>
    <p:extLst>
      <p:ext uri="{BB962C8B-B14F-4D97-AF65-F5344CB8AC3E}">
        <p14:creationId xmlns="" xmlns:p14="http://schemas.microsoft.com/office/powerpoint/2010/main" val="334268691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60604" y="-32117"/>
            <a:ext cx="10726794" cy="719034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91032532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3" cstate="print"/>
          <a:srcRect/>
          <a:stretch>
            <a:fillRect/>
          </a:stretch>
        </p:blipFill>
        <p:spPr bwMode="auto">
          <a:xfrm>
            <a:off x="279467" y="289609"/>
            <a:ext cx="7860559" cy="7627844"/>
          </a:xfrm>
          <a:prstGeom prst="rect">
            <a:avLst/>
          </a:prstGeom>
          <a:noFill/>
          <a:ln w="9525">
            <a:noFill/>
            <a:miter lim="800000"/>
            <a:headEnd/>
            <a:tailEnd/>
          </a:ln>
        </p:spPr>
      </p:pic>
      <p:grpSp>
        <p:nvGrpSpPr>
          <p:cNvPr id="2" name="Group 8"/>
          <p:cNvGrpSpPr/>
          <p:nvPr/>
        </p:nvGrpSpPr>
        <p:grpSpPr>
          <a:xfrm>
            <a:off x="8288061" y="449626"/>
            <a:ext cx="368648" cy="6897301"/>
            <a:chOff x="7459246" y="404663"/>
            <a:chExt cx="331783" cy="6207571"/>
          </a:xfrm>
        </p:grpSpPr>
        <p:pic>
          <p:nvPicPr>
            <p:cNvPr id="1030" name="Picture 6"/>
            <p:cNvPicPr>
              <a:picLocks noChangeAspect="1" noChangeArrowheads="1"/>
            </p:cNvPicPr>
            <p:nvPr/>
          </p:nvPicPr>
          <p:blipFill>
            <a:blip r:embed="rId4" cstate="print"/>
            <a:srcRect/>
            <a:stretch>
              <a:fillRect/>
            </a:stretch>
          </p:blipFill>
          <p:spPr bwMode="auto">
            <a:xfrm rot="16200000">
              <a:off x="6786141" y="5607347"/>
              <a:ext cx="1743075" cy="266700"/>
            </a:xfrm>
            <a:prstGeom prst="rect">
              <a:avLst/>
            </a:prstGeom>
            <a:noFill/>
            <a:ln w="9525">
              <a:noFill/>
              <a:miter lim="800000"/>
              <a:headEnd/>
              <a:tailEnd/>
            </a:ln>
          </p:spPr>
        </p:pic>
        <p:sp>
          <p:nvSpPr>
            <p:cNvPr id="7" name="Rectangle 6"/>
            <p:cNvSpPr/>
            <p:nvPr/>
          </p:nvSpPr>
          <p:spPr>
            <a:xfrm rot="16200000">
              <a:off x="5304821" y="2559088"/>
              <a:ext cx="4572000" cy="263149"/>
            </a:xfrm>
            <a:prstGeom prst="rect">
              <a:avLst/>
            </a:prstGeom>
          </p:spPr>
          <p:txBody>
            <a:bodyPr>
              <a:spAutoFit/>
            </a:bodyPr>
            <a:lstStyle/>
            <a:p>
              <a:pPr algn="r"/>
              <a:r>
                <a:rPr lang="en-ZA" sz="1300" dirty="0" smtClean="0">
                  <a:latin typeface="Arial Narrow" pitchFamily="34" charset="0"/>
                  <a:hlinkClick r:id="rId5"/>
                </a:rPr>
                <a:t>http://www.flickr.com/photos/cindy_mc/6967806783/</a:t>
              </a:r>
              <a:r>
                <a:rPr lang="en-ZA" sz="1300" dirty="0" smtClean="0">
                  <a:latin typeface="Arial Narrow" pitchFamily="34" charset="0"/>
                </a:rPr>
                <a:t> Thanks to Sam Gross</a:t>
              </a:r>
              <a:endParaRPr lang="en-ZA" sz="1300" dirty="0">
                <a:latin typeface="Arial Narrow" pitchFamily="34" charset="0"/>
              </a:endParaRPr>
            </a:p>
          </p:txBody>
        </p:sp>
      </p:grpSp>
      <p:sp>
        <p:nvSpPr>
          <p:cNvPr id="8" name="Rounded Rectangular Callout 7"/>
          <p:cNvSpPr/>
          <p:nvPr/>
        </p:nvSpPr>
        <p:spPr>
          <a:xfrm>
            <a:off x="919538" y="609645"/>
            <a:ext cx="4240471" cy="1840204"/>
          </a:xfrm>
          <a:prstGeom prst="wedgeRoundRectCallout">
            <a:avLst>
              <a:gd name="adj1" fmla="val 27871"/>
              <a:gd name="adj2" fmla="val 105679"/>
              <a:gd name="adj3" fmla="val 16667"/>
            </a:avLst>
          </a:prstGeom>
          <a:noFill/>
          <a:ln w="38100">
            <a:solidFill>
              <a:srgbClr val="A81A8A"/>
            </a:solid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r>
              <a:rPr lang="en-ZA" sz="3100" dirty="0" smtClean="0">
                <a:solidFill>
                  <a:srgbClr val="A81A8A"/>
                </a:solidFill>
                <a:latin typeface="Arial Narrow" pitchFamily="34" charset="0"/>
              </a:rPr>
              <a:t>My question is </a:t>
            </a:r>
            <a:br>
              <a:rPr lang="en-ZA" sz="3100" dirty="0" smtClean="0">
                <a:solidFill>
                  <a:srgbClr val="A81A8A"/>
                </a:solidFill>
                <a:latin typeface="Arial Narrow" pitchFamily="34" charset="0"/>
              </a:rPr>
            </a:br>
            <a:r>
              <a:rPr lang="en-ZA" sz="3100" dirty="0" smtClean="0">
                <a:solidFill>
                  <a:srgbClr val="A81A8A"/>
                </a:solidFill>
                <a:latin typeface="Arial Narrow" pitchFamily="34" charset="0"/>
              </a:rPr>
              <a:t>“Am I making an impact?”</a:t>
            </a:r>
            <a:endParaRPr lang="en-ZA" sz="3100" dirty="0">
              <a:solidFill>
                <a:srgbClr val="A81A8A"/>
              </a:solidFill>
              <a:latin typeface="Arial Narrow" pitchFamily="34" charset="0"/>
            </a:endParaRPr>
          </a:p>
        </p:txBody>
      </p:sp>
    </p:spTree>
    <p:extLst>
      <p:ext uri="{BB962C8B-B14F-4D97-AF65-F5344CB8AC3E}">
        <p14:creationId xmlns="" xmlns:p14="http://schemas.microsoft.com/office/powerpoint/2010/main" val="177762036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endParaRPr lang="en-US" smtClean="0"/>
          </a:p>
        </p:txBody>
      </p:sp>
      <p:pic>
        <p:nvPicPr>
          <p:cNvPr id="18435" name="Picture 2"/>
          <p:cNvPicPr>
            <a:picLocks noChangeAspect="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0" y="0"/>
            <a:ext cx="10160000" cy="7620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8436" name="Rectangle 3"/>
          <p:cNvSpPr>
            <a:spLocks noChangeArrowheads="1"/>
          </p:cNvSpPr>
          <p:nvPr/>
        </p:nvSpPr>
        <p:spPr bwMode="auto">
          <a:xfrm>
            <a:off x="0" y="7209015"/>
            <a:ext cx="9567333" cy="4719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01599" tIns="50799" rIns="101599" bIns="50799">
            <a:spAutoFit/>
          </a:bodyPr>
          <a:lstStyle/>
          <a:p>
            <a:r>
              <a:rPr lang="en-US">
                <a:solidFill>
                  <a:srgbClr val="FFFFFF"/>
                </a:solidFill>
              </a:rPr>
              <a:t>http://www.flickr.com/photos/87913776@N00/5129607997 CC-BY</a:t>
            </a:r>
          </a:p>
        </p:txBody>
      </p:sp>
    </p:spTree>
    <p:extLst>
      <p:ext uri="{BB962C8B-B14F-4D97-AF65-F5344CB8AC3E}">
        <p14:creationId xmlns="" xmlns:p14="http://schemas.microsoft.com/office/powerpoint/2010/main" val="116011084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1"/>
          <p:cNvSpPr>
            <a:spLocks noGrp="1" noChangeArrowheads="1"/>
          </p:cNvSpPr>
          <p:nvPr>
            <p:ph type="title" idx="4294967295"/>
          </p:nvPr>
        </p:nvSpPr>
        <p:spPr>
          <a:xfrm>
            <a:off x="992308" y="198470"/>
            <a:ext cx="8176623" cy="1905310"/>
          </a:xfrm>
          <a:ln/>
        </p:spPr>
        <p:txBody>
          <a:bodyPr/>
          <a:lstStyle/>
          <a:p>
            <a:pPr>
              <a:tabLst>
                <a:tab pos="0" algn="l"/>
                <a:tab pos="714421" algn="l"/>
                <a:tab pos="1428841" algn="l"/>
                <a:tab pos="2143262" algn="l"/>
                <a:tab pos="2857683" algn="l"/>
                <a:tab pos="3572104" algn="l"/>
                <a:tab pos="4286524" algn="l"/>
                <a:tab pos="5000945" algn="l"/>
                <a:tab pos="5715366" algn="l"/>
                <a:tab pos="6429786" algn="l"/>
                <a:tab pos="7144207" algn="l"/>
                <a:tab pos="7858628" algn="l"/>
                <a:tab pos="7918163" algn="l"/>
              </a:tabLst>
            </a:pPr>
            <a:r>
              <a:rPr lang="en-ZA"/>
              <a:t>OA and impact </a:t>
            </a:r>
          </a:p>
        </p:txBody>
      </p:sp>
      <p:sp>
        <p:nvSpPr>
          <p:cNvPr id="52226" name="Rectangle 2"/>
          <p:cNvSpPr>
            <a:spLocks noGrp="1" noChangeArrowheads="1"/>
          </p:cNvSpPr>
          <p:nvPr>
            <p:ph type="body" idx="4294967295"/>
          </p:nvPr>
        </p:nvSpPr>
        <p:spPr>
          <a:xfrm>
            <a:off x="831528" y="2513856"/>
            <a:ext cx="8813793" cy="4465570"/>
          </a:xfrm>
          <a:ln/>
        </p:spPr>
        <p:txBody>
          <a:bodyPr/>
          <a:lstStyle/>
          <a:p>
            <a:pPr marL="693336" indent="-446513">
              <a:buSzPct val="171000"/>
              <a:buFont typeface="Gill Sans" charset="0"/>
              <a:buChar char="•"/>
              <a:tabLst>
                <a:tab pos="751630" algn="l"/>
                <a:tab pos="1466051" algn="l"/>
                <a:tab pos="2180472" algn="l"/>
                <a:tab pos="2894892" algn="l"/>
                <a:tab pos="3609313" algn="l"/>
                <a:tab pos="4323734" algn="l"/>
                <a:tab pos="5038154" algn="l"/>
                <a:tab pos="5752575" algn="l"/>
                <a:tab pos="6466996" algn="l"/>
                <a:tab pos="7181417" algn="l"/>
                <a:tab pos="7895837" algn="l"/>
                <a:tab pos="7918163" algn="l"/>
              </a:tabLst>
            </a:pPr>
            <a:r>
              <a:rPr lang="en-ZA" dirty="0" smtClean="0"/>
              <a:t>31 studies in a wide range of disciplines on OA and citations advantage</a:t>
            </a:r>
          </a:p>
          <a:p>
            <a:pPr marL="1318454" lvl="2" indent="-446513">
              <a:buSzPct val="171000"/>
              <a:buFont typeface="Gill Sans" charset="0"/>
              <a:buChar char="•"/>
              <a:tabLst>
                <a:tab pos="751630" algn="l"/>
                <a:tab pos="1466051" algn="l"/>
                <a:tab pos="2180472" algn="l"/>
                <a:tab pos="2894892" algn="l"/>
                <a:tab pos="3609313" algn="l"/>
                <a:tab pos="4323734" algn="l"/>
                <a:tab pos="5038154" algn="l"/>
                <a:tab pos="5752575" algn="l"/>
                <a:tab pos="6466996" algn="l"/>
                <a:tab pos="7181417" algn="l"/>
                <a:tab pos="7895837" algn="l"/>
                <a:tab pos="7918163" algn="l"/>
              </a:tabLst>
            </a:pPr>
            <a:r>
              <a:rPr lang="en-ZA" sz="2800" dirty="0" smtClean="0"/>
              <a:t>27 </a:t>
            </a:r>
            <a:r>
              <a:rPr lang="en-ZA" sz="2800" dirty="0"/>
              <a:t>studies show </a:t>
            </a:r>
            <a:r>
              <a:rPr lang="en-ZA" sz="2800" dirty="0" smtClean="0"/>
              <a:t>up to </a:t>
            </a:r>
            <a:r>
              <a:rPr lang="en-ZA" sz="2800" dirty="0"/>
              <a:t>600% increase in impact</a:t>
            </a:r>
          </a:p>
          <a:p>
            <a:pPr marL="1318454" lvl="2" indent="-446513">
              <a:buSzPct val="171000"/>
              <a:buFont typeface="Gill Sans" charset="0"/>
              <a:buChar char="•"/>
              <a:tabLst>
                <a:tab pos="751630" algn="l"/>
                <a:tab pos="1466051" algn="l"/>
                <a:tab pos="2180472" algn="l"/>
                <a:tab pos="2894892" algn="l"/>
                <a:tab pos="3609313" algn="l"/>
                <a:tab pos="4323734" algn="l"/>
                <a:tab pos="5038154" algn="l"/>
                <a:tab pos="5752575" algn="l"/>
                <a:tab pos="6466996" algn="l"/>
                <a:tab pos="7181417" algn="l"/>
                <a:tab pos="7895837" algn="l"/>
                <a:tab pos="7918163" algn="l"/>
              </a:tabLst>
            </a:pPr>
            <a:r>
              <a:rPr lang="en-ZA" sz="2800" dirty="0"/>
              <a:t>4 studies show no </a:t>
            </a:r>
            <a:r>
              <a:rPr lang="en-ZA" sz="2800" dirty="0" smtClean="0"/>
              <a:t>difference</a:t>
            </a:r>
          </a:p>
          <a:p>
            <a:pPr marL="1318454" lvl="2" indent="-446513">
              <a:buSzPct val="171000"/>
              <a:buFont typeface="Gill Sans" charset="0"/>
              <a:buChar char="•"/>
              <a:tabLst>
                <a:tab pos="751630" algn="l"/>
                <a:tab pos="1466051" algn="l"/>
                <a:tab pos="2180472" algn="l"/>
                <a:tab pos="2894892" algn="l"/>
                <a:tab pos="3609313" algn="l"/>
                <a:tab pos="4323734" algn="l"/>
                <a:tab pos="5038154" algn="l"/>
                <a:tab pos="5752575" algn="l"/>
                <a:tab pos="6466996" algn="l"/>
                <a:tab pos="7181417" algn="l"/>
                <a:tab pos="7895837" algn="l"/>
                <a:tab pos="7918163" algn="l"/>
              </a:tabLst>
            </a:pPr>
            <a:endParaRPr lang="en-ZA" sz="2800" dirty="0" smtClean="0"/>
          </a:p>
          <a:p>
            <a:pPr marL="1318454" lvl="2" indent="-446513">
              <a:buSzPct val="171000"/>
              <a:buNone/>
              <a:tabLst>
                <a:tab pos="751630" algn="l"/>
                <a:tab pos="1466051" algn="l"/>
                <a:tab pos="2180472" algn="l"/>
                <a:tab pos="2894892" algn="l"/>
                <a:tab pos="3609313" algn="l"/>
                <a:tab pos="4323734" algn="l"/>
                <a:tab pos="5038154" algn="l"/>
                <a:tab pos="5752575" algn="l"/>
                <a:tab pos="6466996" algn="l"/>
                <a:tab pos="7181417" algn="l"/>
                <a:tab pos="7895837" algn="l"/>
                <a:tab pos="7918163" algn="l"/>
              </a:tabLst>
            </a:pPr>
            <a:endParaRPr lang="en-ZA" sz="2800" dirty="0"/>
          </a:p>
        </p:txBody>
      </p:sp>
      <p:sp>
        <p:nvSpPr>
          <p:cNvPr id="52227" name="Rectangle 3"/>
          <p:cNvSpPr>
            <a:spLocks noChangeArrowheads="1"/>
          </p:cNvSpPr>
          <p:nvPr/>
        </p:nvSpPr>
        <p:spPr bwMode="auto">
          <a:xfrm>
            <a:off x="0" y="7159798"/>
            <a:ext cx="10160000" cy="416787"/>
          </a:xfrm>
          <a:prstGeom prst="rect">
            <a:avLst/>
          </a:prstGeom>
          <a:noFill/>
          <a:ln w="9525">
            <a:noFill/>
            <a:round/>
            <a:headEnd/>
            <a:tailEnd/>
          </a:ln>
          <a:effectLst/>
        </p:spPr>
        <p:txBody>
          <a:bodyPr lIns="0" tIns="0" rIns="0" bIns="0" anchor="ctr"/>
          <a:lstStyle/>
          <a:p>
            <a:pPr algn="ctr"/>
            <a:r>
              <a:rPr lang="en-ZA" sz="1600" dirty="0" smtClean="0">
                <a:solidFill>
                  <a:schemeClr val="tx1"/>
                </a:solidFill>
                <a:latin typeface="Century Gothic" pitchFamily="34" charset="0"/>
              </a:rPr>
              <a:t>Swan A (2010) The Open Access Citation Advantage: Studies and Results to Date. </a:t>
            </a:r>
            <a:br>
              <a:rPr lang="en-ZA" sz="1600" dirty="0" smtClean="0">
                <a:solidFill>
                  <a:schemeClr val="tx1"/>
                </a:solidFill>
                <a:latin typeface="Century Gothic" pitchFamily="34" charset="0"/>
              </a:rPr>
            </a:br>
            <a:r>
              <a:rPr lang="en-ZA" sz="1600" dirty="0" smtClean="0">
                <a:solidFill>
                  <a:schemeClr val="tx1"/>
                </a:solidFill>
                <a:latin typeface="Century Gothic" pitchFamily="34" charset="0"/>
              </a:rPr>
              <a:t>Available at </a:t>
            </a:r>
            <a:r>
              <a:rPr lang="en-ZA" sz="1600" u="sng" dirty="0" smtClean="0">
                <a:solidFill>
                  <a:schemeClr val="tx1"/>
                </a:solidFill>
                <a:latin typeface="Century Gothic" pitchFamily="34" charset="0"/>
                <a:hlinkClick r:id="rId3"/>
              </a:rPr>
              <a:t>http://eprints.ecs.soton.ac.uk/18516/</a:t>
            </a:r>
            <a:endParaRPr lang="en-ZA" sz="1600" dirty="0" smtClean="0">
              <a:solidFill>
                <a:schemeClr val="tx1"/>
              </a:solidFill>
              <a:latin typeface="Century Gothic" pitchFamily="34" charset="0"/>
            </a:endParaRPr>
          </a:p>
          <a:p>
            <a:pPr algn="ctr">
              <a:tabLst>
                <a:tab pos="0" algn="l"/>
                <a:tab pos="714421" algn="l"/>
                <a:tab pos="1428841" algn="l"/>
                <a:tab pos="2143262" algn="l"/>
                <a:tab pos="2857683" algn="l"/>
                <a:tab pos="3572104" algn="l"/>
                <a:tab pos="4286524" algn="l"/>
                <a:tab pos="5000945" algn="l"/>
                <a:tab pos="5715366" algn="l"/>
                <a:tab pos="6429786" algn="l"/>
                <a:tab pos="7144207" algn="l"/>
                <a:tab pos="7858628" algn="l"/>
                <a:tab pos="7918163" algn="l"/>
              </a:tabLst>
            </a:pPr>
            <a:endParaRPr lang="en-ZA" u="sng" dirty="0">
              <a:solidFill>
                <a:srgbClr val="000000"/>
              </a:solidFill>
              <a:latin typeface="Arial" charset="0"/>
              <a:cs typeface="Arial" charset="0"/>
            </a:endParaRPr>
          </a:p>
        </p:txBody>
      </p:sp>
    </p:spTree>
    <p:extLst>
      <p:ext uri="{BB962C8B-B14F-4D97-AF65-F5344CB8AC3E}">
        <p14:creationId xmlns:p14="http://schemas.microsoft.com/office/powerpoint/2010/main" xmlns="" val="184636880"/>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The OA advantage</a:t>
            </a:r>
            <a:endParaRPr lang="en-ZA" dirty="0"/>
          </a:p>
        </p:txBody>
      </p:sp>
      <p:sp>
        <p:nvSpPr>
          <p:cNvPr id="3" name="Content Placeholder 2"/>
          <p:cNvSpPr>
            <a:spLocks noGrp="1"/>
          </p:cNvSpPr>
          <p:nvPr>
            <p:ph idx="1"/>
          </p:nvPr>
        </p:nvSpPr>
        <p:spPr/>
        <p:txBody>
          <a:bodyPr/>
          <a:lstStyle/>
          <a:p>
            <a:r>
              <a:rPr lang="en-GB" sz="2400" dirty="0" smtClean="0"/>
              <a:t>(a)  A </a:t>
            </a:r>
            <a:r>
              <a:rPr lang="en-GB" sz="2400" b="1" i="1" dirty="0" smtClean="0"/>
              <a:t>General OA Advantage</a:t>
            </a:r>
            <a:r>
              <a:rPr lang="en-GB" sz="2400" dirty="0" smtClean="0"/>
              <a:t>: the advantage that comes from citable articles becoming available to audiences that had not had access to them before, and who would find them citable</a:t>
            </a:r>
            <a:endParaRPr lang="en-ZA" sz="2400" dirty="0" smtClean="0"/>
          </a:p>
          <a:p>
            <a:r>
              <a:rPr lang="en-GB" sz="2400" dirty="0" smtClean="0"/>
              <a:t>(b)  An </a:t>
            </a:r>
            <a:r>
              <a:rPr lang="en-GB" sz="2400" b="1" i="1" dirty="0" smtClean="0"/>
              <a:t>Early Advantage</a:t>
            </a:r>
            <a:r>
              <a:rPr lang="en-GB" sz="2400" dirty="0" smtClean="0"/>
              <a:t>: the earlier an article is put before its worldwide potential audience may affect subsequent citation patters</a:t>
            </a:r>
            <a:endParaRPr lang="en-ZA" sz="2400" dirty="0" smtClean="0"/>
          </a:p>
          <a:p>
            <a:r>
              <a:rPr lang="en-GB" sz="2400" dirty="0" smtClean="0"/>
              <a:t>(c)  A </a:t>
            </a:r>
            <a:r>
              <a:rPr lang="en-GB" sz="2400" b="1" i="1" dirty="0" smtClean="0"/>
              <a:t>Selection Bias</a:t>
            </a:r>
            <a:r>
              <a:rPr lang="en-GB" sz="2400" dirty="0" smtClean="0"/>
              <a:t>: authors make their better articles Open Access more readily than their poorer articles</a:t>
            </a:r>
            <a:endParaRPr lang="en-ZA" sz="2400" dirty="0" smtClean="0"/>
          </a:p>
          <a:p>
            <a:r>
              <a:rPr lang="en-GB" sz="2400" dirty="0" smtClean="0"/>
              <a:t>(d)  A </a:t>
            </a:r>
            <a:r>
              <a:rPr lang="en-GB" sz="2400" b="1" i="1" dirty="0" smtClean="0"/>
              <a:t>Quality Advantage</a:t>
            </a:r>
            <a:r>
              <a:rPr lang="en-GB" sz="2400" dirty="0" smtClean="0"/>
              <a:t>: better articles gain more from the General OA Advantage because they are by definition more citable than poorer articles</a:t>
            </a:r>
            <a:endParaRPr lang="en-ZA" sz="2400" dirty="0" smtClean="0"/>
          </a:p>
          <a:p>
            <a:pPr>
              <a:buNone/>
            </a:pPr>
            <a:endParaRPr lang="en-ZA" dirty="0"/>
          </a:p>
        </p:txBody>
      </p:sp>
      <p:sp>
        <p:nvSpPr>
          <p:cNvPr id="4" name="TextBox 3"/>
          <p:cNvSpPr txBox="1"/>
          <p:nvPr/>
        </p:nvSpPr>
        <p:spPr>
          <a:xfrm>
            <a:off x="0" y="7050360"/>
            <a:ext cx="10160000" cy="738664"/>
          </a:xfrm>
          <a:prstGeom prst="rect">
            <a:avLst/>
          </a:prstGeom>
          <a:noFill/>
        </p:spPr>
        <p:txBody>
          <a:bodyPr wrap="square" rtlCol="0">
            <a:spAutoFit/>
          </a:bodyPr>
          <a:lstStyle/>
          <a:p>
            <a:pPr algn="ctr"/>
            <a:r>
              <a:rPr lang="en-ZA" sz="1400" dirty="0" smtClean="0">
                <a:latin typeface="Century Gothic" pitchFamily="34" charset="0"/>
              </a:rPr>
              <a:t>Swan A (2010) The Open Access Citation Advantage: Studies and Results to Date. Available at </a:t>
            </a:r>
            <a:r>
              <a:rPr lang="en-ZA" sz="1400" u="sng" dirty="0" smtClean="0">
                <a:latin typeface="Century Gothic" pitchFamily="34" charset="0"/>
                <a:hlinkClick r:id="rId2"/>
              </a:rPr>
              <a:t>http://eprints.ecs.soton.ac.uk/18516/</a:t>
            </a:r>
            <a:endParaRPr lang="en-ZA" sz="1400" dirty="0" smtClean="0">
              <a:latin typeface="Century Gothic" pitchFamily="34" charset="0"/>
            </a:endParaRPr>
          </a:p>
          <a:p>
            <a:pPr algn="ctr"/>
            <a:endParaRPr lang="en-ZA" sz="1400" dirty="0">
              <a:latin typeface="Century Gothic"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76275"/>
            <a:ext cx="10160000" cy="1271588"/>
          </a:xfrm>
        </p:spPr>
        <p:txBody>
          <a:bodyPr/>
          <a:lstStyle/>
          <a:p>
            <a:r>
              <a:rPr lang="en-ZA" sz="4000" dirty="0" smtClean="0"/>
              <a:t>OA impact: </a:t>
            </a:r>
            <a:r>
              <a:rPr lang="en-ZA" sz="4000" dirty="0" smtClean="0"/>
              <a:t>developing </a:t>
            </a:r>
            <a:r>
              <a:rPr lang="en-ZA" sz="4000" dirty="0" smtClean="0"/>
              <a:t>countries</a:t>
            </a:r>
            <a:endParaRPr lang="en-ZA" sz="4000" dirty="0"/>
          </a:p>
        </p:txBody>
      </p:sp>
      <p:pic>
        <p:nvPicPr>
          <p:cNvPr id="12290"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023622" y="3521968"/>
            <a:ext cx="8200274" cy="408051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Rectangle 3"/>
          <p:cNvSpPr/>
          <p:nvPr/>
        </p:nvSpPr>
        <p:spPr>
          <a:xfrm>
            <a:off x="759520" y="2225824"/>
            <a:ext cx="8568952" cy="1015663"/>
          </a:xfrm>
          <a:prstGeom prst="rect">
            <a:avLst/>
          </a:prstGeom>
        </p:spPr>
        <p:txBody>
          <a:bodyPr wrap="square">
            <a:spAutoFit/>
          </a:bodyPr>
          <a:lstStyle/>
          <a:p>
            <a:r>
              <a:rPr lang="en-ZA" sz="2000" dirty="0" smtClean="0">
                <a:solidFill>
                  <a:srgbClr val="0000FF"/>
                </a:solidFill>
                <a:latin typeface="Century Gothic" pitchFamily="34" charset="0"/>
              </a:rPr>
              <a:t>The </a:t>
            </a:r>
            <a:r>
              <a:rPr lang="en-ZA" sz="2000" dirty="0">
                <a:solidFill>
                  <a:srgbClr val="0000FF"/>
                </a:solidFill>
                <a:latin typeface="Century Gothic" pitchFamily="34" charset="0"/>
              </a:rPr>
              <a:t>influence of free access on citations is twice as large for the poorer countries in the developing world compared to richer countries as measured by per capita GNI (Evans and Reimer 2009). </a:t>
            </a:r>
          </a:p>
        </p:txBody>
      </p:sp>
    </p:spTree>
    <p:extLst>
      <p:ext uri="{BB962C8B-B14F-4D97-AF65-F5344CB8AC3E}">
        <p14:creationId xmlns:p14="http://schemas.microsoft.com/office/powerpoint/2010/main" xmlns="" val="1449707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Openness </a:t>
            </a:r>
            <a:r>
              <a:rPr lang="en-ZA" dirty="0" smtClean="0"/>
              <a:t>is essential for all students &amp; ex-students</a:t>
            </a:r>
            <a:endParaRPr lang="en-ZA" dirty="0"/>
          </a:p>
        </p:txBody>
      </p:sp>
      <p:sp>
        <p:nvSpPr>
          <p:cNvPr id="3" name="Text Placeholder 2"/>
          <p:cNvSpPr>
            <a:spLocks noGrp="1"/>
          </p:cNvSpPr>
          <p:nvPr>
            <p:ph type="body" idx="1"/>
          </p:nvPr>
        </p:nvSpPr>
        <p:spPr/>
        <p:txBody>
          <a:bodyPr>
            <a:normAutofit/>
          </a:bodyPr>
          <a:lstStyle/>
          <a:p>
            <a:endParaRPr lang="en-ZA" dirty="0"/>
          </a:p>
        </p:txBody>
      </p:sp>
    </p:spTree>
    <p:extLst>
      <p:ext uri="{BB962C8B-B14F-4D97-AF65-F5344CB8AC3E}">
        <p14:creationId xmlns="" xmlns:p14="http://schemas.microsoft.com/office/powerpoint/2010/main" val="33426869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Content types</a:t>
            </a:r>
            <a:endParaRPr lang="en-ZA" dirty="0"/>
          </a:p>
        </p:txBody>
      </p:sp>
      <p:sp>
        <p:nvSpPr>
          <p:cNvPr id="3" name="Content Placeholder 2"/>
          <p:cNvSpPr>
            <a:spLocks noGrp="1"/>
          </p:cNvSpPr>
          <p:nvPr>
            <p:ph sz="half" idx="1"/>
          </p:nvPr>
        </p:nvSpPr>
        <p:spPr/>
        <p:txBody>
          <a:bodyPr/>
          <a:lstStyle/>
          <a:p>
            <a:pPr>
              <a:lnSpc>
                <a:spcPct val="80000"/>
              </a:lnSpc>
            </a:pPr>
            <a:r>
              <a:rPr lang="en-US" dirty="0">
                <a:latin typeface="Calibri" pitchFamily="34" charset="0"/>
              </a:rPr>
              <a:t>Articles </a:t>
            </a:r>
            <a:r>
              <a:rPr lang="en-US" sz="1400" dirty="0">
                <a:latin typeface="Arial Narrow" pitchFamily="34" charset="0"/>
              </a:rPr>
              <a:t>(pre-print / post-print/official published version, depending on publishers’ agreements)</a:t>
            </a:r>
          </a:p>
          <a:p>
            <a:pPr>
              <a:lnSpc>
                <a:spcPct val="80000"/>
              </a:lnSpc>
            </a:pPr>
            <a:r>
              <a:rPr lang="en-US" dirty="0">
                <a:latin typeface="Calibri" pitchFamily="34" charset="0"/>
              </a:rPr>
              <a:t>Conference proceedings</a:t>
            </a:r>
          </a:p>
          <a:p>
            <a:pPr>
              <a:lnSpc>
                <a:spcPct val="80000"/>
              </a:lnSpc>
            </a:pPr>
            <a:r>
              <a:rPr lang="en-US" dirty="0">
                <a:latin typeface="Calibri" pitchFamily="34" charset="0"/>
              </a:rPr>
              <a:t>Reports</a:t>
            </a:r>
          </a:p>
          <a:p>
            <a:pPr>
              <a:lnSpc>
                <a:spcPct val="80000"/>
              </a:lnSpc>
            </a:pPr>
            <a:r>
              <a:rPr lang="en-US" dirty="0">
                <a:latin typeface="Calibri" pitchFamily="34" charset="0"/>
              </a:rPr>
              <a:t>Books</a:t>
            </a:r>
          </a:p>
          <a:p>
            <a:pPr>
              <a:lnSpc>
                <a:spcPct val="80000"/>
              </a:lnSpc>
            </a:pPr>
            <a:r>
              <a:rPr lang="en-US" dirty="0">
                <a:latin typeface="Calibri" pitchFamily="34" charset="0"/>
              </a:rPr>
              <a:t>Book chapters</a:t>
            </a:r>
          </a:p>
          <a:p>
            <a:pPr>
              <a:lnSpc>
                <a:spcPct val="80000"/>
              </a:lnSpc>
            </a:pPr>
            <a:r>
              <a:rPr lang="en-US" dirty="0">
                <a:latin typeface="Calibri" pitchFamily="34" charset="0"/>
              </a:rPr>
              <a:t>Research data</a:t>
            </a:r>
          </a:p>
          <a:p>
            <a:pPr>
              <a:lnSpc>
                <a:spcPct val="80000"/>
              </a:lnSpc>
            </a:pPr>
            <a:r>
              <a:rPr lang="en-US" dirty="0">
                <a:latin typeface="Calibri" pitchFamily="34" charset="0"/>
              </a:rPr>
              <a:t>Podcasts</a:t>
            </a:r>
          </a:p>
          <a:p>
            <a:pPr>
              <a:lnSpc>
                <a:spcPct val="80000"/>
              </a:lnSpc>
            </a:pPr>
            <a:r>
              <a:rPr lang="en-US" dirty="0">
                <a:latin typeface="Calibri" pitchFamily="34" charset="0"/>
              </a:rPr>
              <a:t>Multimedia</a:t>
            </a:r>
          </a:p>
          <a:p>
            <a:endParaRPr lang="en-ZA" dirty="0"/>
          </a:p>
        </p:txBody>
      </p:sp>
      <p:sp>
        <p:nvSpPr>
          <p:cNvPr id="4" name="Content Placeholder 3"/>
          <p:cNvSpPr>
            <a:spLocks noGrp="1"/>
          </p:cNvSpPr>
          <p:nvPr>
            <p:ph sz="half" idx="2"/>
          </p:nvPr>
        </p:nvSpPr>
        <p:spPr/>
        <p:txBody>
          <a:bodyPr/>
          <a:lstStyle/>
          <a:p>
            <a:r>
              <a:rPr lang="en-US" dirty="0">
                <a:solidFill>
                  <a:srgbClr val="000000"/>
                </a:solidFill>
                <a:latin typeface="Calibri" pitchFamily="34" charset="0"/>
              </a:rPr>
              <a:t>Publication outputs by </a:t>
            </a:r>
            <a:r>
              <a:rPr lang="en-US" dirty="0" smtClean="0">
                <a:solidFill>
                  <a:srgbClr val="000000"/>
                </a:solidFill>
                <a:latin typeface="Calibri" pitchFamily="34" charset="0"/>
              </a:rPr>
              <a:t>discipline</a:t>
            </a:r>
          </a:p>
          <a:p>
            <a:endParaRPr lang="en-US" dirty="0">
              <a:solidFill>
                <a:srgbClr val="000000"/>
              </a:solidFill>
              <a:latin typeface="Calibri" pitchFamily="34" charset="0"/>
            </a:endParaRPr>
          </a:p>
          <a:p>
            <a:endParaRPr lang="en-US" dirty="0" smtClean="0">
              <a:solidFill>
                <a:srgbClr val="000000"/>
              </a:solidFill>
              <a:latin typeface="Calibri" pitchFamily="34" charset="0"/>
            </a:endParaRPr>
          </a:p>
          <a:p>
            <a:endParaRPr lang="en-US" dirty="0">
              <a:solidFill>
                <a:srgbClr val="000000"/>
              </a:solidFill>
              <a:latin typeface="Calibri" pitchFamily="34" charset="0"/>
            </a:endParaRPr>
          </a:p>
          <a:p>
            <a:endParaRPr lang="en-US" dirty="0" smtClean="0">
              <a:solidFill>
                <a:srgbClr val="000000"/>
              </a:solidFill>
              <a:latin typeface="Calibri" pitchFamily="34" charset="0"/>
            </a:endParaRPr>
          </a:p>
          <a:p>
            <a:endParaRPr lang="en-US" dirty="0">
              <a:solidFill>
                <a:srgbClr val="000000"/>
              </a:solidFill>
              <a:latin typeface="Calibri" pitchFamily="34" charset="0"/>
            </a:endParaRPr>
          </a:p>
          <a:p>
            <a:endParaRPr lang="en-US" dirty="0" smtClean="0">
              <a:solidFill>
                <a:srgbClr val="000000"/>
              </a:solidFill>
              <a:latin typeface="Calibri" pitchFamily="34" charset="0"/>
            </a:endParaRPr>
          </a:p>
          <a:p>
            <a:pPr marL="0" indent="0" algn="r">
              <a:buNone/>
            </a:pPr>
            <a:r>
              <a:rPr lang="en-US" sz="1600" dirty="0" smtClean="0">
                <a:solidFill>
                  <a:srgbClr val="000000"/>
                </a:solidFill>
                <a:latin typeface="Arial Narrow" pitchFamily="34" charset="0"/>
              </a:rPr>
              <a:t>Research </a:t>
            </a:r>
            <a:r>
              <a:rPr lang="en-US" sz="1600" dirty="0">
                <a:solidFill>
                  <a:srgbClr val="000000"/>
                </a:solidFill>
                <a:latin typeface="Arial Narrow" pitchFamily="34" charset="0"/>
              </a:rPr>
              <a:t>Information Network Report, (2009</a:t>
            </a:r>
            <a:r>
              <a:rPr lang="en-US" sz="1600" dirty="0" smtClean="0">
                <a:solidFill>
                  <a:srgbClr val="000000"/>
                </a:solidFill>
                <a:latin typeface="Arial Narrow" pitchFamily="34" charset="0"/>
              </a:rPr>
              <a:t>)</a:t>
            </a:r>
            <a:r>
              <a:rPr lang="en-US" sz="1600" i="1" dirty="0" smtClean="0">
                <a:solidFill>
                  <a:srgbClr val="000000"/>
                </a:solidFill>
                <a:latin typeface="Arial Narrow" pitchFamily="34" charset="0"/>
              </a:rPr>
              <a:t> </a:t>
            </a:r>
            <a:r>
              <a:rPr lang="en-US" sz="1600" i="1" dirty="0">
                <a:solidFill>
                  <a:srgbClr val="000000"/>
                </a:solidFill>
                <a:latin typeface="Arial Narrow" pitchFamily="34" charset="0"/>
              </a:rPr>
              <a:t>Communicating </a:t>
            </a:r>
            <a:r>
              <a:rPr lang="en-US" sz="1600" i="1" dirty="0" smtClean="0">
                <a:solidFill>
                  <a:srgbClr val="000000"/>
                </a:solidFill>
                <a:latin typeface="Arial Narrow" pitchFamily="34" charset="0"/>
              </a:rPr>
              <a:t>Knowledge </a:t>
            </a:r>
            <a:endParaRPr lang="en-ZA" sz="1600" dirty="0">
              <a:latin typeface="Arial Narrow" pitchFamily="34" charset="0"/>
            </a:endParaRPr>
          </a:p>
        </p:txBody>
      </p:sp>
      <p:pic>
        <p:nvPicPr>
          <p:cNvPr id="6" name="Picture 9"/>
          <p:cNvPicPr>
            <a:picLocks noChangeAspect="1" noChangeArrowheads="1"/>
          </p:cNvPicPr>
          <p:nvPr/>
        </p:nvPicPr>
        <p:blipFill>
          <a:blip r:embed="rId3" cstate="print"/>
          <a:srcRect/>
          <a:stretch>
            <a:fillRect/>
          </a:stretch>
        </p:blipFill>
        <p:spPr bwMode="auto">
          <a:xfrm>
            <a:off x="5328196" y="3233936"/>
            <a:ext cx="4862512" cy="3005137"/>
          </a:xfrm>
          <a:prstGeom prst="rect">
            <a:avLst/>
          </a:prstGeom>
          <a:noFill/>
          <a:ln w="9525">
            <a:noFill/>
            <a:miter lim="800000"/>
            <a:headEnd/>
            <a:tailEnd/>
          </a:ln>
        </p:spPr>
      </p:pic>
    </p:spTree>
    <p:extLst>
      <p:ext uri="{BB962C8B-B14F-4D97-AF65-F5344CB8AC3E}">
        <p14:creationId xmlns:p14="http://schemas.microsoft.com/office/powerpoint/2010/main" xmlns="" val="396455304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9520" y="353616"/>
            <a:ext cx="8636000" cy="1271588"/>
          </a:xfrm>
        </p:spPr>
        <p:txBody>
          <a:bodyPr/>
          <a:lstStyle/>
          <a:p>
            <a:r>
              <a:rPr lang="en-ZA" dirty="0" smtClean="0"/>
              <a:t>Student support</a:t>
            </a:r>
            <a:endParaRPr lang="en-ZA" dirty="0"/>
          </a:p>
        </p:txBody>
      </p:sp>
      <p:pic>
        <p:nvPicPr>
          <p:cNvPr id="4" name="Content Placeholder 3"/>
          <p:cNvPicPr>
            <a:picLocks noGrp="1" noChangeAspect="1" noChangeArrowheads="1"/>
          </p:cNvPicPr>
          <p:nvPr>
            <p:ph idx="1"/>
          </p:nvPr>
        </p:nvPicPr>
        <p:blipFill>
          <a:blip r:embed="rId3" cstate="print">
            <a:extLst>
              <a:ext uri="{28A0092B-C50C-407E-A947-70E740481C1C}">
                <a14:useLocalDpi xmlns:a14="http://schemas.microsoft.com/office/drawing/2010/main" xmlns="" val="0"/>
              </a:ext>
            </a:extLst>
          </a:blip>
          <a:srcRect/>
          <a:stretch>
            <a:fillRect/>
          </a:stretch>
        </p:blipFill>
        <p:spPr bwMode="auto">
          <a:xfrm>
            <a:off x="-1328712" y="3046412"/>
            <a:ext cx="8130823" cy="45735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402791" y="1577752"/>
            <a:ext cx="4757209" cy="63112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 name="Picture 2"/>
          <p:cNvPicPr>
            <a:picLocks noChangeAspect="1" noChangeArrowheads="1"/>
          </p:cNvPicPr>
          <p:nvPr/>
        </p:nvPicPr>
        <p:blipFill>
          <a:blip r:embed="rId5" cstate="print"/>
          <a:srcRect/>
          <a:stretch>
            <a:fillRect/>
          </a:stretch>
        </p:blipFill>
        <p:spPr bwMode="auto">
          <a:xfrm>
            <a:off x="0" y="1289720"/>
            <a:ext cx="2847975" cy="1724025"/>
          </a:xfrm>
          <a:prstGeom prst="rect">
            <a:avLst/>
          </a:prstGeom>
          <a:noFill/>
          <a:ln w="9525">
            <a:noFill/>
            <a:miter lim="800000"/>
            <a:headEnd/>
            <a:tailEnd/>
          </a:ln>
        </p:spPr>
      </p:pic>
    </p:spTree>
    <p:extLst>
      <p:ext uri="{BB962C8B-B14F-4D97-AF65-F5344CB8AC3E}">
        <p14:creationId xmlns:p14="http://schemas.microsoft.com/office/powerpoint/2010/main" xmlns="" val="93239241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895850"/>
            <a:ext cx="10160000" cy="1514475"/>
          </a:xfrm>
        </p:spPr>
        <p:txBody>
          <a:bodyPr/>
          <a:lstStyle/>
          <a:p>
            <a:r>
              <a:rPr lang="en-ZA" dirty="0" smtClean="0"/>
              <a:t>Open access is becoming mainstream</a:t>
            </a:r>
            <a:endParaRPr lang="en-ZA" dirty="0"/>
          </a:p>
        </p:txBody>
      </p:sp>
      <p:sp>
        <p:nvSpPr>
          <p:cNvPr id="3" name="Text Placeholder 2"/>
          <p:cNvSpPr>
            <a:spLocks noGrp="1"/>
          </p:cNvSpPr>
          <p:nvPr>
            <p:ph type="body" idx="1"/>
          </p:nvPr>
        </p:nvSpPr>
        <p:spPr/>
        <p:txBody>
          <a:bodyPr/>
          <a:lstStyle/>
          <a:p>
            <a:r>
              <a:rPr lang="en-ZA" dirty="0" smtClean="0"/>
              <a:t>Changing policy environment</a:t>
            </a:r>
            <a:endParaRPr lang="en-ZA"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OA policy development </a:t>
            </a:r>
            <a:endParaRPr lang="en-US" dirty="0"/>
          </a:p>
        </p:txBody>
      </p:sp>
      <p:sp>
        <p:nvSpPr>
          <p:cNvPr id="3" name="Content Placeholder 2"/>
          <p:cNvSpPr>
            <a:spLocks noGrp="1"/>
          </p:cNvSpPr>
          <p:nvPr>
            <p:ph idx="1"/>
          </p:nvPr>
        </p:nvSpPr>
        <p:spPr/>
        <p:txBody>
          <a:bodyPr/>
          <a:lstStyle/>
          <a:p>
            <a:r>
              <a:rPr lang="en-US" dirty="0" smtClean="0"/>
              <a:t>UNESCO </a:t>
            </a:r>
            <a:r>
              <a:rPr lang="en-US" dirty="0" smtClean="0"/>
              <a:t>has adopted </a:t>
            </a:r>
            <a:r>
              <a:rPr lang="en-US" dirty="0" smtClean="0"/>
              <a:t>OA to Scientific information – policy for national governments and institutions</a:t>
            </a:r>
          </a:p>
          <a:p>
            <a:r>
              <a:rPr lang="en-US" dirty="0" smtClean="0"/>
              <a:t>The World Bank </a:t>
            </a:r>
            <a:r>
              <a:rPr lang="en-US" dirty="0" smtClean="0"/>
              <a:t>has created </a:t>
            </a:r>
            <a:r>
              <a:rPr lang="en-US" dirty="0" smtClean="0"/>
              <a:t>an OA policy for all its publications and encourages transformative use</a:t>
            </a:r>
          </a:p>
          <a:p>
            <a:r>
              <a:rPr lang="en-US" dirty="0" smtClean="0"/>
              <a:t> The </a:t>
            </a:r>
            <a:r>
              <a:rPr lang="en-US" dirty="0" smtClean="0"/>
              <a:t>FAO </a:t>
            </a:r>
            <a:r>
              <a:rPr lang="en-US" dirty="0" smtClean="0"/>
              <a:t>promotes open agricultural information for development </a:t>
            </a:r>
            <a:endParaRPr lang="en-US" dirty="0"/>
          </a:p>
        </p:txBody>
      </p:sp>
    </p:spTree>
    <p:extLst>
      <p:ext uri="{BB962C8B-B14F-4D97-AF65-F5344CB8AC3E}">
        <p14:creationId xmlns:p14="http://schemas.microsoft.com/office/powerpoint/2010/main" xmlns="" val="294598531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stretch>
            <a:fillRect/>
          </a:stretch>
        </p:blipFill>
        <p:spPr>
          <a:xfrm>
            <a:off x="0" y="1033134"/>
            <a:ext cx="10160000" cy="6595088"/>
          </a:xfrm>
          <a:prstGeom prst="rect">
            <a:avLst/>
          </a:prstGeom>
        </p:spPr>
      </p:pic>
      <p:sp>
        <p:nvSpPr>
          <p:cNvPr id="6" name="TextBox 5"/>
          <p:cNvSpPr txBox="1"/>
          <p:nvPr/>
        </p:nvSpPr>
        <p:spPr>
          <a:xfrm>
            <a:off x="601767" y="111115"/>
            <a:ext cx="8995650" cy="718143"/>
          </a:xfrm>
          <a:prstGeom prst="rect">
            <a:avLst/>
          </a:prstGeom>
          <a:noFill/>
        </p:spPr>
        <p:txBody>
          <a:bodyPr wrap="none" lIns="101599" tIns="50799" rIns="101599" bIns="50799" rtlCol="0">
            <a:spAutoFit/>
          </a:bodyPr>
          <a:lstStyle/>
          <a:p>
            <a:r>
              <a:rPr lang="en-US" sz="4000" dirty="0"/>
              <a:t>UNESCO - OA to scientific information…</a:t>
            </a:r>
          </a:p>
        </p:txBody>
      </p:sp>
    </p:spTree>
    <p:extLst>
      <p:ext uri="{BB962C8B-B14F-4D97-AF65-F5344CB8AC3E}">
        <p14:creationId xmlns:p14="http://schemas.microsoft.com/office/powerpoint/2010/main" xmlns="" val="234442721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World Bank</a:t>
            </a:r>
            <a:endParaRPr lang="en-US" dirty="0"/>
          </a:p>
        </p:txBody>
      </p:sp>
      <p:pic>
        <p:nvPicPr>
          <p:cNvPr id="3" name="Picture 2"/>
          <p:cNvPicPr>
            <a:picLocks noChangeAspect="1"/>
          </p:cNvPicPr>
          <p:nvPr/>
        </p:nvPicPr>
        <p:blipFill>
          <a:blip r:embed="rId2" cstate="print"/>
          <a:stretch>
            <a:fillRect/>
          </a:stretch>
        </p:blipFill>
        <p:spPr>
          <a:xfrm>
            <a:off x="0" y="1816658"/>
            <a:ext cx="10160000" cy="5237764"/>
          </a:xfrm>
          <a:prstGeom prst="rect">
            <a:avLst/>
          </a:prstGeom>
        </p:spPr>
      </p:pic>
    </p:spTree>
    <p:extLst>
      <p:ext uri="{BB962C8B-B14F-4D97-AF65-F5344CB8AC3E}">
        <p14:creationId xmlns:p14="http://schemas.microsoft.com/office/powerpoint/2010/main" xmlns="" val="207591439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National and regional governments</a:t>
            </a:r>
            <a:endParaRPr lang="en-US" dirty="0"/>
          </a:p>
        </p:txBody>
      </p:sp>
      <p:sp>
        <p:nvSpPr>
          <p:cNvPr id="4" name="Content Placeholder 3"/>
          <p:cNvSpPr>
            <a:spLocks noGrp="1"/>
          </p:cNvSpPr>
          <p:nvPr>
            <p:ph idx="1"/>
          </p:nvPr>
        </p:nvSpPr>
        <p:spPr/>
        <p:txBody>
          <a:bodyPr/>
          <a:lstStyle/>
          <a:p>
            <a:r>
              <a:rPr lang="en-US" dirty="0" smtClean="0"/>
              <a:t>The European Commission </a:t>
            </a:r>
            <a:r>
              <a:rPr lang="en-US" dirty="0" smtClean="0"/>
              <a:t>recently launched </a:t>
            </a:r>
            <a:r>
              <a:rPr lang="en-US" dirty="0" smtClean="0"/>
              <a:t>Horizon 2020, with €8 billion dedicated to support for research communication infrastructure</a:t>
            </a:r>
          </a:p>
          <a:p>
            <a:r>
              <a:rPr lang="en-US" dirty="0" smtClean="0"/>
              <a:t>The </a:t>
            </a:r>
            <a:r>
              <a:rPr lang="en-US" dirty="0" smtClean="0"/>
              <a:t>Finch Report recommendations </a:t>
            </a:r>
            <a:r>
              <a:rPr lang="en-US" dirty="0" smtClean="0"/>
              <a:t>were accepted </a:t>
            </a:r>
            <a:r>
              <a:rPr lang="en-US" dirty="0" smtClean="0"/>
              <a:t>by </a:t>
            </a:r>
            <a:r>
              <a:rPr lang="en-US" dirty="0" smtClean="0"/>
              <a:t>UK government</a:t>
            </a:r>
            <a:r>
              <a:rPr lang="en-US" dirty="0" smtClean="0"/>
              <a:t>, with £10 million dedicated to Article Processing </a:t>
            </a:r>
            <a:r>
              <a:rPr lang="en-US" dirty="0" smtClean="0"/>
              <a:t>charges</a:t>
            </a:r>
            <a:r>
              <a:rPr lang="en-US" dirty="0" smtClean="0"/>
              <a:t> </a:t>
            </a:r>
            <a:r>
              <a:rPr lang="en-US" dirty="0" smtClean="0"/>
              <a:t>for publicly funded research </a:t>
            </a:r>
            <a:endParaRPr lang="en-US" dirty="0"/>
          </a:p>
        </p:txBody>
      </p:sp>
    </p:spTree>
    <p:extLst>
      <p:ext uri="{BB962C8B-B14F-4D97-AF65-F5344CB8AC3E}">
        <p14:creationId xmlns:p14="http://schemas.microsoft.com/office/powerpoint/2010/main" xmlns="" val="204701071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stretch>
            <a:fillRect/>
          </a:stretch>
        </p:blipFill>
        <p:spPr>
          <a:xfrm>
            <a:off x="0" y="1649760"/>
            <a:ext cx="10160000" cy="5220850"/>
          </a:xfrm>
          <a:prstGeom prst="rect">
            <a:avLst/>
          </a:prstGeom>
        </p:spPr>
      </p:pic>
    </p:spTree>
    <p:extLst>
      <p:ext uri="{BB962C8B-B14F-4D97-AF65-F5344CB8AC3E}">
        <p14:creationId xmlns:p14="http://schemas.microsoft.com/office/powerpoint/2010/main" xmlns="" val="320977384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stretch>
            <a:fillRect/>
          </a:stretch>
        </p:blipFill>
        <p:spPr>
          <a:xfrm>
            <a:off x="0" y="929680"/>
            <a:ext cx="10160000" cy="5208482"/>
          </a:xfrm>
          <a:prstGeom prst="rect">
            <a:avLst/>
          </a:prstGeom>
        </p:spPr>
      </p:pic>
      <p:sp>
        <p:nvSpPr>
          <p:cNvPr id="4" name="Rectangle 3"/>
          <p:cNvSpPr/>
          <p:nvPr/>
        </p:nvSpPr>
        <p:spPr>
          <a:xfrm>
            <a:off x="2540000" y="7209631"/>
            <a:ext cx="7869704" cy="471922"/>
          </a:xfrm>
          <a:prstGeom prst="rect">
            <a:avLst/>
          </a:prstGeom>
        </p:spPr>
        <p:txBody>
          <a:bodyPr wrap="square" lIns="101599" tIns="50799" rIns="101599" bIns="50799">
            <a:spAutoFit/>
          </a:bodyPr>
          <a:lstStyle/>
          <a:p>
            <a:r>
              <a:rPr lang="en-US" dirty="0"/>
              <a:t>http://</a:t>
            </a:r>
            <a:r>
              <a:rPr lang="en-US" dirty="0" err="1"/>
              <a:t>www.researchinfonet.org</a:t>
            </a:r>
            <a:r>
              <a:rPr lang="en-US" dirty="0"/>
              <a:t>/publish/finch/</a:t>
            </a:r>
          </a:p>
        </p:txBody>
      </p:sp>
    </p:spTree>
    <p:extLst>
      <p:ext uri="{BB962C8B-B14F-4D97-AF65-F5344CB8AC3E}">
        <p14:creationId xmlns:p14="http://schemas.microsoft.com/office/powerpoint/2010/main" xmlns="" val="69501465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Research councils and </a:t>
            </a:r>
            <a:r>
              <a:rPr lang="en-US" dirty="0" smtClean="0"/>
              <a:t>funders</a:t>
            </a:r>
            <a:endParaRPr lang="en-US" dirty="0"/>
          </a:p>
        </p:txBody>
      </p:sp>
      <p:sp>
        <p:nvSpPr>
          <p:cNvPr id="4" name="Content Placeholder 3"/>
          <p:cNvSpPr>
            <a:spLocks noGrp="1"/>
          </p:cNvSpPr>
          <p:nvPr>
            <p:ph idx="1"/>
          </p:nvPr>
        </p:nvSpPr>
        <p:spPr/>
        <p:txBody>
          <a:bodyPr/>
          <a:lstStyle/>
          <a:p>
            <a:r>
              <a:rPr lang="en-US" dirty="0" smtClean="0"/>
              <a:t>RCUK mandates publication in OA journals with a block grant to cover APCs</a:t>
            </a:r>
          </a:p>
          <a:p>
            <a:r>
              <a:rPr lang="en-US" dirty="0" smtClean="0"/>
              <a:t> The </a:t>
            </a:r>
            <a:r>
              <a:rPr lang="en-US" dirty="0" err="1" smtClean="0"/>
              <a:t>Wellcome</a:t>
            </a:r>
            <a:r>
              <a:rPr lang="en-US" dirty="0" smtClean="0"/>
              <a:t> Trust requires deposit in </a:t>
            </a:r>
            <a:r>
              <a:rPr lang="en-US" dirty="0" err="1" smtClean="0"/>
              <a:t>Pubmed</a:t>
            </a:r>
            <a:r>
              <a:rPr lang="en-US" dirty="0" smtClean="0"/>
              <a:t> Central for articles on research it funds</a:t>
            </a:r>
          </a:p>
          <a:p>
            <a:pPr lvl="1"/>
            <a:r>
              <a:rPr lang="en-US" dirty="0" smtClean="0"/>
              <a:t>Financial and reputational penalties for non-compliance  </a:t>
            </a:r>
          </a:p>
          <a:p>
            <a:r>
              <a:rPr lang="en-US" dirty="0" smtClean="0"/>
              <a:t>DFID requires OA publication in support of the developing world access</a:t>
            </a:r>
          </a:p>
          <a:p>
            <a:endParaRPr lang="en-US" dirty="0"/>
          </a:p>
        </p:txBody>
      </p:sp>
    </p:spTree>
    <p:extLst>
      <p:ext uri="{BB962C8B-B14F-4D97-AF65-F5344CB8AC3E}">
        <p14:creationId xmlns:p14="http://schemas.microsoft.com/office/powerpoint/2010/main" xmlns="" val="267705082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stretch>
            <a:fillRect/>
          </a:stretch>
        </p:blipFill>
        <p:spPr>
          <a:xfrm>
            <a:off x="0" y="404286"/>
            <a:ext cx="10160000" cy="6828852"/>
          </a:xfrm>
          <a:prstGeom prst="rect">
            <a:avLst/>
          </a:prstGeom>
        </p:spPr>
      </p:pic>
    </p:spTree>
    <p:extLst>
      <p:ext uri="{BB962C8B-B14F-4D97-AF65-F5344CB8AC3E}">
        <p14:creationId xmlns:p14="http://schemas.microsoft.com/office/powerpoint/2010/main" xmlns="" val="32540328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History</a:t>
            </a:r>
            <a:endParaRPr lang="en-ZA" dirty="0"/>
          </a:p>
        </p:txBody>
      </p:sp>
      <p:sp>
        <p:nvSpPr>
          <p:cNvPr id="3" name="Text Placeholder 2"/>
          <p:cNvSpPr>
            <a:spLocks noGrp="1"/>
          </p:cNvSpPr>
          <p:nvPr>
            <p:ph type="body" idx="1"/>
          </p:nvPr>
        </p:nvSpPr>
        <p:spPr/>
        <p:txBody>
          <a:bodyPr/>
          <a:lstStyle/>
          <a:p>
            <a:endParaRPr lang="en-ZA"/>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stretch>
            <a:fillRect/>
          </a:stretch>
        </p:blipFill>
        <p:spPr>
          <a:xfrm>
            <a:off x="0" y="338667"/>
            <a:ext cx="10160000" cy="6927858"/>
          </a:xfrm>
          <a:prstGeom prst="rect">
            <a:avLst/>
          </a:prstGeom>
        </p:spPr>
      </p:pic>
    </p:spTree>
    <p:extLst>
      <p:ext uri="{BB962C8B-B14F-4D97-AF65-F5344CB8AC3E}">
        <p14:creationId xmlns:p14="http://schemas.microsoft.com/office/powerpoint/2010/main" xmlns="" val="66113299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stretch>
            <a:fillRect/>
          </a:stretch>
        </p:blipFill>
        <p:spPr>
          <a:xfrm>
            <a:off x="1284111" y="1030111"/>
            <a:ext cx="7591778" cy="5559778"/>
          </a:xfrm>
          <a:prstGeom prst="rect">
            <a:avLst/>
          </a:prstGeom>
        </p:spPr>
      </p:pic>
    </p:spTree>
    <p:extLst>
      <p:ext uri="{BB962C8B-B14F-4D97-AF65-F5344CB8AC3E}">
        <p14:creationId xmlns:p14="http://schemas.microsoft.com/office/powerpoint/2010/main" xmlns="" val="353086565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1"/>
          <p:cNvSpPr>
            <a:spLocks noGrp="1" noChangeArrowheads="1"/>
          </p:cNvSpPr>
          <p:nvPr>
            <p:ph type="title" idx="4294967295"/>
          </p:nvPr>
        </p:nvSpPr>
        <p:spPr>
          <a:xfrm>
            <a:off x="992308" y="-174902"/>
            <a:ext cx="8176623" cy="2652053"/>
          </a:xfrm>
          <a:ln/>
        </p:spPr>
        <p:txBody>
          <a:bodyPr/>
          <a:lstStyle/>
          <a:p>
            <a:pPr>
              <a:tabLst>
                <a:tab pos="0" algn="l"/>
                <a:tab pos="714421" algn="l"/>
                <a:tab pos="1428841" algn="l"/>
                <a:tab pos="2143262" algn="l"/>
                <a:tab pos="2857683" algn="l"/>
                <a:tab pos="3572104" algn="l"/>
                <a:tab pos="4286524" algn="l"/>
                <a:tab pos="5000945" algn="l"/>
                <a:tab pos="5715366" algn="l"/>
                <a:tab pos="6429786" algn="l"/>
                <a:tab pos="7144207" algn="l"/>
                <a:tab pos="7858628" algn="l"/>
                <a:tab pos="7918163" algn="l"/>
              </a:tabLst>
            </a:pPr>
            <a:r>
              <a:rPr lang="en-ZA" sz="5600" dirty="0" smtClean="0"/>
              <a:t>the </a:t>
            </a:r>
            <a:r>
              <a:rPr lang="en-ZA" sz="5600" dirty="0"/>
              <a:t>developing world</a:t>
            </a:r>
          </a:p>
        </p:txBody>
      </p:sp>
      <p:sp>
        <p:nvSpPr>
          <p:cNvPr id="48130" name="Rectangle 2"/>
          <p:cNvSpPr>
            <a:spLocks noGrp="1" noChangeArrowheads="1"/>
          </p:cNvSpPr>
          <p:nvPr>
            <p:ph type="body" idx="4294967295"/>
          </p:nvPr>
        </p:nvSpPr>
        <p:spPr>
          <a:xfrm>
            <a:off x="992308" y="2163321"/>
            <a:ext cx="8176623" cy="4465570"/>
          </a:xfrm>
          <a:ln/>
        </p:spPr>
        <p:txBody>
          <a:bodyPr/>
          <a:lstStyle/>
          <a:p>
            <a:pPr marL="693336" indent="-446513">
              <a:buSzPct val="171000"/>
              <a:buFont typeface="Gill Sans" charset="0"/>
              <a:buChar char="•"/>
              <a:tabLst>
                <a:tab pos="751630" algn="l"/>
                <a:tab pos="1466051" algn="l"/>
                <a:tab pos="2180472" algn="l"/>
                <a:tab pos="2894892" algn="l"/>
                <a:tab pos="3609313" algn="l"/>
                <a:tab pos="4323734" algn="l"/>
                <a:tab pos="5038154" algn="l"/>
                <a:tab pos="5752575" algn="l"/>
                <a:tab pos="6466996" algn="l"/>
                <a:tab pos="7181417" algn="l"/>
                <a:tab pos="7895837" algn="l"/>
                <a:tab pos="7918163" algn="l"/>
              </a:tabLst>
            </a:pPr>
            <a:r>
              <a:rPr lang="en-ZA" dirty="0" err="1"/>
              <a:t>SciELO</a:t>
            </a:r>
            <a:r>
              <a:rPr lang="en-ZA" dirty="0"/>
              <a:t> in Latin America - 800 journals, 300,000 </a:t>
            </a:r>
            <a:r>
              <a:rPr lang="en-ZA" dirty="0" smtClean="0"/>
              <a:t>articles</a:t>
            </a:r>
            <a:endParaRPr lang="en-ZA" dirty="0"/>
          </a:p>
          <a:p>
            <a:pPr marL="693336" indent="-446513">
              <a:buSzPct val="171000"/>
              <a:buFont typeface="Gill Sans" charset="0"/>
              <a:buChar char="•"/>
              <a:tabLst>
                <a:tab pos="751630" algn="l"/>
                <a:tab pos="1466051" algn="l"/>
                <a:tab pos="2180472" algn="l"/>
                <a:tab pos="2894892" algn="l"/>
                <a:tab pos="3609313" algn="l"/>
                <a:tab pos="4323734" algn="l"/>
                <a:tab pos="5038154" algn="l"/>
                <a:tab pos="5752575" algn="l"/>
                <a:tab pos="6466996" algn="l"/>
                <a:tab pos="7181417" algn="l"/>
                <a:tab pos="7895837" algn="l"/>
                <a:tab pos="7918163" algn="l"/>
              </a:tabLst>
            </a:pPr>
            <a:r>
              <a:rPr lang="en-ZA" dirty="0" err="1"/>
              <a:t>SCiELO</a:t>
            </a:r>
            <a:r>
              <a:rPr lang="en-ZA" dirty="0"/>
              <a:t> South Africa, supported by the DST, run by the Academy of Science of </a:t>
            </a:r>
            <a:r>
              <a:rPr lang="en-ZA" dirty="0" smtClean="0"/>
              <a:t>SA </a:t>
            </a:r>
            <a:endParaRPr lang="en-ZA" dirty="0"/>
          </a:p>
          <a:p>
            <a:pPr marL="693336" indent="-446513">
              <a:buSzPct val="171000"/>
              <a:buFont typeface="Gill Sans" charset="0"/>
              <a:buChar char="•"/>
              <a:tabLst>
                <a:tab pos="751630" algn="l"/>
                <a:tab pos="1466051" algn="l"/>
                <a:tab pos="2180472" algn="l"/>
                <a:tab pos="2894892" algn="l"/>
                <a:tab pos="3609313" algn="l"/>
                <a:tab pos="4323734" algn="l"/>
                <a:tab pos="5038154" algn="l"/>
                <a:tab pos="5752575" algn="l"/>
                <a:tab pos="6466996" algn="l"/>
                <a:tab pos="7181417" algn="l"/>
                <a:tab pos="7895837" algn="l"/>
                <a:tab pos="7918163" algn="l"/>
              </a:tabLst>
            </a:pPr>
            <a:r>
              <a:rPr lang="en-ZA" dirty="0" err="1"/>
              <a:t>Bioline</a:t>
            </a:r>
            <a:r>
              <a:rPr lang="en-ZA" dirty="0"/>
              <a:t> International provides a platform for developing country </a:t>
            </a:r>
            <a:r>
              <a:rPr lang="en-ZA" dirty="0" smtClean="0"/>
              <a:t>journals  </a:t>
            </a:r>
            <a:endParaRPr lang="en-ZA" dirty="0"/>
          </a:p>
        </p:txBody>
      </p:sp>
      <p:sp>
        <p:nvSpPr>
          <p:cNvPr id="48131" name="Rectangle 3"/>
          <p:cNvSpPr>
            <a:spLocks noChangeArrowheads="1"/>
          </p:cNvSpPr>
          <p:nvPr/>
        </p:nvSpPr>
        <p:spPr bwMode="auto">
          <a:xfrm>
            <a:off x="0" y="7193290"/>
            <a:ext cx="10160000" cy="426710"/>
          </a:xfrm>
          <a:prstGeom prst="rect">
            <a:avLst/>
          </a:prstGeom>
          <a:noFill/>
          <a:ln w="9525">
            <a:noFill/>
            <a:round/>
            <a:headEnd/>
            <a:tailEnd/>
          </a:ln>
          <a:effectLst/>
        </p:spPr>
        <p:txBody>
          <a:bodyPr lIns="0" tIns="0" rIns="0" bIns="0" anchor="ctr"/>
          <a:lstStyle/>
          <a:p>
            <a:pPr algn="ctr">
              <a:tabLst>
                <a:tab pos="0" algn="l"/>
                <a:tab pos="714421" algn="l"/>
                <a:tab pos="1428841" algn="l"/>
                <a:tab pos="2143262" algn="l"/>
                <a:tab pos="2857683" algn="l"/>
                <a:tab pos="3572104" algn="l"/>
                <a:tab pos="4286524" algn="l"/>
                <a:tab pos="5000945" algn="l"/>
                <a:tab pos="5715366" algn="l"/>
                <a:tab pos="6429786" algn="l"/>
                <a:tab pos="7144207" algn="l"/>
                <a:tab pos="7858628" algn="l"/>
                <a:tab pos="7918163" algn="l"/>
                <a:tab pos="8483746" algn="l"/>
              </a:tabLst>
            </a:pPr>
            <a:r>
              <a:rPr lang="en-ZA" sz="1400" dirty="0" smtClean="0">
                <a:solidFill>
                  <a:srgbClr val="000000"/>
                </a:solidFill>
              </a:rPr>
              <a:t>Swan, A </a:t>
            </a:r>
            <a:r>
              <a:rPr lang="en-ZA" sz="1400" dirty="0">
                <a:solidFill>
                  <a:srgbClr val="000000"/>
                </a:solidFill>
              </a:rPr>
              <a:t>2011, </a:t>
            </a:r>
            <a:r>
              <a:rPr lang="en-ZA" u="sng" dirty="0">
                <a:solidFill>
                  <a:srgbClr val="009999"/>
                </a:solidFill>
                <a:latin typeface="Arial" charset="0"/>
                <a:cs typeface="Arial" charset="0"/>
                <a:hlinkClick r:id="rId3"/>
              </a:rPr>
              <a:t>http://</a:t>
            </a:r>
            <a:r>
              <a:rPr lang="en-ZA" sz="1800" u="sng" dirty="0" smtClean="0">
                <a:latin typeface="Arial" charset="0"/>
                <a:cs typeface="Arial" charset="0"/>
                <a:hlinkClick r:id="rId3"/>
              </a:rPr>
              <a:t>www.wsis-community.org/mod/file/download.php?file_guid=37146</a:t>
            </a:r>
            <a:endParaRPr lang="en-ZA" sz="1800" u="sng" dirty="0">
              <a:latin typeface="Arial" charset="0"/>
              <a:cs typeface="Arial" charset="0"/>
              <a:hlinkClick r:id="rId3"/>
            </a:endParaRPr>
          </a:p>
          <a:p>
            <a:pPr algn="ctr">
              <a:tabLst>
                <a:tab pos="0" algn="l"/>
                <a:tab pos="714421" algn="l"/>
                <a:tab pos="1428841" algn="l"/>
                <a:tab pos="2143262" algn="l"/>
                <a:tab pos="2857683" algn="l"/>
                <a:tab pos="3572104" algn="l"/>
                <a:tab pos="4286524" algn="l"/>
                <a:tab pos="5000945" algn="l"/>
                <a:tab pos="5715366" algn="l"/>
                <a:tab pos="6429786" algn="l"/>
                <a:tab pos="7144207" algn="l"/>
                <a:tab pos="7858628" algn="l"/>
                <a:tab pos="7918163" algn="l"/>
                <a:tab pos="8483746" algn="l"/>
              </a:tabLst>
            </a:pPr>
            <a:endParaRPr lang="en-ZA" u="sng" dirty="0">
              <a:solidFill>
                <a:srgbClr val="000000"/>
              </a:solidFill>
              <a:latin typeface="Arial" charset="0"/>
              <a:cs typeface="Arial" charset="0"/>
            </a:endParaRPr>
          </a:p>
        </p:txBody>
      </p:sp>
    </p:spTree>
    <p:extLst>
      <p:ext uri="{BB962C8B-B14F-4D97-AF65-F5344CB8AC3E}">
        <p14:creationId xmlns:p14="http://schemas.microsoft.com/office/powerpoint/2010/main" xmlns="" val="659643006"/>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endParaRPr lang="en-ZA" dirty="0"/>
          </a:p>
        </p:txBody>
      </p:sp>
      <p:pic>
        <p:nvPicPr>
          <p:cNvPr id="1638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495300"/>
            <a:ext cx="11677650" cy="6629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14990416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stretch>
            <a:fillRect/>
          </a:stretch>
        </p:blipFill>
        <p:spPr>
          <a:xfrm>
            <a:off x="0" y="0"/>
            <a:ext cx="10160000" cy="7620000"/>
          </a:xfrm>
          <a:prstGeom prst="rect">
            <a:avLst/>
          </a:prstGeom>
        </p:spPr>
      </p:pic>
      <p:sp>
        <p:nvSpPr>
          <p:cNvPr id="3" name="Title 1"/>
          <p:cNvSpPr txBox="1">
            <a:spLocks/>
          </p:cNvSpPr>
          <p:nvPr/>
        </p:nvSpPr>
        <p:spPr>
          <a:xfrm>
            <a:off x="3413913" y="209600"/>
            <a:ext cx="6746087" cy="2891382"/>
          </a:xfrm>
          <a:prstGeom prst="rect">
            <a:avLst/>
          </a:prstGeom>
        </p:spPr>
        <p:txBody>
          <a:bodyPr lIns="101599" tIns="50799" rIns="101599" bIns="50799">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571500" indent="-571500" algn="r"/>
            <a:r>
              <a:rPr lang="en-US" sz="2400" dirty="0" smtClean="0">
                <a:solidFill>
                  <a:srgbClr val="FFFFFF"/>
                </a:solidFill>
                <a:latin typeface="Century Gothic" pitchFamily="34" charset="0"/>
              </a:rPr>
              <a:t>Brazil </a:t>
            </a:r>
            <a:r>
              <a:rPr lang="en-US" sz="2400" dirty="0" smtClean="0">
                <a:solidFill>
                  <a:srgbClr val="FFFFFF"/>
                </a:solidFill>
                <a:latin typeface="Century Gothic" pitchFamily="34" charset="0"/>
              </a:rPr>
              <a:t>is now the 3rd largest publisher of OA journals in the world, </a:t>
            </a:r>
            <a:r>
              <a:rPr lang="en-US" sz="2400" dirty="0" smtClean="0">
                <a:solidFill>
                  <a:srgbClr val="FFFFFF"/>
                </a:solidFill>
                <a:latin typeface="Century Gothic" pitchFamily="34" charset="0"/>
              </a:rPr>
              <a:t>after USA </a:t>
            </a:r>
            <a:r>
              <a:rPr lang="en-US" sz="2400" dirty="0" smtClean="0">
                <a:solidFill>
                  <a:srgbClr val="FFFFFF"/>
                </a:solidFill>
                <a:latin typeface="Century Gothic" pitchFamily="34" charset="0"/>
              </a:rPr>
              <a:t>and the </a:t>
            </a:r>
            <a:r>
              <a:rPr lang="en-US" sz="2400" dirty="0" smtClean="0">
                <a:solidFill>
                  <a:srgbClr val="FFFFFF"/>
                </a:solidFill>
                <a:latin typeface="Century Gothic" pitchFamily="34" charset="0"/>
              </a:rPr>
              <a:t>UK</a:t>
            </a:r>
            <a:r>
              <a:rPr lang="en-US" sz="2400" dirty="0" smtClean="0">
                <a:latin typeface="Century Gothic" pitchFamily="34" charset="0"/>
              </a:rPr>
              <a:t/>
            </a:r>
            <a:br>
              <a:rPr lang="en-US" sz="2400" dirty="0" smtClean="0">
                <a:latin typeface="Century Gothic" pitchFamily="34" charset="0"/>
              </a:rPr>
            </a:br>
            <a:endParaRPr lang="en-US" sz="2400" dirty="0" smtClean="0">
              <a:latin typeface="Century Gothic" pitchFamily="34" charset="0"/>
            </a:endParaRPr>
          </a:p>
          <a:p>
            <a:pPr marL="571500" indent="-571500" algn="r"/>
            <a:r>
              <a:rPr lang="en-US" sz="2400" dirty="0" err="1" smtClean="0">
                <a:solidFill>
                  <a:schemeClr val="bg1"/>
                </a:solidFill>
                <a:latin typeface="Century Gothic" pitchFamily="34" charset="0"/>
              </a:rPr>
              <a:t>SciELO</a:t>
            </a:r>
            <a:r>
              <a:rPr lang="en-US" sz="2400" dirty="0" smtClean="0">
                <a:solidFill>
                  <a:schemeClr val="bg1"/>
                </a:solidFill>
                <a:latin typeface="Century Gothic" pitchFamily="34" charset="0"/>
              </a:rPr>
              <a:t> and </a:t>
            </a:r>
            <a:r>
              <a:rPr lang="en-US" sz="2400" dirty="0" err="1" smtClean="0">
                <a:solidFill>
                  <a:schemeClr val="bg1"/>
                </a:solidFill>
                <a:latin typeface="Century Gothic" pitchFamily="34" charset="0"/>
              </a:rPr>
              <a:t>SciELO</a:t>
            </a:r>
            <a:r>
              <a:rPr lang="en-US" sz="2400" dirty="0" smtClean="0">
                <a:solidFill>
                  <a:schemeClr val="bg1"/>
                </a:solidFill>
                <a:latin typeface="Century Gothic" pitchFamily="34" charset="0"/>
              </a:rPr>
              <a:t> SA are now in the Web of Science</a:t>
            </a:r>
            <a:endParaRPr lang="en-US" sz="2400" dirty="0">
              <a:solidFill>
                <a:schemeClr val="bg1"/>
              </a:solidFill>
              <a:latin typeface="Century Gothic" pitchFamily="34" charset="0"/>
            </a:endParaRPr>
          </a:p>
        </p:txBody>
      </p:sp>
      <p:sp>
        <p:nvSpPr>
          <p:cNvPr id="4" name="Rectangle 3"/>
          <p:cNvSpPr/>
          <p:nvPr/>
        </p:nvSpPr>
        <p:spPr>
          <a:xfrm>
            <a:off x="0" y="7209633"/>
            <a:ext cx="10160000" cy="410367"/>
          </a:xfrm>
          <a:prstGeom prst="rect">
            <a:avLst/>
          </a:prstGeom>
        </p:spPr>
        <p:txBody>
          <a:bodyPr wrap="square" lIns="101599" tIns="50799" rIns="101599" bIns="50799">
            <a:spAutoFit/>
          </a:bodyPr>
          <a:lstStyle/>
          <a:p>
            <a:r>
              <a:rPr lang="en-US" sz="1000" dirty="0" err="1">
                <a:solidFill>
                  <a:srgbClr val="FFFFFF"/>
                </a:solidFill>
                <a:latin typeface="Century Gothic" pitchFamily="34" charset="0"/>
              </a:rPr>
              <a:t>Alperin</a:t>
            </a:r>
            <a:r>
              <a:rPr lang="en-US" sz="1000" dirty="0">
                <a:solidFill>
                  <a:srgbClr val="FFFFFF"/>
                </a:solidFill>
                <a:latin typeface="Century Gothic" pitchFamily="34" charset="0"/>
              </a:rPr>
              <a:t> et al., 2008, Open access and scholarly publishing in Latin America: ten </a:t>
            </a:r>
            <a:r>
              <a:rPr lang="en-US" sz="1000" dirty="0" err="1">
                <a:solidFill>
                  <a:srgbClr val="FFFFFF"/>
                </a:solidFill>
                <a:latin typeface="Century Gothic" pitchFamily="34" charset="0"/>
              </a:rPr>
              <a:t>flavours</a:t>
            </a:r>
            <a:r>
              <a:rPr lang="en-US" sz="1000" dirty="0">
                <a:solidFill>
                  <a:srgbClr val="FFFFFF"/>
                </a:solidFill>
                <a:latin typeface="Century Gothic" pitchFamily="34" charset="0"/>
              </a:rPr>
              <a:t> and a few reflections </a:t>
            </a:r>
            <a:r>
              <a:rPr lang="en-US" sz="1000" dirty="0" smtClean="0">
                <a:solidFill>
                  <a:srgbClr val="FFFFFF"/>
                </a:solidFill>
                <a:latin typeface="Century Gothic" pitchFamily="34" charset="0"/>
              </a:rPr>
              <a:t> </a:t>
            </a:r>
            <a:r>
              <a:rPr lang="en-US" sz="1000" i="1" dirty="0" smtClean="0">
                <a:solidFill>
                  <a:srgbClr val="FFFFFF"/>
                </a:solidFill>
                <a:latin typeface="Century Gothic" pitchFamily="34" charset="0"/>
              </a:rPr>
              <a:t>evista.ibict.br/</a:t>
            </a:r>
            <a:r>
              <a:rPr lang="en-US" sz="1000" i="1" dirty="0" err="1" smtClean="0">
                <a:solidFill>
                  <a:srgbClr val="FFFFFF"/>
                </a:solidFill>
                <a:latin typeface="Century Gothic" pitchFamily="34" charset="0"/>
              </a:rPr>
              <a:t>liinc</a:t>
            </a:r>
            <a:r>
              <a:rPr lang="en-US" sz="1000" i="1" dirty="0" smtClean="0">
                <a:solidFill>
                  <a:srgbClr val="FFFFFF"/>
                </a:solidFill>
                <a:latin typeface="Century Gothic" pitchFamily="34" charset="0"/>
              </a:rPr>
              <a:t>/index.php/</a:t>
            </a:r>
            <a:r>
              <a:rPr lang="en-US" sz="1000" i="1" dirty="0" err="1" smtClean="0">
                <a:solidFill>
                  <a:srgbClr val="FFFFFF"/>
                </a:solidFill>
                <a:latin typeface="Century Gothic" pitchFamily="34" charset="0"/>
              </a:rPr>
              <a:t>liinc</a:t>
            </a:r>
            <a:r>
              <a:rPr lang="en-US" sz="1000" i="1" dirty="0" smtClean="0">
                <a:solidFill>
                  <a:srgbClr val="FFFFFF"/>
                </a:solidFill>
                <a:latin typeface="Century Gothic" pitchFamily="34" charset="0"/>
              </a:rPr>
              <a:t>/article/view/269/167</a:t>
            </a:r>
            <a:r>
              <a:rPr lang="en-US" sz="1000" dirty="0" smtClean="0">
                <a:solidFill>
                  <a:srgbClr val="FFFFFF"/>
                </a:solidFill>
                <a:latin typeface="Century Gothic" pitchFamily="34" charset="0"/>
              </a:rPr>
              <a:t> </a:t>
            </a:r>
            <a:endParaRPr lang="en-US" sz="1000" dirty="0">
              <a:solidFill>
                <a:srgbClr val="FFFFFF"/>
              </a:solidFill>
              <a:latin typeface="Century Gothic" pitchFamily="34" charset="0"/>
            </a:endParaRPr>
          </a:p>
        </p:txBody>
      </p:sp>
    </p:spTree>
    <p:extLst>
      <p:ext uri="{BB962C8B-B14F-4D97-AF65-F5344CB8AC3E}">
        <p14:creationId xmlns:p14="http://schemas.microsoft.com/office/powerpoint/2010/main" xmlns="" val="345068053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14144626" cy="6705600"/>
          </a:xfrm>
          <a:prstGeom prst="rect">
            <a:avLst/>
          </a:prstGeom>
          <a:noFill/>
          <a:ln w="9525">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42"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567807" y="3817838"/>
            <a:ext cx="6562725" cy="3790950"/>
          </a:xfrm>
          <a:prstGeom prst="rect">
            <a:avLst/>
          </a:prstGeom>
          <a:noFill/>
          <a:ln w="9525">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30004265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881063"/>
            <a:ext cx="13687425" cy="5857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53980030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ZA" dirty="0" smtClean="0"/>
              <a:t>ISSUES</a:t>
            </a:r>
            <a:endParaRPr lang="en-ZA" dirty="0"/>
          </a:p>
        </p:txBody>
      </p:sp>
      <p:sp>
        <p:nvSpPr>
          <p:cNvPr id="3" name="Subtitle 2"/>
          <p:cNvSpPr>
            <a:spLocks noGrp="1"/>
          </p:cNvSpPr>
          <p:nvPr>
            <p:ph type="subTitle" idx="1"/>
          </p:nvPr>
        </p:nvSpPr>
        <p:spPr/>
        <p:txBody>
          <a:bodyPr/>
          <a:lstStyle/>
          <a:p>
            <a:r>
              <a:rPr lang="en-ZA" dirty="0" smtClean="0"/>
              <a:t>Myths, concerns, benefits</a:t>
            </a:r>
            <a:endParaRPr lang="en-ZA" dirty="0"/>
          </a:p>
        </p:txBody>
      </p:sp>
    </p:spTree>
    <p:extLst>
      <p:ext uri="{BB962C8B-B14F-4D97-AF65-F5344CB8AC3E}">
        <p14:creationId xmlns:p14="http://schemas.microsoft.com/office/powerpoint/2010/main" xmlns="" val="348847453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Concern: quality</a:t>
            </a:r>
            <a:endParaRPr lang="en-ZA" dirty="0"/>
          </a:p>
        </p:txBody>
      </p:sp>
      <p:sp>
        <p:nvSpPr>
          <p:cNvPr id="3" name="Content Placeholder 2"/>
          <p:cNvSpPr>
            <a:spLocks noGrp="1"/>
          </p:cNvSpPr>
          <p:nvPr>
            <p:ph idx="1"/>
          </p:nvPr>
        </p:nvSpPr>
        <p:spPr>
          <a:xfrm>
            <a:off x="1623616" y="2200275"/>
            <a:ext cx="7200800" cy="4573588"/>
          </a:xfrm>
        </p:spPr>
        <p:txBody>
          <a:bodyPr/>
          <a:lstStyle/>
          <a:p>
            <a:r>
              <a:rPr lang="en-ZA" dirty="0" smtClean="0"/>
              <a:t>OA= peer review</a:t>
            </a:r>
          </a:p>
          <a:p>
            <a:r>
              <a:rPr lang="en-ZA" dirty="0" smtClean="0"/>
              <a:t>Peer review = editorial processes</a:t>
            </a:r>
          </a:p>
          <a:p>
            <a:r>
              <a:rPr lang="en-ZA" dirty="0" smtClean="0"/>
              <a:t>Quality varies in usual way</a:t>
            </a:r>
          </a:p>
          <a:p>
            <a:r>
              <a:rPr lang="en-ZA" dirty="0" smtClean="0"/>
              <a:t>Not </a:t>
            </a:r>
            <a:r>
              <a:rPr lang="en-ZA" dirty="0"/>
              <a:t>v</a:t>
            </a:r>
            <a:r>
              <a:rPr lang="en-ZA" dirty="0" smtClean="0"/>
              <a:t>anity publishing</a:t>
            </a:r>
          </a:p>
          <a:p>
            <a:pPr lvl="1"/>
            <a:r>
              <a:rPr lang="en-ZA" dirty="0" smtClean="0"/>
              <a:t>No quality control in </a:t>
            </a:r>
            <a:r>
              <a:rPr lang="en-ZA" dirty="0" smtClean="0"/>
              <a:t>VP</a:t>
            </a:r>
          </a:p>
          <a:p>
            <a:r>
              <a:rPr lang="en-ZA" dirty="0" smtClean="0"/>
              <a:t>Some accredited journals</a:t>
            </a:r>
            <a:endParaRPr lang="en-ZA" dirty="0" smtClean="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endParaRPr lang="en-ZA"/>
          </a:p>
        </p:txBody>
      </p:sp>
      <p:pic>
        <p:nvPicPr>
          <p:cNvPr id="1433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538163"/>
            <a:ext cx="12115800" cy="6543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7206159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xmlns="" val="3299983305"/>
              </p:ext>
            </p:extLst>
          </p:nvPr>
        </p:nvGraphicFramePr>
        <p:xfrm>
          <a:off x="759520" y="2163581"/>
          <a:ext cx="8640959" cy="4573588"/>
        </p:xfrm>
        <a:graphic>
          <a:graphicData uri="http://schemas.openxmlformats.org/drawingml/2006/table">
            <a:tbl>
              <a:tblPr/>
              <a:tblGrid>
                <a:gridCol w="208810"/>
                <a:gridCol w="8432149"/>
              </a:tblGrid>
              <a:tr h="4573588">
                <a:tc>
                  <a:txBody>
                    <a:bodyPr/>
                    <a:lstStyle/>
                    <a:p>
                      <a:endParaRPr lang="en-ZA" sz="1500" dirty="0"/>
                    </a:p>
                  </a:txBody>
                  <a:tcPr marL="74977" marR="74977" marT="37488" marB="37488" anchor="ctr">
                    <a:lnL>
                      <a:noFill/>
                    </a:lnL>
                    <a:lnR>
                      <a:noFill/>
                    </a:lnR>
                    <a:lnT>
                      <a:noFill/>
                    </a:lnT>
                    <a:lnB>
                      <a:noFill/>
                    </a:lnB>
                  </a:tcPr>
                </a:tc>
                <a:tc>
                  <a:txBody>
                    <a:bodyPr/>
                    <a:lstStyle/>
                    <a:p>
                      <a:r>
                        <a:rPr lang="en-ZA" sz="1600" dirty="0" smtClean="0">
                          <a:latin typeface="Courier New" pitchFamily="49" charset="0"/>
                          <a:ea typeface="SimSun-ExtB" pitchFamily="49" charset="-122"/>
                          <a:cs typeface="Courier New" pitchFamily="49" charset="0"/>
                        </a:rPr>
                        <a:t>An </a:t>
                      </a:r>
                      <a:r>
                        <a:rPr lang="en-ZA" sz="1600" dirty="0">
                          <a:latin typeface="Courier New" pitchFamily="49" charset="0"/>
                          <a:ea typeface="SimSun-ExtB" pitchFamily="49" charset="-122"/>
                          <a:cs typeface="Courier New" pitchFamily="49" charset="0"/>
                        </a:rPr>
                        <a:t>old tradition and a new technology have converged to make possible an unprecedented public good. The old tradition is the willingness of scientists and scholars to publish the fruits of their research in scholarly journals without payment, for the sake of inquiry and knowledge. The new technology is the internet. The public good they make possible is the world-wide electronic distribution of the peer-reviewed journal literature and completely free and unrestricted access to it by all scientists, scholars, teachers, students, and other curious minds. Removing access barriers to this literature will accelerate research, enrich education, share the learning of the rich with the poor and the poor with the rich, make this literature as useful as it can be, and lay the foundation for uniting humanity in a common intellectual conversation and quest for knowledge</a:t>
                      </a:r>
                      <a:r>
                        <a:rPr lang="en-ZA" sz="1600" dirty="0" smtClean="0">
                          <a:latin typeface="Courier New" pitchFamily="49" charset="0"/>
                          <a:ea typeface="SimSun-ExtB" pitchFamily="49" charset="-122"/>
                          <a:cs typeface="Courier New" pitchFamily="49" charset="0"/>
                        </a:rPr>
                        <a:t>.</a:t>
                      </a:r>
                    </a:p>
                    <a:p>
                      <a:endParaRPr lang="en-ZA" sz="1600" dirty="0">
                        <a:latin typeface="Courier New" pitchFamily="49" charset="0"/>
                        <a:ea typeface="SimSun-ExtB" pitchFamily="49" charset="-122"/>
                        <a:cs typeface="Courier New" pitchFamily="49" charset="0"/>
                      </a:endParaRPr>
                    </a:p>
                    <a:p>
                      <a:r>
                        <a:rPr lang="en-ZA" sz="1600" dirty="0">
                          <a:latin typeface="Courier New" pitchFamily="49" charset="0"/>
                          <a:ea typeface="SimSun-ExtB" pitchFamily="49" charset="-122"/>
                          <a:cs typeface="Courier New" pitchFamily="49" charset="0"/>
                        </a:rPr>
                        <a:t>For various reasons, this kind of free and unrestricted online availability, which we will call </a:t>
                      </a:r>
                      <a:r>
                        <a:rPr lang="en-ZA" sz="1600" b="1" dirty="0">
                          <a:latin typeface="Courier New" pitchFamily="49" charset="0"/>
                          <a:ea typeface="SimSun-ExtB" pitchFamily="49" charset="-122"/>
                          <a:cs typeface="Courier New" pitchFamily="49" charset="0"/>
                        </a:rPr>
                        <a:t>open access</a:t>
                      </a:r>
                      <a:r>
                        <a:rPr lang="en-ZA" sz="1600" dirty="0">
                          <a:latin typeface="Courier New" pitchFamily="49" charset="0"/>
                          <a:ea typeface="SimSun-ExtB" pitchFamily="49" charset="-122"/>
                          <a:cs typeface="Courier New" pitchFamily="49" charset="0"/>
                        </a:rPr>
                        <a:t>, has so far been limited to small portions of the journal </a:t>
                      </a:r>
                      <a:r>
                        <a:rPr lang="en-ZA" sz="1600" dirty="0" smtClean="0">
                          <a:latin typeface="Courier New" pitchFamily="49" charset="0"/>
                          <a:ea typeface="SimSun-ExtB" pitchFamily="49" charset="-122"/>
                          <a:cs typeface="Courier New" pitchFamily="49" charset="0"/>
                        </a:rPr>
                        <a:t>literature….</a:t>
                      </a:r>
                      <a:endParaRPr lang="en-ZA" sz="1600" dirty="0">
                        <a:latin typeface="Courier New" pitchFamily="49" charset="0"/>
                        <a:ea typeface="SimSun-ExtB" pitchFamily="49" charset="-122"/>
                        <a:cs typeface="Courier New" pitchFamily="49" charset="0"/>
                      </a:endParaRPr>
                    </a:p>
                  </a:txBody>
                  <a:tcPr marL="74977" marR="74977" marT="37488" marB="37488">
                    <a:lnL>
                      <a:noFill/>
                    </a:lnL>
                    <a:lnR>
                      <a:noFill/>
                    </a:lnR>
                    <a:lnT>
                      <a:noFill/>
                    </a:lnT>
                    <a:lnB>
                      <a:noFill/>
                    </a:lnB>
                  </a:tcPr>
                </a:tc>
              </a:tr>
            </a:tbl>
          </a:graphicData>
        </a:graphic>
      </p:graphicFrame>
      <p:pic>
        <p:nvPicPr>
          <p:cNvPr id="1025" name="Picture 1" descr="http://www.soros.org/openaccess/images/trans5.gif"/>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450975" y="2163763"/>
            <a:ext cx="190500" cy="76200"/>
          </a:xfrm>
          <a:prstGeom prst="rect">
            <a:avLst/>
          </a:prstGeom>
          <a:noFill/>
          <a:extLst>
            <a:ext uri="{909E8E84-426E-40dd-AFC4-6F175D3DCCD1}">
              <a14:hiddenFill xmlns:a14="http://schemas.microsoft.com/office/drawing/2010/main" xmlns="">
                <a:solidFill>
                  <a:srgbClr val="FFFFFF"/>
                </a:solidFill>
              </a14:hiddenFill>
            </a:ext>
          </a:extLst>
        </p:spPr>
      </p:pic>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975544" y="1418725"/>
            <a:ext cx="10628760" cy="63306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TextBox 5"/>
          <p:cNvSpPr txBox="1"/>
          <p:nvPr/>
        </p:nvSpPr>
        <p:spPr>
          <a:xfrm>
            <a:off x="8968432" y="1886020"/>
            <a:ext cx="1368152" cy="707886"/>
          </a:xfrm>
          <a:prstGeom prst="rect">
            <a:avLst/>
          </a:prstGeom>
          <a:noFill/>
        </p:spPr>
        <p:txBody>
          <a:bodyPr wrap="square" rtlCol="0">
            <a:spAutoFit/>
          </a:bodyPr>
          <a:lstStyle/>
          <a:p>
            <a:r>
              <a:rPr lang="en-ZA" sz="4000" b="1" dirty="0" smtClean="0">
                <a:solidFill>
                  <a:schemeClr val="bg1"/>
                </a:solidFill>
              </a:rPr>
              <a:t>2001</a:t>
            </a:r>
            <a:endParaRPr lang="en-ZA" sz="4000" b="1" dirty="0">
              <a:solidFill>
                <a:schemeClr val="bg1"/>
              </a:solidFill>
            </a:endParaRPr>
          </a:p>
        </p:txBody>
      </p:sp>
      <p:sp>
        <p:nvSpPr>
          <p:cNvPr id="7" name="Rectangle 6"/>
          <p:cNvSpPr/>
          <p:nvPr/>
        </p:nvSpPr>
        <p:spPr>
          <a:xfrm>
            <a:off x="9328472" y="497632"/>
            <a:ext cx="1008112" cy="27363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8" name="TextBox 7"/>
          <p:cNvSpPr txBox="1"/>
          <p:nvPr/>
        </p:nvSpPr>
        <p:spPr>
          <a:xfrm>
            <a:off x="7456264" y="1471529"/>
            <a:ext cx="1512168" cy="707886"/>
          </a:xfrm>
          <a:prstGeom prst="rect">
            <a:avLst/>
          </a:prstGeom>
          <a:noFill/>
        </p:spPr>
        <p:txBody>
          <a:bodyPr wrap="square" rtlCol="0">
            <a:spAutoFit/>
          </a:bodyPr>
          <a:lstStyle/>
          <a:p>
            <a:r>
              <a:rPr lang="en-ZA" sz="4000" b="1" dirty="0" smtClean="0">
                <a:solidFill>
                  <a:schemeClr val="bg1"/>
                </a:solidFill>
                <a:latin typeface="Courier New" pitchFamily="49" charset="0"/>
                <a:cs typeface="Courier New" pitchFamily="49" charset="0"/>
              </a:rPr>
              <a:t>2002</a:t>
            </a:r>
            <a:endParaRPr lang="en-ZA" sz="4000" b="1" dirty="0">
              <a:solidFill>
                <a:schemeClr val="bg1"/>
              </a:solidFill>
              <a:latin typeface="Courier New" pitchFamily="49" charset="0"/>
              <a:cs typeface="Courier New" pitchFamily="49" charset="0"/>
            </a:endParaRPr>
          </a:p>
        </p:txBody>
      </p:sp>
    </p:spTree>
    <p:extLst>
      <p:ext uri="{BB962C8B-B14F-4D97-AF65-F5344CB8AC3E}">
        <p14:creationId xmlns:p14="http://schemas.microsoft.com/office/powerpoint/2010/main" xmlns="" val="49947525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1489075" y="490538"/>
            <a:ext cx="7181850" cy="6638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Concerns: not in my discipline</a:t>
            </a:r>
            <a:endParaRPr lang="en-ZA" dirty="0"/>
          </a:p>
        </p:txBody>
      </p:sp>
      <p:sp>
        <p:nvSpPr>
          <p:cNvPr id="3" name="Content Placeholder 2"/>
          <p:cNvSpPr>
            <a:spLocks noGrp="1"/>
          </p:cNvSpPr>
          <p:nvPr>
            <p:ph idx="1"/>
          </p:nvPr>
        </p:nvSpPr>
        <p:spPr/>
        <p:txBody>
          <a:bodyPr/>
          <a:lstStyle/>
          <a:p>
            <a:pPr>
              <a:lnSpc>
                <a:spcPct val="95000"/>
              </a:lnSpc>
              <a:spcBef>
                <a:spcPct val="0"/>
              </a:spcBef>
            </a:pPr>
            <a:r>
              <a:rPr lang="en-US" dirty="0" smtClean="0">
                <a:solidFill>
                  <a:srgbClr val="000000"/>
                </a:solidFill>
              </a:rPr>
              <a:t>All disciplines</a:t>
            </a:r>
          </a:p>
          <a:p>
            <a:pPr>
              <a:lnSpc>
                <a:spcPct val="95000"/>
              </a:lnSpc>
              <a:spcBef>
                <a:spcPct val="0"/>
              </a:spcBef>
            </a:pPr>
            <a:r>
              <a:rPr lang="en-US" dirty="0" smtClean="0">
                <a:solidFill>
                  <a:srgbClr val="000000"/>
                </a:solidFill>
              </a:rPr>
              <a:t>See DOAJ</a:t>
            </a:r>
          </a:p>
          <a:p>
            <a:pPr>
              <a:lnSpc>
                <a:spcPct val="95000"/>
              </a:lnSpc>
              <a:spcBef>
                <a:spcPct val="0"/>
              </a:spcBef>
              <a:buNone/>
            </a:pPr>
            <a:endParaRPr lang="en-US" dirty="0">
              <a:solidFill>
                <a:srgbClr val="000000"/>
              </a:solidFill>
            </a:endParaRPr>
          </a:p>
          <a:p>
            <a:pPr>
              <a:lnSpc>
                <a:spcPct val="95000"/>
              </a:lnSpc>
              <a:spcBef>
                <a:spcPct val="0"/>
              </a:spcBef>
            </a:pPr>
            <a:r>
              <a:rPr lang="en-US" dirty="0" smtClean="0">
                <a:solidFill>
                  <a:srgbClr val="000000"/>
                </a:solidFill>
              </a:rPr>
              <a:t>But</a:t>
            </a:r>
            <a:endParaRPr lang="en-ZA" dirty="0"/>
          </a:p>
        </p:txBody>
      </p:sp>
      <p:sp>
        <p:nvSpPr>
          <p:cNvPr id="4" name="Rectangle 3"/>
          <p:cNvSpPr/>
          <p:nvPr/>
        </p:nvSpPr>
        <p:spPr>
          <a:xfrm>
            <a:off x="1133148" y="4602088"/>
            <a:ext cx="8280920" cy="1600438"/>
          </a:xfrm>
          <a:prstGeom prst="rect">
            <a:avLst/>
          </a:prstGeom>
        </p:spPr>
        <p:txBody>
          <a:bodyPr wrap="square">
            <a:spAutoFit/>
          </a:bodyPr>
          <a:lstStyle/>
          <a:p>
            <a:r>
              <a:rPr lang="en-ZA" sz="2000" dirty="0">
                <a:latin typeface="Courier New" pitchFamily="49" charset="0"/>
                <a:cs typeface="Courier New" pitchFamily="49" charset="0"/>
              </a:rPr>
              <a:t>The distribution of open access journals over disciplines is rather even</a:t>
            </a:r>
            <a:r>
              <a:rPr lang="en-ZA" sz="2000" dirty="0" smtClean="0">
                <a:latin typeface="Courier New" pitchFamily="49" charset="0"/>
                <a:cs typeface="Courier New" pitchFamily="49" charset="0"/>
              </a:rPr>
              <a:t>. Grouped </a:t>
            </a:r>
            <a:r>
              <a:rPr lang="en-ZA" sz="2000" dirty="0">
                <a:latin typeface="Courier New" pitchFamily="49" charset="0"/>
                <a:cs typeface="Courier New" pitchFamily="49" charset="0"/>
              </a:rPr>
              <a:t>together, however, two thirds of the journals and three </a:t>
            </a:r>
            <a:r>
              <a:rPr lang="en-ZA" sz="2000" dirty="0" smtClean="0">
                <a:latin typeface="Courier New" pitchFamily="49" charset="0"/>
                <a:cs typeface="Courier New" pitchFamily="49" charset="0"/>
              </a:rPr>
              <a:t>quarters of </a:t>
            </a:r>
            <a:r>
              <a:rPr lang="en-ZA" sz="2000" dirty="0">
                <a:latin typeface="Courier New" pitchFamily="49" charset="0"/>
                <a:cs typeface="Courier New" pitchFamily="49" charset="0"/>
              </a:rPr>
              <a:t>the articles are in </a:t>
            </a:r>
            <a:r>
              <a:rPr lang="en-ZA" sz="2000" dirty="0" smtClean="0">
                <a:latin typeface="Courier New" pitchFamily="49" charset="0"/>
                <a:cs typeface="Courier New" pitchFamily="49" charset="0"/>
              </a:rPr>
              <a:t>STM </a:t>
            </a:r>
          </a:p>
          <a:p>
            <a:pPr algn="r"/>
            <a:r>
              <a:rPr lang="en-ZA" sz="1800" dirty="0" err="1" smtClean="0"/>
              <a:t>Dallmeier-Tiessen</a:t>
            </a:r>
            <a:r>
              <a:rPr lang="en-ZA" sz="1800" dirty="0" smtClean="0"/>
              <a:t> et al 2010</a:t>
            </a:r>
            <a:endParaRPr lang="en-ZA" sz="1800" dirty="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5"/>
          <p:cNvSpPr txBox="1">
            <a:spLocks noChangeArrowheads="1"/>
          </p:cNvSpPr>
          <p:nvPr/>
        </p:nvSpPr>
        <p:spPr bwMode="auto">
          <a:xfrm>
            <a:off x="1422400" y="7156450"/>
            <a:ext cx="8750300" cy="379413"/>
          </a:xfrm>
          <a:prstGeom prst="rect">
            <a:avLst/>
          </a:prstGeom>
          <a:noFill/>
          <a:ln w="9525">
            <a:noFill/>
            <a:miter lim="800000"/>
            <a:headEnd/>
            <a:tailEnd/>
          </a:ln>
        </p:spPr>
        <p:txBody>
          <a:bodyPr lIns="0" tIns="0" rIns="0" bIns="0">
            <a:spAutoFit/>
          </a:bodyPr>
          <a:lstStyle/>
          <a:p>
            <a:pPr>
              <a:lnSpc>
                <a:spcPct val="95000"/>
              </a:lnSpc>
            </a:pPr>
            <a:r>
              <a:rPr lang="en-US" sz="1300" b="1">
                <a:solidFill>
                  <a:srgbClr val="000000"/>
                </a:solidFill>
                <a:latin typeface="Arial" charset="0"/>
              </a:rPr>
              <a:t>Source: Open Access to the Scientific Journal Literature: Situation 2009. </a:t>
            </a:r>
            <a:r>
              <a:rPr lang="en-US" sz="1300">
                <a:solidFill>
                  <a:srgbClr val="000000"/>
                </a:solidFill>
                <a:latin typeface="Arial" charset="0"/>
              </a:rPr>
              <a:t>Björk B-C, Welling P, Laakso M, Majlender P, Hedlund T, et al. PLoS ONE 5(6): e11273. doi:10.1371/journal.pone.0011273 (2010) </a:t>
            </a:r>
          </a:p>
        </p:txBody>
      </p:sp>
      <p:pic>
        <p:nvPicPr>
          <p:cNvPr id="9219" name="Billede 4" descr="journal.pone.0011273.g004.tif"/>
          <p:cNvPicPr>
            <a:picLocks noChangeAspect="1"/>
          </p:cNvPicPr>
          <p:nvPr/>
        </p:nvPicPr>
        <p:blipFill>
          <a:blip r:embed="rId3" cstate="print"/>
          <a:srcRect/>
          <a:stretch>
            <a:fillRect/>
          </a:stretch>
        </p:blipFill>
        <p:spPr bwMode="auto">
          <a:xfrm>
            <a:off x="1550988" y="2081213"/>
            <a:ext cx="7046912" cy="4249737"/>
          </a:xfrm>
          <a:prstGeom prst="rect">
            <a:avLst/>
          </a:prstGeom>
          <a:noFill/>
          <a:ln w="9525">
            <a:noFill/>
            <a:miter lim="800000"/>
            <a:headEnd/>
            <a:tailEnd/>
          </a:ln>
        </p:spPr>
      </p:pic>
      <p:sp>
        <p:nvSpPr>
          <p:cNvPr id="6" name="Rectangle 1"/>
          <p:cNvSpPr txBox="1">
            <a:spLocks noChangeArrowheads="1"/>
          </p:cNvSpPr>
          <p:nvPr/>
        </p:nvSpPr>
        <p:spPr bwMode="auto">
          <a:xfrm>
            <a:off x="758825" y="209550"/>
            <a:ext cx="8547100" cy="1016000"/>
          </a:xfrm>
          <a:prstGeom prst="rect">
            <a:avLst/>
          </a:prstGeom>
          <a:noFill/>
          <a:ln w="9525">
            <a:noFill/>
            <a:miter lim="800000"/>
            <a:headEnd/>
            <a:tailEnd/>
          </a:ln>
        </p:spPr>
        <p:txBody>
          <a:bodyPr lIns="0" tIns="0" rIns="0" bIns="0" anchor="ctr"/>
          <a:lstStyle/>
          <a:p>
            <a:pPr algn="ctr">
              <a:lnSpc>
                <a:spcPct val="95000"/>
              </a:lnSpc>
              <a:defRPr/>
            </a:pPr>
            <a:r>
              <a:rPr lang="en-US" sz="4000" b="1" kern="0" dirty="0">
                <a:latin typeface="Calibri" pitchFamily="34" charset="0"/>
                <a:ea typeface="+mj-ea"/>
                <a:cs typeface="+mj-cs"/>
              </a:rPr>
              <a:t>OA availability (by discipline)</a:t>
            </a:r>
          </a:p>
          <a:p>
            <a:pPr algn="ctr">
              <a:lnSpc>
                <a:spcPct val="95000"/>
              </a:lnSpc>
              <a:defRPr/>
            </a:pPr>
            <a:r>
              <a:rPr lang="en-US" sz="2000" b="1" i="1" dirty="0">
                <a:latin typeface="Calibri" pitchFamily="34" charset="0"/>
              </a:rPr>
              <a:t>An example of analyses of 2008 figures</a:t>
            </a:r>
            <a:endParaRPr lang="en-US" sz="4000" b="1" kern="0" dirty="0">
              <a:latin typeface="Calibri" pitchFamily="34" charset="0"/>
              <a:ea typeface="+mj-ea"/>
              <a:cs typeface="+mj-cs"/>
            </a:endParaRPr>
          </a:p>
        </p:txBody>
      </p:sp>
    </p:spTree>
    <p:extLst>
      <p:ext uri="{BB962C8B-B14F-4D97-AF65-F5344CB8AC3E}">
        <p14:creationId xmlns:p14="http://schemas.microsoft.com/office/powerpoint/2010/main" xmlns="" val="141149326"/>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481013"/>
            <a:ext cx="14335125" cy="66579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122" name="Picture 2"/>
          <p:cNvPicPr>
            <a:picLocks noChangeAspect="1" noChangeArrowheads="1"/>
          </p:cNvPicPr>
          <p:nvPr/>
        </p:nvPicPr>
        <p:blipFill>
          <a:blip r:embed="rId3" cstate="print"/>
          <a:srcRect/>
          <a:stretch>
            <a:fillRect/>
          </a:stretch>
        </p:blipFill>
        <p:spPr bwMode="auto">
          <a:xfrm rot="689883">
            <a:off x="4743403" y="3660548"/>
            <a:ext cx="5371937" cy="3665984"/>
          </a:xfrm>
          <a:prstGeom prst="rect">
            <a:avLst/>
          </a:prstGeom>
          <a:noFill/>
          <a:ln w="9525">
            <a:solidFill>
              <a:srgbClr val="C00000"/>
            </a:solidFill>
            <a:miter lim="800000"/>
            <a:headEnd/>
            <a:tailEnd/>
          </a:ln>
        </p:spPr>
      </p:pic>
    </p:spTree>
    <p:extLst>
      <p:ext uri="{BB962C8B-B14F-4D97-AF65-F5344CB8AC3E}">
        <p14:creationId xmlns:p14="http://schemas.microsoft.com/office/powerpoint/2010/main" xmlns="" val="350899004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1" name="Picture 1"/>
          <p:cNvPicPr>
            <a:picLocks noChangeAspect="1" noChangeArrowheads="1"/>
          </p:cNvPicPr>
          <p:nvPr/>
        </p:nvPicPr>
        <p:blipFill>
          <a:blip r:embed="rId3" cstate="print"/>
          <a:srcRect/>
          <a:stretch>
            <a:fillRect/>
          </a:stretch>
        </p:blipFill>
        <p:spPr bwMode="auto">
          <a:xfrm>
            <a:off x="-184395" y="497632"/>
            <a:ext cx="10538317" cy="7621240"/>
          </a:xfrm>
          <a:prstGeom prst="rect">
            <a:avLst/>
          </a:prstGeom>
          <a:noFill/>
          <a:ln w="9525">
            <a:noFill/>
            <a:round/>
            <a:headEnd/>
            <a:tailEnd/>
          </a:ln>
          <a:effectLst/>
        </p:spPr>
      </p:pic>
      <p:sp>
        <p:nvSpPr>
          <p:cNvPr id="2" name="TextBox 1"/>
          <p:cNvSpPr txBox="1"/>
          <p:nvPr/>
        </p:nvSpPr>
        <p:spPr>
          <a:xfrm>
            <a:off x="4867642" y="5706120"/>
            <a:ext cx="5485802" cy="1938992"/>
          </a:xfrm>
          <a:prstGeom prst="rect">
            <a:avLst/>
          </a:prstGeom>
          <a:solidFill>
            <a:schemeClr val="bg2">
              <a:lumMod val="75000"/>
            </a:schemeClr>
          </a:solidFill>
        </p:spPr>
        <p:txBody>
          <a:bodyPr wrap="square" rtlCol="0">
            <a:spAutoFit/>
          </a:bodyPr>
          <a:lstStyle/>
          <a:p>
            <a:r>
              <a:rPr lang="en-ZA" b="1" dirty="0" smtClean="0">
                <a:solidFill>
                  <a:schemeClr val="bg1"/>
                </a:solidFill>
                <a:latin typeface="Century Gothic" pitchFamily="34" charset="0"/>
              </a:rPr>
              <a:t>HSRC Press distributes in 11 countries</a:t>
            </a:r>
          </a:p>
          <a:p>
            <a:r>
              <a:rPr lang="en-ZA" b="1" dirty="0" smtClean="0">
                <a:solidFill>
                  <a:schemeClr val="bg1"/>
                </a:solidFill>
                <a:latin typeface="Century Gothic" pitchFamily="34" charset="0"/>
              </a:rPr>
              <a:t>Downloads in 184 countries</a:t>
            </a:r>
          </a:p>
          <a:p>
            <a:r>
              <a:rPr lang="en-ZA" b="1" dirty="0" smtClean="0">
                <a:solidFill>
                  <a:schemeClr val="bg1"/>
                </a:solidFill>
                <a:latin typeface="Century Gothic" pitchFamily="34" charset="0"/>
              </a:rPr>
              <a:t>Online titles visited 22.5 times more often than copies bought</a:t>
            </a:r>
            <a:endParaRPr lang="en-ZA" b="1" dirty="0">
              <a:solidFill>
                <a:schemeClr val="bg1"/>
              </a:solidFill>
              <a:latin typeface="Century Gothic" pitchFamily="34" charset="0"/>
            </a:endParaRPr>
          </a:p>
        </p:txBody>
      </p:sp>
    </p:spTree>
    <p:extLst>
      <p:ext uri="{BB962C8B-B14F-4D97-AF65-F5344CB8AC3E}">
        <p14:creationId xmlns:p14="http://schemas.microsoft.com/office/powerpoint/2010/main" xmlns="" val="2213186498"/>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Concern: lose control</a:t>
            </a:r>
            <a:endParaRPr lang="en-ZA" dirty="0"/>
          </a:p>
        </p:txBody>
      </p:sp>
      <p:sp>
        <p:nvSpPr>
          <p:cNvPr id="3" name="Content Placeholder 2"/>
          <p:cNvSpPr>
            <a:spLocks noGrp="1"/>
          </p:cNvSpPr>
          <p:nvPr>
            <p:ph idx="1"/>
          </p:nvPr>
        </p:nvSpPr>
        <p:spPr/>
        <p:txBody>
          <a:bodyPr/>
          <a:lstStyle/>
          <a:p>
            <a:r>
              <a:rPr lang="en-ZA" dirty="0" smtClean="0"/>
              <a:t>Belief that open access = copyright, loss of ownership</a:t>
            </a:r>
          </a:p>
          <a:p>
            <a:r>
              <a:rPr lang="en-ZA" dirty="0" smtClean="0"/>
              <a:t>But OA  =  public domain</a:t>
            </a:r>
          </a:p>
          <a:p>
            <a:r>
              <a:rPr lang="en-ZA" dirty="0" smtClean="0"/>
              <a:t>Instead with OA scholars gain control</a:t>
            </a:r>
          </a:p>
          <a:p>
            <a:r>
              <a:rPr lang="en-ZA" dirty="0" smtClean="0"/>
              <a:t>Open licensing</a:t>
            </a:r>
          </a:p>
          <a:p>
            <a:endParaRPr lang="en-ZA" dirty="0"/>
          </a:p>
        </p:txBody>
      </p:sp>
      <p:cxnSp>
        <p:nvCxnSpPr>
          <p:cNvPr id="5" name="Straight Connector 4"/>
          <p:cNvCxnSpPr/>
          <p:nvPr/>
        </p:nvCxnSpPr>
        <p:spPr>
          <a:xfrm flipH="1">
            <a:off x="5440040" y="2297832"/>
            <a:ext cx="72008" cy="36004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H="1">
            <a:off x="2847752" y="3449960"/>
            <a:ext cx="72008" cy="36004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458" y="449627"/>
            <a:ext cx="9144000" cy="1270000"/>
          </a:xfrm>
          <a:solidFill>
            <a:schemeClr val="bg1"/>
          </a:solidFill>
        </p:spPr>
        <p:txBody>
          <a:bodyPr/>
          <a:lstStyle/>
          <a:p>
            <a:r>
              <a:rPr lang="en-ZA" dirty="0" smtClean="0"/>
              <a:t>Enabling legal frameworks</a:t>
            </a:r>
            <a:endParaRPr lang="en-ZA" dirty="0"/>
          </a:p>
        </p:txBody>
      </p:sp>
      <p:sp>
        <p:nvSpPr>
          <p:cNvPr id="6" name="Rectangle 5"/>
          <p:cNvSpPr/>
          <p:nvPr/>
        </p:nvSpPr>
        <p:spPr>
          <a:xfrm>
            <a:off x="8262004" y="1489742"/>
            <a:ext cx="457726" cy="26402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endParaRPr lang="en-ZA"/>
          </a:p>
        </p:txBody>
      </p:sp>
      <p:sp>
        <p:nvSpPr>
          <p:cNvPr id="7" name="Rectangle 6"/>
          <p:cNvSpPr/>
          <p:nvPr/>
        </p:nvSpPr>
        <p:spPr>
          <a:xfrm>
            <a:off x="850693" y="1421972"/>
            <a:ext cx="457726" cy="26402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endParaRPr lang="en-ZA"/>
          </a:p>
        </p:txBody>
      </p:sp>
      <p:pic>
        <p:nvPicPr>
          <p:cNvPr id="20481" name="Picture 1"/>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19449" y="6007812"/>
            <a:ext cx="9618919" cy="136305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142059" y="7370864"/>
            <a:ext cx="9596309" cy="2491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01599" tIns="50799" rIns="101599" bIns="50799" rtlCol="0" anchor="ctr"/>
          <a:lstStyle/>
          <a:p>
            <a:pPr algn="ctr"/>
            <a:endParaRPr lang="en-ZA"/>
          </a:p>
        </p:txBody>
      </p:sp>
      <p:pic>
        <p:nvPicPr>
          <p:cNvPr id="9" name="Picture 2"/>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101593" y="4673795"/>
            <a:ext cx="9636774" cy="133401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 name="Right Brace 3"/>
          <p:cNvSpPr/>
          <p:nvPr/>
        </p:nvSpPr>
        <p:spPr>
          <a:xfrm rot="16200000">
            <a:off x="3779562" y="955555"/>
            <a:ext cx="2273650" cy="7182450"/>
          </a:xfrm>
          <a:prstGeom prst="rightBrace">
            <a:avLst>
              <a:gd name="adj1" fmla="val 8333"/>
              <a:gd name="adj2" fmla="val 48652"/>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lIns="101599" tIns="50799" rIns="101599" bIns="50799" rtlCol="0" anchor="ctr"/>
          <a:lstStyle/>
          <a:p>
            <a:pPr algn="ctr"/>
            <a:endParaRPr lang="en-ZA"/>
          </a:p>
        </p:txBody>
      </p:sp>
      <p:pic>
        <p:nvPicPr>
          <p:cNvPr id="1026" name="Picture 2"/>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3463636" y="2376082"/>
            <a:ext cx="2905500" cy="86761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207056073"/>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Concern: Funding &amp;costs</a:t>
            </a:r>
            <a:endParaRPr lang="en-ZA" dirty="0"/>
          </a:p>
        </p:txBody>
      </p:sp>
      <p:sp>
        <p:nvSpPr>
          <p:cNvPr id="3" name="Content Placeholder 2"/>
          <p:cNvSpPr>
            <a:spLocks noGrp="1"/>
          </p:cNvSpPr>
          <p:nvPr>
            <p:ph idx="1"/>
          </p:nvPr>
        </p:nvSpPr>
        <p:spPr>
          <a:xfrm>
            <a:off x="1524000" y="2153816"/>
            <a:ext cx="8636000" cy="4573588"/>
          </a:xfrm>
        </p:spPr>
        <p:txBody>
          <a:bodyPr/>
          <a:lstStyle/>
          <a:p>
            <a:r>
              <a:rPr lang="en-ZA" dirty="0" smtClean="0"/>
              <a:t>Free to the user</a:t>
            </a:r>
          </a:p>
          <a:p>
            <a:pPr marL="0" indent="0">
              <a:buNone/>
            </a:pPr>
            <a:r>
              <a:rPr lang="en-ZA" dirty="0" smtClean="0"/>
              <a:t>But</a:t>
            </a:r>
          </a:p>
          <a:p>
            <a:r>
              <a:rPr lang="en-ZA" dirty="0" smtClean="0"/>
              <a:t>Costs to produce</a:t>
            </a:r>
          </a:p>
          <a:p>
            <a:endParaRPr lang="en-ZA" dirty="0"/>
          </a:p>
          <a:p>
            <a:r>
              <a:rPr lang="en-ZA" smtClean="0"/>
              <a:t>Who pays?</a:t>
            </a:r>
            <a:endParaRPr lang="en-ZA" dirty="0"/>
          </a:p>
        </p:txBody>
      </p:sp>
    </p:spTree>
    <p:extLst>
      <p:ext uri="{BB962C8B-B14F-4D97-AF65-F5344CB8AC3E}">
        <p14:creationId xmlns:p14="http://schemas.microsoft.com/office/powerpoint/2010/main" xmlns="" val="4158944713"/>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endParaRPr lang="en-ZA"/>
          </a:p>
        </p:txBody>
      </p:sp>
      <p:pic>
        <p:nvPicPr>
          <p:cNvPr id="8194"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1448" y="20082"/>
            <a:ext cx="9937104" cy="757983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TextBox 3"/>
          <p:cNvSpPr txBox="1"/>
          <p:nvPr/>
        </p:nvSpPr>
        <p:spPr>
          <a:xfrm>
            <a:off x="5944096" y="7194376"/>
            <a:ext cx="4104456" cy="461665"/>
          </a:xfrm>
          <a:prstGeom prst="rect">
            <a:avLst/>
          </a:prstGeom>
          <a:noFill/>
        </p:spPr>
        <p:txBody>
          <a:bodyPr wrap="square" rtlCol="0">
            <a:spAutoFit/>
          </a:bodyPr>
          <a:lstStyle/>
          <a:p>
            <a:r>
              <a:rPr lang="en-ZA" dirty="0" err="1"/>
              <a:t>Dallmeier-Tiessen</a:t>
            </a:r>
            <a:r>
              <a:rPr lang="en-ZA" dirty="0"/>
              <a:t> </a:t>
            </a:r>
            <a:r>
              <a:rPr lang="en-ZA" dirty="0" smtClean="0"/>
              <a:t>et al 2010</a:t>
            </a:r>
            <a:endParaRPr lang="en-ZA"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Costs &amp; benefits</a:t>
            </a:r>
            <a:endParaRPr lang="en-ZA" dirty="0"/>
          </a:p>
        </p:txBody>
      </p:sp>
      <p:sp>
        <p:nvSpPr>
          <p:cNvPr id="3" name="Content Placeholder 2"/>
          <p:cNvSpPr>
            <a:spLocks noGrp="1"/>
          </p:cNvSpPr>
          <p:nvPr>
            <p:ph idx="1"/>
          </p:nvPr>
        </p:nvSpPr>
        <p:spPr/>
        <p:txBody>
          <a:bodyPr/>
          <a:lstStyle/>
          <a:p>
            <a:endParaRPr lang="en-ZA" dirty="0"/>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43496" y="2162685"/>
            <a:ext cx="8712968" cy="474636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TextBox 3"/>
          <p:cNvSpPr txBox="1"/>
          <p:nvPr/>
        </p:nvSpPr>
        <p:spPr>
          <a:xfrm>
            <a:off x="0" y="7035225"/>
            <a:ext cx="10160000" cy="584775"/>
          </a:xfrm>
          <a:prstGeom prst="rect">
            <a:avLst/>
          </a:prstGeom>
          <a:noFill/>
        </p:spPr>
        <p:txBody>
          <a:bodyPr wrap="square" rtlCol="0">
            <a:spAutoFit/>
          </a:bodyPr>
          <a:lstStyle/>
          <a:p>
            <a:pPr algn="ctr"/>
            <a:r>
              <a:rPr lang="en-ZA" sz="1600" dirty="0" smtClean="0">
                <a:latin typeface="Century Gothic" pitchFamily="34" charset="0"/>
              </a:rPr>
              <a:t>Chan, L 24 October 2011 Opportunities for Scholarly Communications in Africa www.vimeo.com/30922669</a:t>
            </a:r>
            <a:endParaRPr lang="en-ZA" sz="1600" dirty="0">
              <a:latin typeface="Century Gothic" pitchFamily="34" charset="0"/>
            </a:endParaRPr>
          </a:p>
        </p:txBody>
      </p:sp>
    </p:spTree>
    <p:extLst>
      <p:ext uri="{BB962C8B-B14F-4D97-AF65-F5344CB8AC3E}">
        <p14:creationId xmlns:p14="http://schemas.microsoft.com/office/powerpoint/2010/main" xmlns="" val="25832637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Types of open access</a:t>
            </a:r>
            <a:endParaRPr lang="en-ZA" dirty="0"/>
          </a:p>
        </p:txBody>
      </p:sp>
      <p:sp>
        <p:nvSpPr>
          <p:cNvPr id="3" name="Text Placeholder 2"/>
          <p:cNvSpPr>
            <a:spLocks noGrp="1"/>
          </p:cNvSpPr>
          <p:nvPr>
            <p:ph type="body" idx="1"/>
          </p:nvPr>
        </p:nvSpPr>
        <p:spPr/>
        <p:txBody>
          <a:bodyPr/>
          <a:lstStyle/>
          <a:p>
            <a:endParaRPr lang="en-ZA"/>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Full circle?</a:t>
            </a:r>
            <a:endParaRPr lang="en-ZA" dirty="0"/>
          </a:p>
        </p:txBody>
      </p:sp>
      <p:sp>
        <p:nvSpPr>
          <p:cNvPr id="3" name="Content Placeholder 2"/>
          <p:cNvSpPr>
            <a:spLocks noGrp="1"/>
          </p:cNvSpPr>
          <p:nvPr>
            <p:ph idx="1"/>
          </p:nvPr>
        </p:nvSpPr>
        <p:spPr/>
        <p:txBody>
          <a:bodyPr/>
          <a:lstStyle/>
          <a:p>
            <a:endParaRPr lang="en-ZA"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150393" y="2081808"/>
            <a:ext cx="5924550" cy="5448300"/>
          </a:xfrm>
          <a:prstGeom prst="rect">
            <a:avLst/>
          </a:prstGeom>
          <a:noFill/>
          <a:ln w="9525">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Oval 3"/>
          <p:cNvSpPr/>
          <p:nvPr/>
        </p:nvSpPr>
        <p:spPr>
          <a:xfrm>
            <a:off x="1551608" y="1757772"/>
            <a:ext cx="2376264" cy="648072"/>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xmlns="" val="2091764200"/>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endParaRPr lang="en-ZA" dirty="0"/>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49794" y="473102"/>
            <a:ext cx="9410700" cy="66579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cxnSp>
        <p:nvCxnSpPr>
          <p:cNvPr id="5" name="Straight Connector 4"/>
          <p:cNvCxnSpPr/>
          <p:nvPr/>
        </p:nvCxnSpPr>
        <p:spPr>
          <a:xfrm>
            <a:off x="7672288" y="3017912"/>
            <a:ext cx="2016224"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216000266"/>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ZA" dirty="0" smtClean="0"/>
              <a:t>Thank you</a:t>
            </a:r>
            <a:endParaRPr lang="en-ZA" dirty="0"/>
          </a:p>
        </p:txBody>
      </p:sp>
      <p:sp>
        <p:nvSpPr>
          <p:cNvPr id="3" name="Subtitle 2"/>
          <p:cNvSpPr>
            <a:spLocks noGrp="1"/>
          </p:cNvSpPr>
          <p:nvPr>
            <p:ph type="subTitle" idx="1"/>
          </p:nvPr>
        </p:nvSpPr>
        <p:spPr/>
        <p:txBody>
          <a:bodyPr/>
          <a:lstStyle/>
          <a:p>
            <a:r>
              <a:rPr lang="en-ZA" dirty="0" smtClean="0">
                <a:hlinkClick r:id="rId2"/>
              </a:rPr>
              <a:t>Laura.Czerniewicz@uct.ac.za</a:t>
            </a:r>
            <a:endParaRPr lang="en-ZA" dirty="0" smtClean="0"/>
          </a:p>
          <a:p>
            <a:r>
              <a:rPr lang="en-ZA" dirty="0" smtClean="0"/>
              <a:t>http://openuct.ac.za</a:t>
            </a:r>
            <a:endParaRPr lang="en-ZA" dirty="0" smtClean="0"/>
          </a:p>
          <a:p>
            <a:endParaRPr lang="en-ZA" dirty="0"/>
          </a:p>
        </p:txBody>
      </p:sp>
      <p:pic>
        <p:nvPicPr>
          <p:cNvPr id="10" name="Picture 2"/>
          <p:cNvPicPr>
            <a:picLocks noChangeAspect="1" noChangeArrowheads="1"/>
          </p:cNvPicPr>
          <p:nvPr/>
        </p:nvPicPr>
        <p:blipFill>
          <a:blip r:embed="rId3" cstate="print"/>
          <a:srcRect/>
          <a:stretch>
            <a:fillRect/>
          </a:stretch>
        </p:blipFill>
        <p:spPr bwMode="auto">
          <a:xfrm rot="10800000" flipH="1" flipV="1">
            <a:off x="4719960" y="7331968"/>
            <a:ext cx="808066" cy="288032"/>
          </a:xfrm>
          <a:prstGeom prst="rect">
            <a:avLst/>
          </a:prstGeom>
          <a:noFill/>
          <a:ln w="9525">
            <a:noFill/>
            <a:miter lim="800000"/>
            <a:headEnd/>
            <a:tailEnd/>
          </a:ln>
        </p:spPr>
      </p:pic>
    </p:spTree>
    <p:extLst>
      <p:ext uri="{BB962C8B-B14F-4D97-AF65-F5344CB8AC3E}">
        <p14:creationId xmlns:p14="http://schemas.microsoft.com/office/powerpoint/2010/main" xmlns="" val="22522488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759520" y="929680"/>
            <a:ext cx="8636000" cy="1271588"/>
          </a:xfrm>
        </p:spPr>
        <p:txBody>
          <a:bodyPr/>
          <a:lstStyle/>
          <a:p>
            <a:r>
              <a:rPr lang="nl-NL" sz="4000" dirty="0">
                <a:solidFill>
                  <a:srgbClr val="0033CC"/>
                </a:solidFill>
              </a:rPr>
              <a:t>Open Access </a:t>
            </a:r>
            <a:r>
              <a:rPr lang="nl-NL" sz="4000" b="1" dirty="0" smtClean="0">
                <a:solidFill>
                  <a:schemeClr val="accent1">
                    <a:lumMod val="75000"/>
                  </a:schemeClr>
                </a:solidFill>
              </a:rPr>
              <a:t>The Green Route</a:t>
            </a:r>
            <a:endParaRPr lang="en-GB" sz="4000" b="1" dirty="0">
              <a:solidFill>
                <a:schemeClr val="accent1">
                  <a:lumMod val="75000"/>
                </a:schemeClr>
              </a:solidFill>
            </a:endParaRPr>
          </a:p>
        </p:txBody>
      </p:sp>
      <p:sp>
        <p:nvSpPr>
          <p:cNvPr id="74755" name="Rectangle 3"/>
          <p:cNvSpPr>
            <a:spLocks noGrp="1" noChangeArrowheads="1"/>
          </p:cNvSpPr>
          <p:nvPr>
            <p:ph type="body" idx="1"/>
          </p:nvPr>
        </p:nvSpPr>
        <p:spPr>
          <a:xfrm>
            <a:off x="759520" y="2476699"/>
            <a:ext cx="8636000" cy="5138117"/>
          </a:xfrm>
        </p:spPr>
        <p:txBody>
          <a:bodyPr/>
          <a:lstStyle/>
          <a:p>
            <a:pPr>
              <a:lnSpc>
                <a:spcPct val="90000"/>
              </a:lnSpc>
            </a:pPr>
            <a:r>
              <a:rPr lang="nl-NL" sz="2800" dirty="0" smtClean="0"/>
              <a:t>Self archiving</a:t>
            </a:r>
          </a:p>
          <a:p>
            <a:pPr lvl="1">
              <a:lnSpc>
                <a:spcPct val="90000"/>
              </a:lnSpc>
            </a:pPr>
            <a:r>
              <a:rPr lang="nl-NL" dirty="0" smtClean="0"/>
              <a:t>Institutional </a:t>
            </a:r>
            <a:r>
              <a:rPr lang="nl-NL" dirty="0"/>
              <a:t>Repositories </a:t>
            </a:r>
            <a:endParaRPr lang="nl-NL" dirty="0" smtClean="0"/>
          </a:p>
          <a:p>
            <a:pPr lvl="1">
              <a:lnSpc>
                <a:spcPct val="90000"/>
              </a:lnSpc>
            </a:pPr>
            <a:r>
              <a:rPr lang="nl-NL" dirty="0" smtClean="0"/>
              <a:t>Subject Repositories</a:t>
            </a:r>
          </a:p>
          <a:p>
            <a:pPr lvl="1">
              <a:lnSpc>
                <a:spcPct val="90000"/>
              </a:lnSpc>
            </a:pPr>
            <a:r>
              <a:rPr lang="nl-NL" dirty="0" smtClean="0"/>
              <a:t>Departmental, research project, individual websites</a:t>
            </a:r>
          </a:p>
          <a:p>
            <a:pPr lvl="1">
              <a:lnSpc>
                <a:spcPct val="90000"/>
              </a:lnSpc>
            </a:pPr>
            <a:endParaRPr lang="nl-NL" dirty="0" smtClean="0"/>
          </a:p>
          <a:p>
            <a:pPr>
              <a:lnSpc>
                <a:spcPct val="90000"/>
              </a:lnSpc>
            </a:pPr>
            <a:r>
              <a:rPr lang="nl-NL" sz="2800" dirty="0" smtClean="0"/>
              <a:t>Archiving of a version</a:t>
            </a:r>
          </a:p>
          <a:p>
            <a:pPr>
              <a:lnSpc>
                <a:spcPct val="90000"/>
              </a:lnSpc>
            </a:pPr>
            <a:endParaRPr lang="nl-NL" sz="2800" dirty="0" smtClean="0"/>
          </a:p>
          <a:p>
            <a:pPr>
              <a:lnSpc>
                <a:spcPct val="90000"/>
              </a:lnSpc>
            </a:pPr>
            <a:r>
              <a:rPr lang="nl-NL" sz="2800" dirty="0" smtClean="0"/>
              <a:t>Check Sherpa Romeo for publisher agreements</a:t>
            </a:r>
            <a:endParaRPr lang="nl-NL" sz="2800" dirty="0"/>
          </a:p>
          <a:p>
            <a:pPr>
              <a:lnSpc>
                <a:spcPct val="90000"/>
              </a:lnSpc>
            </a:pPr>
            <a:endParaRPr lang="nl-NL" sz="2000" dirty="0">
              <a:latin typeface="Calibri" pitchFamily="34" charset="0"/>
            </a:endParaRPr>
          </a:p>
          <a:p>
            <a:pPr>
              <a:lnSpc>
                <a:spcPct val="90000"/>
              </a:lnSpc>
            </a:pPr>
            <a:endParaRPr lang="nl-NL" sz="2000" dirty="0">
              <a:latin typeface="Calibri" pitchFamily="34" charset="0"/>
            </a:endParaRPr>
          </a:p>
          <a:p>
            <a:pPr>
              <a:lnSpc>
                <a:spcPct val="90000"/>
              </a:lnSpc>
            </a:pPr>
            <a:endParaRPr lang="nl-NL" sz="2000" dirty="0">
              <a:latin typeface="Calibri" pitchFamily="34" charset="0"/>
            </a:endParaRPr>
          </a:p>
          <a:p>
            <a:pPr>
              <a:lnSpc>
                <a:spcPct val="90000"/>
              </a:lnSpc>
            </a:pPr>
            <a:endParaRPr lang="en-GB" sz="2000" dirty="0">
              <a:latin typeface="Calibri"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 y="1289720"/>
            <a:ext cx="11417393" cy="547260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32528940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2&quot; unique_id=&quot;10002&quot;&gt;&lt;object type=&quot;3&quot; unique_id=&quot;10003&quot;&gt;&lt;property id=&quot;20148&quot; value=&quot;5&quot;/&gt;&lt;property id=&quot;20300&quot; value=&quot;Slide 1&quot;/&gt;&lt;property id=&quot;20307&quot; value=&quot;322&quot;/&gt;&lt;/object&gt;&lt;object type=&quot;3&quot; unique_id=&quot;10006&quot;&gt;&lt;property id=&quot;20148&quot; value=&quot;5&quot;/&gt;&lt;property id=&quot;20300&quot; value=&quot;Slide 2 - &amp;quot;What is open access? &amp;quot;&quot;/&gt;&lt;property id=&quot;20307&quot; value=&quot;257&quot;/&gt;&lt;/object&gt;&lt;object type=&quot;3&quot; unique_id=&quot;10007&quot;&gt;&lt;property id=&quot;20148&quot; value=&quot;5&quot;/&gt;&lt;property id=&quot;20300&quot; value=&quot;Slide 6&quot;/&gt;&lt;property id=&quot;20307&quot; value=&quot;332&quot;/&gt;&lt;/object&gt;&lt;object type=&quot;3&quot; unique_id=&quot;10009&quot;&gt;&lt;property id=&quot;20148&quot; value=&quot;5&quot;/&gt;&lt;property id=&quot;20300&quot; value=&quot;Slide 42 - &amp;quot;OA policy development &amp;quot;&quot;/&gt;&lt;property id=&quot;20307&quot; value=&quot;390&quot;/&gt;&lt;/object&gt;&lt;object type=&quot;3&quot; unique_id=&quot;10010&quot;&gt;&lt;property id=&quot;20148&quot; value=&quot;5&quot;/&gt;&lt;property id=&quot;20300&quot; value=&quot;Slide 43&quot;/&gt;&lt;property id=&quot;20307&quot; value=&quot;384&quot;/&gt;&lt;/object&gt;&lt;object type=&quot;3&quot; unique_id=&quot;10011&quot;&gt;&lt;property id=&quot;20148&quot; value=&quot;5&quot;/&gt;&lt;property id=&quot;20300&quot; value=&quot;Slide 44 - &amp;quot;The World Bank&amp;quot;&quot;/&gt;&lt;property id=&quot;20307&quot; value=&quot;383&quot;/&gt;&lt;/object&gt;&lt;object type=&quot;3&quot; unique_id=&quot;10012&quot;&gt;&lt;property id=&quot;20148&quot; value=&quot;5&quot;/&gt;&lt;property id=&quot;20300&quot; value=&quot;Slide 45 - &amp;quot;National and regional governments&amp;quot;&quot;/&gt;&lt;property id=&quot;20307&quot; value=&quot;391&quot;/&gt;&lt;/object&gt;&lt;object type=&quot;3&quot; unique_id=&quot;10013&quot;&gt;&lt;property id=&quot;20148&quot; value=&quot;5&quot;/&gt;&lt;property id=&quot;20300&quot; value=&quot;Slide 46&quot;/&gt;&lt;property id=&quot;20307&quot; value=&quot;385&quot;/&gt;&lt;/object&gt;&lt;object type=&quot;3&quot; unique_id=&quot;10014&quot;&gt;&lt;property id=&quot;20148&quot; value=&quot;5&quot;/&gt;&lt;property id=&quot;20300&quot; value=&quot;Slide 47&quot;/&gt;&lt;property id=&quot;20307&quot; value=&quot;386&quot;/&gt;&lt;/object&gt;&lt;object type=&quot;3&quot; unique_id=&quot;10015&quot;&gt;&lt;property id=&quot;20148&quot; value=&quot;5&quot;/&gt;&lt;property id=&quot;20300&quot; value=&quot;Slide 48 - &amp;quot;Research councils and funders&amp;quot;&quot;/&gt;&lt;property id=&quot;20307&quot; value=&quot;392&quot;/&gt;&lt;/object&gt;&lt;object type=&quot;3&quot; unique_id=&quot;10016&quot;&gt;&lt;property id=&quot;20148&quot; value=&quot;5&quot;/&gt;&lt;property id=&quot;20300&quot; value=&quot;Slide 49&quot;/&gt;&lt;property id=&quot;20307&quot; value=&quot;393&quot;/&gt;&lt;/object&gt;&lt;object type=&quot;3&quot; unique_id=&quot;10017&quot;&gt;&lt;property id=&quot;20148&quot; value=&quot;5&quot;/&gt;&lt;property id=&quot;20300&quot; value=&quot;Slide 50&quot;/&gt;&lt;property id=&quot;20307&quot; value=&quot;394&quot;/&gt;&lt;/object&gt;&lt;object type=&quot;3&quot; unique_id=&quot;10018&quot;&gt;&lt;property id=&quot;20148&quot; value=&quot;5&quot;/&gt;&lt;property id=&quot;20300&quot; value=&quot;Slide 51&quot;/&gt;&lt;property id=&quot;20307&quot; value=&quot;395&quot;/&gt;&lt;/object&gt;&lt;object type=&quot;3&quot; unique_id=&quot;10019&quot;&gt;&lt;property id=&quot;20148&quot; value=&quot;5&quot;/&gt;&lt;property id=&quot;20300&quot; value=&quot;Slide 4 - &amp;quot;Content types&amp;quot;&quot;/&gt;&lt;property id=&quot;20307&quot; value=&quot;334&quot;/&gt;&lt;/object&gt;&lt;object type=&quot;3&quot; unique_id=&quot;10020&quot;&gt;&lt;property id=&quot;20148&quot; value=&quot;5&quot;/&gt;&lt;property id=&quot;20300&quot; value=&quot;Slide 8 - &amp;quot;Open Access The Green Route&amp;quot;&quot;/&gt;&lt;property id=&quot;20307&quot; value=&quot;282&quot;/&gt;&lt;/object&gt;&lt;object type=&quot;3&quot; unique_id=&quot;10021&quot;&gt;&lt;property id=&quot;20148&quot; value=&quot;5&quot;/&gt;&lt;property id=&quot;20300&quot; value=&quot;Slide 9&quot;/&gt;&lt;property id=&quot;20307&quot; value=&quot;323&quot;/&gt;&lt;/object&gt;&lt;object type=&quot;3&quot; unique_id=&quot;10022&quot;&gt;&lt;property id=&quot;20148&quot; value=&quot;5&quot;/&gt;&lt;property id=&quot;20300&quot; value=&quot;Slide 10&quot;/&gt;&lt;property id=&quot;20307&quot; value=&quot;335&quot;/&gt;&lt;/object&gt;&lt;object type=&quot;3&quot; unique_id=&quot;10023&quot;&gt;&lt;property id=&quot;20148&quot; value=&quot;5&quot;/&gt;&lt;property id=&quot;20300&quot; value=&quot;Slide 11&quot;/&gt;&lt;property id=&quot;20307&quot; value=&quot;336&quot;/&gt;&lt;/object&gt;&lt;object type=&quot;3&quot; unique_id=&quot;10024&quot;&gt;&lt;property id=&quot;20148&quot; value=&quot;5&quot;/&gt;&lt;property id=&quot;20300&quot; value=&quot;Slide 12&quot;/&gt;&lt;property id=&quot;20307&quot; value=&quot;327&quot;/&gt;&lt;/object&gt;&lt;object type=&quot;3&quot; unique_id=&quot;10025&quot;&gt;&lt;property id=&quot;20148&quot; value=&quot;5&quot;/&gt;&lt;property id=&quot;20300&quot; value=&quot;Slide 13&quot;/&gt;&lt;property id=&quot;20307&quot; value=&quot;338&quot;/&gt;&lt;/object&gt;&lt;object type=&quot;3&quot; unique_id=&quot;10026&quot;&gt;&lt;property id=&quot;20148&quot; value=&quot;5&quot;/&gt;&lt;property id=&quot;20300&quot; value=&quot;Slide 14&quot;/&gt;&lt;property id=&quot;20307&quot; value=&quot;337&quot;/&gt;&lt;/object&gt;&lt;object type=&quot;3&quot; unique_id=&quot;10027&quot;&gt;&lt;property id=&quot;20148&quot; value=&quot;5&quot;/&gt;&lt;property id=&quot;20300&quot; value=&quot;Slide 15 - &amp;quot;Open Access The Gold Route&amp;quot;&quot;/&gt;&lt;property id=&quot;20307&quot; value=&quot;291&quot;/&gt;&lt;/object&gt;&lt;object type=&quot;3&quot; unique_id=&quot;10030&quot;&gt;&lt;property id=&quot;20148&quot; value=&quot;5&quot;/&gt;&lt;property id=&quot;20300&quot; value=&quot;Slide 16&quot;/&gt;&lt;property id=&quot;20307&quot; value=&quot;326&quot;/&gt;&lt;/object&gt;&lt;object type=&quot;3&quot; unique_id=&quot;10032&quot;&gt;&lt;property id=&quot;20148&quot; value=&quot;5&quot;/&gt;&lt;property id=&quot;20300&quot; value=&quot;Slide 52 - &amp;quot;the developing world&amp;quot;&quot;/&gt;&lt;property id=&quot;20307&quot; value=&quot;347&quot;/&gt;&lt;/object&gt;&lt;object type=&quot;3&quot; unique_id=&quot;10033&quot;&gt;&lt;property id=&quot;20148&quot; value=&quot;5&quot;/&gt;&lt;property id=&quot;20300&quot; value=&quot;Slide 53&quot;/&gt;&lt;property id=&quot;20307&quot; value=&quot;359&quot;/&gt;&lt;/object&gt;&lt;object type=&quot;3&quot; unique_id=&quot;10034&quot;&gt;&lt;property id=&quot;20148&quot; value=&quot;5&quot;/&gt;&lt;property id=&quot;20300&quot; value=&quot;Slide 54&quot;/&gt;&lt;property id=&quot;20307&quot; value=&quot;388&quot;/&gt;&lt;/object&gt;&lt;object type=&quot;3&quot; unique_id=&quot;10035&quot;&gt;&lt;property id=&quot;20148&quot; value=&quot;5&quot;/&gt;&lt;property id=&quot;20300&quot; value=&quot;Slide 55&quot;/&gt;&lt;property id=&quot;20307&quot; value=&quot;348&quot;/&gt;&lt;/object&gt;&lt;object type=&quot;3&quot; unique_id=&quot;10036&quot;&gt;&lt;property id=&quot;20148&quot; value=&quot;5&quot;/&gt;&lt;property id=&quot;20300&quot; value=&quot;Slide 56&quot;/&gt;&lt;property id=&quot;20307&quot; value=&quot;349&quot;/&gt;&lt;/object&gt;&lt;object type=&quot;3&quot; unique_id=&quot;10037&quot;&gt;&lt;property id=&quot;20148&quot; value=&quot;5&quot;/&gt;&lt;property id=&quot;20300&quot; value=&quot;Slide 70 - &amp;quot;Full circle?&amp;quot;&quot;/&gt;&lt;property id=&quot;20307&quot; value=&quot;360&quot;/&gt;&lt;/object&gt;&lt;object type=&quot;3&quot; unique_id=&quot;10038&quot;&gt;&lt;property id=&quot;20148&quot; value=&quot;5&quot;/&gt;&lt;property id=&quot;20300&quot; value=&quot;Slide 71&quot;/&gt;&lt;property id=&quot;20307&quot; value=&quot;363&quot;/&gt;&lt;/object&gt;&lt;object type=&quot;3&quot; unique_id=&quot;10045&quot;&gt;&lt;property id=&quot;20148&quot; value=&quot;5&quot;/&gt;&lt;property id=&quot;20300&quot; value=&quot;Slide 57 - &amp;quot;ISSUES&amp;quot;&quot;/&gt;&lt;property id=&quot;20307&quot; value=&quot;364&quot;/&gt;&lt;/object&gt;&lt;object type=&quot;3&quot; unique_id=&quot;10046&quot;&gt;&lt;property id=&quot;20148&quot; value=&quot;5&quot;/&gt;&lt;property id=&quot;20300&quot; value=&quot;Slide 58 - &amp;quot;Concern: quality&amp;quot;&quot;/&gt;&lt;property id=&quot;20307&quot; value=&quot;293&quot;/&gt;&lt;/object&gt;&lt;object type=&quot;3&quot; unique_id=&quot;10047&quot;&gt;&lt;property id=&quot;20148&quot; value=&quot;5&quot;/&gt;&lt;property id=&quot;20300&quot; value=&quot;Slide 59&quot;/&gt;&lt;property id=&quot;20307&quot; value=&quot;352&quot;/&gt;&lt;/object&gt;&lt;object type=&quot;3&quot; unique_id=&quot;10049&quot;&gt;&lt;property id=&quot;20148&quot; value=&quot;5&quot;/&gt;&lt;property id=&quot;20300&quot; value=&quot;Slide 61 - &amp;quot;Concerns: not in my discipline&amp;quot;&quot;/&gt;&lt;property id=&quot;20307&quot; value=&quot;299&quot;/&gt;&lt;/object&gt;&lt;object type=&quot;3&quot; unique_id=&quot;10050&quot;&gt;&lt;property id=&quot;20148&quot; value=&quot;5&quot;/&gt;&lt;property id=&quot;20300&quot; value=&quot;Slide 62&quot;/&gt;&lt;property id=&quot;20307&quot; value=&quot;354&quot;/&gt;&lt;/object&gt;&lt;object type=&quot;3&quot; unique_id=&quot;10051&quot;&gt;&lt;property id=&quot;20148&quot; value=&quot;5&quot;/&gt;&lt;property id=&quot;20300&quot; value=&quot;Slide 63&quot;/&gt;&lt;property id=&quot;20307&quot; value=&quot;380&quot;/&gt;&lt;/object&gt;&lt;object type=&quot;3&quot; unique_id=&quot;10053&quot;&gt;&lt;property id=&quot;20148&quot; value=&quot;5&quot;/&gt;&lt;property id=&quot;20300&quot; value=&quot;Slide 64&quot;/&gt;&lt;property id=&quot;20307&quot; value=&quot;367&quot;/&gt;&lt;/object&gt;&lt;object type=&quot;3&quot; unique_id=&quot;10054&quot;&gt;&lt;property id=&quot;20148&quot; value=&quot;5&quot;/&gt;&lt;property id=&quot;20300&quot; value=&quot;Slide 65 - &amp;quot;Concern: lose control&amp;quot;&quot;/&gt;&lt;property id=&quot;20307&quot; value=&quot;300&quot;/&gt;&lt;/object&gt;&lt;object type=&quot;3&quot; unique_id=&quot;10056&quot;&gt;&lt;property id=&quot;20148&quot; value=&quot;5&quot;/&gt;&lt;property id=&quot;20300&quot; value=&quot;Slide 67 - &amp;quot;Concern: Funding &amp;amp;costs&amp;quot;&quot;/&gt;&lt;property id=&quot;20307&quot; value=&quot;368&quot;/&gt;&lt;/object&gt;&lt;object type=&quot;3&quot; unique_id=&quot;10057&quot;&gt;&lt;property id=&quot;20148&quot; value=&quot;5&quot;/&gt;&lt;property id=&quot;20300&quot; value=&quot;Slide 68&quot;/&gt;&lt;property id=&quot;20307&quot; value=&quot;296&quot;/&gt;&lt;/object&gt;&lt;object type=&quot;3&quot; unique_id=&quot;10058&quot;&gt;&lt;property id=&quot;20148&quot; value=&quot;5&quot;/&gt;&lt;property id=&quot;20300&quot; value=&quot;Slide 69 - &amp;quot;Costs &amp;amp; benefits&amp;quot;&quot;/&gt;&lt;property id=&quot;20307&quot; value=&quot;369&quot;/&gt;&lt;/object&gt;&lt;object type=&quot;3&quot; unique_id=&quot;10069&quot;&gt;&lt;property id=&quot;20148&quot; value=&quot;5&quot;/&gt;&lt;property id=&quot;20300&quot; value=&quot;Slide 72 - &amp;quot;Thank you&amp;quot;&quot;/&gt;&lt;property id=&quot;20307&quot; value=&quot;377&quot;/&gt;&lt;/object&gt;&lt;object type=&quot;3&quot; unique_id=&quot;12554&quot;&gt;&lt;property id=&quot;20148&quot; value=&quot;5&quot;/&gt;&lt;property id=&quot;20300&quot; value=&quot;Slide 3&quot;/&gt;&lt;property id=&quot;20307&quot; value=&quot;396&quot;/&gt;&lt;/object&gt;&lt;object type=&quot;3&quot; unique_id=&quot;12555&quot;&gt;&lt;property id=&quot;20148&quot; value=&quot;5&quot;/&gt;&lt;property id=&quot;20300&quot; value=&quot;Slide 5 - &amp;quot;History&amp;quot;&quot;/&gt;&lt;property id=&quot;20307&quot; value=&quot;428&quot;/&gt;&lt;/object&gt;&lt;object type=&quot;3&quot; unique_id=&quot;12556&quot;&gt;&lt;property id=&quot;20148&quot; value=&quot;5&quot;/&gt;&lt;property id=&quot;20300&quot; value=&quot;Slide 17&quot;/&gt;&lt;property id=&quot;20307&quot; value=&quot;401&quot;/&gt;&lt;/object&gt;&lt;object type=&quot;3&quot; unique_id=&quot;12557&quot;&gt;&lt;property id=&quot;20148&quot; value=&quot;5&quot;/&gt;&lt;property id=&quot;20300&quot; value=&quot;Slide 18&quot;/&gt;&lt;property id=&quot;20307&quot; value=&quot;402&quot;/&gt;&lt;/object&gt;&lt;object type=&quot;3&quot; unique_id=&quot;12558&quot;&gt;&lt;property id=&quot;20148&quot; value=&quot;5&quot;/&gt;&lt;property id=&quot;20300&quot; value=&quot;Slide 19 - &amp;quot;Openness provides access&amp;quot;&quot;/&gt;&lt;property id=&quot;20307&quot; value=&quot;421&quot;/&gt;&lt;/object&gt;&lt;object type=&quot;3&quot; unique_id=&quot;12559&quot;&gt;&lt;property id=&quot;20148&quot; value=&quot;5&quot;/&gt;&lt;property id=&quot;20300&quot; value=&quot;Slide 20&quot;/&gt;&lt;property id=&quot;20307&quot; value=&quot;422&quot;/&gt;&lt;/object&gt;&lt;object type=&quot;3&quot; unique_id=&quot;12560&quot;&gt;&lt;property id=&quot;20148&quot; value=&quot;5&quot;/&gt;&lt;property id=&quot;20300&quot; value=&quot;Slide 21 - &amp;quot;Openness enables Development&amp;quot;&quot;/&gt;&lt;property id=&quot;20307&quot; value=&quot;405&quot;/&gt;&lt;/object&gt;&lt;object type=&quot;3&quot; unique_id=&quot;12561&quot;&gt;&lt;property id=&quot;20148&quot; value=&quot;5&quot;/&gt;&lt;property id=&quot;20300&quot; value=&quot;Slide 22&quot;/&gt;&lt;property id=&quot;20307&quot; value=&quot;406&quot;/&gt;&lt;/object&gt;&lt;object type=&quot;3&quot; unique_id=&quot;12562&quot;&gt;&lt;property id=&quot;20148&quot; value=&quot;5&quot;/&gt;&lt;property id=&quot;20300&quot; value=&quot;Slide 23 - &amp;quot;A case: the sleeping sickness test&amp;quot;&quot;/&gt;&lt;property id=&quot;20307&quot; value=&quot;407&quot;/&gt;&lt;/object&gt;&lt;object type=&quot;3&quot; unique_id=&quot;12563&quot;&gt;&lt;property id=&quot;20148&quot; value=&quot;5&quot;/&gt;&lt;property id=&quot;20300&quot; value=&quot;Slide 24 - &amp;quot;Openness enables participation&amp;quot;&quot;/&gt;&lt;property id=&quot;20307&quot; value=&quot;408&quot;/&gt;&lt;/object&gt;&lt;object type=&quot;3&quot; unique_id=&quot;12564&quot;&gt;&lt;property id=&quot;20148&quot; value=&quot;5&quot;/&gt;&lt;property id=&quot;20300&quot; value=&quot;Slide 25&quot;/&gt;&lt;property id=&quot;20307&quot; value=&quot;409&quot;/&gt;&lt;/object&gt;&lt;object type=&quot;3&quot; unique_id=&quot;12565&quot;&gt;&lt;property id=&quot;20148&quot; value=&quot;5&quot;/&gt;&lt;property id=&quot;20300&quot; value=&quot;Slide 26&quot;/&gt;&lt;property id=&quot;20307&quot; value=&quot;410&quot;/&gt;&lt;/object&gt;&lt;object type=&quot;3&quot; unique_id=&quot;12567&quot;&gt;&lt;property id=&quot;20148&quot; value=&quot;5&quot;/&gt;&lt;property id=&quot;20300&quot; value=&quot;Slide 27&quot;/&gt;&lt;property id=&quot;20307&quot; value=&quot;412&quot;/&gt;&lt;/object&gt;&lt;object type=&quot;3&quot; unique_id=&quot;12568&quot;&gt;&lt;property id=&quot;20148&quot; value=&quot;5&quot;/&gt;&lt;property id=&quot;20300&quot; value=&quot;Slide 28&quot;/&gt;&lt;property id=&quot;20307&quot; value=&quot;413&quot;/&gt;&lt;/object&gt;&lt;object type=&quot;3&quot; unique_id=&quot;12569&quot;&gt;&lt;property id=&quot;20148&quot; value=&quot;5&quot;/&gt;&lt;property id=&quot;20300&quot; value=&quot;Slide 29&quot;/&gt;&lt;property id=&quot;20307&quot; value=&quot;414&quot;/&gt;&lt;/object&gt;&lt;object type=&quot;3&quot; unique_id=&quot;12570&quot;&gt;&lt;property id=&quot;20148&quot; value=&quot;5&quot;/&gt;&lt;property id=&quot;20300&quot; value=&quot;Slide 30 - &amp;quot;Openness enables Innovation&amp;quot;&quot;/&gt;&lt;property id=&quot;20307&quot; value=&quot;415&quot;/&gt;&lt;/object&gt;&lt;object type=&quot;3&quot; unique_id=&quot;12571&quot;&gt;&lt;property id=&quot;20148&quot; value=&quot;5&quot;/&gt;&lt;property id=&quot;20300&quot; value=&quot;Slide 31 - &amp;quot;Open access benefits the private sector&amp;quot;&quot;/&gt;&lt;property id=&quot;20307&quot; value=&quot;416&quot;/&gt;&lt;/object&gt;&lt;object type=&quot;3&quot; unique_id=&quot;12572&quot;&gt;&lt;property id=&quot;20148&quot; value=&quot;5&quot;/&gt;&lt;property id=&quot;20300&quot; value=&quot;Slide 32 - &amp;quot;Openness increases visibility&amp;quot;&quot;/&gt;&lt;property id=&quot;20307&quot; value=&quot;417&quot;/&gt;&lt;/object&gt;&lt;object type=&quot;3&quot; unique_id=&quot;12573&quot;&gt;&lt;property id=&quot;20148&quot; value=&quot;5&quot;/&gt;&lt;property id=&quot;20300&quot; value=&quot;Slide 33&quot;/&gt;&lt;property id=&quot;20307&quot; value=&quot;418&quot;/&gt;&lt;/object&gt;&lt;object type=&quot;3&quot; unique_id=&quot;12574&quot;&gt;&lt;property id=&quot;20148&quot; value=&quot;5&quot;/&gt;&lt;property id=&quot;20300&quot; value=&quot;Slide 34&quot;/&gt;&lt;property id=&quot;20307&quot; value=&quot;419&quot;/&gt;&lt;/object&gt;&lt;object type=&quot;3&quot; unique_id=&quot;12575&quot;&gt;&lt;property id=&quot;20148&quot; value=&quot;5&quot;/&gt;&lt;property id=&quot;20300&quot; value=&quot;Slide 35&quot;/&gt;&lt;property id=&quot;20307&quot; value=&quot;420&quot;/&gt;&lt;/object&gt;&lt;object type=&quot;3&quot; unique_id=&quot;12576&quot;&gt;&lt;property id=&quot;20148&quot; value=&quot;5&quot;/&gt;&lt;property id=&quot;20300&quot; value=&quot;Slide 36 - &amp;quot;OA and impact &amp;quot;&quot;/&gt;&lt;property id=&quot;20307&quot; value=&quot;424&quot;/&gt;&lt;/object&gt;&lt;object type=&quot;3&quot; unique_id=&quot;12577&quot;&gt;&lt;property id=&quot;20148&quot; value=&quot;5&quot;/&gt;&lt;property id=&quot;20300&quot; value=&quot;Slide 37 - &amp;quot;The OA advantage&amp;quot;&quot;/&gt;&lt;property id=&quot;20307&quot; value=&quot;425&quot;/&gt;&lt;/object&gt;&lt;object type=&quot;3&quot; unique_id=&quot;12578&quot;&gt;&lt;property id=&quot;20148&quot; value=&quot;5&quot;/&gt;&lt;property id=&quot;20300&quot; value=&quot;Slide 39 - &amp;quot;Openness is essential for all students &amp;amp; ex-students&amp;quot;&quot;/&gt;&lt;property id=&quot;20307&quot; value=&quot;426&quot;/&gt;&lt;/object&gt;&lt;object type=&quot;3&quot; unique_id=&quot;12579&quot;&gt;&lt;property id=&quot;20148&quot; value=&quot;5&quot;/&gt;&lt;property id=&quot;20300&quot; value=&quot;Slide 40 - &amp;quot;Student support&amp;quot;&quot;/&gt;&lt;property id=&quot;20307&quot; value=&quot;423&quot;/&gt;&lt;/object&gt;&lt;object type=&quot;3&quot; unique_id=&quot;12580&quot;&gt;&lt;property id=&quot;20148&quot; value=&quot;5&quot;/&gt;&lt;property id=&quot;20300&quot; value=&quot;Slide 41 - &amp;quot;Open access is becoming mainstream&amp;quot;&quot;/&gt;&lt;property id=&quot;20307&quot; value=&quot;427&quot;/&gt;&lt;/object&gt;&lt;object type=&quot;3&quot; unique_id=&quot;12581&quot;&gt;&lt;property id=&quot;20148&quot; value=&quot;5&quot;/&gt;&lt;property id=&quot;20300&quot; value=&quot;Slide 66 - &amp;quot;Enabling legal frameworks&amp;quot;&quot;/&gt;&lt;property id=&quot;20307&quot; value=&quot;400&quot;/&gt;&lt;/object&gt;&lt;object type=&quot;3&quot; unique_id=&quot;13102&quot;&gt;&lt;property id=&quot;20148&quot; value=&quot;5&quot;/&gt;&lt;property id=&quot;20300&quot; value=&quot;Slide 38 - &amp;quot;OA impact: developing countries&amp;quot;&quot;/&gt;&lt;property id=&quot;20307&quot; value=&quot;429&quot;/&gt;&lt;/object&gt;&lt;object type=&quot;3&quot; unique_id=&quot;13574&quot;&gt;&lt;property id=&quot;20148&quot; value=&quot;5&quot;/&gt;&lt;property id=&quot;20300&quot; value=&quot;Slide 7 - &amp;quot;Types of open access&amp;quot;&quot;/&gt;&lt;property id=&quot;20307&quot; value=&quot;431&quot;/&gt;&lt;/object&gt;&lt;object type=&quot;3&quot; unique_id=&quot;13575&quot;&gt;&lt;property id=&quot;20148&quot; value=&quot;5&quot;/&gt;&lt;property id=&quot;20300&quot; value=&quot;Slide 60&quot;/&gt;&lt;property id=&quot;20307&quot; value=&quot;430&quot;/&gt;&lt;/object&gt;&lt;/object&gt;&lt;object type=&quot;8&quot; unique_id=&quot;10138&quot;&gt;&lt;/object&gt;&lt;/object&gt;&lt;/database&gt;"/>
  <p:tag name="SECTOMILLISECCONVERTED" val="1"/>
</p:tagLst>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3225</TotalTime>
  <Words>2237</Words>
  <Application>Microsoft Office PowerPoint</Application>
  <PresentationFormat>Custom</PresentationFormat>
  <Paragraphs>336</Paragraphs>
  <Slides>72</Slides>
  <Notes>36</Notes>
  <HiddenSlides>0</HiddenSlides>
  <MMClips>0</MMClips>
  <ScaleCrop>false</ScaleCrop>
  <HeadingPairs>
    <vt:vector size="4" baseType="variant">
      <vt:variant>
        <vt:lpstr>Theme</vt:lpstr>
      </vt:variant>
      <vt:variant>
        <vt:i4>1</vt:i4>
      </vt:variant>
      <vt:variant>
        <vt:lpstr>Slide Titles</vt:lpstr>
      </vt:variant>
      <vt:variant>
        <vt:i4>72</vt:i4>
      </vt:variant>
    </vt:vector>
  </HeadingPairs>
  <TitlesOfParts>
    <vt:vector size="73" baseType="lpstr">
      <vt:lpstr>Default Design</vt:lpstr>
      <vt:lpstr>Slide 1</vt:lpstr>
      <vt:lpstr>What is open access? </vt:lpstr>
      <vt:lpstr>Slide 3</vt:lpstr>
      <vt:lpstr>Content types</vt:lpstr>
      <vt:lpstr>History</vt:lpstr>
      <vt:lpstr>Slide 6</vt:lpstr>
      <vt:lpstr>Types of open access</vt:lpstr>
      <vt:lpstr>Open Access The Green Route</vt:lpstr>
      <vt:lpstr>Slide 9</vt:lpstr>
      <vt:lpstr>Slide 10</vt:lpstr>
      <vt:lpstr>Slide 11</vt:lpstr>
      <vt:lpstr>Slide 12</vt:lpstr>
      <vt:lpstr>Slide 13</vt:lpstr>
      <vt:lpstr>Slide 14</vt:lpstr>
      <vt:lpstr>Open Access The Gold Route</vt:lpstr>
      <vt:lpstr>Slide 16</vt:lpstr>
      <vt:lpstr>Slide 17</vt:lpstr>
      <vt:lpstr>Slide 18</vt:lpstr>
      <vt:lpstr>Openness provides access</vt:lpstr>
      <vt:lpstr>Slide 20</vt:lpstr>
      <vt:lpstr>Openness enables Development</vt:lpstr>
      <vt:lpstr>Slide 22</vt:lpstr>
      <vt:lpstr>A case: the sleeping sickness test</vt:lpstr>
      <vt:lpstr>Openness enables participation</vt:lpstr>
      <vt:lpstr>Slide 25</vt:lpstr>
      <vt:lpstr>Slide 26</vt:lpstr>
      <vt:lpstr>Slide 27</vt:lpstr>
      <vt:lpstr>Slide 28</vt:lpstr>
      <vt:lpstr>Slide 29</vt:lpstr>
      <vt:lpstr>Openness enables Innovation</vt:lpstr>
      <vt:lpstr>Open access benefits the private sector</vt:lpstr>
      <vt:lpstr>Openness increases visibility</vt:lpstr>
      <vt:lpstr>Slide 33</vt:lpstr>
      <vt:lpstr>Slide 34</vt:lpstr>
      <vt:lpstr>Slide 35</vt:lpstr>
      <vt:lpstr>OA and impact </vt:lpstr>
      <vt:lpstr>The OA advantage</vt:lpstr>
      <vt:lpstr>OA impact: developing countries</vt:lpstr>
      <vt:lpstr>Openness is essential for all students &amp; ex-students</vt:lpstr>
      <vt:lpstr>Student support</vt:lpstr>
      <vt:lpstr>Open access is becoming mainstream</vt:lpstr>
      <vt:lpstr>OA policy development </vt:lpstr>
      <vt:lpstr>Slide 43</vt:lpstr>
      <vt:lpstr>The World Bank</vt:lpstr>
      <vt:lpstr>National and regional governments</vt:lpstr>
      <vt:lpstr>Slide 46</vt:lpstr>
      <vt:lpstr>Slide 47</vt:lpstr>
      <vt:lpstr>Research councils and funders</vt:lpstr>
      <vt:lpstr>Slide 49</vt:lpstr>
      <vt:lpstr>Slide 50</vt:lpstr>
      <vt:lpstr>Slide 51</vt:lpstr>
      <vt:lpstr>the developing world</vt:lpstr>
      <vt:lpstr>Slide 53</vt:lpstr>
      <vt:lpstr>Slide 54</vt:lpstr>
      <vt:lpstr>Slide 55</vt:lpstr>
      <vt:lpstr>Slide 56</vt:lpstr>
      <vt:lpstr>ISSUES</vt:lpstr>
      <vt:lpstr>Concern: quality</vt:lpstr>
      <vt:lpstr>Slide 59</vt:lpstr>
      <vt:lpstr>Slide 60</vt:lpstr>
      <vt:lpstr>Concerns: not in my discipline</vt:lpstr>
      <vt:lpstr>Slide 62</vt:lpstr>
      <vt:lpstr>Slide 63</vt:lpstr>
      <vt:lpstr>Slide 64</vt:lpstr>
      <vt:lpstr>Concern: lose control</vt:lpstr>
      <vt:lpstr>Enabling legal frameworks</vt:lpstr>
      <vt:lpstr>Concern: Funding &amp;costs</vt:lpstr>
      <vt:lpstr>Slide 68</vt:lpstr>
      <vt:lpstr>Costs &amp; benefits</vt:lpstr>
      <vt:lpstr>Full circle?</vt:lpstr>
      <vt:lpstr>Slide 71</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Google</dc:creator>
  <cp:lastModifiedBy>na</cp:lastModifiedBy>
  <cp:revision>280</cp:revision>
  <dcterms:created xsi:type="dcterms:W3CDTF">2004-05-06T09:28:21Z</dcterms:created>
  <dcterms:modified xsi:type="dcterms:W3CDTF">2012-10-22T10:08:29Z</dcterms:modified>
</cp:coreProperties>
</file>