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56" r:id="rId2"/>
    <p:sldId id="270" r:id="rId3"/>
    <p:sldId id="291" r:id="rId4"/>
    <p:sldId id="347" r:id="rId5"/>
    <p:sldId id="289" r:id="rId6"/>
    <p:sldId id="348" r:id="rId7"/>
    <p:sldId id="278" r:id="rId8"/>
    <p:sldId id="281" r:id="rId9"/>
    <p:sldId id="271" r:id="rId10"/>
    <p:sldId id="269" r:id="rId11"/>
    <p:sldId id="320" r:id="rId12"/>
    <p:sldId id="322" r:id="rId13"/>
    <p:sldId id="266" r:id="rId14"/>
    <p:sldId id="267" r:id="rId15"/>
    <p:sldId id="259" r:id="rId16"/>
    <p:sldId id="280" r:id="rId17"/>
    <p:sldId id="262" r:id="rId18"/>
    <p:sldId id="315" r:id="rId19"/>
    <p:sldId id="263" r:id="rId20"/>
    <p:sldId id="265" r:id="rId21"/>
    <p:sldId id="324" r:id="rId22"/>
    <p:sldId id="318" r:id="rId23"/>
    <p:sldId id="290" r:id="rId24"/>
    <p:sldId id="326" r:id="rId25"/>
    <p:sldId id="275" r:id="rId26"/>
    <p:sldId id="295" r:id="rId27"/>
    <p:sldId id="314" r:id="rId28"/>
    <p:sldId id="296" r:id="rId29"/>
    <p:sldId id="297" r:id="rId30"/>
    <p:sldId id="298" r:id="rId31"/>
    <p:sldId id="299" r:id="rId32"/>
    <p:sldId id="300" r:id="rId33"/>
    <p:sldId id="301" r:id="rId34"/>
    <p:sldId id="302" r:id="rId35"/>
    <p:sldId id="303" r:id="rId36"/>
    <p:sldId id="305" r:id="rId37"/>
    <p:sldId id="306" r:id="rId38"/>
    <p:sldId id="307" r:id="rId39"/>
    <p:sldId id="308" r:id="rId40"/>
    <p:sldId id="317" r:id="rId41"/>
    <p:sldId id="292" r:id="rId42"/>
    <p:sldId id="336" r:id="rId43"/>
    <p:sldId id="335" r:id="rId44"/>
    <p:sldId id="274" r:id="rId45"/>
    <p:sldId id="328" r:id="rId46"/>
    <p:sldId id="337" r:id="rId47"/>
    <p:sldId id="338" r:id="rId48"/>
    <p:sldId id="286" r:id="rId49"/>
    <p:sldId id="293" r:id="rId50"/>
    <p:sldId id="272" r:id="rId51"/>
    <p:sldId id="351" r:id="rId52"/>
    <p:sldId id="349" r:id="rId53"/>
    <p:sldId id="343" r:id="rId54"/>
    <p:sldId id="341" r:id="rId55"/>
    <p:sldId id="329" r:id="rId56"/>
    <p:sldId id="345" r:id="rId57"/>
    <p:sldId id="339" r:id="rId58"/>
    <p:sldId id="342" r:id="rId59"/>
    <p:sldId id="346" r:id="rId60"/>
    <p:sldId id="311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04D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70515" autoAdjust="0"/>
  </p:normalViewPr>
  <p:slideViewPr>
    <p:cSldViewPr>
      <p:cViewPr>
        <p:scale>
          <a:sx n="50" d="100"/>
          <a:sy n="50" d="100"/>
        </p:scale>
        <p:origin x="-195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307F76-5B05-425F-B421-19C48B168B70}" type="datetimeFigureOut">
              <a:rPr lang="en-ZA" smtClean="0"/>
              <a:t>2014/04/15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0D6D94-ADB0-46D5-9C87-4E15E8F7BB3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01699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…about online visibility tools and services that academics use and how these can potentially feed into the monitoring and assessment processes at the institutional level.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147804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 this can be seen as increasingly challenging in an environment</a:t>
            </a:r>
            <a:r>
              <a:rPr lang="en-US" baseline="0" dirty="0" smtClean="0"/>
              <a:t> e</a:t>
            </a:r>
            <a:r>
              <a:rPr lang="en-US" dirty="0" smtClean="0"/>
              <a:t>nabled by the web,</a:t>
            </a:r>
            <a:r>
              <a:rPr lang="en-US" baseline="0" dirty="0" smtClean="0"/>
              <a:t> where outputs can potentially be published and shared at any point in the scholarly communication cycle – both within and beyond the university environment.  Its not just journal articles!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12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122025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In terms of online sharing of these outputs, there are some online presence and tools within institutions;</a:t>
            </a:r>
          </a:p>
          <a:p>
            <a:r>
              <a:rPr lang="en-US" baseline="0" dirty="0" smtClean="0"/>
              <a:t>But if in-house tools &amp; services are available, they often aren’t easy to use/access – a web content manager would often be required to added to/update the pages - academics don’t feel like they own the space…</a:t>
            </a:r>
          </a:p>
          <a:p>
            <a:endParaRPr lang="en-ZA" dirty="0" smtClean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13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156854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so they go outside the institution as they feel they need to have online presence to showcase their work &amp; collaborations, </a:t>
            </a:r>
            <a:r>
              <a:rPr lang="en-US" baseline="0" dirty="0" err="1" smtClean="0"/>
              <a:t>etc</a:t>
            </a:r>
            <a:r>
              <a:rPr lang="en-US" baseline="0" dirty="0" smtClean="0"/>
              <a:t> – funding, promotions, recognition, prestige etc. that they can update;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And this raises a Q: Is it necessary to have </a:t>
            </a:r>
            <a:r>
              <a:rPr lang="en-US" baseline="0" dirty="0" err="1" smtClean="0"/>
              <a:t>uni</a:t>
            </a:r>
            <a:r>
              <a:rPr lang="en-US" baseline="0" dirty="0" smtClean="0"/>
              <a:t> stuff or better to use outside and use tools already available – esp. for academic networking?  Outside tools can be better in certain aspects for certain things.</a:t>
            </a:r>
            <a:endParaRPr lang="en-ZA" dirty="0" smtClean="0"/>
          </a:p>
          <a:p>
            <a:endParaRPr lang="en-US" dirty="0" smtClean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14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210002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Overview of current online tools and services for boosting academic visibility and profile:</a:t>
            </a:r>
          </a:p>
          <a:p>
            <a:r>
              <a:rPr lang="en-US" dirty="0" smtClean="0"/>
              <a:t>In terms of networking</a:t>
            </a:r>
            <a:r>
              <a:rPr lang="en-US" baseline="0" dirty="0" smtClean="0"/>
              <a:t> &amp; sharing tools, there are t</a:t>
            </a:r>
            <a:r>
              <a:rPr lang="en-US" dirty="0" smtClean="0"/>
              <a:t>wo</a:t>
            </a:r>
            <a:r>
              <a:rPr lang="en-US" baseline="0" dirty="0" smtClean="0"/>
              <a:t> broad categories: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Academic networking &amp; sharing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Social networking &amp; sharing</a:t>
            </a:r>
            <a:r>
              <a:rPr lang="en-ZA" baseline="0" dirty="0" smtClean="0"/>
              <a:t> with an academic purpose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Note the overlap – some tools could be classified as both</a:t>
            </a:r>
            <a:endParaRPr lang="en-ZA" baseline="0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aseline="0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15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122025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Academic networking &amp; sharing – of the more formal academic output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Social networking &amp; sharing</a:t>
            </a:r>
            <a:r>
              <a:rPr lang="en-ZA" baseline="0" dirty="0" smtClean="0"/>
              <a:t> with an academic purpose – of the more informal outputs; still academic in nature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In the environment of the digital scholar, these are just different tools for connecting and communicating – social tools can serve the academics purpose for increasing their visibility and disseminating their work</a:t>
            </a:r>
            <a:endParaRPr lang="en-ZA" baseline="0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aseline="0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16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122025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baseline="0" dirty="0" smtClean="0"/>
              <a:t>Academic networking &amp; sharing tools enable…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17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122025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Video conferencing - Skype</a:t>
            </a:r>
          </a:p>
          <a:p>
            <a:r>
              <a:rPr lang="en-US" dirty="0" smtClean="0"/>
              <a:t>Data collection, processing &amp; analysis - </a:t>
            </a:r>
          </a:p>
          <a:p>
            <a:r>
              <a:rPr lang="en-US" dirty="0" smtClean="0"/>
              <a:t>Blogging – university based blogs</a:t>
            </a:r>
          </a:p>
          <a:p>
            <a:r>
              <a:rPr lang="en-US" dirty="0" smtClean="0"/>
              <a:t>Wiki – </a:t>
            </a:r>
            <a:r>
              <a:rPr lang="en-US" dirty="0" err="1" smtClean="0"/>
              <a:t>uni</a:t>
            </a:r>
            <a:r>
              <a:rPr lang="en-US" dirty="0" smtClean="0"/>
              <a:t> based wikis; subject wikis</a:t>
            </a:r>
          </a:p>
          <a:p>
            <a:r>
              <a:rPr lang="en-US" dirty="0" smtClean="0"/>
              <a:t>Bookmarking – </a:t>
            </a:r>
            <a:r>
              <a:rPr lang="en-US" dirty="0" err="1" smtClean="0"/>
              <a:t>citeUlike</a:t>
            </a:r>
            <a:r>
              <a:rPr lang="en-US" dirty="0" smtClean="0"/>
              <a:t>; Mendeley</a:t>
            </a:r>
          </a:p>
          <a:p>
            <a:r>
              <a:rPr lang="en-US" dirty="0" smtClean="0"/>
              <a:t>Referencing &amp; reference management – Mendeley; </a:t>
            </a:r>
            <a:r>
              <a:rPr lang="en-US" dirty="0" err="1" smtClean="0"/>
              <a:t>RefWorks</a:t>
            </a:r>
            <a:endParaRPr lang="en-US" dirty="0" smtClean="0"/>
          </a:p>
          <a:p>
            <a:r>
              <a:rPr lang="en-US" dirty="0" smtClean="0"/>
              <a:t>Academic networking – Mendeley; LinkedIn; </a:t>
            </a:r>
            <a:r>
              <a:rPr lang="en-US" dirty="0" err="1" smtClean="0"/>
              <a:t>ResearchGate</a:t>
            </a:r>
            <a:r>
              <a:rPr lang="en-US" dirty="0" smtClean="0"/>
              <a:t>; Academia.edu</a:t>
            </a:r>
          </a:p>
          <a:p>
            <a:r>
              <a:rPr lang="en-US" dirty="0" smtClean="0"/>
              <a:t>Publication sharing – Mendeley; </a:t>
            </a:r>
            <a:r>
              <a:rPr lang="en-US" dirty="0" err="1" smtClean="0"/>
              <a:t>Zetoro</a:t>
            </a:r>
            <a:r>
              <a:rPr lang="en-US" dirty="0" smtClean="0"/>
              <a:t>; </a:t>
            </a:r>
            <a:r>
              <a:rPr lang="en-US" dirty="0" err="1" smtClean="0"/>
              <a:t>Citeulike</a:t>
            </a:r>
            <a:endParaRPr lang="en-US" dirty="0" smtClean="0"/>
          </a:p>
          <a:p>
            <a:r>
              <a:rPr lang="en-US" dirty="0" smtClean="0"/>
              <a:t>Data sharing - </a:t>
            </a:r>
            <a:r>
              <a:rPr lang="en-US" dirty="0" err="1" smtClean="0"/>
              <a:t>Figshare</a:t>
            </a:r>
            <a:endParaRPr lang="en-US" dirty="0" smtClean="0"/>
          </a:p>
          <a:p>
            <a:r>
              <a:rPr lang="en-US" dirty="0" smtClean="0"/>
              <a:t>Lab books online – </a:t>
            </a:r>
            <a:r>
              <a:rPr lang="en-US" dirty="0" err="1" smtClean="0"/>
              <a:t>OpenNotebook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And many more!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18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650615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Social networking &amp; sharing tools enable…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Note: these are the same as what academic tools and services enable!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19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122025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Archiving</a:t>
            </a:r>
          </a:p>
          <a:p>
            <a:r>
              <a:rPr lang="en-US" dirty="0" smtClean="0"/>
              <a:t>Blogging – </a:t>
            </a:r>
            <a:r>
              <a:rPr lang="en-US" dirty="0" err="1" smtClean="0"/>
              <a:t>Wordpress</a:t>
            </a:r>
            <a:r>
              <a:rPr lang="en-US" dirty="0" smtClean="0"/>
              <a:t>; Blogger</a:t>
            </a:r>
          </a:p>
          <a:p>
            <a:r>
              <a:rPr lang="en-US" dirty="0" smtClean="0"/>
              <a:t>Tweeting - Twitter</a:t>
            </a:r>
          </a:p>
          <a:p>
            <a:r>
              <a:rPr lang="en-US" dirty="0" smtClean="0"/>
              <a:t>Social bookmarking - Delicious</a:t>
            </a:r>
          </a:p>
          <a:p>
            <a:r>
              <a:rPr lang="en-US" dirty="0" smtClean="0"/>
              <a:t>Social networking – Twitter; FB;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Publication sharing (#</a:t>
            </a:r>
            <a:r>
              <a:rPr lang="en-US" dirty="0" err="1" smtClean="0"/>
              <a:t>Icanhazpdf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And many more!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20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312844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So,</a:t>
            </a:r>
            <a:r>
              <a:rPr lang="en-US" baseline="0" dirty="0" smtClean="0"/>
              <a:t> researchers are using these tools and services to promote themselves and their work - potentially sharing outputs at many steps in the scholarly communication cycle, as well as networking &amp; engaging…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21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1529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WS is in two</a:t>
            </a:r>
            <a:r>
              <a:rPr lang="en-US" baseline="0" dirty="0" smtClean="0"/>
              <a:t> parts: an overview of the tools and services, with a focus on measuring impact of scholarly outputs; &amp; discussion around supporting academics regarding these.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234475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…and the</a:t>
            </a:r>
            <a:r>
              <a:rPr lang="en-US" baseline="0" dirty="0" smtClean="0"/>
              <a:t> Q arising: how can the impact of these outputs feed into monitoring and assessment? …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22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089707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…a new </a:t>
            </a:r>
            <a:r>
              <a:rPr lang="en-US" baseline="0" dirty="0" err="1" smtClean="0"/>
              <a:t>bibliometric</a:t>
            </a:r>
            <a:r>
              <a:rPr lang="en-US" baseline="0" dirty="0" smtClean="0"/>
              <a:t> model emerges.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(</a:t>
            </a:r>
            <a:r>
              <a:rPr lang="en-US" baseline="0" dirty="0" err="1" smtClean="0"/>
              <a:t>bibliometric</a:t>
            </a:r>
            <a:r>
              <a:rPr lang="en-US" baseline="0" dirty="0" smtClean="0"/>
              <a:t> = </a:t>
            </a:r>
            <a:r>
              <a:rPr lang="en-ZA" dirty="0" smtClean="0"/>
              <a:t>set of methods used to study or measure texts and information</a:t>
            </a:r>
            <a:r>
              <a:rPr lang="en-US" baseline="0" dirty="0" smtClean="0"/>
              <a:t>; = </a:t>
            </a:r>
            <a:r>
              <a:rPr lang="en-ZA" dirty="0" smtClean="0"/>
              <a:t>"the application of mathematics and statistical methods to books and other media of communication“ - http://en.wikipedia.org/wiki/Bibliometrics)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23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122025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use altmetrics to look at the academic and social sharing of outputs – linking</a:t>
            </a:r>
            <a:r>
              <a:rPr lang="en-US" baseline="0" dirty="0" smtClean="0"/>
              <a:t> the academic and social , in terms of monitoring and measuring research impact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24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122025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altmetrics?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25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23526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different and complementary</a:t>
            </a:r>
            <a:r>
              <a:rPr lang="en-US" baseline="0" dirty="0" smtClean="0"/>
              <a:t> </a:t>
            </a:r>
            <a:r>
              <a:rPr lang="en-US" dirty="0" smtClean="0"/>
              <a:t>way to measure the</a:t>
            </a:r>
            <a:r>
              <a:rPr lang="en-US" baseline="0" dirty="0" smtClean="0"/>
              <a:t> impact of the research work… fitting into a broader picture of impact. Immediate picture.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(NOTE: exactly what is reflected by shares, tweets, bookmarks, etc. part of an ongoing conversation – the landscape is changing and evolving)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56FD4C-DF4A-49C1-80F3-AB76EC597A85}" type="slidenum">
              <a:rPr lang="en-ZA" smtClean="0"/>
              <a:t>26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865026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the full presentation on Using </a:t>
            </a:r>
            <a:r>
              <a:rPr lang="en-US" dirty="0" err="1" smtClean="0"/>
              <a:t>ImpactStory</a:t>
            </a:r>
            <a:r>
              <a:rPr lang="en-US" dirty="0" smtClean="0"/>
              <a:t> here: http://www.slideshare.net/SarahG_SS/using-impactstory-an-introduction 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56FD4C-DF4A-49C1-80F3-AB76EC597A85}" type="slidenum">
              <a:rPr lang="en-ZA" smtClean="0"/>
              <a:t>28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086047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tool can help monitoring</a:t>
            </a:r>
            <a:r>
              <a:rPr lang="en-US" baseline="0" dirty="0" smtClean="0"/>
              <a:t> of </a:t>
            </a:r>
            <a:r>
              <a:rPr lang="en-US" dirty="0" smtClean="0"/>
              <a:t>sharing</a:t>
            </a:r>
            <a:r>
              <a:rPr lang="en-US" baseline="0" dirty="0" smtClean="0"/>
              <a:t> the impact of many of research products – not just for peer reviewed articles.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56FD4C-DF4A-49C1-80F3-AB76EC597A85}" type="slidenum">
              <a:rPr lang="en-ZA" smtClean="0"/>
              <a:t>29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732961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Interactive section</a:t>
            </a:r>
            <a:r>
              <a:rPr lang="en-US" baseline="0" dirty="0" smtClean="0"/>
              <a:t> 1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56FD4C-DF4A-49C1-80F3-AB76EC597A85}" type="slidenum">
              <a:rPr lang="en-ZA" smtClean="0"/>
              <a:t>40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0860470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Academics can and do </a:t>
            </a:r>
            <a:r>
              <a:rPr lang="en-US" baseline="0" dirty="0" err="1" smtClean="0"/>
              <a:t>utilise</a:t>
            </a:r>
            <a:r>
              <a:rPr lang="en-US" baseline="0" dirty="0" smtClean="0"/>
              <a:t> </a:t>
            </a:r>
            <a:r>
              <a:rPr lang="en-US" b="1" baseline="0" dirty="0" smtClean="0"/>
              <a:t>many Web 2.0 tools</a:t>
            </a:r>
            <a:r>
              <a:rPr lang="en-US" baseline="0" dirty="0" smtClean="0"/>
              <a:t> and service for research, collaboration and sharing outside of the institutional environment.</a:t>
            </a:r>
            <a:endParaRPr lang="en-ZA" dirty="0" smtClean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42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210002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…</a:t>
            </a:r>
            <a:r>
              <a:rPr lang="en-US" baseline="0" dirty="0" smtClean="0"/>
              <a:t>and altmetrics is a part of the toolkit to measure impact and monitor and assess shared research outputs at all points of the research cycle.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43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08970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Taking a broad definition – network and internet based tools enabling collaboration on a large scale;</a:t>
            </a:r>
          </a:p>
          <a:p>
            <a:r>
              <a:rPr lang="en-ZA" dirty="0" smtClean="0"/>
              <a:t>This includes how ICTs help researchers to collect, manage, share, process, analyse, store, find, and re-use information</a:t>
            </a:r>
          </a:p>
          <a:p>
            <a:r>
              <a:rPr lang="en-US" dirty="0" smtClean="0"/>
              <a:t>“</a:t>
            </a:r>
            <a:r>
              <a:rPr lang="en-ZA" dirty="0" smtClean="0"/>
              <a:t>incorporation of a wide variety of new media and electronic networks in the research process</a:t>
            </a:r>
            <a:r>
              <a:rPr lang="en-US" dirty="0" smtClean="0"/>
              <a:t>” 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1311807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above raises the Q: who’s job in </a:t>
            </a:r>
            <a:r>
              <a:rPr lang="en-US" dirty="0" err="1" smtClean="0"/>
              <a:t>uni</a:t>
            </a:r>
            <a:r>
              <a:rPr lang="en-US" dirty="0" smtClean="0"/>
              <a:t> is it? To provide training, integration? In line with university policy (?)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ZA" dirty="0" smtClean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44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621325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If supporting academics with regard to</a:t>
            </a:r>
            <a:r>
              <a:rPr lang="en-US" baseline="0" dirty="0" smtClean="0"/>
              <a:t> external services is undertaken, it will require infrastructure, capacity and a degree of institutional cohesiveness – involves many different parts of a university: IT, RO, Lib, Faculties and Departments; others?</a:t>
            </a:r>
            <a:endParaRPr lang="en-ZA" dirty="0" smtClean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45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621325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Interactive section</a:t>
            </a:r>
            <a:r>
              <a:rPr lang="en-US" baseline="0" dirty="0" smtClean="0"/>
              <a:t> 2</a:t>
            </a:r>
            <a:endParaRPr lang="en-ZA" dirty="0" smtClean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46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621325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Academics are reaching outside the institution – using external</a:t>
            </a:r>
            <a:r>
              <a:rPr lang="en-US" baseline="0" dirty="0" smtClean="0"/>
              <a:t> tools and services for their research, including profiling themselves, their work and networking.</a:t>
            </a:r>
          </a:p>
          <a:p>
            <a:endParaRPr lang="en-US" baseline="0" dirty="0" smtClean="0"/>
          </a:p>
          <a:p>
            <a:r>
              <a:rPr lang="en-US" baseline="0" dirty="0" smtClean="0"/>
              <a:t>Looking at the tools they are </a:t>
            </a:r>
            <a:r>
              <a:rPr lang="en-US" baseline="0" dirty="0" err="1" smtClean="0"/>
              <a:t>utilising</a:t>
            </a:r>
            <a:r>
              <a:rPr lang="en-US" baseline="0" dirty="0" smtClean="0"/>
              <a:t> can potentially provide valuable feedback to the institution and help to improve the usability and usefulness of </a:t>
            </a:r>
            <a:r>
              <a:rPr lang="en-US" baseline="0" dirty="0" err="1" smtClean="0"/>
              <a:t>inhouse</a:t>
            </a:r>
            <a:r>
              <a:rPr lang="en-US" baseline="0" dirty="0" smtClean="0"/>
              <a:t> tools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48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0996643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new external tools and services continue to be developed, and these tools are used by academics,</a:t>
            </a:r>
            <a:r>
              <a:rPr lang="en-US" baseline="0" dirty="0" smtClean="0"/>
              <a:t> these could (and should) be investigated by institutions to see what fits into the processes in terms of the research (&amp; scholarly communication cycle) </a:t>
            </a:r>
          </a:p>
          <a:p>
            <a:endParaRPr lang="en-US" baseline="0" dirty="0" smtClean="0"/>
          </a:p>
          <a:p>
            <a:r>
              <a:rPr lang="en-US" baseline="0" dirty="0" smtClean="0"/>
              <a:t>One particular aspect of this is that aligns with the overall management process layer is with regard to monitoring and assessment</a:t>
            </a:r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As altmetrics can be seen to form part of and feeding into the monitoring and assessment layer fitting around the research &amp; </a:t>
            </a:r>
            <a:r>
              <a:rPr lang="en-US" baseline="0" dirty="0" smtClean="0"/>
              <a:t>scholarly communication </a:t>
            </a:r>
            <a:r>
              <a:rPr lang="en-US" dirty="0" smtClean="0"/>
              <a:t>cycle; something that institutions (and IT)</a:t>
            </a:r>
            <a:r>
              <a:rPr lang="en-US" baseline="0" dirty="0" smtClean="0"/>
              <a:t> could consider in the near future; as an avenue to better support academics, their online visibility and looking at the impact of their work in the digital world. </a:t>
            </a:r>
            <a:endParaRPr lang="en-ZA" dirty="0" smtClean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49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6744053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Plos</a:t>
            </a:r>
            <a:r>
              <a:rPr lang="en-US" dirty="0" smtClean="0"/>
              <a:t> journals have</a:t>
            </a:r>
            <a:r>
              <a:rPr lang="en-US" baseline="0" dirty="0" smtClean="0"/>
              <a:t> detailed article level metrics (ALMs)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>
              <a:effectLst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 dirty="0" smtClean="0">
                <a:effectLst/>
              </a:rPr>
              <a:t>http://article-level-metrics.plos.org/institutions/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53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1311807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Showing views, downloads, citations, shares, discussions, saves, mentions and </a:t>
            </a:r>
            <a:r>
              <a:rPr lang="en-US" dirty="0" err="1" smtClean="0"/>
              <a:t>reccomendations</a:t>
            </a:r>
            <a:endParaRPr lang="en-ZA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54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1311807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Nature is another journal publisher that displays</a:t>
            </a:r>
            <a:r>
              <a:rPr lang="en-US" baseline="0" dirty="0" smtClean="0"/>
              <a:t> altmetrics data</a:t>
            </a:r>
            <a:endParaRPr lang="en-ZA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55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1311807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ZA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56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1311807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</a:t>
            </a:r>
            <a:r>
              <a:rPr lang="en-US" baseline="0" dirty="0" smtClean="0"/>
              <a:t> public knowledge project, which developed the OJS, has launched ALMs for the OJS.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PKP = </a:t>
            </a:r>
            <a:r>
              <a:rPr lang="en-ZA" dirty="0" smtClean="0">
                <a:effectLst/>
              </a:rPr>
              <a:t>a multi-university initiative developing (free) open source software and conducting research to improve the quality and reach of scholarly publishing. - See more at: http://pkp.sfu.ca/pkp-launches-article-level-metrics-for-ojs-journals/#sthash.88dAC94V.dpuf,</a:t>
            </a:r>
            <a:r>
              <a:rPr lang="en-ZA" baseline="0" dirty="0" smtClean="0">
                <a:effectLst/>
              </a:rPr>
              <a:t> </a:t>
            </a:r>
            <a:endParaRPr lang="en-ZA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57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13118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With journals,</a:t>
            </a:r>
            <a:r>
              <a:rPr lang="en-US" baseline="0" dirty="0" smtClean="0"/>
              <a:t> networking and sharing going increasingly online; and with </a:t>
            </a:r>
            <a:r>
              <a:rPr lang="en-US" dirty="0" smtClean="0"/>
              <a:t>search</a:t>
            </a:r>
            <a:r>
              <a:rPr lang="en-US" baseline="0" dirty="0" smtClean="0"/>
              <a:t> engines as the first place to start for most people looking for (scholarly) information in our digital world, o</a:t>
            </a:r>
            <a:r>
              <a:rPr lang="en-US" dirty="0" smtClean="0"/>
              <a:t>nline</a:t>
            </a:r>
            <a:r>
              <a:rPr lang="en-US" baseline="0" dirty="0" smtClean="0"/>
              <a:t> visibility is </a:t>
            </a:r>
            <a:r>
              <a:rPr lang="en-US" baseline="0" dirty="0" err="1" smtClean="0"/>
              <a:t>nb</a:t>
            </a:r>
            <a:r>
              <a:rPr lang="en-US" baseline="0" dirty="0" smtClean="0"/>
              <a:t> for academics – and becoming increasingly NB if they want their work to be found, read and cited; </a:t>
            </a:r>
          </a:p>
          <a:p>
            <a:endParaRPr lang="en-US" baseline="0" dirty="0" smtClean="0"/>
          </a:p>
          <a:p>
            <a:r>
              <a:rPr lang="en-US" baseline="0" dirty="0" smtClean="0"/>
              <a:t>Universities often don’t have their own in-house tools &amp; services available, beyond static (and often outdated) academic profiles OR if they are there they aren’t easy to use/access – academics don’t feel like they own the space, so they go outside as they feel they need to have online presence to showcase their work &amp; collaborations, </a:t>
            </a:r>
            <a:r>
              <a:rPr lang="en-US" baseline="0" dirty="0" err="1" smtClean="0"/>
              <a:t>etc</a:t>
            </a:r>
            <a:r>
              <a:rPr lang="en-US" baseline="0" dirty="0" smtClean="0"/>
              <a:t> – which is likely to help them attract recognition, prestige etc. and even aid them in working towards funding, promotions…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4065513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NISO has set up an altmetrics steering group to develop standards and recommended </a:t>
            </a:r>
            <a:r>
              <a:rPr lang="en-US" dirty="0" err="1" smtClean="0"/>
              <a:t>practises</a:t>
            </a:r>
            <a:r>
              <a:rPr lang="en-US" dirty="0" smtClean="0"/>
              <a:t> for Altmetrics.</a:t>
            </a: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 dirty="0" smtClean="0"/>
              <a:t>National Information Standards Organization is a United States non-profit standards organization that develops, maintains and publishes technical standards related to publishing, bibliographic and library applications.</a:t>
            </a:r>
            <a:endParaRPr lang="en-ZA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58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1311807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59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621325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altmetrics can be seen to form part of and feeding into the monitoring and assessment layer fitting around the research &amp; </a:t>
            </a:r>
            <a:r>
              <a:rPr lang="en-US" dirty="0" err="1" smtClean="0"/>
              <a:t>schol</a:t>
            </a:r>
            <a:r>
              <a:rPr lang="en-US" dirty="0" smtClean="0"/>
              <a:t> </a:t>
            </a:r>
            <a:r>
              <a:rPr lang="en-US" dirty="0" err="1" smtClean="0"/>
              <a:t>comm</a:t>
            </a:r>
            <a:r>
              <a:rPr lang="en-US" dirty="0" smtClean="0"/>
              <a:t> cycle; something that institutions (and IT)</a:t>
            </a:r>
            <a:r>
              <a:rPr lang="en-US" baseline="0" dirty="0" smtClean="0"/>
              <a:t> should consider supporting in the near future; as an avenue to better support academics, their online visibility and looking at the impact of their work in the digital world. 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60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31828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…so, they go outside… that’s where IT comes in as it’s the IT infrastructure &amp; support that connects academics to the network and internet.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40655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Working</a:t>
            </a:r>
            <a:r>
              <a:rPr lang="en-US" baseline="0" dirty="0" smtClean="0"/>
              <a:t> in o</a:t>
            </a:r>
            <a:r>
              <a:rPr lang="en-US" dirty="0" smtClean="0"/>
              <a:t>ur digital and increasingly connected environment had led to the rise of the digital scholar:</a:t>
            </a:r>
            <a:r>
              <a:rPr lang="en-US" baseline="0" dirty="0" smtClean="0"/>
              <a:t> a highly connected, …</a:t>
            </a:r>
            <a:endParaRPr lang="en-US" dirty="0" smtClean="0"/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Note: eResearch and digital scholarship is not a move away from “</a:t>
            </a:r>
            <a:r>
              <a:rPr lang="en-ZA" b="1" dirty="0" smtClean="0">
                <a:solidFill>
                  <a:srgbClr val="0070C0"/>
                </a:solidFill>
              </a:rPr>
              <a:t>good research organizational practices” </a:t>
            </a:r>
            <a:r>
              <a:rPr lang="en-ZA" b="0" dirty="0" smtClean="0">
                <a:solidFill>
                  <a:srgbClr val="0070C0"/>
                </a:solidFill>
              </a:rPr>
              <a:t>just good practise within an Internet environment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34682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the context of this broad definition of eResearch, this comes back</a:t>
            </a:r>
            <a:r>
              <a:rPr lang="en-US" baseline="0" dirty="0" smtClean="0"/>
              <a:t> to how ICTs can feed into and support the research and scholarly communication cycle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951881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This is a representation of the scholarly communication cycle, indicating the major steps from conceptualisation of a</a:t>
            </a:r>
            <a:r>
              <a:rPr lang="en-ZA" baseline="0" dirty="0" smtClean="0"/>
              <a:t> research idea through data collection and analysis, findings and engagement and translation (in a T&amp;L context); with the blue boxes indicating various outputs that can be associated with each stage.</a:t>
            </a:r>
            <a:endParaRPr lang="en-ZA" dirty="0" smtClean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10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318288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An</a:t>
            </a:r>
            <a:r>
              <a:rPr lang="en-ZA" baseline="0" dirty="0" smtClean="0"/>
              <a:t> e</a:t>
            </a:r>
            <a:r>
              <a:rPr lang="en-ZA" dirty="0" smtClean="0"/>
              <a:t>lement around this cycle is the administration and monitoring processes associated with research activities, which are required as part of the management of the institution's research output record (and thus a link to the publishing element of the life cycle)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6D94-ADB0-46D5-9C87-4E15E8F7BB30}" type="slidenum">
              <a:rPr lang="en-ZA" smtClean="0"/>
              <a:t>11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31828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0267-F24A-46BE-B1A8-5F84B23457F4}" type="datetimeFigureOut">
              <a:rPr lang="en-ZA" smtClean="0"/>
              <a:t>2014/04/15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19E39-680D-4634-A332-9D422F388F1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98447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0267-F24A-46BE-B1A8-5F84B23457F4}" type="datetimeFigureOut">
              <a:rPr lang="en-ZA" smtClean="0"/>
              <a:t>2014/04/15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19E39-680D-4634-A332-9D422F388F1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4812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0267-F24A-46BE-B1A8-5F84B23457F4}" type="datetimeFigureOut">
              <a:rPr lang="en-ZA" smtClean="0"/>
              <a:t>2014/04/15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19E39-680D-4634-A332-9D422F388F1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31947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0267-F24A-46BE-B1A8-5F84B23457F4}" type="datetimeFigureOut">
              <a:rPr lang="en-ZA" smtClean="0"/>
              <a:t>2014/04/15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19E39-680D-4634-A332-9D422F388F1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53505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0267-F24A-46BE-B1A8-5F84B23457F4}" type="datetimeFigureOut">
              <a:rPr lang="en-ZA" smtClean="0"/>
              <a:t>2014/04/15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19E39-680D-4634-A332-9D422F388F1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61591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0267-F24A-46BE-B1A8-5F84B23457F4}" type="datetimeFigureOut">
              <a:rPr lang="en-ZA" smtClean="0"/>
              <a:t>2014/04/15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19E39-680D-4634-A332-9D422F388F1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28298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0267-F24A-46BE-B1A8-5F84B23457F4}" type="datetimeFigureOut">
              <a:rPr lang="en-ZA" smtClean="0"/>
              <a:t>2014/04/15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19E39-680D-4634-A332-9D422F388F1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82750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0267-F24A-46BE-B1A8-5F84B23457F4}" type="datetimeFigureOut">
              <a:rPr lang="en-ZA" smtClean="0"/>
              <a:t>2014/04/15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19E39-680D-4634-A332-9D422F388F1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2367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0267-F24A-46BE-B1A8-5F84B23457F4}" type="datetimeFigureOut">
              <a:rPr lang="en-ZA" smtClean="0"/>
              <a:t>2014/04/15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19E39-680D-4634-A332-9D422F388F1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84545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0267-F24A-46BE-B1A8-5F84B23457F4}" type="datetimeFigureOut">
              <a:rPr lang="en-ZA" smtClean="0"/>
              <a:t>2014/04/15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19E39-680D-4634-A332-9D422F388F1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99760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0267-F24A-46BE-B1A8-5F84B23457F4}" type="datetimeFigureOut">
              <a:rPr lang="en-ZA" smtClean="0"/>
              <a:t>2014/04/15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19E39-680D-4634-A332-9D422F388F1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62378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30267-F24A-46BE-B1A8-5F84B23457F4}" type="datetimeFigureOut">
              <a:rPr lang="en-ZA" smtClean="0"/>
              <a:t>2014/04/15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19E39-680D-4634-A332-9D422F388F14}" type="slidenum">
              <a:rPr lang="en-ZA" smtClean="0"/>
              <a:t>‹#›</a:t>
            </a:fld>
            <a:endParaRPr lang="en-ZA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6021289"/>
            <a:ext cx="9144000" cy="836712"/>
            <a:chOff x="0" y="6021289"/>
            <a:chExt cx="9144000" cy="836712"/>
          </a:xfrm>
        </p:grpSpPr>
        <p:sp>
          <p:nvSpPr>
            <p:cNvPr id="8" name="Rectangle 7"/>
            <p:cNvSpPr/>
            <p:nvPr/>
          </p:nvSpPr>
          <p:spPr>
            <a:xfrm>
              <a:off x="0" y="6021289"/>
              <a:ext cx="9144000" cy="8367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354617" y="6282396"/>
              <a:ext cx="21596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0070C0"/>
                  </a:solidFill>
                  <a:latin typeface="Garamond" panose="02020404030301010803" pitchFamily="18" charset="0"/>
                </a:rPr>
                <a:t>OpenUCT Initiative</a:t>
              </a:r>
              <a:endParaRPr lang="en-ZA" b="1" dirty="0">
                <a:solidFill>
                  <a:srgbClr val="0070C0"/>
                </a:solidFill>
                <a:latin typeface="Garamond" panose="02020404030301010803" pitchFamily="18" charset="0"/>
              </a:endParaRPr>
            </a:p>
          </p:txBody>
        </p:sp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072" y="6136410"/>
              <a:ext cx="585721" cy="602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878" b="98122" l="9827" r="89017">
                          <a14:foregroundMark x1="34682" y1="65258" x2="34682" y2="65258"/>
                          <a14:foregroundMark x1="48555" y1="54460" x2="48555" y2="54460"/>
                          <a14:foregroundMark x1="48555" y1="45070" x2="48555" y2="45070"/>
                        </a14:backgroundRemoval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3785" y="6102749"/>
              <a:ext cx="589971" cy="726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43352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19.jpg"/><Relationship Id="rId18" Type="http://schemas.openxmlformats.org/officeDocument/2006/relationships/image" Target="../media/image24.png"/><Relationship Id="rId3" Type="http://schemas.openxmlformats.org/officeDocument/2006/relationships/image" Target="../media/image12.jpg"/><Relationship Id="rId7" Type="http://schemas.openxmlformats.org/officeDocument/2006/relationships/image" Target="../media/image16.png"/><Relationship Id="rId12" Type="http://schemas.openxmlformats.org/officeDocument/2006/relationships/image" Target="../media/image18.jpg"/><Relationship Id="rId17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11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10.png"/><Relationship Id="rId19" Type="http://schemas.openxmlformats.org/officeDocument/2006/relationships/image" Target="../media/image25.png"/><Relationship Id="rId4" Type="http://schemas.openxmlformats.org/officeDocument/2006/relationships/image" Target="../media/image13.png"/><Relationship Id="rId9" Type="http://schemas.openxmlformats.org/officeDocument/2006/relationships/image" Target="../media/image6.png"/><Relationship Id="rId1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altmetrics.org/manifesto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impactstory.org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pactstory.org/faq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hyperlink" Target="http://www.impactstory.org/CarlBoettiger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hyperlink" Target="http://www.impactstory.org/CarlBoettige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pactstory.org/CarlBoettiger" TargetMode="Externa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pactstory.org/CarlBoettiger" TargetMode="Externa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cholarly-transformations.virtualknowledgestudio.nl/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impactstory.org/CarlBoettiger" TargetMode="External"/><Relationship Id="rId4" Type="http://schemas.openxmlformats.org/officeDocument/2006/relationships/hyperlink" Target="http://impactstory.org/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19.jpg"/><Relationship Id="rId18" Type="http://schemas.openxmlformats.org/officeDocument/2006/relationships/image" Target="../media/image24.png"/><Relationship Id="rId3" Type="http://schemas.openxmlformats.org/officeDocument/2006/relationships/image" Target="../media/image12.jpg"/><Relationship Id="rId7" Type="http://schemas.openxmlformats.org/officeDocument/2006/relationships/image" Target="../media/image16.png"/><Relationship Id="rId12" Type="http://schemas.openxmlformats.org/officeDocument/2006/relationships/image" Target="../media/image18.jpg"/><Relationship Id="rId17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11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10.png"/><Relationship Id="rId19" Type="http://schemas.openxmlformats.org/officeDocument/2006/relationships/image" Target="../media/image25.png"/><Relationship Id="rId4" Type="http://schemas.openxmlformats.org/officeDocument/2006/relationships/image" Target="../media/image13.png"/><Relationship Id="rId9" Type="http://schemas.openxmlformats.org/officeDocument/2006/relationships/image" Target="../media/image6.png"/><Relationship Id="rId14" Type="http://schemas.openxmlformats.org/officeDocument/2006/relationships/image" Target="../media/image2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cholarly-transformations.virtualknowledgestudio.nl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hyperlink" Target="mailto:sarah.goodier@uct.ac.za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http://docs.lib.purdue.edu/cgi/viewcontent.cgi?article=1982&amp;context=iatul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losbiology.org/article/info:doi/10.1371/journal.pbio.1001127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hyperlink" Target="http://www.plosbiology.org/article/info:doi/10.1371/journal.pbio.1001127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ature.com/nature/journal/v498/n7452/full/nature12200.html" TargetMode="Externa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ature.com/nature/journal/v498/n7452/full/nature12200.html" TargetMode="External"/><Relationship Id="rId4" Type="http://schemas.openxmlformats.org/officeDocument/2006/relationships/image" Target="../media/image6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kp.sfu.ca/pkp-launches-article-level-metrics-for-ojs-journals/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iso.org/news/pr/view?item_key=72efc1097d4caf7b7b5bdf9c54a165818399ec86" TargetMode="External"/><Relationship Id="rId4" Type="http://schemas.openxmlformats.org/officeDocument/2006/relationships/image" Target="../media/image69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loomsburyacademic.com/view/DigitalScholar_9781849666275/book-ba-9781849666275.xml;jsessionid=887D90B117D8FB56E1ED2E46F307307B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://www.bloomsburyacademic.com/view/DigitalScholar_9781849666275/chapter-ba-9781849666275-chapter-001.xml" TargetMode="External"/><Relationship Id="rId4" Type="http://schemas.openxmlformats.org/officeDocument/2006/relationships/hyperlink" Target="http://scholarly-transformations.virtualknowledgestudio.nl/table-of-contents/chapter5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3411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ZA" b="1" dirty="0" smtClean="0"/>
              <a:t>Addressing  </a:t>
            </a:r>
            <a:r>
              <a:rPr lang="en-ZA" b="1" dirty="0"/>
              <a:t>Academic Profile: </a:t>
            </a:r>
            <a:r>
              <a:rPr lang="en-ZA" b="1" dirty="0" smtClean="0"/>
              <a:t/>
            </a:r>
            <a:br>
              <a:rPr lang="en-ZA" b="1" dirty="0" smtClean="0"/>
            </a:br>
            <a:r>
              <a:rPr lang="en-ZA" sz="1100" b="1" dirty="0"/>
              <a:t/>
            </a:r>
            <a:br>
              <a:rPr lang="en-ZA" sz="1100" b="1" dirty="0"/>
            </a:br>
            <a:r>
              <a:rPr lang="en-ZA" b="1" dirty="0" smtClean="0"/>
              <a:t>New </a:t>
            </a:r>
            <a:r>
              <a:rPr lang="en-ZA" b="1" dirty="0"/>
              <a:t>Tools and Services for Boosting Online Visibility</a:t>
            </a:r>
            <a:r>
              <a:rPr lang="en-ZA" dirty="0"/>
              <a:t/>
            </a:r>
            <a:br>
              <a:rPr lang="en-ZA" dirty="0"/>
            </a:b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84984"/>
            <a:ext cx="6400800" cy="235381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Sarah Goodier</a:t>
            </a:r>
          </a:p>
          <a:p>
            <a:r>
              <a:rPr lang="en-US" dirty="0" smtClean="0"/>
              <a:t>OpenUCT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10 October 2013</a:t>
            </a:r>
            <a:endParaRPr lang="en-ZA" sz="2000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6021289"/>
            <a:ext cx="9144000" cy="836712"/>
            <a:chOff x="0" y="6021289"/>
            <a:chExt cx="9144000" cy="836712"/>
          </a:xfrm>
        </p:grpSpPr>
        <p:sp>
          <p:nvSpPr>
            <p:cNvPr id="5" name="Rectangle 4"/>
            <p:cNvSpPr/>
            <p:nvPr/>
          </p:nvSpPr>
          <p:spPr>
            <a:xfrm>
              <a:off x="0" y="6021289"/>
              <a:ext cx="9144000" cy="8367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354617" y="6282396"/>
              <a:ext cx="21596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0070C0"/>
                  </a:solidFill>
                  <a:latin typeface="Garamond" panose="02020404030301010803" pitchFamily="18" charset="0"/>
                </a:rPr>
                <a:t>OpenUCT Initiative</a:t>
              </a:r>
              <a:endParaRPr lang="en-ZA" b="1" dirty="0">
                <a:solidFill>
                  <a:srgbClr val="0070C0"/>
                </a:solidFill>
                <a:latin typeface="Garamond" panose="02020404030301010803" pitchFamily="18" charset="0"/>
              </a:endParaRPr>
            </a:p>
          </p:txBody>
        </p:sp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072" y="6136410"/>
              <a:ext cx="585721" cy="602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878" b="98122" l="9827" r="89017">
                          <a14:foregroundMark x1="34682" y1="65258" x2="34682" y2="65258"/>
                          <a14:foregroundMark x1="48555" y1="54460" x2="48555" y2="54460"/>
                          <a14:foregroundMark x1="48555" y1="45070" x2="48555" y2="45070"/>
                        </a14:backgroundRemoval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3785" y="6102749"/>
              <a:ext cx="589971" cy="726380"/>
            </a:xfrm>
            <a:prstGeom prst="rect">
              <a:avLst/>
            </a:prstGeom>
          </p:spPr>
        </p:pic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005" y="980728"/>
            <a:ext cx="427930" cy="304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970" y="4437112"/>
            <a:ext cx="827814" cy="66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24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6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Research &amp; scholarly communication cycle</a:t>
            </a:r>
            <a:endParaRPr lang="en-Z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7697" y="1049318"/>
            <a:ext cx="6317874" cy="4378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5652120" y="5585472"/>
            <a:ext cx="3459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Modified from Czerniewicz (2013)</a:t>
            </a:r>
            <a:endParaRPr lang="en-ZA" dirty="0"/>
          </a:p>
        </p:txBody>
      </p:sp>
      <p:sp>
        <p:nvSpPr>
          <p:cNvPr id="27" name="Rounded Rectangle 26"/>
          <p:cNvSpPr/>
          <p:nvPr/>
        </p:nvSpPr>
        <p:spPr>
          <a:xfrm>
            <a:off x="2356602" y="2921161"/>
            <a:ext cx="1944216" cy="634735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400" b="1" dirty="0" smtClean="0">
                <a:solidFill>
                  <a:srgbClr val="0070C0"/>
                </a:solidFill>
                <a:latin typeface="Arial Narrow" pitchFamily="34" charset="0"/>
              </a:rPr>
              <a:t>Networking </a:t>
            </a:r>
          </a:p>
          <a:p>
            <a:pPr algn="ctr"/>
            <a:r>
              <a:rPr lang="en-ZA" sz="2400" b="1" dirty="0" smtClean="0">
                <a:solidFill>
                  <a:srgbClr val="0070C0"/>
                </a:solidFill>
                <a:latin typeface="Arial Narrow" pitchFamily="34" charset="0"/>
              </a:rPr>
              <a:t>&amp; collaboration</a:t>
            </a:r>
            <a:endParaRPr lang="en-ZA" sz="2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57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447697" y="924382"/>
            <a:ext cx="8432968" cy="4643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6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Research &amp; scholarly communication cycle</a:t>
            </a:r>
            <a:endParaRPr lang="en-Z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7697" y="1049318"/>
            <a:ext cx="6317874" cy="4378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5652120" y="5585472"/>
            <a:ext cx="3459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Modified from </a:t>
            </a:r>
            <a:r>
              <a:rPr lang="en-US" dirty="0" smtClean="0"/>
              <a:t>Czerniewicz (2013)</a:t>
            </a:r>
            <a:endParaRPr lang="en-ZA" dirty="0"/>
          </a:p>
        </p:txBody>
      </p:sp>
      <p:sp>
        <p:nvSpPr>
          <p:cNvPr id="4" name="TextBox 3"/>
          <p:cNvSpPr txBox="1"/>
          <p:nvPr/>
        </p:nvSpPr>
        <p:spPr>
          <a:xfrm>
            <a:off x="5399053" y="1196752"/>
            <a:ext cx="34563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Management &amp; administration; </a:t>
            </a:r>
          </a:p>
          <a:p>
            <a:pPr algn="ctr"/>
            <a:endParaRPr lang="en-US" sz="800" dirty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Monitoring &amp; assessment; </a:t>
            </a:r>
          </a:p>
          <a:p>
            <a:pPr algn="ctr"/>
            <a:endParaRPr lang="en-US" sz="800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Curation &amp; preservation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356602" y="2921161"/>
            <a:ext cx="1944216" cy="634735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400" b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Networking </a:t>
            </a:r>
          </a:p>
          <a:p>
            <a:pPr algn="ctr"/>
            <a:r>
              <a:rPr lang="en-ZA" sz="2400" b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&amp; collaboration</a:t>
            </a:r>
            <a:endParaRPr lang="en-ZA" sz="2400" b="1" dirty="0">
              <a:solidFill>
                <a:schemeClr val="tx2">
                  <a:lumMod val="50000"/>
                </a:schemeClr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43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440" y="2000649"/>
            <a:ext cx="5215648" cy="3619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/>
              <a:t>O</a:t>
            </a:r>
            <a:r>
              <a:rPr lang="en-ZA" dirty="0" smtClean="0"/>
              <a:t>nline </a:t>
            </a:r>
            <a:r>
              <a:rPr lang="en-ZA" dirty="0"/>
              <a:t>tools &amp;</a:t>
            </a:r>
            <a:r>
              <a:rPr lang="en-ZA" dirty="0" smtClean="0"/>
              <a:t> </a:t>
            </a:r>
            <a:r>
              <a:rPr lang="en-ZA" dirty="0"/>
              <a:t>services for boosting academic visibility </a:t>
            </a:r>
            <a:r>
              <a:rPr lang="en-ZA" dirty="0" smtClean="0"/>
              <a:t>&amp; profile</a:t>
            </a:r>
            <a:endParaRPr lang="en-ZA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6021289"/>
            <a:ext cx="9144000" cy="836712"/>
            <a:chOff x="0" y="6021289"/>
            <a:chExt cx="9144000" cy="836712"/>
          </a:xfrm>
        </p:grpSpPr>
        <p:sp>
          <p:nvSpPr>
            <p:cNvPr id="9" name="Rectangle 8"/>
            <p:cNvSpPr/>
            <p:nvPr/>
          </p:nvSpPr>
          <p:spPr>
            <a:xfrm>
              <a:off x="0" y="6021289"/>
              <a:ext cx="9144000" cy="8367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54617" y="6282396"/>
              <a:ext cx="21596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0070C0"/>
                  </a:solidFill>
                  <a:latin typeface="Garamond" panose="02020404030301010803" pitchFamily="18" charset="0"/>
                </a:rPr>
                <a:t>OpenUCT Initiative</a:t>
              </a:r>
              <a:endParaRPr lang="en-ZA" b="1" dirty="0">
                <a:solidFill>
                  <a:srgbClr val="0070C0"/>
                </a:solidFill>
                <a:latin typeface="Garamond" panose="02020404030301010803" pitchFamily="18" charset="0"/>
              </a:endParaRPr>
            </a:p>
          </p:txBody>
        </p:sp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072" y="6136410"/>
              <a:ext cx="585721" cy="602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878" b="98122" l="9827" r="89017">
                          <a14:foregroundMark x1="34682" y1="65258" x2="34682" y2="65258"/>
                          <a14:foregroundMark x1="48555" y1="54460" x2="48555" y2="54460"/>
                          <a14:foregroundMark x1="48555" y1="45070" x2="48555" y2="45070"/>
                        </a14:backgroundRemoval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3785" y="6102749"/>
              <a:ext cx="589971" cy="726380"/>
            </a:xfrm>
            <a:prstGeom prst="rect">
              <a:avLst/>
            </a:prstGeom>
          </p:spPr>
        </p:pic>
      </p:grpSp>
      <p:sp>
        <p:nvSpPr>
          <p:cNvPr id="15" name="Circular Arrow 14"/>
          <p:cNvSpPr/>
          <p:nvPr/>
        </p:nvSpPr>
        <p:spPr>
          <a:xfrm rot="3550117" flipV="1">
            <a:off x="5601806" y="1874755"/>
            <a:ext cx="936104" cy="861561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  <p:sp>
        <p:nvSpPr>
          <p:cNvPr id="16" name="Circular Arrow 15"/>
          <p:cNvSpPr/>
          <p:nvPr/>
        </p:nvSpPr>
        <p:spPr>
          <a:xfrm rot="7668394" flipV="1">
            <a:off x="6261121" y="4264357"/>
            <a:ext cx="936104" cy="861561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  <p:sp>
        <p:nvSpPr>
          <p:cNvPr id="17" name="Circular Arrow 16"/>
          <p:cNvSpPr/>
          <p:nvPr/>
        </p:nvSpPr>
        <p:spPr>
          <a:xfrm rot="13335688" flipV="1">
            <a:off x="2297353" y="5072044"/>
            <a:ext cx="936104" cy="861561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  <p:sp>
        <p:nvSpPr>
          <p:cNvPr id="18" name="Circular Arrow 17"/>
          <p:cNvSpPr/>
          <p:nvPr/>
        </p:nvSpPr>
        <p:spPr>
          <a:xfrm rot="17483802" flipV="1">
            <a:off x="1368388" y="2444063"/>
            <a:ext cx="936104" cy="861561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2793" y="2161807"/>
            <a:ext cx="1446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Shareable 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Outputs</a:t>
            </a:r>
            <a:endParaRPr lang="en-ZA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01255" y="2281892"/>
            <a:ext cx="1446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Shareable 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Outputs</a:t>
            </a:r>
            <a:endParaRPr lang="en-ZA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95858" y="4754409"/>
            <a:ext cx="1446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Shareable 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Outputs</a:t>
            </a:r>
            <a:endParaRPr lang="en-ZA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68028" y="4964736"/>
            <a:ext cx="1446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Shareable 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Outputs</a:t>
            </a:r>
            <a:endParaRPr lang="en-ZA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52120" y="5585472"/>
            <a:ext cx="3459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Modified from Czerniewicz (2013)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3025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academics’ university-based </a:t>
            </a:r>
            <a:br>
              <a:rPr lang="en-US" dirty="0" smtClean="0"/>
            </a:br>
            <a:r>
              <a:rPr lang="en-US" dirty="0" smtClean="0"/>
              <a:t>online </a:t>
            </a:r>
            <a:r>
              <a:rPr lang="en-US" dirty="0"/>
              <a:t>p</a:t>
            </a:r>
            <a:r>
              <a:rPr lang="en-US" dirty="0" smtClean="0"/>
              <a:t>resence</a:t>
            </a:r>
            <a:endParaRPr lang="en-ZA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ZA" dirty="0"/>
          </a:p>
        </p:txBody>
      </p:sp>
      <p:sp>
        <p:nvSpPr>
          <p:cNvPr id="14" name="Right Brace 13"/>
          <p:cNvSpPr/>
          <p:nvPr/>
        </p:nvSpPr>
        <p:spPr>
          <a:xfrm>
            <a:off x="5668833" y="1566683"/>
            <a:ext cx="631359" cy="4273189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pSp>
        <p:nvGrpSpPr>
          <p:cNvPr id="15" name="Group 14"/>
          <p:cNvGrpSpPr/>
          <p:nvPr/>
        </p:nvGrpSpPr>
        <p:grpSpPr>
          <a:xfrm>
            <a:off x="6516216" y="1822662"/>
            <a:ext cx="1993018" cy="4017210"/>
            <a:chOff x="6516216" y="1822662"/>
            <a:chExt cx="1993018" cy="4017210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2011603"/>
              <a:ext cx="1993018" cy="3828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" name="Group 16"/>
            <p:cNvGrpSpPr/>
            <p:nvPr/>
          </p:nvGrpSpPr>
          <p:grpSpPr>
            <a:xfrm rot="257082">
              <a:off x="6823140" y="2056860"/>
              <a:ext cx="185968" cy="528680"/>
              <a:chOff x="862298" y="1365081"/>
              <a:chExt cx="202481" cy="624999"/>
            </a:xfrm>
          </p:grpSpPr>
          <p:sp>
            <p:nvSpPr>
              <p:cNvPr id="21" name="Freeform 20"/>
              <p:cNvSpPr/>
              <p:nvPr/>
            </p:nvSpPr>
            <p:spPr>
              <a:xfrm rot="8041110" flipH="1" flipV="1">
                <a:off x="846371" y="1771671"/>
                <a:ext cx="234336" cy="202481"/>
              </a:xfrm>
              <a:custGeom>
                <a:avLst/>
                <a:gdLst>
                  <a:gd name="connsiteX0" fmla="*/ 19075 w 19075"/>
                  <a:gd name="connsiteY0" fmla="*/ 0 h 99653"/>
                  <a:gd name="connsiteX1" fmla="*/ 968 w 19075"/>
                  <a:gd name="connsiteY1" fmla="*/ 99588 h 99653"/>
                  <a:gd name="connsiteX2" fmla="*/ 19075 w 19075"/>
                  <a:gd name="connsiteY2" fmla="*/ 0 h 99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075" h="99653">
                    <a:moveTo>
                      <a:pt x="19075" y="0"/>
                    </a:moveTo>
                    <a:cubicBezTo>
                      <a:pt x="19075" y="0"/>
                      <a:pt x="-5068" y="96570"/>
                      <a:pt x="968" y="99588"/>
                    </a:cubicBezTo>
                    <a:cubicBezTo>
                      <a:pt x="7004" y="102606"/>
                      <a:pt x="19075" y="0"/>
                      <a:pt x="19075" y="0"/>
                    </a:cubicBezTo>
                    <a:close/>
                  </a:path>
                </a:pathLst>
              </a:cu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978198" y="1365081"/>
                <a:ext cx="0" cy="4717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/>
            <p:cNvGrpSpPr/>
            <p:nvPr/>
          </p:nvGrpSpPr>
          <p:grpSpPr>
            <a:xfrm rot="20760336">
              <a:off x="6946447" y="1822662"/>
              <a:ext cx="863822" cy="356804"/>
              <a:chOff x="935596" y="1234878"/>
              <a:chExt cx="1512168" cy="581854"/>
            </a:xfrm>
          </p:grpSpPr>
          <p:sp>
            <p:nvSpPr>
              <p:cNvPr id="19" name="Can 18"/>
              <p:cNvSpPr/>
              <p:nvPr/>
            </p:nvSpPr>
            <p:spPr>
              <a:xfrm>
                <a:off x="1115616" y="1345012"/>
                <a:ext cx="1152128" cy="471720"/>
              </a:xfrm>
              <a:prstGeom prst="can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935596" y="1234878"/>
                <a:ext cx="1512168" cy="220268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789098" y="183963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University profile page</a:t>
            </a:r>
            <a:endParaRPr lang="en-ZA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71726" y="1653586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University published outputs in repository</a:t>
            </a:r>
            <a:endParaRPr lang="en-ZA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43519" y="4916542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University research data in repository </a:t>
            </a:r>
            <a:endParaRPr lang="en-ZA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0019" y="3737458"/>
            <a:ext cx="17281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University-based publications (scholarly &amp; media)</a:t>
            </a:r>
            <a:endParaRPr lang="en-ZA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67944" y="3583362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Content on university site about/by the academic</a:t>
            </a:r>
            <a:endParaRPr lang="en-ZA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-3909020" y="1329663"/>
            <a:ext cx="2976091" cy="2253699"/>
            <a:chOff x="-3204864" y="1410495"/>
            <a:chExt cx="2976091" cy="2253699"/>
          </a:xfrm>
        </p:grpSpPr>
        <p:sp>
          <p:nvSpPr>
            <p:cNvPr id="26" name="Rectangle 25"/>
            <p:cNvSpPr/>
            <p:nvPr/>
          </p:nvSpPr>
          <p:spPr>
            <a:xfrm>
              <a:off x="-3204864" y="1410495"/>
              <a:ext cx="2976091" cy="20845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-2921887" y="1660880"/>
              <a:ext cx="2414134" cy="163785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-2137496" y="3495032"/>
              <a:ext cx="841356" cy="16916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-2496711" y="2050346"/>
              <a:ext cx="156378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dirty="0" smtClean="0">
                  <a:latin typeface="Blue Highway Linocut" pitchFamily="2" charset="0"/>
                </a:rPr>
                <a:t>WWW</a:t>
              </a:r>
              <a:endParaRPr lang="en-ZA" sz="4400" dirty="0">
                <a:latin typeface="Blue Highway Linocut" pitchFamily="2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211" y="2957430"/>
            <a:ext cx="2028208" cy="154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206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51787">
            <a:off x="4512600" y="3622463"/>
            <a:ext cx="1415124" cy="4660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 academics’ www online </a:t>
            </a:r>
            <a:r>
              <a:rPr lang="en-US" dirty="0"/>
              <a:t>p</a:t>
            </a:r>
            <a:r>
              <a:rPr lang="en-US" dirty="0" smtClean="0"/>
              <a:t>resence</a:t>
            </a:r>
            <a:endParaRPr lang="en-ZA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ZA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923" y="4827315"/>
            <a:ext cx="502906" cy="502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18" y="3146006"/>
            <a:ext cx="657662" cy="657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82" y="4175366"/>
            <a:ext cx="596396" cy="579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47544">
            <a:off x="706342" y="2263702"/>
            <a:ext cx="1848412" cy="444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9565">
            <a:off x="4062566" y="4474692"/>
            <a:ext cx="1751772" cy="32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65586" y="2070544"/>
            <a:ext cx="3418926" cy="57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ight Brace 13"/>
          <p:cNvSpPr/>
          <p:nvPr/>
        </p:nvSpPr>
        <p:spPr>
          <a:xfrm>
            <a:off x="5668833" y="1143001"/>
            <a:ext cx="631359" cy="4696872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pSp>
        <p:nvGrpSpPr>
          <p:cNvPr id="15" name="Group 14"/>
          <p:cNvGrpSpPr/>
          <p:nvPr/>
        </p:nvGrpSpPr>
        <p:grpSpPr>
          <a:xfrm>
            <a:off x="6516216" y="1822662"/>
            <a:ext cx="1993018" cy="4017210"/>
            <a:chOff x="6516216" y="1822662"/>
            <a:chExt cx="1993018" cy="4017210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2011603"/>
              <a:ext cx="1993018" cy="3828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" name="Group 16"/>
            <p:cNvGrpSpPr/>
            <p:nvPr/>
          </p:nvGrpSpPr>
          <p:grpSpPr>
            <a:xfrm rot="257082">
              <a:off x="6823140" y="2056860"/>
              <a:ext cx="185968" cy="528680"/>
              <a:chOff x="862298" y="1365081"/>
              <a:chExt cx="202481" cy="624999"/>
            </a:xfrm>
          </p:grpSpPr>
          <p:sp>
            <p:nvSpPr>
              <p:cNvPr id="21" name="Freeform 20"/>
              <p:cNvSpPr/>
              <p:nvPr/>
            </p:nvSpPr>
            <p:spPr>
              <a:xfrm rot="8041110" flipH="1" flipV="1">
                <a:off x="846371" y="1771671"/>
                <a:ext cx="234336" cy="202481"/>
              </a:xfrm>
              <a:custGeom>
                <a:avLst/>
                <a:gdLst>
                  <a:gd name="connsiteX0" fmla="*/ 19075 w 19075"/>
                  <a:gd name="connsiteY0" fmla="*/ 0 h 99653"/>
                  <a:gd name="connsiteX1" fmla="*/ 968 w 19075"/>
                  <a:gd name="connsiteY1" fmla="*/ 99588 h 99653"/>
                  <a:gd name="connsiteX2" fmla="*/ 19075 w 19075"/>
                  <a:gd name="connsiteY2" fmla="*/ 0 h 99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075" h="99653">
                    <a:moveTo>
                      <a:pt x="19075" y="0"/>
                    </a:moveTo>
                    <a:cubicBezTo>
                      <a:pt x="19075" y="0"/>
                      <a:pt x="-5068" y="96570"/>
                      <a:pt x="968" y="99588"/>
                    </a:cubicBezTo>
                    <a:cubicBezTo>
                      <a:pt x="7004" y="102606"/>
                      <a:pt x="19075" y="0"/>
                      <a:pt x="19075" y="0"/>
                    </a:cubicBezTo>
                    <a:close/>
                  </a:path>
                </a:pathLst>
              </a:cu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978198" y="1365081"/>
                <a:ext cx="0" cy="4717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/>
            <p:cNvGrpSpPr/>
            <p:nvPr/>
          </p:nvGrpSpPr>
          <p:grpSpPr>
            <a:xfrm rot="20760336">
              <a:off x="6946447" y="1822662"/>
              <a:ext cx="863822" cy="356804"/>
              <a:chOff x="935596" y="1234878"/>
              <a:chExt cx="1512168" cy="581854"/>
            </a:xfrm>
          </p:grpSpPr>
          <p:sp>
            <p:nvSpPr>
              <p:cNvPr id="19" name="Can 18"/>
              <p:cNvSpPr/>
              <p:nvPr/>
            </p:nvSpPr>
            <p:spPr>
              <a:xfrm>
                <a:off x="1115616" y="1345012"/>
                <a:ext cx="1152128" cy="471720"/>
              </a:xfrm>
              <a:prstGeom prst="can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935596" y="1234878"/>
                <a:ext cx="1512168" cy="220268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</p:grpSp>
      </p:grp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211" y="2957430"/>
            <a:ext cx="2028208" cy="154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74" y="1179114"/>
            <a:ext cx="719137" cy="714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3" y="5495001"/>
            <a:ext cx="2009775" cy="40005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42222">
            <a:off x="2055961" y="1298950"/>
            <a:ext cx="2171429" cy="66031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27" y="5031071"/>
            <a:ext cx="2004546" cy="7517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638" y="4655285"/>
            <a:ext cx="1600356" cy="503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469" y="1294349"/>
            <a:ext cx="1507221" cy="70929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436" y="5355168"/>
            <a:ext cx="526673" cy="526673"/>
          </a:xfrm>
          <a:prstGeom prst="rect">
            <a:avLst/>
          </a:prstGeom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56418" y="3079592"/>
            <a:ext cx="1485010" cy="564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180" y="2720964"/>
            <a:ext cx="1182329" cy="472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31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/>
              <a:t>O</a:t>
            </a:r>
            <a:r>
              <a:rPr lang="en-ZA" dirty="0" smtClean="0"/>
              <a:t>nline </a:t>
            </a:r>
            <a:r>
              <a:rPr lang="en-ZA" dirty="0"/>
              <a:t>tools &amp;</a:t>
            </a:r>
            <a:r>
              <a:rPr lang="en-ZA" dirty="0" smtClean="0"/>
              <a:t> </a:t>
            </a:r>
            <a:r>
              <a:rPr lang="en-ZA" dirty="0"/>
              <a:t>services for boosting academic visibility </a:t>
            </a:r>
            <a:r>
              <a:rPr lang="en-ZA" dirty="0" smtClean="0"/>
              <a:t>&amp; profile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</a:t>
            </a:r>
            <a:r>
              <a:rPr lang="en-US" dirty="0" smtClean="0"/>
              <a:t>etworking &amp; sharing</a:t>
            </a:r>
            <a:endParaRPr lang="en-ZA" dirty="0"/>
          </a:p>
        </p:txBody>
      </p:sp>
      <p:sp>
        <p:nvSpPr>
          <p:cNvPr id="4" name="Oval 3"/>
          <p:cNvSpPr/>
          <p:nvPr/>
        </p:nvSpPr>
        <p:spPr>
          <a:xfrm>
            <a:off x="1846352" y="2481010"/>
            <a:ext cx="3240360" cy="3168352"/>
          </a:xfrm>
          <a:prstGeom prst="ellipse">
            <a:avLst/>
          </a:prstGeom>
          <a:solidFill>
            <a:srgbClr val="4F81BD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Oval 4"/>
          <p:cNvSpPr/>
          <p:nvPr/>
        </p:nvSpPr>
        <p:spPr>
          <a:xfrm>
            <a:off x="3967764" y="2495787"/>
            <a:ext cx="3240360" cy="3168352"/>
          </a:xfrm>
          <a:prstGeom prst="ellipse">
            <a:avLst/>
          </a:prstGeom>
          <a:solidFill>
            <a:schemeClr val="accent6">
              <a:lumMod val="75000"/>
              <a:alpha val="50196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6" name="TextBox 5"/>
          <p:cNvSpPr txBox="1"/>
          <p:nvPr/>
        </p:nvSpPr>
        <p:spPr>
          <a:xfrm>
            <a:off x="2206392" y="3693229"/>
            <a:ext cx="1401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Academic</a:t>
            </a:r>
            <a:endParaRPr lang="en-Z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587944" y="3693229"/>
            <a:ext cx="1401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Social</a:t>
            </a:r>
            <a:endParaRPr lang="en-ZA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6021289"/>
            <a:ext cx="9144000" cy="836712"/>
            <a:chOff x="0" y="6021289"/>
            <a:chExt cx="9144000" cy="836712"/>
          </a:xfrm>
        </p:grpSpPr>
        <p:sp>
          <p:nvSpPr>
            <p:cNvPr id="9" name="Rectangle 8"/>
            <p:cNvSpPr/>
            <p:nvPr/>
          </p:nvSpPr>
          <p:spPr>
            <a:xfrm>
              <a:off x="0" y="6021289"/>
              <a:ext cx="9144000" cy="8367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54617" y="6282396"/>
              <a:ext cx="21596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0070C0"/>
                  </a:solidFill>
                  <a:latin typeface="Garamond" panose="02020404030301010803" pitchFamily="18" charset="0"/>
                </a:rPr>
                <a:t>OpenUCT Initiative</a:t>
              </a:r>
              <a:endParaRPr lang="en-ZA" b="1" dirty="0">
                <a:solidFill>
                  <a:srgbClr val="0070C0"/>
                </a:solidFill>
                <a:latin typeface="Garamond" panose="02020404030301010803" pitchFamily="18" charset="0"/>
              </a:endParaRPr>
            </a:p>
          </p:txBody>
        </p:sp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072" y="6136410"/>
              <a:ext cx="585721" cy="602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878" b="98122" l="9827" r="89017">
                          <a14:foregroundMark x1="34682" y1="65258" x2="34682" y2="65258"/>
                          <a14:foregroundMark x1="48555" y1="54460" x2="48555" y2="54460"/>
                          <a14:foregroundMark x1="48555" y1="45070" x2="48555" y2="45070"/>
                        </a14:backgroundRemoval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3785" y="6102749"/>
              <a:ext cx="589971" cy="726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398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/>
              <a:t>O</a:t>
            </a:r>
            <a:r>
              <a:rPr lang="en-ZA" dirty="0" smtClean="0"/>
              <a:t>nline </a:t>
            </a:r>
            <a:r>
              <a:rPr lang="en-ZA" dirty="0"/>
              <a:t>tools &amp;</a:t>
            </a:r>
            <a:r>
              <a:rPr lang="en-ZA" dirty="0" smtClean="0"/>
              <a:t> </a:t>
            </a:r>
            <a:r>
              <a:rPr lang="en-ZA" dirty="0"/>
              <a:t>services for boosting academic visibility </a:t>
            </a:r>
            <a:r>
              <a:rPr lang="en-ZA" dirty="0" smtClean="0"/>
              <a:t>&amp; profile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Formal &amp; informal scholarly communication</a:t>
            </a:r>
            <a:endParaRPr lang="en-ZA" dirty="0"/>
          </a:p>
        </p:txBody>
      </p:sp>
      <p:sp>
        <p:nvSpPr>
          <p:cNvPr id="4" name="Oval 3"/>
          <p:cNvSpPr/>
          <p:nvPr/>
        </p:nvSpPr>
        <p:spPr>
          <a:xfrm>
            <a:off x="1846352" y="2481010"/>
            <a:ext cx="3240360" cy="3168352"/>
          </a:xfrm>
          <a:prstGeom prst="ellipse">
            <a:avLst/>
          </a:prstGeom>
          <a:solidFill>
            <a:srgbClr val="4F81BD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Oval 4"/>
          <p:cNvSpPr/>
          <p:nvPr/>
        </p:nvSpPr>
        <p:spPr>
          <a:xfrm>
            <a:off x="3967764" y="2495787"/>
            <a:ext cx="3240360" cy="3168352"/>
          </a:xfrm>
          <a:prstGeom prst="ellipse">
            <a:avLst/>
          </a:prstGeom>
          <a:solidFill>
            <a:schemeClr val="accent6">
              <a:lumMod val="75000"/>
              <a:alpha val="50196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6" name="TextBox 5"/>
          <p:cNvSpPr txBox="1"/>
          <p:nvPr/>
        </p:nvSpPr>
        <p:spPr>
          <a:xfrm>
            <a:off x="2206392" y="3693229"/>
            <a:ext cx="1401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Academic</a:t>
            </a:r>
            <a:endParaRPr lang="en-Z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587944" y="3693229"/>
            <a:ext cx="1401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Social</a:t>
            </a:r>
            <a:endParaRPr lang="en-ZA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6021289"/>
            <a:ext cx="9144000" cy="836712"/>
            <a:chOff x="0" y="6021289"/>
            <a:chExt cx="9144000" cy="836712"/>
          </a:xfrm>
        </p:grpSpPr>
        <p:sp>
          <p:nvSpPr>
            <p:cNvPr id="9" name="Rectangle 8"/>
            <p:cNvSpPr/>
            <p:nvPr/>
          </p:nvSpPr>
          <p:spPr>
            <a:xfrm>
              <a:off x="0" y="6021289"/>
              <a:ext cx="9144000" cy="8367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54617" y="6282396"/>
              <a:ext cx="21596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0070C0"/>
                  </a:solidFill>
                  <a:latin typeface="Garamond" panose="02020404030301010803" pitchFamily="18" charset="0"/>
                </a:rPr>
                <a:t>OpenUCT Initiative</a:t>
              </a:r>
              <a:endParaRPr lang="en-ZA" b="1" dirty="0">
                <a:solidFill>
                  <a:srgbClr val="0070C0"/>
                </a:solidFill>
                <a:latin typeface="Garamond" panose="02020404030301010803" pitchFamily="18" charset="0"/>
              </a:endParaRPr>
            </a:p>
          </p:txBody>
        </p:sp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072" y="6136410"/>
              <a:ext cx="585721" cy="602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878" b="98122" l="9827" r="89017">
                          <a14:foregroundMark x1="34682" y1="65258" x2="34682" y2="65258"/>
                          <a14:foregroundMark x1="48555" y1="54460" x2="48555" y2="54460"/>
                          <a14:foregroundMark x1="48555" y1="45070" x2="48555" y2="45070"/>
                        </a14:backgroundRemoval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3785" y="6102749"/>
              <a:ext cx="589971" cy="726380"/>
            </a:xfrm>
            <a:prstGeom prst="rect">
              <a:avLst/>
            </a:prstGeom>
          </p:spPr>
        </p:pic>
      </p:grpSp>
      <p:cxnSp>
        <p:nvCxnSpPr>
          <p:cNvPr id="16" name="Straight Arrow Connector 15"/>
          <p:cNvCxnSpPr/>
          <p:nvPr/>
        </p:nvCxnSpPr>
        <p:spPr>
          <a:xfrm>
            <a:off x="1259632" y="3140968"/>
            <a:ext cx="72008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2793" y="2708920"/>
            <a:ext cx="1296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‘Formal’</a:t>
            </a:r>
            <a:endParaRPr lang="en-ZA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6989276" y="3092356"/>
            <a:ext cx="754429" cy="264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461851" y="2660308"/>
            <a:ext cx="1296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‘Informal’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8823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Academic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sharing</a:t>
            </a:r>
          </a:p>
          <a:p>
            <a:r>
              <a:rPr lang="en-US" dirty="0" smtClean="0"/>
              <a:t>Networking and connection building</a:t>
            </a:r>
          </a:p>
          <a:p>
            <a:r>
              <a:rPr lang="en-US" dirty="0" smtClean="0"/>
              <a:t>Publication sharing</a:t>
            </a:r>
          </a:p>
          <a:p>
            <a:r>
              <a:rPr lang="en-US" dirty="0" smtClean="0"/>
              <a:t>Communication</a:t>
            </a:r>
          </a:p>
          <a:p>
            <a:r>
              <a:rPr lang="en-US" dirty="0" smtClean="0"/>
              <a:t>Collaboration</a:t>
            </a:r>
          </a:p>
          <a:p>
            <a:r>
              <a:rPr lang="en-US" dirty="0" smtClean="0"/>
              <a:t>Metrics</a:t>
            </a:r>
          </a:p>
          <a:p>
            <a:endParaRPr lang="en-US" dirty="0" smtClean="0"/>
          </a:p>
          <a:p>
            <a:endParaRPr lang="en-Z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539" y="404664"/>
            <a:ext cx="1728124" cy="102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029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Z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60" r="1513" b="17246"/>
          <a:stretch/>
        </p:blipFill>
        <p:spPr bwMode="auto">
          <a:xfrm>
            <a:off x="282174" y="1271836"/>
            <a:ext cx="7200800" cy="290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9578" y="1257846"/>
            <a:ext cx="12823151" cy="5476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9578" y="1296917"/>
            <a:ext cx="5833241" cy="2262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256" y="1296917"/>
            <a:ext cx="9553905" cy="5753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954" y="2765299"/>
            <a:ext cx="12859078" cy="2727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256" y="1257846"/>
            <a:ext cx="8355724" cy="496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608519" y="1211521"/>
            <a:ext cx="12807453" cy="5523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0146" y="1255538"/>
            <a:ext cx="9270124" cy="395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0146" y="1474218"/>
            <a:ext cx="7000254" cy="499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7382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Social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(Data sharing)</a:t>
            </a:r>
            <a:endParaRPr lang="en-US" dirty="0"/>
          </a:p>
          <a:p>
            <a:r>
              <a:rPr lang="en-US" dirty="0"/>
              <a:t>Networking and connection building</a:t>
            </a:r>
          </a:p>
          <a:p>
            <a:r>
              <a:rPr lang="en-US" dirty="0"/>
              <a:t>Publication sharing</a:t>
            </a:r>
          </a:p>
          <a:p>
            <a:r>
              <a:rPr lang="en-US" dirty="0"/>
              <a:t>Communication</a:t>
            </a:r>
          </a:p>
          <a:p>
            <a:r>
              <a:rPr lang="en-US" dirty="0" smtClean="0"/>
              <a:t>Collaboration</a:t>
            </a:r>
          </a:p>
          <a:p>
            <a:r>
              <a:rPr lang="en-US" dirty="0" smtClean="0"/>
              <a:t>Metrics</a:t>
            </a:r>
            <a:endParaRPr lang="en-US" dirty="0"/>
          </a:p>
          <a:p>
            <a:endParaRPr lang="en-US" dirty="0" smtClean="0"/>
          </a:p>
          <a:p>
            <a:endParaRPr lang="en-Z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539" y="404664"/>
            <a:ext cx="1728124" cy="102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739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Overview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1:</a:t>
            </a:r>
          </a:p>
          <a:p>
            <a:pPr lvl="1"/>
            <a:r>
              <a:rPr lang="en-ZA" dirty="0"/>
              <a:t>Overview of current online tools and services for boosting academic visibility and </a:t>
            </a:r>
            <a:r>
              <a:rPr lang="en-ZA" dirty="0" smtClean="0"/>
              <a:t>profile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Part 2: </a:t>
            </a:r>
            <a:endParaRPr lang="en-ZA" dirty="0"/>
          </a:p>
          <a:p>
            <a:pPr lvl="1"/>
            <a:r>
              <a:rPr lang="en-ZA" dirty="0"/>
              <a:t>Supporting academics in the utilisation of new online presence tools and platforms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0432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4689"/>
            <a:ext cx="5592182" cy="7001594"/>
          </a:xfrm>
          <a:prstGeom prst="rect">
            <a:avLst/>
          </a:prstGeom>
          <a:noFill/>
          <a:ln w="57150">
            <a:solidFill>
              <a:srgbClr val="3417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1772816"/>
            <a:ext cx="7344816" cy="4453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1560" y="2242586"/>
            <a:ext cx="7956671" cy="397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9279" y="1264689"/>
            <a:ext cx="4119562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7584" y="1798391"/>
            <a:ext cx="4960857" cy="4078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3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2123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Modified from Czerniewicz, 2013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3267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899592" y="228040"/>
            <a:ext cx="7344816" cy="6525344"/>
            <a:chOff x="971600" y="692696"/>
            <a:chExt cx="7344816" cy="5616624"/>
          </a:xfrm>
        </p:grpSpPr>
        <p:sp>
          <p:nvSpPr>
            <p:cNvPr id="6" name="Donut 5"/>
            <p:cNvSpPr/>
            <p:nvPr/>
          </p:nvSpPr>
          <p:spPr>
            <a:xfrm>
              <a:off x="971600" y="692696"/>
              <a:ext cx="7344816" cy="5616624"/>
            </a:xfrm>
            <a:prstGeom prst="donut">
              <a:avLst>
                <a:gd name="adj" fmla="val 7374"/>
              </a:avLst>
            </a:prstGeom>
            <a:ln>
              <a:prstDash val="lgDash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rgbClr val="0070C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63889" y="924360"/>
              <a:ext cx="2524007" cy="3693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r>
                <a:rPr lang="en-ZA" b="1" dirty="0" smtClean="0">
                  <a:solidFill>
                    <a:srgbClr val="0070C0"/>
                  </a:solidFill>
                  <a:latin typeface="Arial Narrow" pitchFamily="34" charset="0"/>
                </a:rPr>
                <a:t>Monitoring &amp; assessment</a:t>
              </a:r>
              <a:endParaRPr lang="en-ZA" b="1" dirty="0">
                <a:solidFill>
                  <a:srgbClr val="0070C0"/>
                </a:solidFill>
                <a:latin typeface="Arial Narrow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491880" y="6122710"/>
            <a:ext cx="2524007" cy="36933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r>
              <a:rPr lang="en-ZA" b="1" dirty="0" smtClean="0">
                <a:solidFill>
                  <a:srgbClr val="0070C0"/>
                </a:solidFill>
                <a:latin typeface="Arial Narrow" pitchFamily="34" charset="0"/>
              </a:rPr>
              <a:t>Monitoring &amp; assessment</a:t>
            </a:r>
            <a:endParaRPr lang="en-ZA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156460" y="3306046"/>
            <a:ext cx="2524007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lang="en-ZA" b="1" dirty="0" smtClean="0">
                <a:solidFill>
                  <a:srgbClr val="0070C0"/>
                </a:solidFill>
                <a:latin typeface="Arial Narrow" pitchFamily="34" charset="0"/>
              </a:rPr>
              <a:t>Monitoring &amp; assessment</a:t>
            </a:r>
            <a:endParaRPr lang="en-ZA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6491470" y="3306045"/>
            <a:ext cx="2524007" cy="36933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r>
              <a:rPr lang="en-ZA" b="1" dirty="0" smtClean="0">
                <a:solidFill>
                  <a:srgbClr val="0070C0"/>
                </a:solidFill>
                <a:latin typeface="Arial Narrow" pitchFamily="34" charset="0"/>
              </a:rPr>
              <a:t>Monitoring &amp; assessment</a:t>
            </a:r>
            <a:endParaRPr lang="en-ZA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2123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Modified from Czerniewicz, 2013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3418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/>
              <a:t>O</a:t>
            </a:r>
            <a:r>
              <a:rPr lang="en-ZA" dirty="0" smtClean="0"/>
              <a:t>nline </a:t>
            </a:r>
            <a:r>
              <a:rPr lang="en-ZA" dirty="0"/>
              <a:t>tools &amp;</a:t>
            </a:r>
            <a:r>
              <a:rPr lang="en-ZA" dirty="0" smtClean="0"/>
              <a:t> </a:t>
            </a:r>
            <a:r>
              <a:rPr lang="en-ZA" dirty="0"/>
              <a:t>services for boosting academic visibility </a:t>
            </a:r>
            <a:r>
              <a:rPr lang="en-ZA" dirty="0" smtClean="0"/>
              <a:t>&amp; profile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Monitoring &amp; assessing:</a:t>
            </a:r>
            <a:endParaRPr lang="en-ZA" dirty="0"/>
          </a:p>
        </p:txBody>
      </p:sp>
      <p:sp>
        <p:nvSpPr>
          <p:cNvPr id="4" name="Oval 3"/>
          <p:cNvSpPr/>
          <p:nvPr/>
        </p:nvSpPr>
        <p:spPr>
          <a:xfrm>
            <a:off x="2965300" y="2481010"/>
            <a:ext cx="3240360" cy="3168352"/>
          </a:xfrm>
          <a:prstGeom prst="ellipse">
            <a:avLst/>
          </a:prstGeom>
          <a:solidFill>
            <a:srgbClr val="4F81BD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Oval 4"/>
          <p:cNvSpPr/>
          <p:nvPr/>
        </p:nvSpPr>
        <p:spPr>
          <a:xfrm>
            <a:off x="5086712" y="2495787"/>
            <a:ext cx="3240360" cy="3168352"/>
          </a:xfrm>
          <a:prstGeom prst="ellipse">
            <a:avLst/>
          </a:prstGeom>
          <a:solidFill>
            <a:schemeClr val="accent6">
              <a:lumMod val="75000"/>
              <a:alpha val="50196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6" name="TextBox 5"/>
          <p:cNvSpPr txBox="1"/>
          <p:nvPr/>
        </p:nvSpPr>
        <p:spPr>
          <a:xfrm>
            <a:off x="3325340" y="3693229"/>
            <a:ext cx="1401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Academic</a:t>
            </a:r>
            <a:endParaRPr lang="en-Z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706892" y="3693229"/>
            <a:ext cx="1401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Social</a:t>
            </a:r>
            <a:endParaRPr lang="en-ZA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6021289"/>
            <a:ext cx="9144000" cy="836712"/>
            <a:chOff x="0" y="6021289"/>
            <a:chExt cx="9144000" cy="836712"/>
          </a:xfrm>
        </p:grpSpPr>
        <p:sp>
          <p:nvSpPr>
            <p:cNvPr id="9" name="Rectangle 8"/>
            <p:cNvSpPr/>
            <p:nvPr/>
          </p:nvSpPr>
          <p:spPr>
            <a:xfrm>
              <a:off x="0" y="6021289"/>
              <a:ext cx="9144000" cy="8367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54617" y="6282396"/>
              <a:ext cx="21596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0070C0"/>
                  </a:solidFill>
                  <a:latin typeface="Garamond" panose="02020404030301010803" pitchFamily="18" charset="0"/>
                </a:rPr>
                <a:t>OpenUCT Initiative</a:t>
              </a:r>
              <a:endParaRPr lang="en-ZA" b="1" dirty="0">
                <a:solidFill>
                  <a:srgbClr val="0070C0"/>
                </a:solidFill>
                <a:latin typeface="Garamond" panose="02020404030301010803" pitchFamily="18" charset="0"/>
              </a:endParaRPr>
            </a:p>
          </p:txBody>
        </p:sp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072" y="6136410"/>
              <a:ext cx="585721" cy="602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878" b="98122" l="9827" r="89017">
                          <a14:foregroundMark x1="34682" y1="65258" x2="34682" y2="65258"/>
                          <a14:foregroundMark x1="48555" y1="54460" x2="48555" y2="54460"/>
                          <a14:foregroundMark x1="48555" y1="45070" x2="48555" y2="45070"/>
                        </a14:backgroundRemoval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3785" y="6102749"/>
              <a:ext cx="589971" cy="726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9905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899592" y="2348880"/>
            <a:ext cx="7859178" cy="352839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/>
              <a:t>O</a:t>
            </a:r>
            <a:r>
              <a:rPr lang="en-ZA" dirty="0" smtClean="0"/>
              <a:t>nline </a:t>
            </a:r>
            <a:r>
              <a:rPr lang="en-ZA" dirty="0"/>
              <a:t>tools &amp;</a:t>
            </a:r>
            <a:r>
              <a:rPr lang="en-ZA" dirty="0" smtClean="0"/>
              <a:t> </a:t>
            </a:r>
            <a:r>
              <a:rPr lang="en-ZA" dirty="0"/>
              <a:t>services for boosting academic visibility </a:t>
            </a:r>
            <a:r>
              <a:rPr lang="en-ZA" dirty="0" smtClean="0"/>
              <a:t>&amp; profile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Monitoring &amp; assessing:</a:t>
            </a:r>
            <a:endParaRPr lang="en-ZA" dirty="0"/>
          </a:p>
        </p:txBody>
      </p:sp>
      <p:sp>
        <p:nvSpPr>
          <p:cNvPr id="4" name="Oval 3"/>
          <p:cNvSpPr/>
          <p:nvPr/>
        </p:nvSpPr>
        <p:spPr>
          <a:xfrm>
            <a:off x="2965300" y="2481010"/>
            <a:ext cx="3240360" cy="3168352"/>
          </a:xfrm>
          <a:prstGeom prst="ellipse">
            <a:avLst/>
          </a:prstGeom>
          <a:solidFill>
            <a:srgbClr val="4F81BD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Oval 4"/>
          <p:cNvSpPr/>
          <p:nvPr/>
        </p:nvSpPr>
        <p:spPr>
          <a:xfrm>
            <a:off x="5086712" y="2495787"/>
            <a:ext cx="3240360" cy="3168352"/>
          </a:xfrm>
          <a:prstGeom prst="ellipse">
            <a:avLst/>
          </a:prstGeom>
          <a:solidFill>
            <a:schemeClr val="accent6">
              <a:lumMod val="75000"/>
              <a:alpha val="50196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6" name="TextBox 5"/>
          <p:cNvSpPr txBox="1"/>
          <p:nvPr/>
        </p:nvSpPr>
        <p:spPr>
          <a:xfrm>
            <a:off x="3325340" y="3693229"/>
            <a:ext cx="1401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Academic</a:t>
            </a:r>
            <a:endParaRPr lang="en-Z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706892" y="3693229"/>
            <a:ext cx="1401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Social</a:t>
            </a:r>
            <a:endParaRPr lang="en-ZA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6021289"/>
            <a:ext cx="9144000" cy="836712"/>
            <a:chOff x="0" y="6021289"/>
            <a:chExt cx="9144000" cy="836712"/>
          </a:xfrm>
        </p:grpSpPr>
        <p:sp>
          <p:nvSpPr>
            <p:cNvPr id="9" name="Rectangle 8"/>
            <p:cNvSpPr/>
            <p:nvPr/>
          </p:nvSpPr>
          <p:spPr>
            <a:xfrm>
              <a:off x="0" y="6021289"/>
              <a:ext cx="9144000" cy="8367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54617" y="6282396"/>
              <a:ext cx="21596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0070C0"/>
                  </a:solidFill>
                  <a:latin typeface="Garamond" panose="02020404030301010803" pitchFamily="18" charset="0"/>
                </a:rPr>
                <a:t>OpenUCT Initiative</a:t>
              </a:r>
              <a:endParaRPr lang="en-ZA" b="1" dirty="0">
                <a:solidFill>
                  <a:srgbClr val="0070C0"/>
                </a:solidFill>
                <a:latin typeface="Garamond" panose="02020404030301010803" pitchFamily="18" charset="0"/>
              </a:endParaRPr>
            </a:p>
          </p:txBody>
        </p:sp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072" y="6136410"/>
              <a:ext cx="585721" cy="602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878" b="98122" l="9827" r="89017">
                          <a14:foregroundMark x1="34682" y1="65258" x2="34682" y2="65258"/>
                          <a14:foregroundMark x1="48555" y1="54460" x2="48555" y2="54460"/>
                          <a14:foregroundMark x1="48555" y1="45070" x2="48555" y2="45070"/>
                        </a14:backgroundRemoval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3785" y="6102749"/>
              <a:ext cx="589971" cy="726380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1118587" y="3693228"/>
            <a:ext cx="1853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Altmetrics</a:t>
            </a:r>
            <a:endParaRPr lang="en-ZA" sz="2400" b="1" dirty="0"/>
          </a:p>
        </p:txBody>
      </p:sp>
    </p:spTree>
    <p:extLst>
      <p:ext uri="{BB962C8B-B14F-4D97-AF65-F5344CB8AC3E}">
        <p14:creationId xmlns:p14="http://schemas.microsoft.com/office/powerpoint/2010/main" val="376968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Altmetrics?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Alternative metrics/</a:t>
            </a:r>
            <a:r>
              <a:rPr lang="en-US" dirty="0"/>
              <a:t>Article level metrics</a:t>
            </a: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novel way to measure </a:t>
            </a:r>
            <a:r>
              <a:rPr lang="en-US" dirty="0" smtClean="0"/>
              <a:t>research </a:t>
            </a:r>
            <a:r>
              <a:rPr lang="en-US" dirty="0"/>
              <a:t>impact and </a:t>
            </a:r>
            <a:r>
              <a:rPr lang="en-US" dirty="0" smtClean="0"/>
              <a:t>reach of:</a:t>
            </a:r>
          </a:p>
          <a:p>
            <a:pPr lvl="1"/>
            <a:r>
              <a:rPr lang="en-US" dirty="0"/>
              <a:t>Traditional scholarly works online</a:t>
            </a:r>
          </a:p>
          <a:p>
            <a:pPr lvl="1"/>
            <a:r>
              <a:rPr lang="en-US" dirty="0"/>
              <a:t>Other outputs (e.g. blogs, news articles, etc.)</a:t>
            </a:r>
            <a:endParaRPr lang="en-ZA" dirty="0"/>
          </a:p>
          <a:p>
            <a:endParaRPr lang="en-US" dirty="0" smtClean="0"/>
          </a:p>
          <a:p>
            <a:r>
              <a:rPr lang="en-US" dirty="0" smtClean="0"/>
              <a:t>Can be incorporated into monitoring and assessment </a:t>
            </a:r>
          </a:p>
        </p:txBody>
      </p:sp>
    </p:spTree>
    <p:extLst>
      <p:ext uri="{BB962C8B-B14F-4D97-AF65-F5344CB8AC3E}">
        <p14:creationId xmlns:p14="http://schemas.microsoft.com/office/powerpoint/2010/main" val="215260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Altmetrics?</a:t>
            </a:r>
            <a:endParaRPr lang="en-ZA" dirty="0"/>
          </a:p>
        </p:txBody>
      </p:sp>
      <p:sp>
        <p:nvSpPr>
          <p:cNvPr id="4" name="TextBox 3"/>
          <p:cNvSpPr txBox="1"/>
          <p:nvPr/>
        </p:nvSpPr>
        <p:spPr>
          <a:xfrm>
            <a:off x="477796" y="4990632"/>
            <a:ext cx="8320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 from the altmetrics manifesto; available </a:t>
            </a:r>
            <a:r>
              <a:rPr lang="en-US" dirty="0"/>
              <a:t>at: </a:t>
            </a:r>
            <a:r>
              <a:rPr lang="en-US" dirty="0">
                <a:hlinkClick r:id="rId3"/>
              </a:rPr>
              <a:t>http://altmetrics.org/manifesto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 </a:t>
            </a:r>
            <a:endParaRPr lang="en-ZA" dirty="0"/>
          </a:p>
        </p:txBody>
      </p:sp>
      <p:pic>
        <p:nvPicPr>
          <p:cNvPr id="5" name="Picture 4" descr="Screen Shot 2013-08-12 at 9.09.52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96" y="1318224"/>
            <a:ext cx="7658539" cy="3672408"/>
          </a:xfrm>
          <a:prstGeom prst="rect">
            <a:avLst/>
          </a:prstGeom>
        </p:spPr>
      </p:pic>
      <p:pic>
        <p:nvPicPr>
          <p:cNvPr id="1026" name="Picture 2" descr="Creative Commons Licens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428" y="5288526"/>
            <a:ext cx="1380409" cy="25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98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Altmetrics service providers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And more…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5576" y="2708920"/>
            <a:ext cx="4088044" cy="721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www.altmetric.com/images/altmetric_logo_tit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5105"/>
            <a:ext cx="169545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15616" y="4039344"/>
            <a:ext cx="2451359" cy="464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000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712" y="188640"/>
            <a:ext cx="7772400" cy="1470025"/>
          </a:xfrm>
        </p:spPr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ImpactStory</a:t>
            </a:r>
            <a:endParaRPr lang="en-ZA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87624" y="1771788"/>
            <a:ext cx="6954688" cy="2958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472998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hlinkClick r:id="rId4"/>
              </a:rPr>
              <a:t>http://impactstory.org/</a:t>
            </a:r>
            <a:r>
              <a:rPr lang="en-US" sz="2800" dirty="0" smtClean="0"/>
              <a:t> </a:t>
            </a:r>
            <a:endParaRPr lang="en-ZA" sz="2800" dirty="0"/>
          </a:p>
        </p:txBody>
      </p:sp>
    </p:spTree>
    <p:extLst>
      <p:ext uri="{BB962C8B-B14F-4D97-AF65-F5344CB8AC3E}">
        <p14:creationId xmlns:p14="http://schemas.microsoft.com/office/powerpoint/2010/main" val="185930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ImpactStory</a:t>
            </a:r>
            <a:r>
              <a:rPr lang="en-US" dirty="0" smtClean="0"/>
              <a:t>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“</a:t>
            </a:r>
            <a:r>
              <a:rPr lang="en-ZA" dirty="0"/>
              <a:t>an open-source, web-based tool that helps researchers explore and share the diverse impacts of all their research products</a:t>
            </a:r>
            <a:r>
              <a:rPr lang="en-US" dirty="0" smtClean="0"/>
              <a:t>”</a:t>
            </a:r>
            <a:r>
              <a:rPr lang="en-ZA" dirty="0" smtClean="0"/>
              <a:t> </a:t>
            </a:r>
            <a:r>
              <a:rPr lang="en-ZA" dirty="0">
                <a:hlinkClick r:id="rId3"/>
              </a:rPr>
              <a:t>http://</a:t>
            </a:r>
            <a:r>
              <a:rPr lang="en-ZA" dirty="0" smtClean="0">
                <a:hlinkClick r:id="rId3"/>
              </a:rPr>
              <a:t>www.impactstory.org/faq</a:t>
            </a:r>
            <a:r>
              <a:rPr lang="en-ZA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You can use it to get an idea who is </a:t>
            </a:r>
            <a:r>
              <a:rPr lang="en-US" b="1" dirty="0" smtClean="0"/>
              <a:t>bookmarking, recommending, saving and citing</a:t>
            </a:r>
            <a:r>
              <a:rPr lang="en-US" dirty="0" smtClean="0"/>
              <a:t> papers as well as other outputs (e.g. software and blog posts) and where this is happening online</a:t>
            </a:r>
          </a:p>
        </p:txBody>
      </p:sp>
    </p:spTree>
    <p:extLst>
      <p:ext uri="{BB962C8B-B14F-4D97-AF65-F5344CB8AC3E}">
        <p14:creationId xmlns:p14="http://schemas.microsoft.com/office/powerpoint/2010/main" val="41955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852936"/>
            <a:ext cx="7772400" cy="2916039"/>
          </a:xfrm>
        </p:spPr>
        <p:txBody>
          <a:bodyPr>
            <a:normAutofit/>
          </a:bodyPr>
          <a:lstStyle/>
          <a:p>
            <a:r>
              <a:rPr lang="en-US" sz="3100" dirty="0"/>
              <a:t>Part 1:</a:t>
            </a:r>
            <a:br>
              <a:rPr lang="en-US" sz="3100" dirty="0"/>
            </a:br>
            <a:r>
              <a:rPr lang="en-ZA" sz="3100" dirty="0"/>
              <a:t>Overview of current online tools and services for boosting academic visibility and profile</a:t>
            </a:r>
            <a:r>
              <a:rPr lang="en-ZA" dirty="0"/>
              <a:t/>
            </a:r>
            <a:br>
              <a:rPr lang="en-ZA" dirty="0"/>
            </a:b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044132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2834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T</a:t>
            </a:r>
            <a:r>
              <a:rPr lang="en-US" sz="2800" dirty="0" smtClean="0"/>
              <a:t>his is where you can add your published outputs </a:t>
            </a:r>
            <a:br>
              <a:rPr lang="en-US" sz="2800" dirty="0" smtClean="0"/>
            </a:br>
            <a:r>
              <a:rPr lang="en-US" sz="2800" dirty="0" smtClean="0"/>
              <a:t>to create your profile:</a:t>
            </a:r>
            <a:endParaRPr lang="en-ZA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052736"/>
            <a:ext cx="9108488" cy="5013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788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114293"/>
            <a:ext cx="9108488" cy="5013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-171400"/>
            <a:ext cx="8928992" cy="1417638"/>
          </a:xfrm>
        </p:spPr>
        <p:txBody>
          <a:bodyPr>
            <a:normAutofit/>
          </a:bodyPr>
          <a:lstStyle/>
          <a:p>
            <a:r>
              <a:rPr lang="en-US" sz="2800" b="1" dirty="0"/>
              <a:t>A</a:t>
            </a:r>
            <a:r>
              <a:rPr lang="en-US" sz="2800" b="1" dirty="0" smtClean="0"/>
              <a:t>dd articles </a:t>
            </a:r>
            <a:r>
              <a:rPr lang="en-US" sz="2800" dirty="0" smtClean="0"/>
              <a:t>using your ORCID ID/importing your Google Scholar profile outputs/by listing article DOIs or </a:t>
            </a:r>
            <a:r>
              <a:rPr lang="en-US" sz="2800" dirty="0" err="1" smtClean="0"/>
              <a:t>Pubmed</a:t>
            </a:r>
            <a:r>
              <a:rPr lang="en-US" sz="2800" dirty="0" smtClean="0"/>
              <a:t> IDs </a:t>
            </a:r>
            <a:endParaRPr lang="en-ZA" sz="2800" dirty="0"/>
          </a:p>
        </p:txBody>
      </p:sp>
      <p:sp>
        <p:nvSpPr>
          <p:cNvPr id="4" name="Right Arrow 3"/>
          <p:cNvSpPr/>
          <p:nvPr/>
        </p:nvSpPr>
        <p:spPr>
          <a:xfrm rot="5400000">
            <a:off x="485880" y="1770945"/>
            <a:ext cx="432048" cy="360040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Rectangle 4"/>
          <p:cNvSpPr/>
          <p:nvPr/>
        </p:nvSpPr>
        <p:spPr>
          <a:xfrm>
            <a:off x="107504" y="2238989"/>
            <a:ext cx="2771800" cy="388926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1487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081727"/>
            <a:ext cx="9108488" cy="5013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3843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You can also </a:t>
            </a:r>
            <a:r>
              <a:rPr lang="en-US" sz="2800" b="1" dirty="0" smtClean="0"/>
              <a:t>add other products</a:t>
            </a:r>
            <a:r>
              <a:rPr lang="en-US" sz="2800" dirty="0" smtClean="0"/>
              <a:t>: </a:t>
            </a:r>
            <a:br>
              <a:rPr lang="en-US" sz="2800" dirty="0" smtClean="0"/>
            </a:br>
            <a:r>
              <a:rPr lang="en-US" sz="2800" dirty="0" smtClean="0"/>
              <a:t>from </a:t>
            </a:r>
            <a:r>
              <a:rPr lang="en-US" sz="2800" dirty="0" err="1" smtClean="0"/>
              <a:t>GitHub</a:t>
            </a:r>
            <a:r>
              <a:rPr lang="en-US" sz="2800" dirty="0" smtClean="0"/>
              <a:t> &amp; </a:t>
            </a:r>
            <a:r>
              <a:rPr lang="en-US" sz="2800" dirty="0" err="1" smtClean="0"/>
              <a:t>Slideshare</a:t>
            </a:r>
            <a:r>
              <a:rPr lang="en-US" sz="2800" dirty="0" smtClean="0"/>
              <a:t> by including your usernames</a:t>
            </a:r>
            <a:endParaRPr lang="en-ZA" sz="2800" dirty="0"/>
          </a:p>
        </p:txBody>
      </p:sp>
      <p:sp>
        <p:nvSpPr>
          <p:cNvPr id="4" name="Right Arrow 3"/>
          <p:cNvSpPr/>
          <p:nvPr/>
        </p:nvSpPr>
        <p:spPr>
          <a:xfrm rot="5400000">
            <a:off x="3095836" y="1848679"/>
            <a:ext cx="432048" cy="360040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" name="Rectangle 2"/>
          <p:cNvSpPr/>
          <p:nvPr/>
        </p:nvSpPr>
        <p:spPr>
          <a:xfrm>
            <a:off x="3131840" y="2244723"/>
            <a:ext cx="2736304" cy="219394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9303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8248" y="980728"/>
            <a:ext cx="9108488" cy="5013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952" y="-18484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You can also </a:t>
            </a:r>
            <a:r>
              <a:rPr lang="en-US" sz="2800" b="1" dirty="0" smtClean="0"/>
              <a:t>add other products</a:t>
            </a:r>
            <a:r>
              <a:rPr lang="en-US" sz="2800" dirty="0" smtClean="0"/>
              <a:t>: </a:t>
            </a:r>
            <a:br>
              <a:rPr lang="en-US" sz="2800" dirty="0" smtClean="0"/>
            </a:br>
            <a:r>
              <a:rPr lang="en-US" sz="2800" dirty="0" smtClean="0"/>
              <a:t>using product IDs –&gt; DOIs &amp; URLs</a:t>
            </a:r>
            <a:endParaRPr lang="en-ZA" sz="2800" dirty="0"/>
          </a:p>
        </p:txBody>
      </p:sp>
      <p:sp>
        <p:nvSpPr>
          <p:cNvPr id="4" name="Right Arrow 3"/>
          <p:cNvSpPr/>
          <p:nvPr/>
        </p:nvSpPr>
        <p:spPr>
          <a:xfrm rot="5400000">
            <a:off x="2969576" y="4031899"/>
            <a:ext cx="432048" cy="360040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" name="Rectangle 2"/>
          <p:cNvSpPr/>
          <p:nvPr/>
        </p:nvSpPr>
        <p:spPr>
          <a:xfrm>
            <a:off x="3203848" y="4428056"/>
            <a:ext cx="2664296" cy="170992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6762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052736"/>
            <a:ext cx="9108488" cy="5013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2834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To </a:t>
            </a:r>
            <a:r>
              <a:rPr lang="en-US" sz="2800" b="1" dirty="0" smtClean="0"/>
              <a:t>make your profile</a:t>
            </a:r>
            <a:r>
              <a:rPr lang="en-US" sz="2800" dirty="0" smtClean="0"/>
              <a:t>, you need to fill in your email address, a password and your name (all required):</a:t>
            </a:r>
            <a:endParaRPr lang="en-ZA" sz="2800" dirty="0"/>
          </a:p>
        </p:txBody>
      </p:sp>
      <p:sp>
        <p:nvSpPr>
          <p:cNvPr id="4" name="Right Arrow 3"/>
          <p:cNvSpPr/>
          <p:nvPr/>
        </p:nvSpPr>
        <p:spPr>
          <a:xfrm rot="5400000">
            <a:off x="6244136" y="1893205"/>
            <a:ext cx="432048" cy="360040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" name="Rectangle 2"/>
          <p:cNvSpPr/>
          <p:nvPr/>
        </p:nvSpPr>
        <p:spPr>
          <a:xfrm>
            <a:off x="6228184" y="2317578"/>
            <a:ext cx="2736288" cy="248427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8178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052736"/>
            <a:ext cx="9108488" cy="5013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2834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Then click on “Make my profile” to view </a:t>
            </a:r>
            <a:br>
              <a:rPr lang="en-US" sz="2800" dirty="0" smtClean="0"/>
            </a:br>
            <a:r>
              <a:rPr lang="en-US" sz="2800" dirty="0" smtClean="0"/>
              <a:t>the altmetrics of the outputs you’ve added</a:t>
            </a:r>
            <a:endParaRPr lang="en-ZA" sz="2800" dirty="0"/>
          </a:p>
        </p:txBody>
      </p:sp>
      <p:sp>
        <p:nvSpPr>
          <p:cNvPr id="4" name="Right Arrow 3"/>
          <p:cNvSpPr/>
          <p:nvPr/>
        </p:nvSpPr>
        <p:spPr>
          <a:xfrm rot="10800000" flipH="1">
            <a:off x="5864696" y="4982722"/>
            <a:ext cx="432048" cy="360040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" name="Rectangle 2"/>
          <p:cNvSpPr/>
          <p:nvPr/>
        </p:nvSpPr>
        <p:spPr>
          <a:xfrm>
            <a:off x="6312876" y="4849921"/>
            <a:ext cx="2651612" cy="63987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4513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021288"/>
            <a:ext cx="9144000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374" y="-2976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results of a sample collection </a:t>
            </a:r>
            <a:br>
              <a:rPr lang="en-US" sz="2800" dirty="0" smtClean="0"/>
            </a:br>
            <a:r>
              <a:rPr lang="en-US" sz="2800" dirty="0" smtClean="0"/>
              <a:t>showing the altmetrics of a few outputs:</a:t>
            </a:r>
            <a:endParaRPr lang="en-ZA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583668" y="996721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Available at: </a:t>
            </a:r>
            <a:r>
              <a:rPr lang="en-ZA" dirty="0">
                <a:hlinkClick r:id="rId2"/>
              </a:rPr>
              <a:t>http://</a:t>
            </a:r>
            <a:r>
              <a:rPr lang="en-ZA" dirty="0" smtClean="0">
                <a:hlinkClick r:id="rId2"/>
              </a:rPr>
              <a:t>www.impactstory.org/CarlBoettiger</a:t>
            </a:r>
            <a:r>
              <a:rPr lang="en-ZA" dirty="0" smtClean="0"/>
              <a:t> </a:t>
            </a:r>
            <a:endParaRPr lang="en-Z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5516" y="1314570"/>
            <a:ext cx="8712968" cy="549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492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374" y="-2976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results of a sample collection </a:t>
            </a:r>
            <a:br>
              <a:rPr lang="en-US" sz="2800" dirty="0" smtClean="0"/>
            </a:br>
            <a:r>
              <a:rPr lang="en-US" sz="2800" dirty="0" smtClean="0"/>
              <a:t>showing the altmetrics of a few outputs:</a:t>
            </a:r>
            <a:endParaRPr lang="en-ZA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583668" y="996721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Available at: </a:t>
            </a:r>
            <a:r>
              <a:rPr lang="en-ZA" dirty="0">
                <a:hlinkClick r:id="rId2"/>
              </a:rPr>
              <a:t>http://www.impactstory.org/CarlBoettiger</a:t>
            </a:r>
            <a:r>
              <a:rPr lang="en-ZA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5470" y="1900925"/>
            <a:ext cx="3595287" cy="92333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 the summary of the altmetrics results, </a:t>
            </a:r>
            <a:r>
              <a:rPr lang="en-US" b="1" dirty="0" smtClean="0">
                <a:solidFill>
                  <a:schemeClr val="accent1"/>
                </a:solidFill>
              </a:rPr>
              <a:t>BLUE</a:t>
            </a:r>
            <a:r>
              <a:rPr lang="en-US" dirty="0" smtClean="0"/>
              <a:t> blocks indicate a measure of </a:t>
            </a:r>
            <a:r>
              <a:rPr lang="en-US" b="1" dirty="0" smtClean="0">
                <a:solidFill>
                  <a:schemeClr val="accent1"/>
                </a:solidFill>
              </a:rPr>
              <a:t>scholarly impact</a:t>
            </a:r>
            <a:endParaRPr lang="en-ZA" b="1" dirty="0">
              <a:solidFill>
                <a:schemeClr val="accent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rot="5400000">
            <a:off x="2159006" y="3097239"/>
            <a:ext cx="881418" cy="360040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pSp>
        <p:nvGrpSpPr>
          <p:cNvPr id="21" name="Group 20"/>
          <p:cNvGrpSpPr/>
          <p:nvPr/>
        </p:nvGrpSpPr>
        <p:grpSpPr>
          <a:xfrm>
            <a:off x="851732" y="3971568"/>
            <a:ext cx="5239107" cy="844345"/>
            <a:chOff x="695932" y="5423497"/>
            <a:chExt cx="5239107" cy="844345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95932" y="5423497"/>
              <a:ext cx="3819799" cy="798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086248" y="5857312"/>
              <a:ext cx="652133" cy="327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2699792" y="5849251"/>
              <a:ext cx="3235247" cy="4185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777081" y="4955989"/>
            <a:ext cx="3235247" cy="418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99718" y="3520097"/>
            <a:ext cx="3819799" cy="1700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41178" y="2151722"/>
            <a:ext cx="3595287" cy="646331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While </a:t>
            </a:r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dirty="0" smtClean="0"/>
              <a:t> blocks indicate a measure of </a:t>
            </a:r>
            <a:r>
              <a:rPr lang="en-US" b="1" dirty="0" smtClean="0">
                <a:solidFill>
                  <a:srgbClr val="00B050"/>
                </a:solidFill>
              </a:rPr>
              <a:t>public impact</a:t>
            </a:r>
            <a:endParaRPr lang="en-ZA" b="1" dirty="0">
              <a:solidFill>
                <a:srgbClr val="00B05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359092" y="3533211"/>
            <a:ext cx="3235247" cy="418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6" name="Rectangle 15"/>
          <p:cNvSpPr/>
          <p:nvPr/>
        </p:nvSpPr>
        <p:spPr>
          <a:xfrm>
            <a:off x="4082123" y="4415852"/>
            <a:ext cx="1507054" cy="418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8" name="Rectangle 17"/>
          <p:cNvSpPr/>
          <p:nvPr/>
        </p:nvSpPr>
        <p:spPr>
          <a:xfrm>
            <a:off x="4359092" y="3930725"/>
            <a:ext cx="1230085" cy="418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9" name="Rectangle 18"/>
          <p:cNvSpPr/>
          <p:nvPr/>
        </p:nvSpPr>
        <p:spPr>
          <a:xfrm>
            <a:off x="7040109" y="4455265"/>
            <a:ext cx="1507054" cy="418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4" name="Right Arrow 13"/>
          <p:cNvSpPr/>
          <p:nvPr/>
        </p:nvSpPr>
        <p:spPr>
          <a:xfrm rot="5400000">
            <a:off x="6031520" y="3082784"/>
            <a:ext cx="893713" cy="360040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5" name="Rectangle 24"/>
          <p:cNvSpPr/>
          <p:nvPr/>
        </p:nvSpPr>
        <p:spPr>
          <a:xfrm>
            <a:off x="3965370" y="4809620"/>
            <a:ext cx="1695999" cy="418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7" name="Rectangle 16"/>
          <p:cNvSpPr/>
          <p:nvPr/>
        </p:nvSpPr>
        <p:spPr>
          <a:xfrm>
            <a:off x="4741178" y="3717968"/>
            <a:ext cx="3606286" cy="143817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Rectangle 8"/>
          <p:cNvSpPr/>
          <p:nvPr/>
        </p:nvSpPr>
        <p:spPr>
          <a:xfrm>
            <a:off x="764472" y="3717968"/>
            <a:ext cx="3606286" cy="143817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2581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021288"/>
            <a:ext cx="9144000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1323113"/>
            <a:ext cx="9085961" cy="5197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84131" y="958717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Available at: </a:t>
            </a:r>
            <a:r>
              <a:rPr lang="en-ZA" dirty="0">
                <a:hlinkClick r:id="rId3"/>
              </a:rPr>
              <a:t>http://www.impactstory.org/CarlBoettiger</a:t>
            </a:r>
            <a:r>
              <a:rPr lang="en-ZA" dirty="0"/>
              <a:t> </a:t>
            </a:r>
            <a:r>
              <a:rPr lang="en-ZA" dirty="0" smtClean="0"/>
              <a:t> </a:t>
            </a:r>
            <a:endParaRPr lang="en-ZA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190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T</a:t>
            </a:r>
            <a:r>
              <a:rPr lang="en-US" sz="2800" dirty="0" smtClean="0"/>
              <a:t>o see the altmetrics for </a:t>
            </a:r>
            <a:r>
              <a:rPr lang="en-US" sz="2800" dirty="0"/>
              <a:t>each </a:t>
            </a:r>
            <a:r>
              <a:rPr lang="en-US" sz="2800" dirty="0" smtClean="0"/>
              <a:t>article, you </a:t>
            </a:r>
            <a:r>
              <a:rPr lang="en-US" sz="2800" dirty="0"/>
              <a:t>can expand the </a:t>
            </a:r>
            <a:r>
              <a:rPr lang="en-US" sz="2800" dirty="0" smtClean="0"/>
              <a:t>results by clicking on the output title or the altmetrics summary:</a:t>
            </a:r>
            <a:endParaRPr lang="en-ZA" sz="2800" dirty="0"/>
          </a:p>
        </p:txBody>
      </p:sp>
      <p:sp>
        <p:nvSpPr>
          <p:cNvPr id="8" name="Rectangle 7"/>
          <p:cNvSpPr/>
          <p:nvPr/>
        </p:nvSpPr>
        <p:spPr>
          <a:xfrm>
            <a:off x="395536" y="5229200"/>
            <a:ext cx="740704" cy="16313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Right Arrow 8"/>
          <p:cNvSpPr/>
          <p:nvPr/>
        </p:nvSpPr>
        <p:spPr>
          <a:xfrm rot="16200000">
            <a:off x="704192" y="5320329"/>
            <a:ext cx="216024" cy="360040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424" y="5976684"/>
            <a:ext cx="91440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You can click through to see more details on, for example, the readers on Mendeley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22916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268884"/>
            <a:ext cx="9144000" cy="5066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84131" y="958717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Available at: </a:t>
            </a:r>
            <a:r>
              <a:rPr lang="en-ZA" dirty="0">
                <a:hlinkClick r:id="rId3"/>
              </a:rPr>
              <a:t>http://www.impactstory.org/CarlBoettiger</a:t>
            </a:r>
            <a:r>
              <a:rPr lang="en-ZA" dirty="0"/>
              <a:t>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190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The percentile range that the metric for a </a:t>
            </a:r>
          </a:p>
          <a:p>
            <a:r>
              <a:rPr lang="en-US" sz="2800" dirty="0" smtClean="0"/>
              <a:t>specific article falls into is also shown:</a:t>
            </a:r>
            <a:endParaRPr lang="en-ZA" sz="2800" dirty="0"/>
          </a:p>
        </p:txBody>
      </p:sp>
      <p:sp>
        <p:nvSpPr>
          <p:cNvPr id="9" name="Right Arrow 8"/>
          <p:cNvSpPr/>
          <p:nvPr/>
        </p:nvSpPr>
        <p:spPr>
          <a:xfrm rot="16200000">
            <a:off x="2447764" y="5326402"/>
            <a:ext cx="216024" cy="360040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  <a:solidFill>
            <a:schemeClr val="bg1"/>
          </a:solidFill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z="2400" dirty="0"/>
              <a:t>T</a:t>
            </a:r>
            <a:r>
              <a:rPr lang="en-US" sz="2400" dirty="0" smtClean="0"/>
              <a:t>his particular article has been saved 25 times on Mendeley. </a:t>
            </a:r>
            <a:br>
              <a:rPr lang="en-US" sz="2400" dirty="0" smtClean="0"/>
            </a:br>
            <a:r>
              <a:rPr lang="en-US" sz="2400" dirty="0" smtClean="0"/>
              <a:t>This article has more saves on Mendeley than 91% of a </a:t>
            </a:r>
            <a:br>
              <a:rPr lang="en-US" sz="2400" dirty="0" smtClean="0"/>
            </a:br>
            <a:r>
              <a:rPr lang="en-US" sz="2400" dirty="0" smtClean="0"/>
              <a:t>random set of articles published </a:t>
            </a:r>
            <a:r>
              <a:rPr lang="en-US" sz="2400" dirty="0"/>
              <a:t>in that same year</a:t>
            </a:r>
            <a:r>
              <a:rPr lang="en-US" sz="2400" dirty="0" smtClean="0"/>
              <a:t>.</a:t>
            </a:r>
            <a:endParaRPr lang="en-ZA" sz="24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77042" y="3887302"/>
            <a:ext cx="157863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267744" y="5207037"/>
            <a:ext cx="576064" cy="16313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1" name="Rectangle 10"/>
          <p:cNvSpPr/>
          <p:nvPr/>
        </p:nvSpPr>
        <p:spPr>
          <a:xfrm>
            <a:off x="1691680" y="3887302"/>
            <a:ext cx="1728192" cy="12900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574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eResearch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ZA" dirty="0"/>
              <a:t>e-research is a form of scholarship conducted in a network environment utilizing Internet-based tools and involving collaboration among scholars separated by distance, often on a global scale.</a:t>
            </a:r>
            <a:r>
              <a:rPr lang="en-US" dirty="0" smtClean="0"/>
              <a:t>” </a:t>
            </a:r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smtClean="0"/>
              <a:t>from </a:t>
            </a:r>
            <a:r>
              <a:rPr lang="en-ZA" sz="1800" dirty="0">
                <a:hlinkClick r:id="rId2"/>
              </a:rPr>
              <a:t>e-Research: Transformation in Scholarly </a:t>
            </a:r>
            <a:r>
              <a:rPr lang="en-ZA" sz="1800" dirty="0" smtClean="0">
                <a:hlinkClick r:id="rId2"/>
              </a:rPr>
              <a:t>Practice</a:t>
            </a:r>
            <a:r>
              <a:rPr lang="en-ZA" sz="1800" dirty="0" smtClean="0"/>
              <a:t> (</a:t>
            </a:r>
            <a:r>
              <a:rPr lang="en-ZA" sz="1800" dirty="0"/>
              <a:t>available online at </a:t>
            </a:r>
            <a:r>
              <a:rPr lang="en-ZA" sz="1800" dirty="0" smtClean="0"/>
              <a:t>	</a:t>
            </a:r>
            <a:r>
              <a:rPr lang="en-ZA" sz="1800" dirty="0" smtClean="0">
                <a:hlinkClick r:id="rId2"/>
              </a:rPr>
              <a:t>http</a:t>
            </a:r>
            <a:r>
              <a:rPr lang="en-ZA" sz="1800" dirty="0">
                <a:hlinkClick r:id="rId2"/>
              </a:rPr>
              <a:t>://scholarly-transformations.virtualknowledgestudio.nl</a:t>
            </a:r>
            <a:r>
              <a:rPr lang="en-ZA" sz="1800" dirty="0" smtClean="0">
                <a:hlinkClick r:id="rId2"/>
              </a:rPr>
              <a:t>/</a:t>
            </a:r>
            <a:r>
              <a:rPr lang="en-ZA" sz="1800" dirty="0" smtClean="0"/>
              <a:t>)</a:t>
            </a:r>
            <a:endParaRPr lang="en-ZA" sz="1800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586051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712" y="188640"/>
            <a:ext cx="7772400" cy="1470025"/>
          </a:xfrm>
        </p:spPr>
        <p:txBody>
          <a:bodyPr/>
          <a:lstStyle/>
          <a:p>
            <a:r>
              <a:rPr lang="en-US" dirty="0" smtClean="0"/>
              <a:t>Give it a try!</a:t>
            </a:r>
            <a:endParaRPr lang="en-ZA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87624" y="1556792"/>
            <a:ext cx="6954688" cy="2958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472998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hlinkClick r:id="rId4"/>
              </a:rPr>
              <a:t>http://impactstory.org/</a:t>
            </a:r>
            <a:r>
              <a:rPr lang="en-US" sz="2800" dirty="0" smtClean="0"/>
              <a:t> or </a:t>
            </a:r>
            <a:r>
              <a:rPr lang="en-ZA" sz="2800" dirty="0">
                <a:hlinkClick r:id="rId5"/>
              </a:rPr>
              <a:t>http://www.impactstory.org/CarlBoettiger</a:t>
            </a:r>
            <a:r>
              <a:rPr lang="en-US" sz="2800" dirty="0" smtClean="0"/>
              <a:t> </a:t>
            </a:r>
            <a:endParaRPr lang="en-ZA" sz="2800" dirty="0"/>
          </a:p>
        </p:txBody>
      </p:sp>
    </p:spTree>
    <p:extLst>
      <p:ext uri="{BB962C8B-B14F-4D97-AF65-F5344CB8AC3E}">
        <p14:creationId xmlns:p14="http://schemas.microsoft.com/office/powerpoint/2010/main" val="287835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852936"/>
            <a:ext cx="7772400" cy="2916039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Part 2: </a:t>
            </a:r>
            <a:r>
              <a:rPr lang="en-ZA" sz="3200" dirty="0"/>
              <a:t/>
            </a:r>
            <a:br>
              <a:rPr lang="en-ZA" sz="3200" dirty="0"/>
            </a:br>
            <a:r>
              <a:rPr lang="en-ZA" sz="3200" dirty="0"/>
              <a:t>Supporting academics in the utilisation of new online presence tools and platforms</a:t>
            </a:r>
            <a:br>
              <a:rPr lang="en-ZA" sz="3200" dirty="0"/>
            </a:br>
            <a:r>
              <a:rPr lang="en-ZA" dirty="0"/>
              <a:t/>
            </a:r>
            <a:br>
              <a:rPr lang="en-ZA" dirty="0"/>
            </a:b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896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51787">
            <a:off x="4512600" y="3622463"/>
            <a:ext cx="1415124" cy="4660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 academics’ www online </a:t>
            </a:r>
            <a:r>
              <a:rPr lang="en-US" dirty="0"/>
              <a:t>p</a:t>
            </a:r>
            <a:r>
              <a:rPr lang="en-US" dirty="0" smtClean="0"/>
              <a:t>resence</a:t>
            </a:r>
            <a:endParaRPr lang="en-ZA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ZA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923" y="4827315"/>
            <a:ext cx="502906" cy="502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18" y="3146006"/>
            <a:ext cx="657662" cy="657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82" y="4175366"/>
            <a:ext cx="596396" cy="579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47544">
            <a:off x="706342" y="2263702"/>
            <a:ext cx="1848412" cy="444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9565">
            <a:off x="4062566" y="4474692"/>
            <a:ext cx="1751772" cy="32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65586" y="2070544"/>
            <a:ext cx="3418926" cy="57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ight Brace 13"/>
          <p:cNvSpPr/>
          <p:nvPr/>
        </p:nvSpPr>
        <p:spPr>
          <a:xfrm>
            <a:off x="5668833" y="1143001"/>
            <a:ext cx="631359" cy="4696872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pSp>
        <p:nvGrpSpPr>
          <p:cNvPr id="15" name="Group 14"/>
          <p:cNvGrpSpPr/>
          <p:nvPr/>
        </p:nvGrpSpPr>
        <p:grpSpPr>
          <a:xfrm>
            <a:off x="6516216" y="1822662"/>
            <a:ext cx="1993018" cy="4017210"/>
            <a:chOff x="6516216" y="1822662"/>
            <a:chExt cx="1993018" cy="4017210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2011603"/>
              <a:ext cx="1993018" cy="3828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" name="Group 16"/>
            <p:cNvGrpSpPr/>
            <p:nvPr/>
          </p:nvGrpSpPr>
          <p:grpSpPr>
            <a:xfrm rot="257082">
              <a:off x="6823140" y="2056860"/>
              <a:ext cx="185968" cy="528680"/>
              <a:chOff x="862298" y="1365081"/>
              <a:chExt cx="202481" cy="624999"/>
            </a:xfrm>
          </p:grpSpPr>
          <p:sp>
            <p:nvSpPr>
              <p:cNvPr id="21" name="Freeform 20"/>
              <p:cNvSpPr/>
              <p:nvPr/>
            </p:nvSpPr>
            <p:spPr>
              <a:xfrm rot="8041110" flipH="1" flipV="1">
                <a:off x="846371" y="1771671"/>
                <a:ext cx="234336" cy="202481"/>
              </a:xfrm>
              <a:custGeom>
                <a:avLst/>
                <a:gdLst>
                  <a:gd name="connsiteX0" fmla="*/ 19075 w 19075"/>
                  <a:gd name="connsiteY0" fmla="*/ 0 h 99653"/>
                  <a:gd name="connsiteX1" fmla="*/ 968 w 19075"/>
                  <a:gd name="connsiteY1" fmla="*/ 99588 h 99653"/>
                  <a:gd name="connsiteX2" fmla="*/ 19075 w 19075"/>
                  <a:gd name="connsiteY2" fmla="*/ 0 h 99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075" h="99653">
                    <a:moveTo>
                      <a:pt x="19075" y="0"/>
                    </a:moveTo>
                    <a:cubicBezTo>
                      <a:pt x="19075" y="0"/>
                      <a:pt x="-5068" y="96570"/>
                      <a:pt x="968" y="99588"/>
                    </a:cubicBezTo>
                    <a:cubicBezTo>
                      <a:pt x="7004" y="102606"/>
                      <a:pt x="19075" y="0"/>
                      <a:pt x="19075" y="0"/>
                    </a:cubicBezTo>
                    <a:close/>
                  </a:path>
                </a:pathLst>
              </a:cu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978198" y="1365081"/>
                <a:ext cx="0" cy="4717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/>
            <p:cNvGrpSpPr/>
            <p:nvPr/>
          </p:nvGrpSpPr>
          <p:grpSpPr>
            <a:xfrm rot="20760336">
              <a:off x="6946447" y="1822662"/>
              <a:ext cx="863822" cy="356804"/>
              <a:chOff x="935596" y="1234878"/>
              <a:chExt cx="1512168" cy="581854"/>
            </a:xfrm>
          </p:grpSpPr>
          <p:sp>
            <p:nvSpPr>
              <p:cNvPr id="19" name="Can 18"/>
              <p:cNvSpPr/>
              <p:nvPr/>
            </p:nvSpPr>
            <p:spPr>
              <a:xfrm>
                <a:off x="1115616" y="1345012"/>
                <a:ext cx="1152128" cy="471720"/>
              </a:xfrm>
              <a:prstGeom prst="can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935596" y="1234878"/>
                <a:ext cx="1512168" cy="220268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</p:grpSp>
      </p:grp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211" y="2957430"/>
            <a:ext cx="2028208" cy="154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74" y="1179114"/>
            <a:ext cx="719137" cy="714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3" y="5495001"/>
            <a:ext cx="2009775" cy="40005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42222">
            <a:off x="2055961" y="1298950"/>
            <a:ext cx="2171429" cy="66031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27" y="5031071"/>
            <a:ext cx="2004546" cy="7517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638" y="4655285"/>
            <a:ext cx="1600356" cy="503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469" y="1294349"/>
            <a:ext cx="1507221" cy="70929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436" y="5355168"/>
            <a:ext cx="526673" cy="526673"/>
          </a:xfrm>
          <a:prstGeom prst="rect">
            <a:avLst/>
          </a:prstGeom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56418" y="3079592"/>
            <a:ext cx="1485010" cy="564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180" y="2720964"/>
            <a:ext cx="1182329" cy="472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96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899592" y="228040"/>
            <a:ext cx="7344816" cy="6525344"/>
            <a:chOff x="971600" y="692696"/>
            <a:chExt cx="7344816" cy="5616624"/>
          </a:xfrm>
        </p:grpSpPr>
        <p:sp>
          <p:nvSpPr>
            <p:cNvPr id="6" name="Donut 5"/>
            <p:cNvSpPr/>
            <p:nvPr/>
          </p:nvSpPr>
          <p:spPr>
            <a:xfrm>
              <a:off x="971600" y="692696"/>
              <a:ext cx="7344816" cy="5616624"/>
            </a:xfrm>
            <a:prstGeom prst="donut">
              <a:avLst>
                <a:gd name="adj" fmla="val 7374"/>
              </a:avLst>
            </a:prstGeom>
            <a:ln>
              <a:prstDash val="lgDash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rgbClr val="0070C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63889" y="924360"/>
              <a:ext cx="2524007" cy="3693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r>
                <a:rPr lang="en-ZA" b="1" dirty="0" smtClean="0">
                  <a:solidFill>
                    <a:srgbClr val="0070C0"/>
                  </a:solidFill>
                  <a:latin typeface="Arial Narrow" pitchFamily="34" charset="0"/>
                </a:rPr>
                <a:t>Monitoring &amp; assessment</a:t>
              </a:r>
              <a:endParaRPr lang="en-ZA" b="1" dirty="0">
                <a:solidFill>
                  <a:srgbClr val="0070C0"/>
                </a:solidFill>
                <a:latin typeface="Arial Narrow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491880" y="6122710"/>
            <a:ext cx="2524007" cy="36933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r>
              <a:rPr lang="en-ZA" b="1" dirty="0" smtClean="0">
                <a:solidFill>
                  <a:srgbClr val="0070C0"/>
                </a:solidFill>
                <a:latin typeface="Arial Narrow" pitchFamily="34" charset="0"/>
              </a:rPr>
              <a:t>Monitoring &amp; assessment</a:t>
            </a:r>
            <a:endParaRPr lang="en-ZA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156460" y="3306046"/>
            <a:ext cx="2524007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lang="en-ZA" b="1" dirty="0" smtClean="0">
                <a:solidFill>
                  <a:srgbClr val="0070C0"/>
                </a:solidFill>
                <a:latin typeface="Arial Narrow" pitchFamily="34" charset="0"/>
              </a:rPr>
              <a:t>Monitoring &amp; assessment</a:t>
            </a:r>
            <a:endParaRPr lang="en-ZA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6491470" y="3306045"/>
            <a:ext cx="2524007" cy="36933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r>
              <a:rPr lang="en-ZA" b="1" dirty="0" smtClean="0">
                <a:solidFill>
                  <a:srgbClr val="0070C0"/>
                </a:solidFill>
                <a:latin typeface="Arial Narrow" pitchFamily="34" charset="0"/>
              </a:rPr>
              <a:t>Monitoring &amp; assessment</a:t>
            </a:r>
            <a:endParaRPr lang="en-ZA" b="1" dirty="0">
              <a:solidFill>
                <a:srgbClr val="0070C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8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Supporting academics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 out what academics use, why &amp; what they would like to use in the future</a:t>
            </a:r>
          </a:p>
          <a:p>
            <a:endParaRPr lang="en-US" dirty="0" smtClean="0"/>
          </a:p>
          <a:p>
            <a:r>
              <a:rPr lang="en-US" dirty="0" smtClean="0"/>
              <a:t>Integration into university-based services (e.g. altmetrics in IR; social media buttons)</a:t>
            </a:r>
          </a:p>
          <a:p>
            <a:endParaRPr lang="en-US" dirty="0" smtClean="0"/>
          </a:p>
          <a:p>
            <a:r>
              <a:rPr lang="en-US" dirty="0" smtClean="0"/>
              <a:t>Training </a:t>
            </a:r>
            <a:r>
              <a:rPr lang="en-US" dirty="0"/>
              <a:t>(on outside services)</a:t>
            </a:r>
          </a:p>
          <a:p>
            <a:endParaRPr lang="en-US" dirty="0" smtClean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3197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Supporting academics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needed?</a:t>
            </a:r>
            <a:endParaRPr lang="en-US" dirty="0"/>
          </a:p>
          <a:p>
            <a:endParaRPr lang="en-US" dirty="0" smtClean="0"/>
          </a:p>
          <a:p>
            <a:endParaRPr lang="en-ZA" dirty="0"/>
          </a:p>
        </p:txBody>
      </p:sp>
      <p:sp>
        <p:nvSpPr>
          <p:cNvPr id="4" name="Rectangle 3"/>
          <p:cNvSpPr/>
          <p:nvPr/>
        </p:nvSpPr>
        <p:spPr>
          <a:xfrm>
            <a:off x="1583668" y="3002501"/>
            <a:ext cx="2268760" cy="5031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TextBox 4"/>
          <p:cNvSpPr txBox="1"/>
          <p:nvPr/>
        </p:nvSpPr>
        <p:spPr>
          <a:xfrm>
            <a:off x="1691680" y="3043952"/>
            <a:ext cx="2052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Infrastructure</a:t>
            </a:r>
            <a:endParaRPr lang="en-ZA" sz="2400" dirty="0"/>
          </a:p>
        </p:txBody>
      </p:sp>
      <p:sp>
        <p:nvSpPr>
          <p:cNvPr id="6" name="Rectangle 5"/>
          <p:cNvSpPr/>
          <p:nvPr/>
        </p:nvSpPr>
        <p:spPr>
          <a:xfrm>
            <a:off x="1583668" y="3616566"/>
            <a:ext cx="2268760" cy="5031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TextBox 6"/>
          <p:cNvSpPr txBox="1"/>
          <p:nvPr/>
        </p:nvSpPr>
        <p:spPr>
          <a:xfrm>
            <a:off x="1691680" y="3658017"/>
            <a:ext cx="2052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Capacity</a:t>
            </a:r>
            <a:endParaRPr lang="en-ZA" sz="2400" dirty="0"/>
          </a:p>
        </p:txBody>
      </p:sp>
      <p:sp>
        <p:nvSpPr>
          <p:cNvPr id="8" name="Rectangle 7"/>
          <p:cNvSpPr/>
          <p:nvPr/>
        </p:nvSpPr>
        <p:spPr>
          <a:xfrm>
            <a:off x="1583668" y="4230631"/>
            <a:ext cx="2268760" cy="5031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TextBox 8"/>
          <p:cNvSpPr txBox="1"/>
          <p:nvPr/>
        </p:nvSpPr>
        <p:spPr>
          <a:xfrm>
            <a:off x="1691680" y="4272082"/>
            <a:ext cx="2052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Cohesiveness</a:t>
            </a:r>
            <a:endParaRPr lang="en-ZA" sz="2400" dirty="0"/>
          </a:p>
        </p:txBody>
      </p:sp>
      <p:sp>
        <p:nvSpPr>
          <p:cNvPr id="10" name="Oval 9"/>
          <p:cNvSpPr/>
          <p:nvPr/>
        </p:nvSpPr>
        <p:spPr>
          <a:xfrm>
            <a:off x="5004048" y="3058113"/>
            <a:ext cx="1440160" cy="65233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1" name="TextBox 10"/>
          <p:cNvSpPr txBox="1"/>
          <p:nvPr/>
        </p:nvSpPr>
        <p:spPr>
          <a:xfrm>
            <a:off x="4608004" y="3196352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IT</a:t>
            </a:r>
            <a:endParaRPr lang="en-ZA" sz="2400" dirty="0"/>
          </a:p>
        </p:txBody>
      </p:sp>
      <p:sp>
        <p:nvSpPr>
          <p:cNvPr id="12" name="Oval 11"/>
          <p:cNvSpPr/>
          <p:nvPr/>
        </p:nvSpPr>
        <p:spPr>
          <a:xfrm>
            <a:off x="4824028" y="3710450"/>
            <a:ext cx="1440160" cy="107573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3" name="TextBox 12"/>
          <p:cNvSpPr txBox="1"/>
          <p:nvPr/>
        </p:nvSpPr>
        <p:spPr>
          <a:xfrm>
            <a:off x="4427984" y="3848689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Research </a:t>
            </a:r>
          </a:p>
          <a:p>
            <a:pPr algn="ctr"/>
            <a:r>
              <a:rPr lang="en-US" sz="2400" dirty="0" smtClean="0"/>
              <a:t>Office</a:t>
            </a:r>
            <a:endParaRPr lang="en-ZA" sz="2400" dirty="0"/>
          </a:p>
        </p:txBody>
      </p:sp>
      <p:sp>
        <p:nvSpPr>
          <p:cNvPr id="14" name="Oval 13"/>
          <p:cNvSpPr/>
          <p:nvPr/>
        </p:nvSpPr>
        <p:spPr>
          <a:xfrm>
            <a:off x="6255096" y="2717383"/>
            <a:ext cx="1440160" cy="67510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5" name="TextBox 14"/>
          <p:cNvSpPr txBox="1"/>
          <p:nvPr/>
        </p:nvSpPr>
        <p:spPr>
          <a:xfrm>
            <a:off x="5859052" y="2855622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Library</a:t>
            </a:r>
            <a:endParaRPr lang="en-ZA" sz="2400" dirty="0"/>
          </a:p>
        </p:txBody>
      </p:sp>
      <p:sp>
        <p:nvSpPr>
          <p:cNvPr id="16" name="Oval 15"/>
          <p:cNvSpPr/>
          <p:nvPr/>
        </p:nvSpPr>
        <p:spPr>
          <a:xfrm>
            <a:off x="6255096" y="3419956"/>
            <a:ext cx="1440160" cy="67510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7" name="TextBox 16"/>
          <p:cNvSpPr txBox="1"/>
          <p:nvPr/>
        </p:nvSpPr>
        <p:spPr>
          <a:xfrm>
            <a:off x="5859052" y="3558195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Faculties</a:t>
            </a:r>
            <a:endParaRPr lang="en-ZA" sz="2400" dirty="0"/>
          </a:p>
        </p:txBody>
      </p:sp>
      <p:sp>
        <p:nvSpPr>
          <p:cNvPr id="18" name="Oval 17"/>
          <p:cNvSpPr/>
          <p:nvPr/>
        </p:nvSpPr>
        <p:spPr>
          <a:xfrm>
            <a:off x="6120172" y="4124729"/>
            <a:ext cx="1440160" cy="115825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9" name="TextBox 18"/>
          <p:cNvSpPr txBox="1"/>
          <p:nvPr/>
        </p:nvSpPr>
        <p:spPr>
          <a:xfrm>
            <a:off x="5724128" y="4262968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External providers</a:t>
            </a:r>
            <a:endParaRPr lang="en-ZA" sz="2400" dirty="0"/>
          </a:p>
        </p:txBody>
      </p:sp>
    </p:spTree>
    <p:extLst>
      <p:ext uri="{BB962C8B-B14F-4D97-AF65-F5344CB8AC3E}">
        <p14:creationId xmlns:p14="http://schemas.microsoft.com/office/powerpoint/2010/main" val="12836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D</a:t>
            </a:r>
            <a:r>
              <a:rPr lang="en-ZA" dirty="0" smtClean="0"/>
              <a:t>iscussion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Supporting academics:</a:t>
            </a:r>
          </a:p>
          <a:p>
            <a:endParaRPr lang="en-US" sz="800" dirty="0" smtClean="0"/>
          </a:p>
          <a:p>
            <a:pPr lvl="1"/>
            <a:r>
              <a:rPr lang="en-US" dirty="0" smtClean="0"/>
              <a:t>Are academics supported in using (external) online tools and service at your institution?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Who/which institutional entities are involved in providing this support?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4761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852936"/>
            <a:ext cx="7772400" cy="2916039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Conclusion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6318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Supporting academics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Feedback: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ZA" dirty="0"/>
          </a:p>
        </p:txBody>
      </p:sp>
      <p:sp>
        <p:nvSpPr>
          <p:cNvPr id="4" name="Rectangle 3"/>
          <p:cNvSpPr/>
          <p:nvPr/>
        </p:nvSpPr>
        <p:spPr>
          <a:xfrm>
            <a:off x="755576" y="2269209"/>
            <a:ext cx="2268760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TextBox 4"/>
          <p:cNvSpPr txBox="1"/>
          <p:nvPr/>
        </p:nvSpPr>
        <p:spPr>
          <a:xfrm>
            <a:off x="971600" y="2497136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What are academics using?</a:t>
            </a:r>
            <a:endParaRPr lang="en-ZA" sz="2400" dirty="0"/>
          </a:p>
        </p:txBody>
      </p:sp>
      <p:sp>
        <p:nvSpPr>
          <p:cNvPr id="6" name="Rectangle 5"/>
          <p:cNvSpPr/>
          <p:nvPr/>
        </p:nvSpPr>
        <p:spPr>
          <a:xfrm>
            <a:off x="6012160" y="2269209"/>
            <a:ext cx="2268760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TextBox 6"/>
          <p:cNvSpPr txBox="1"/>
          <p:nvPr/>
        </p:nvSpPr>
        <p:spPr>
          <a:xfrm>
            <a:off x="6012160" y="2497136"/>
            <a:ext cx="2268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What are we offering as an institution?</a:t>
            </a:r>
            <a:endParaRPr lang="en-ZA" sz="2400" dirty="0"/>
          </a:p>
        </p:txBody>
      </p:sp>
      <p:sp>
        <p:nvSpPr>
          <p:cNvPr id="8" name="Pentagon 7"/>
          <p:cNvSpPr/>
          <p:nvPr/>
        </p:nvSpPr>
        <p:spPr>
          <a:xfrm>
            <a:off x="3419871" y="2569153"/>
            <a:ext cx="1800200" cy="38838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Chevron 8"/>
          <p:cNvSpPr/>
          <p:nvPr/>
        </p:nvSpPr>
        <p:spPr>
          <a:xfrm>
            <a:off x="5220071" y="2569153"/>
            <a:ext cx="504056" cy="388380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3419871" y="3175251"/>
            <a:ext cx="2304256" cy="388380"/>
            <a:chOff x="3572272" y="2679950"/>
            <a:chExt cx="2304256" cy="388380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0" name="Pentagon 9"/>
            <p:cNvSpPr/>
            <p:nvPr/>
          </p:nvSpPr>
          <p:spPr>
            <a:xfrm>
              <a:off x="3572272" y="2679950"/>
              <a:ext cx="1800200" cy="388380"/>
            </a:xfrm>
            <a:prstGeom prst="homePlat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1" name="Chevron 10"/>
            <p:cNvSpPr/>
            <p:nvPr/>
          </p:nvSpPr>
          <p:spPr>
            <a:xfrm>
              <a:off x="5372472" y="2679950"/>
              <a:ext cx="504056" cy="388380"/>
            </a:xfrm>
            <a:prstGeom prst="chevr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solidFill>
                  <a:schemeClr val="tx1"/>
                </a:solidFill>
              </a:endParaRPr>
            </a:p>
          </p:txBody>
        </p:sp>
      </p:grpSp>
      <p:sp>
        <p:nvSpPr>
          <p:cNvPr id="13" name="Oval 12"/>
          <p:cNvSpPr/>
          <p:nvPr/>
        </p:nvSpPr>
        <p:spPr>
          <a:xfrm>
            <a:off x="539552" y="4819478"/>
            <a:ext cx="2592288" cy="100811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4" name="Down Arrow 13"/>
          <p:cNvSpPr/>
          <p:nvPr/>
        </p:nvSpPr>
        <p:spPr>
          <a:xfrm>
            <a:off x="1655676" y="4072340"/>
            <a:ext cx="360040" cy="655735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5" name="TextBox 14"/>
          <p:cNvSpPr txBox="1"/>
          <p:nvPr/>
        </p:nvSpPr>
        <p:spPr>
          <a:xfrm>
            <a:off x="719572" y="4957717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External tools &amp; services</a:t>
            </a:r>
            <a:endParaRPr lang="en-ZA" sz="2400" dirty="0"/>
          </a:p>
        </p:txBody>
      </p:sp>
      <p:sp>
        <p:nvSpPr>
          <p:cNvPr id="16" name="Oval 15"/>
          <p:cNvSpPr/>
          <p:nvPr/>
        </p:nvSpPr>
        <p:spPr>
          <a:xfrm>
            <a:off x="5830225" y="4762612"/>
            <a:ext cx="2592288" cy="122120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7" name="Down Arrow 16"/>
          <p:cNvSpPr/>
          <p:nvPr/>
        </p:nvSpPr>
        <p:spPr>
          <a:xfrm>
            <a:off x="6966520" y="4072340"/>
            <a:ext cx="360040" cy="655735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8" name="TextBox 17"/>
          <p:cNvSpPr txBox="1"/>
          <p:nvPr/>
        </p:nvSpPr>
        <p:spPr>
          <a:xfrm>
            <a:off x="5850396" y="4957717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Improving usability &amp; usefulness</a:t>
            </a:r>
            <a:endParaRPr lang="en-ZA" sz="2400" dirty="0"/>
          </a:p>
        </p:txBody>
      </p:sp>
      <p:sp>
        <p:nvSpPr>
          <p:cNvPr id="19" name="Pentagon 18"/>
          <p:cNvSpPr/>
          <p:nvPr/>
        </p:nvSpPr>
        <p:spPr>
          <a:xfrm>
            <a:off x="3419871" y="5129344"/>
            <a:ext cx="1800200" cy="38838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0" name="Chevron 19"/>
          <p:cNvSpPr/>
          <p:nvPr/>
        </p:nvSpPr>
        <p:spPr>
          <a:xfrm>
            <a:off x="5220071" y="5129344"/>
            <a:ext cx="504056" cy="388380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52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Assisting institutional needs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Feedback: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ZA" dirty="0"/>
          </a:p>
        </p:txBody>
      </p:sp>
      <p:sp>
        <p:nvSpPr>
          <p:cNvPr id="4" name="Rectangle 3"/>
          <p:cNvSpPr/>
          <p:nvPr/>
        </p:nvSpPr>
        <p:spPr>
          <a:xfrm>
            <a:off x="755576" y="2269209"/>
            <a:ext cx="2268760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TextBox 4"/>
          <p:cNvSpPr txBox="1"/>
          <p:nvPr/>
        </p:nvSpPr>
        <p:spPr>
          <a:xfrm>
            <a:off x="971600" y="2497136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What are academics using?</a:t>
            </a:r>
            <a:endParaRPr lang="en-ZA" sz="2400" dirty="0"/>
          </a:p>
        </p:txBody>
      </p:sp>
      <p:sp>
        <p:nvSpPr>
          <p:cNvPr id="6" name="Rectangle 5"/>
          <p:cNvSpPr/>
          <p:nvPr/>
        </p:nvSpPr>
        <p:spPr>
          <a:xfrm>
            <a:off x="6012160" y="2269209"/>
            <a:ext cx="2268760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TextBox 6"/>
          <p:cNvSpPr txBox="1"/>
          <p:nvPr/>
        </p:nvSpPr>
        <p:spPr>
          <a:xfrm>
            <a:off x="6012160" y="2497136"/>
            <a:ext cx="2268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What do we as an institution need?</a:t>
            </a:r>
            <a:endParaRPr lang="en-ZA" sz="2400" dirty="0"/>
          </a:p>
        </p:txBody>
      </p:sp>
      <p:sp>
        <p:nvSpPr>
          <p:cNvPr id="8" name="Pentagon 7"/>
          <p:cNvSpPr/>
          <p:nvPr/>
        </p:nvSpPr>
        <p:spPr>
          <a:xfrm>
            <a:off x="3419871" y="2569153"/>
            <a:ext cx="1800200" cy="38838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Chevron 8"/>
          <p:cNvSpPr/>
          <p:nvPr/>
        </p:nvSpPr>
        <p:spPr>
          <a:xfrm>
            <a:off x="5220071" y="2569153"/>
            <a:ext cx="504056" cy="388380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3419871" y="3175251"/>
            <a:ext cx="2304256" cy="388380"/>
            <a:chOff x="3572272" y="2679950"/>
            <a:chExt cx="2304256" cy="388380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0" name="Pentagon 9"/>
            <p:cNvSpPr/>
            <p:nvPr/>
          </p:nvSpPr>
          <p:spPr>
            <a:xfrm>
              <a:off x="3572272" y="2679950"/>
              <a:ext cx="1800200" cy="388380"/>
            </a:xfrm>
            <a:prstGeom prst="homePlat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1" name="Chevron 10"/>
            <p:cNvSpPr/>
            <p:nvPr/>
          </p:nvSpPr>
          <p:spPr>
            <a:xfrm>
              <a:off x="5372472" y="2679950"/>
              <a:ext cx="504056" cy="388380"/>
            </a:xfrm>
            <a:prstGeom prst="chevr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solidFill>
                  <a:schemeClr val="tx1"/>
                </a:solidFill>
              </a:endParaRPr>
            </a:p>
          </p:txBody>
        </p:sp>
      </p:grpSp>
      <p:sp>
        <p:nvSpPr>
          <p:cNvPr id="13" name="Oval 12"/>
          <p:cNvSpPr/>
          <p:nvPr/>
        </p:nvSpPr>
        <p:spPr>
          <a:xfrm>
            <a:off x="539552" y="4819478"/>
            <a:ext cx="2592288" cy="100811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4" name="Down Arrow 13"/>
          <p:cNvSpPr/>
          <p:nvPr/>
        </p:nvSpPr>
        <p:spPr>
          <a:xfrm>
            <a:off x="1655676" y="4072340"/>
            <a:ext cx="360040" cy="655735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5" name="TextBox 14"/>
          <p:cNvSpPr txBox="1"/>
          <p:nvPr/>
        </p:nvSpPr>
        <p:spPr>
          <a:xfrm>
            <a:off x="719572" y="4957717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External tools &amp; services</a:t>
            </a:r>
            <a:endParaRPr lang="en-ZA" sz="2400" dirty="0"/>
          </a:p>
        </p:txBody>
      </p:sp>
      <p:sp>
        <p:nvSpPr>
          <p:cNvPr id="16" name="Oval 15"/>
          <p:cNvSpPr/>
          <p:nvPr/>
        </p:nvSpPr>
        <p:spPr>
          <a:xfrm>
            <a:off x="5830225" y="4762612"/>
            <a:ext cx="2592288" cy="122120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7" name="Down Arrow 16"/>
          <p:cNvSpPr/>
          <p:nvPr/>
        </p:nvSpPr>
        <p:spPr>
          <a:xfrm>
            <a:off x="6966520" y="4072340"/>
            <a:ext cx="360040" cy="655735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8" name="TextBox 17"/>
          <p:cNvSpPr txBox="1"/>
          <p:nvPr/>
        </p:nvSpPr>
        <p:spPr>
          <a:xfrm>
            <a:off x="5850396" y="4957717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Monitoring &amp; assessment</a:t>
            </a:r>
            <a:endParaRPr lang="en-ZA" sz="2400" b="1" dirty="0"/>
          </a:p>
        </p:txBody>
      </p:sp>
      <p:sp>
        <p:nvSpPr>
          <p:cNvPr id="19" name="Pentagon 18"/>
          <p:cNvSpPr/>
          <p:nvPr/>
        </p:nvSpPr>
        <p:spPr>
          <a:xfrm>
            <a:off x="3419871" y="5129344"/>
            <a:ext cx="1800200" cy="38838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0" name="Chevron 19"/>
          <p:cNvSpPr/>
          <p:nvPr/>
        </p:nvSpPr>
        <p:spPr>
          <a:xfrm>
            <a:off x="5220071" y="5129344"/>
            <a:ext cx="504056" cy="388380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40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eResearch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ZA" dirty="0"/>
              <a:t>e-research is a form of scholarship conducted in a </a:t>
            </a:r>
            <a:r>
              <a:rPr lang="en-ZA" b="1" dirty="0">
                <a:solidFill>
                  <a:srgbClr val="0070C0"/>
                </a:solidFill>
              </a:rPr>
              <a:t>network</a:t>
            </a:r>
            <a:r>
              <a:rPr lang="en-ZA" dirty="0"/>
              <a:t> environment utilizing </a:t>
            </a:r>
            <a:r>
              <a:rPr lang="en-ZA" b="1" dirty="0">
                <a:solidFill>
                  <a:srgbClr val="0070C0"/>
                </a:solidFill>
              </a:rPr>
              <a:t>Internet-based tools</a:t>
            </a:r>
            <a:r>
              <a:rPr lang="en-ZA" dirty="0"/>
              <a:t> and involving </a:t>
            </a:r>
            <a:r>
              <a:rPr lang="en-ZA" b="1" dirty="0">
                <a:solidFill>
                  <a:srgbClr val="0070C0"/>
                </a:solidFill>
              </a:rPr>
              <a:t>collaboration</a:t>
            </a:r>
            <a:r>
              <a:rPr lang="en-ZA" dirty="0"/>
              <a:t> among scholars separated by distance, often on a </a:t>
            </a:r>
            <a:r>
              <a:rPr lang="en-ZA" b="1" dirty="0">
                <a:solidFill>
                  <a:srgbClr val="0070C0"/>
                </a:solidFill>
              </a:rPr>
              <a:t>global scale</a:t>
            </a:r>
            <a:r>
              <a:rPr lang="en-ZA" dirty="0"/>
              <a:t>.</a:t>
            </a:r>
            <a:r>
              <a:rPr lang="en-US" dirty="0" smtClean="0"/>
              <a:t>” </a:t>
            </a:r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smtClean="0"/>
              <a:t>from </a:t>
            </a:r>
            <a:r>
              <a:rPr lang="en-ZA" sz="1800" dirty="0">
                <a:hlinkClick r:id="rId3"/>
              </a:rPr>
              <a:t>e-Research: Transformation in Scholarly </a:t>
            </a:r>
            <a:r>
              <a:rPr lang="en-ZA" sz="1800" dirty="0" smtClean="0">
                <a:hlinkClick r:id="rId3"/>
              </a:rPr>
              <a:t>Practice</a:t>
            </a:r>
            <a:r>
              <a:rPr lang="en-ZA" sz="1800" dirty="0" smtClean="0"/>
              <a:t> (</a:t>
            </a:r>
            <a:r>
              <a:rPr lang="en-ZA" sz="1800" dirty="0"/>
              <a:t>available online at </a:t>
            </a:r>
            <a:r>
              <a:rPr lang="en-ZA" sz="1800" dirty="0" smtClean="0"/>
              <a:t>	</a:t>
            </a:r>
            <a:r>
              <a:rPr lang="en-ZA" sz="1800" dirty="0" smtClean="0">
                <a:hlinkClick r:id="rId3"/>
              </a:rPr>
              <a:t>http</a:t>
            </a:r>
            <a:r>
              <a:rPr lang="en-ZA" sz="1800" dirty="0">
                <a:hlinkClick r:id="rId3"/>
              </a:rPr>
              <a:t>://scholarly-transformations.virtualknowledgestudio.nl</a:t>
            </a:r>
            <a:r>
              <a:rPr lang="en-ZA" sz="1800" dirty="0" smtClean="0">
                <a:hlinkClick r:id="rId3"/>
              </a:rPr>
              <a:t>/</a:t>
            </a:r>
            <a:r>
              <a:rPr lang="en-ZA" sz="1800" dirty="0" smtClean="0"/>
              <a:t>)</a:t>
            </a:r>
            <a:endParaRPr lang="en-ZA" sz="1800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806474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>
            <a:normAutofit/>
          </a:bodyPr>
          <a:lstStyle/>
          <a:p>
            <a:r>
              <a:rPr lang="en-ZA" dirty="0" smtClean="0"/>
              <a:t>Thank you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284984"/>
            <a:ext cx="8229600" cy="248113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>
                <a:hlinkClick r:id="rId2"/>
              </a:rPr>
              <a:t>s</a:t>
            </a:r>
            <a:r>
              <a:rPr lang="en-US" dirty="0" smtClean="0">
                <a:hlinkClick r:id="rId2"/>
              </a:rPr>
              <a:t>arah.goodier@uct.ac.za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@</a:t>
            </a:r>
            <a:r>
              <a:rPr lang="en-US" dirty="0" err="1" smtClean="0"/>
              <a:t>SarahGoodier</a:t>
            </a: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Font typeface="Arial" charset="0"/>
              <a:buNone/>
              <a:defRPr/>
            </a:pPr>
            <a:r>
              <a:rPr lang="en-ZA" dirty="0">
                <a:hlinkClick r:id=""/>
              </a:rPr>
              <a:t>http://openuct.uct.ac.za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ZA" dirty="0"/>
              <a:t>@OpenUCT</a:t>
            </a:r>
          </a:p>
          <a:p>
            <a:pPr marL="0" indent="0" algn="ctr">
              <a:buNone/>
            </a:pPr>
            <a:endParaRPr lang="en-ZA" dirty="0"/>
          </a:p>
        </p:txBody>
      </p:sp>
      <p:pic>
        <p:nvPicPr>
          <p:cNvPr id="4" name="Picture 6" descr="2_by-s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0" y="188913"/>
            <a:ext cx="925513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8101013" y="188913"/>
            <a:ext cx="900112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ZA" sz="1000" dirty="0"/>
              <a:t>Excluding images, screenshots and logos and/or unless otherwise indicated on </a:t>
            </a:r>
            <a:r>
              <a:rPr lang="en-ZA" sz="1000" dirty="0" smtClean="0"/>
              <a:t>content</a:t>
            </a:r>
          </a:p>
          <a:p>
            <a:pPr eaLnBrk="1" hangingPunct="1"/>
            <a:endParaRPr lang="en-US" sz="1000" dirty="0"/>
          </a:p>
          <a:p>
            <a:pPr eaLnBrk="1" hangingPunct="1"/>
            <a:r>
              <a:rPr lang="en-ZA" sz="1000" dirty="0"/>
              <a:t>All screenshots used purely for illustrative </a:t>
            </a:r>
            <a:r>
              <a:rPr lang="en-ZA" sz="1000" dirty="0" smtClean="0"/>
              <a:t>purposes</a:t>
            </a:r>
            <a:endParaRPr lang="en-ZA" sz="1000" dirty="0"/>
          </a:p>
        </p:txBody>
      </p:sp>
    </p:spTree>
    <p:extLst>
      <p:ext uri="{BB962C8B-B14F-4D97-AF65-F5344CB8AC3E}">
        <p14:creationId xmlns:p14="http://schemas.microsoft.com/office/powerpoint/2010/main" val="238120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Czerniewicz, L. 2013. </a:t>
            </a:r>
            <a:r>
              <a:rPr lang="en-ZA" sz="1200" dirty="0" smtClean="0"/>
              <a:t>The changing digitally-mediated scholarship landscape. </a:t>
            </a:r>
            <a:r>
              <a:rPr lang="en-ZA" sz="1200" dirty="0"/>
              <a:t>Available online at: </a:t>
            </a:r>
            <a:r>
              <a:rPr lang="en-ZA" sz="1200" dirty="0">
                <a:hlinkClick r:id="rId2"/>
              </a:rPr>
              <a:t>http://</a:t>
            </a:r>
            <a:r>
              <a:rPr lang="en-ZA" sz="1200" dirty="0" smtClean="0">
                <a:hlinkClick r:id="rId2"/>
              </a:rPr>
              <a:t>docs.lib.purdue.edu/cgi/viewcontent.cgi?article=1982&amp;context=iatul</a:t>
            </a:r>
            <a:r>
              <a:rPr lang="en-ZA" sz="1200" dirty="0" smtClean="0"/>
              <a:t>  </a:t>
            </a:r>
            <a:r>
              <a:rPr lang="en-US" sz="1200" dirty="0" smtClean="0"/>
              <a:t> </a:t>
            </a:r>
            <a:endParaRPr lang="en-ZA" sz="1200" dirty="0"/>
          </a:p>
        </p:txBody>
      </p:sp>
    </p:spTree>
    <p:extLst>
      <p:ext uri="{BB962C8B-B14F-4D97-AF65-F5344CB8AC3E}">
        <p14:creationId xmlns:p14="http://schemas.microsoft.com/office/powerpoint/2010/main" val="187423506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</p:spPr>
        <p:txBody>
          <a:bodyPr>
            <a:normAutofit/>
          </a:bodyPr>
          <a:lstStyle/>
          <a:p>
            <a:r>
              <a:rPr lang="en-ZA" dirty="0" smtClean="0"/>
              <a:t>Extra slides…on Altmetrics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45024"/>
            <a:ext cx="8229600" cy="24811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7245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0"/>
            <a:ext cx="8229600" cy="1143000"/>
          </a:xfrm>
        </p:spPr>
        <p:txBody>
          <a:bodyPr/>
          <a:lstStyle/>
          <a:p>
            <a:r>
              <a:rPr lang="en-US" dirty="0" smtClean="0"/>
              <a:t>Altmetrics on the rise</a:t>
            </a:r>
            <a:endParaRPr lang="en-ZA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836712"/>
            <a:ext cx="9296400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6053750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>
                <a:hlinkClick r:id="rId4"/>
              </a:rPr>
              <a:t>http://</a:t>
            </a:r>
            <a:r>
              <a:rPr lang="en-ZA" dirty="0" smtClean="0">
                <a:hlinkClick r:id="rId4"/>
              </a:rPr>
              <a:t>www.plosbiology.org/article/info:doi/10.1371/journal.pbio.1001127</a:t>
            </a:r>
            <a:r>
              <a:rPr lang="en-ZA" dirty="0" smtClean="0"/>
              <a:t>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902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0"/>
            <a:ext cx="8229600" cy="1143000"/>
          </a:xfrm>
        </p:spPr>
        <p:txBody>
          <a:bodyPr/>
          <a:lstStyle/>
          <a:p>
            <a:r>
              <a:rPr lang="en-US" dirty="0" smtClean="0"/>
              <a:t>Altmetrics on the rise</a:t>
            </a:r>
            <a:endParaRPr lang="en-ZA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836712"/>
            <a:ext cx="9296400" cy="236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35152" y="3200400"/>
            <a:ext cx="4000500" cy="2095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3200400"/>
            <a:ext cx="4000500" cy="272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44082" y="4742746"/>
            <a:ext cx="1583140" cy="1105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99592" y="6053750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>
                <a:hlinkClick r:id="rId7"/>
              </a:rPr>
              <a:t>http://</a:t>
            </a:r>
            <a:r>
              <a:rPr lang="en-ZA" dirty="0" smtClean="0">
                <a:hlinkClick r:id="rId7"/>
              </a:rPr>
              <a:t>www.plosbiology.org/article/info:doi/10.1371/journal.pbio.1001127</a:t>
            </a:r>
            <a:r>
              <a:rPr lang="en-ZA" dirty="0" smtClean="0"/>
              <a:t>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7176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0"/>
            <a:ext cx="8229600" cy="1143000"/>
          </a:xfrm>
        </p:spPr>
        <p:txBody>
          <a:bodyPr/>
          <a:lstStyle/>
          <a:p>
            <a:r>
              <a:rPr lang="en-US" dirty="0" smtClean="0"/>
              <a:t>Altmetrics on the rise</a:t>
            </a:r>
            <a:endParaRPr lang="en-ZA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7544" y="913130"/>
            <a:ext cx="7792471" cy="52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6159606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>
                <a:hlinkClick r:id="rId4"/>
              </a:rPr>
              <a:t>http://</a:t>
            </a:r>
            <a:r>
              <a:rPr lang="en-ZA" dirty="0" smtClean="0">
                <a:hlinkClick r:id="rId4"/>
              </a:rPr>
              <a:t>www.nature.com/nature/journal/v498/n7452/full/nature12200.html</a:t>
            </a:r>
            <a:r>
              <a:rPr lang="en-ZA" dirty="0" smtClean="0"/>
              <a:t>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0988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0"/>
            <a:ext cx="8229600" cy="1143000"/>
          </a:xfrm>
        </p:spPr>
        <p:txBody>
          <a:bodyPr/>
          <a:lstStyle/>
          <a:p>
            <a:r>
              <a:rPr lang="en-US" dirty="0" smtClean="0"/>
              <a:t>Altmetrics on the rise</a:t>
            </a:r>
            <a:endParaRPr lang="en-Z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9592" y="857250"/>
            <a:ext cx="7496346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6200000">
            <a:off x="-1020924" y="2343359"/>
            <a:ext cx="3406624" cy="43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 rot="16200000">
            <a:off x="6110736" y="3033827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>
                <a:hlinkClick r:id="rId5"/>
              </a:rPr>
              <a:t>http://</a:t>
            </a:r>
            <a:r>
              <a:rPr lang="en-ZA" dirty="0" smtClean="0">
                <a:hlinkClick r:id="rId5"/>
              </a:rPr>
              <a:t>www.nature.com/nature/journal/v498/n7452/full/nature12200.html</a:t>
            </a:r>
            <a:r>
              <a:rPr lang="en-ZA" dirty="0" smtClean="0"/>
              <a:t>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2570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0"/>
            <a:ext cx="8229600" cy="1143000"/>
          </a:xfrm>
        </p:spPr>
        <p:txBody>
          <a:bodyPr/>
          <a:lstStyle/>
          <a:p>
            <a:r>
              <a:rPr lang="en-US" dirty="0" smtClean="0"/>
              <a:t>Altmetrics on the rise</a:t>
            </a:r>
            <a:endParaRPr lang="en-Z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980728"/>
            <a:ext cx="9372600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6159606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>
                <a:hlinkClick r:id="rId4"/>
              </a:rPr>
              <a:t>http://pkp.sfu.ca/pkp-launches-article-level-metrics-for-ojs-journals</a:t>
            </a:r>
            <a:r>
              <a:rPr lang="en-ZA" dirty="0" smtClean="0">
                <a:hlinkClick r:id="rId4"/>
              </a:rPr>
              <a:t>/</a:t>
            </a:r>
            <a:r>
              <a:rPr lang="en-ZA" dirty="0" smtClean="0"/>
              <a:t>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8863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0"/>
            <a:ext cx="8229600" cy="1143000"/>
          </a:xfrm>
        </p:spPr>
        <p:txBody>
          <a:bodyPr/>
          <a:lstStyle/>
          <a:p>
            <a:r>
              <a:rPr lang="en-US" dirty="0" smtClean="0"/>
              <a:t>Altmetrics on the rise</a:t>
            </a:r>
            <a:endParaRPr lang="en-Z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99792" y="1340768"/>
            <a:ext cx="5759356" cy="4101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5536" y="1503612"/>
            <a:ext cx="2051969" cy="90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899592" y="6093296"/>
            <a:ext cx="49729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dirty="0">
                <a:hlinkClick r:id="rId5"/>
              </a:rPr>
              <a:t>http://</a:t>
            </a:r>
            <a:r>
              <a:rPr lang="en-ZA" dirty="0" smtClean="0">
                <a:hlinkClick r:id="rId5"/>
              </a:rPr>
              <a:t>www.niso.org/news/pr/view?item_key=72efc1097d4caf7b7b5bdf9c54a165818399ec86</a:t>
            </a:r>
            <a:r>
              <a:rPr lang="en-ZA" dirty="0" smtClean="0"/>
              <a:t>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7544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Altmetrics on the rise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just for journal articles – e.g. </a:t>
            </a:r>
            <a:r>
              <a:rPr lang="en-US" dirty="0" err="1" smtClean="0"/>
              <a:t>ImpactStory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Performance reviews</a:t>
            </a:r>
          </a:p>
          <a:p>
            <a:r>
              <a:rPr lang="en-US" dirty="0" smtClean="0"/>
              <a:t>CVs</a:t>
            </a:r>
          </a:p>
          <a:p>
            <a:r>
              <a:rPr lang="en-US" dirty="0"/>
              <a:t>Repositories</a:t>
            </a:r>
          </a:p>
          <a:p>
            <a:r>
              <a:rPr lang="en-US" dirty="0" smtClean="0"/>
              <a:t>etc.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0763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Researcher’s online visibility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               +</a:t>
            </a:r>
          </a:p>
          <a:p>
            <a:endParaRPr lang="en-US" dirty="0"/>
          </a:p>
          <a:p>
            <a:r>
              <a:rPr lang="en-US" dirty="0" smtClean="0"/>
              <a:t>Academics need to:</a:t>
            </a:r>
          </a:p>
          <a:p>
            <a:pPr lvl="1"/>
            <a:r>
              <a:rPr lang="en-US" dirty="0" smtClean="0"/>
              <a:t>have their publications &amp; most up to date information </a:t>
            </a:r>
            <a:r>
              <a:rPr lang="en-US" dirty="0" smtClean="0">
                <a:solidFill>
                  <a:srgbClr val="0070C0"/>
                </a:solidFill>
              </a:rPr>
              <a:t>available, accessibly &amp; discoverable online</a:t>
            </a:r>
          </a:p>
          <a:p>
            <a:endParaRPr lang="en-US" dirty="0"/>
          </a:p>
          <a:p>
            <a:endParaRPr lang="en-ZA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3608" y="1628800"/>
            <a:ext cx="1571767" cy="57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75856" y="1628799"/>
            <a:ext cx="3418926" cy="57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57753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447697" y="924382"/>
            <a:ext cx="8432968" cy="4643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6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Research &amp; scholarly communication cycle</a:t>
            </a:r>
            <a:endParaRPr lang="en-Z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7697" y="1049318"/>
            <a:ext cx="6317874" cy="4378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5652120" y="5585472"/>
            <a:ext cx="3459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Modified from Czerniewicz, 2013</a:t>
            </a:r>
            <a:endParaRPr lang="en-ZA" dirty="0"/>
          </a:p>
        </p:txBody>
      </p:sp>
      <p:sp>
        <p:nvSpPr>
          <p:cNvPr id="7" name="Oval 6"/>
          <p:cNvSpPr/>
          <p:nvPr/>
        </p:nvSpPr>
        <p:spPr>
          <a:xfrm>
            <a:off x="5665798" y="1484785"/>
            <a:ext cx="2922894" cy="64807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TextBox 3"/>
          <p:cNvSpPr txBox="1"/>
          <p:nvPr/>
        </p:nvSpPr>
        <p:spPr>
          <a:xfrm>
            <a:off x="5399053" y="1196752"/>
            <a:ext cx="34563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Management &amp; administration; </a:t>
            </a:r>
          </a:p>
          <a:p>
            <a:pPr algn="ctr"/>
            <a:endParaRPr lang="en-US" sz="800" dirty="0">
              <a:solidFill>
                <a:schemeClr val="bg1"/>
              </a:solidFill>
            </a:endParaRPr>
          </a:p>
          <a:p>
            <a:pPr algn="ctr"/>
            <a:r>
              <a:rPr lang="en-US" dirty="0" smtClean="0"/>
              <a:t>Monitoring &amp; assessment</a:t>
            </a:r>
            <a:r>
              <a:rPr lang="en-US" dirty="0" smtClean="0">
                <a:solidFill>
                  <a:schemeClr val="bg1"/>
                </a:solidFill>
              </a:rPr>
              <a:t>; </a:t>
            </a:r>
          </a:p>
          <a:p>
            <a:pPr algn="ctr"/>
            <a:endParaRPr lang="en-US" sz="800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Curation &amp; preservation</a:t>
            </a:r>
            <a:endParaRPr lang="en-Z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24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Researcher’s online visibility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               +</a:t>
            </a:r>
          </a:p>
          <a:p>
            <a:endParaRPr lang="en-US" dirty="0"/>
          </a:p>
          <a:p>
            <a:r>
              <a:rPr lang="en-US" dirty="0" smtClean="0"/>
              <a:t>Academics need to:</a:t>
            </a:r>
          </a:p>
          <a:p>
            <a:pPr lvl="1"/>
            <a:r>
              <a:rPr lang="en-US" dirty="0" smtClean="0"/>
              <a:t>have their publications &amp; most up to date information </a:t>
            </a:r>
            <a:r>
              <a:rPr lang="en-US" dirty="0" smtClean="0">
                <a:solidFill>
                  <a:srgbClr val="0070C0"/>
                </a:solidFill>
              </a:rPr>
              <a:t>available, accessibly &amp; discoverable online</a:t>
            </a:r>
          </a:p>
          <a:p>
            <a:endParaRPr lang="en-US" dirty="0"/>
          </a:p>
          <a:p>
            <a:endParaRPr lang="en-ZA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3608" y="1628800"/>
            <a:ext cx="1571767" cy="57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75856" y="1628799"/>
            <a:ext cx="3418926" cy="57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375" y="4581128"/>
            <a:ext cx="3380884" cy="149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6314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eResearch &amp; the academic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Rise of the digital scholar:</a:t>
            </a:r>
          </a:p>
          <a:p>
            <a:pPr marL="800100" lvl="2" indent="0">
              <a:buNone/>
            </a:pPr>
            <a:r>
              <a:rPr lang="en-US" sz="3600" dirty="0"/>
              <a:t>“</a:t>
            </a:r>
            <a:r>
              <a:rPr lang="en-ZA" sz="3600" dirty="0">
                <a:solidFill>
                  <a:srgbClr val="0070C0"/>
                </a:solidFill>
              </a:rPr>
              <a:t>highly connected</a:t>
            </a:r>
            <a:r>
              <a:rPr lang="en-ZA" sz="3600" dirty="0"/>
              <a:t> scholar, creating </a:t>
            </a:r>
            <a:r>
              <a:rPr lang="en-ZA" sz="3600" dirty="0">
                <a:solidFill>
                  <a:srgbClr val="0070C0"/>
                </a:solidFill>
              </a:rPr>
              <a:t>multimedia outputs </a:t>
            </a:r>
            <a:r>
              <a:rPr lang="en-ZA" sz="3600" dirty="0"/>
              <a:t>and sharing these with a </a:t>
            </a:r>
            <a:r>
              <a:rPr lang="en-ZA" sz="3600" dirty="0">
                <a:solidFill>
                  <a:srgbClr val="0070C0"/>
                </a:solidFill>
              </a:rPr>
              <a:t>global network </a:t>
            </a:r>
            <a:r>
              <a:rPr lang="en-ZA" sz="3600" dirty="0"/>
              <a:t>of peers</a:t>
            </a:r>
            <a:r>
              <a:rPr lang="en-US" sz="3600" dirty="0"/>
              <a:t>”</a:t>
            </a:r>
            <a:endParaRPr lang="en-ZA" sz="3600" dirty="0"/>
          </a:p>
          <a:p>
            <a:pPr marL="0" lvl="0" indent="0">
              <a:buNone/>
            </a:pPr>
            <a:endParaRPr lang="en-US" sz="1800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prstClr val="black"/>
                </a:solidFill>
              </a:rPr>
              <a:t>from </a:t>
            </a:r>
            <a:r>
              <a:rPr lang="en-ZA" sz="1800" b="1" dirty="0">
                <a:hlinkClick r:id="rId3"/>
              </a:rPr>
              <a:t>The Digital Scholar: How Technology Is Transforming Scholarly Practice </a:t>
            </a:r>
            <a:r>
              <a:rPr lang="en-US" sz="1800" dirty="0">
                <a:solidFill>
                  <a:prstClr val="black"/>
                </a:solidFill>
              </a:rPr>
              <a:t> </a:t>
            </a:r>
            <a:r>
              <a:rPr lang="en-ZA" sz="1800" dirty="0">
                <a:solidFill>
                  <a:prstClr val="black"/>
                </a:solidFill>
              </a:rPr>
              <a:t>(available online at: 	</a:t>
            </a:r>
            <a:r>
              <a:rPr lang="en-ZA" sz="1800" dirty="0">
                <a:solidFill>
                  <a:prstClr val="black"/>
                </a:solidFill>
                <a:hlinkClick r:id="rId4"/>
              </a:rPr>
              <a:t> </a:t>
            </a:r>
            <a:r>
              <a:rPr lang="en-ZA" sz="1800" dirty="0">
                <a:solidFill>
                  <a:prstClr val="black"/>
                </a:solidFill>
                <a:hlinkClick r:id="rId5"/>
              </a:rPr>
              <a:t>http://www.bloomsburyacademic.com/view/DigitalScholar_9781849666275/chapter-ba-9781849666275-chapter-001.xml</a:t>
            </a:r>
            <a:r>
              <a:rPr lang="en-ZA" sz="1800" dirty="0">
                <a:solidFill>
                  <a:prstClr val="black"/>
                </a:solidFill>
              </a:rPr>
              <a:t>)</a:t>
            </a:r>
          </a:p>
          <a:p>
            <a:endParaRPr lang="en-US" dirty="0" smtClean="0"/>
          </a:p>
          <a:p>
            <a:r>
              <a:rPr lang="en-US" dirty="0" smtClean="0"/>
              <a:t>Through </a:t>
            </a:r>
            <a:r>
              <a:rPr lang="en-US" dirty="0"/>
              <a:t>online tools and </a:t>
            </a:r>
            <a:r>
              <a:rPr lang="en-US" dirty="0" smtClean="0"/>
              <a:t>services</a:t>
            </a:r>
            <a:endParaRPr lang="en-Z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866218"/>
            <a:ext cx="2411760" cy="1066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1044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3789040"/>
            <a:ext cx="842493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eResearch &amp; scholarly </a:t>
            </a:r>
            <a:r>
              <a:rPr lang="en-US" dirty="0"/>
              <a:t>c</a:t>
            </a:r>
            <a:r>
              <a:rPr lang="en-US" dirty="0" smtClean="0"/>
              <a:t>ommunication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eResearch: 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Network; using internet-based tools in collaboration on a (potentially) global scale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	</a:t>
            </a:r>
            <a:endParaRPr lang="en-ZA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en-US" sz="1000" b="1" dirty="0" smtClean="0"/>
          </a:p>
          <a:p>
            <a:pPr marL="0" indent="0" algn="ctr">
              <a:buNone/>
            </a:pPr>
            <a:r>
              <a:rPr lang="en-US" b="1" dirty="0" smtClean="0"/>
              <a:t>*How ICTs can feed into &amp; support the research and scholarly communication cycle*</a:t>
            </a:r>
            <a:endParaRPr lang="en-ZA" b="1" dirty="0"/>
          </a:p>
        </p:txBody>
      </p:sp>
    </p:spTree>
    <p:extLst>
      <p:ext uri="{BB962C8B-B14F-4D97-AF65-F5344CB8AC3E}">
        <p14:creationId xmlns:p14="http://schemas.microsoft.com/office/powerpoint/2010/main" val="77122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1731</TotalTime>
  <Words>2761</Words>
  <Application>Microsoft Office PowerPoint</Application>
  <PresentationFormat>On-screen Show (4:3)</PresentationFormat>
  <Paragraphs>387</Paragraphs>
  <Slides>60</Slides>
  <Notes>42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Office Theme</vt:lpstr>
      <vt:lpstr>Addressing  Academic Profile:   New Tools and Services for Boosting Online Visibility </vt:lpstr>
      <vt:lpstr>Workshop Overview</vt:lpstr>
      <vt:lpstr>Part 1: Overview of current online tools and services for boosting academic visibility and profile </vt:lpstr>
      <vt:lpstr>eResearch</vt:lpstr>
      <vt:lpstr>eResearch</vt:lpstr>
      <vt:lpstr>Researcher’s online visibility</vt:lpstr>
      <vt:lpstr>Researcher’s online visibility</vt:lpstr>
      <vt:lpstr>eResearch &amp; the academic</vt:lpstr>
      <vt:lpstr>eResearch &amp; scholarly communication</vt:lpstr>
      <vt:lpstr>Research &amp; scholarly communication cycle</vt:lpstr>
      <vt:lpstr>Research &amp; scholarly communication cycle</vt:lpstr>
      <vt:lpstr>Online tools &amp; services for boosting academic visibility &amp; profile</vt:lpstr>
      <vt:lpstr>An academics’ university-based  online presence</vt:lpstr>
      <vt:lpstr>An academics’ www online presence</vt:lpstr>
      <vt:lpstr>Online tools &amp; services for boosting academic visibility &amp; profile</vt:lpstr>
      <vt:lpstr>Online tools &amp; services for boosting academic visibility &amp; profile</vt:lpstr>
      <vt:lpstr>Academic</vt:lpstr>
      <vt:lpstr>Examples</vt:lpstr>
      <vt:lpstr>Social</vt:lpstr>
      <vt:lpstr>Examples</vt:lpstr>
      <vt:lpstr>PowerPoint Presentation</vt:lpstr>
      <vt:lpstr>PowerPoint Presentation</vt:lpstr>
      <vt:lpstr>Online tools &amp; services for boosting academic visibility &amp; profile</vt:lpstr>
      <vt:lpstr>Online tools &amp; services for boosting academic visibility &amp; profile</vt:lpstr>
      <vt:lpstr>What are Altmetrics?</vt:lpstr>
      <vt:lpstr>What are Altmetrics?</vt:lpstr>
      <vt:lpstr>Altmetrics service providers</vt:lpstr>
      <vt:lpstr>Using ImpactStory</vt:lpstr>
      <vt:lpstr>What is ImpactStory?</vt:lpstr>
      <vt:lpstr>This is where you can add your published outputs  to create your profile:</vt:lpstr>
      <vt:lpstr>Add articles using your ORCID ID/importing your Google Scholar profile outputs/by listing article DOIs or Pubmed IDs </vt:lpstr>
      <vt:lpstr>You can also add other products:  from GitHub &amp; Slideshare by including your usernames</vt:lpstr>
      <vt:lpstr>You can also add other products:  using product IDs –&gt; DOIs &amp; URLs</vt:lpstr>
      <vt:lpstr>To make your profile, you need to fill in your email address, a password and your name (all required):</vt:lpstr>
      <vt:lpstr>Then click on “Make my profile” to view  the altmetrics of the outputs you’ve added</vt:lpstr>
      <vt:lpstr>The results of a sample collection  showing the altmetrics of a few outputs:</vt:lpstr>
      <vt:lpstr>The results of a sample collection  showing the altmetrics of a few outputs:</vt:lpstr>
      <vt:lpstr>You can click through to see more details on, for example, the readers on Mendeley</vt:lpstr>
      <vt:lpstr>This particular article has been saved 25 times on Mendeley.  This article has more saves on Mendeley than 91% of a  random set of articles published in that same year.</vt:lpstr>
      <vt:lpstr>Give it a try!</vt:lpstr>
      <vt:lpstr>Part 2:  Supporting academics in the utilisation of new online presence tools and platforms  </vt:lpstr>
      <vt:lpstr>An academics’ www online presence</vt:lpstr>
      <vt:lpstr>PowerPoint Presentation</vt:lpstr>
      <vt:lpstr>Supporting academics</vt:lpstr>
      <vt:lpstr>Supporting academics</vt:lpstr>
      <vt:lpstr>Discussion</vt:lpstr>
      <vt:lpstr>Conclusion</vt:lpstr>
      <vt:lpstr>Supporting academics</vt:lpstr>
      <vt:lpstr>Assisting institutional needs</vt:lpstr>
      <vt:lpstr>Thank you</vt:lpstr>
      <vt:lpstr>References</vt:lpstr>
      <vt:lpstr>Extra slides…on Altmetrics</vt:lpstr>
      <vt:lpstr>Altmetrics on the rise</vt:lpstr>
      <vt:lpstr>Altmetrics on the rise</vt:lpstr>
      <vt:lpstr>Altmetrics on the rise</vt:lpstr>
      <vt:lpstr>Altmetrics on the rise</vt:lpstr>
      <vt:lpstr>Altmetrics on the rise</vt:lpstr>
      <vt:lpstr>Altmetrics on the rise</vt:lpstr>
      <vt:lpstr>Altmetrics on the rise</vt:lpstr>
      <vt:lpstr>Research &amp; scholarly communication cycle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177</cp:revision>
  <dcterms:created xsi:type="dcterms:W3CDTF">2013-09-23T09:44:36Z</dcterms:created>
  <dcterms:modified xsi:type="dcterms:W3CDTF">2014-04-15T11:30:20Z</dcterms:modified>
</cp:coreProperties>
</file>