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5" r:id="rId5"/>
    <p:sldId id="270" r:id="rId6"/>
    <p:sldId id="271" r:id="rId7"/>
    <p:sldId id="272" r:id="rId8"/>
    <p:sldId id="261" r:id="rId9"/>
    <p:sldId id="265" r:id="rId10"/>
    <p:sldId id="274" r:id="rId11"/>
    <p:sldId id="276" r:id="rId12"/>
    <p:sldId id="267" r:id="rId13"/>
    <p:sldId id="268" r:id="rId14"/>
    <p:sldId id="277" r:id="rId15"/>
    <p:sldId id="278"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656"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D01CF95-7F54-4305-8175-C97D3A36E1EC}"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5C1CB419-82B4-49C9-A89E-D60234FD36A3}" type="slidenum">
              <a:rPr lang="en-ZA" smtClean="0"/>
              <a:t>‹#›</a:t>
            </a:fld>
            <a:endParaRPr lang="en-Z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1CF95-7F54-4305-8175-C97D3A36E1EC}"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01CF95-7F54-4305-8175-C97D3A36E1EC}"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1CF95-7F54-4305-8175-C97D3A36E1EC}" type="datetimeFigureOut">
              <a:rPr lang="en-ZA" smtClean="0"/>
              <a:t>01/05/14</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D01CF95-7F54-4305-8175-C97D3A36E1EC}" type="datetimeFigureOut">
              <a:rPr lang="en-ZA" smtClean="0"/>
              <a:t>01/05/14</a:t>
            </a:fld>
            <a:endParaRPr lang="en-Z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C1CB419-82B4-49C9-A89E-D60234FD36A3}" type="slidenum">
              <a:rPr lang="en-ZA" smtClean="0"/>
              <a:t>‹#›</a:t>
            </a:fld>
            <a:endParaRPr lang="en-Z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01CF95-7F54-4305-8175-C97D3A36E1EC}"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01CF95-7F54-4305-8175-C97D3A36E1EC}" type="datetimeFigureOut">
              <a:rPr lang="en-ZA" smtClean="0"/>
              <a:t>01/05/14</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01CF95-7F54-4305-8175-C97D3A36E1EC}" type="datetimeFigureOut">
              <a:rPr lang="en-ZA" smtClean="0"/>
              <a:t>01/05/14</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D01CF95-7F54-4305-8175-C97D3A36E1EC}" type="datetimeFigureOut">
              <a:rPr lang="en-ZA" smtClean="0"/>
              <a:t>01/05/14</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5C1CB419-82B4-49C9-A89E-D60234FD36A3}" type="slidenum">
              <a:rPr lang="en-ZA" smtClean="0"/>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01CF95-7F54-4305-8175-C97D3A36E1EC}" type="datetimeFigureOut">
              <a:rPr lang="en-ZA" smtClean="0"/>
              <a:t>01/05/14</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C1CB419-82B4-49C9-A89E-D60234FD36A3}" type="slidenum">
              <a:rPr lang="en-ZA" smtClean="0"/>
              <a:t>‹#›</a:t>
            </a:fld>
            <a:endParaRPr lang="en-Z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9D01CF95-7F54-4305-8175-C97D3A36E1EC}" type="datetimeFigureOut">
              <a:rPr lang="en-ZA" smtClean="0"/>
              <a:t>01/05/14</a:t>
            </a:fld>
            <a:endParaRPr lang="en-ZA"/>
          </a:p>
        </p:txBody>
      </p:sp>
      <p:sp>
        <p:nvSpPr>
          <p:cNvPr id="7" name="Slide Number Placeholder 6"/>
          <p:cNvSpPr>
            <a:spLocks noGrp="1"/>
          </p:cNvSpPr>
          <p:nvPr>
            <p:ph type="sldNum" sz="quarter" idx="12"/>
          </p:nvPr>
        </p:nvSpPr>
        <p:spPr/>
        <p:txBody>
          <a:bodyPr/>
          <a:lstStyle/>
          <a:p>
            <a:fld id="{5C1CB419-82B4-49C9-A89E-D60234FD36A3}" type="slidenum">
              <a:rPr lang="en-ZA" smtClean="0"/>
              <a:t>‹#›</a:t>
            </a:fld>
            <a:endParaRPr lang="en-Z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Z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9D01CF95-7F54-4305-8175-C97D3A36E1EC}" type="datetimeFigureOut">
              <a:rPr lang="en-ZA" smtClean="0"/>
              <a:t>01/05/14</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5C1CB419-82B4-49C9-A89E-D60234FD36A3}" type="slidenum">
              <a:rPr lang="en-ZA" smtClean="0"/>
              <a:t>‹#›</a:t>
            </a:fld>
            <a:endParaRPr lang="en-Z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20000"/>
          </a:bodyPr>
          <a:lstStyle/>
          <a:p>
            <a:r>
              <a:rPr lang="en-ZA" dirty="0" smtClean="0"/>
              <a:t>Approaching a question, structure &amp; outlining</a:t>
            </a:r>
            <a:endParaRPr lang="en-ZA" dirty="0"/>
          </a:p>
        </p:txBody>
      </p:sp>
      <p:sp>
        <p:nvSpPr>
          <p:cNvPr id="2" name="Title 1"/>
          <p:cNvSpPr>
            <a:spLocks noGrp="1"/>
          </p:cNvSpPr>
          <p:nvPr>
            <p:ph type="ctrTitle"/>
          </p:nvPr>
        </p:nvSpPr>
        <p:spPr/>
        <p:txBody>
          <a:bodyPr/>
          <a:lstStyle/>
          <a:p>
            <a:r>
              <a:rPr lang="en-ZA" dirty="0" smtClean="0"/>
              <a:t>essays</a:t>
            </a:r>
            <a:endParaRPr lang="en-ZA" dirty="0"/>
          </a:p>
        </p:txBody>
      </p:sp>
    </p:spTree>
    <p:extLst>
      <p:ext uri="{BB962C8B-B14F-4D97-AF65-F5344CB8AC3E}">
        <p14:creationId xmlns:p14="http://schemas.microsoft.com/office/powerpoint/2010/main" val="3315206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Bad introduction </a:t>
            </a:r>
            <a:endParaRPr lang="en-ZA" dirty="0"/>
          </a:p>
        </p:txBody>
      </p:sp>
      <p:sp>
        <p:nvSpPr>
          <p:cNvPr id="3" name="Content Placeholder 2"/>
          <p:cNvSpPr>
            <a:spLocks noGrp="1"/>
          </p:cNvSpPr>
          <p:nvPr>
            <p:ph idx="1"/>
          </p:nvPr>
        </p:nvSpPr>
        <p:spPr/>
        <p:txBody>
          <a:bodyPr>
            <a:normAutofit/>
          </a:bodyPr>
          <a:lstStyle/>
          <a:p>
            <a:endParaRPr lang="en-ZA" dirty="0" smtClean="0"/>
          </a:p>
          <a:p>
            <a:endParaRPr lang="en-ZA" dirty="0"/>
          </a:p>
          <a:p>
            <a:r>
              <a:rPr lang="en-ZA" dirty="0" smtClean="0"/>
              <a:t>Apartheid </a:t>
            </a:r>
            <a:r>
              <a:rPr lang="en-ZA" dirty="0"/>
              <a:t>was a very traumatic period for black South Africans. The purpose of this essay is to determine what the main factors which lead to the downfall of apartheid in South Africa are. I will first look at the history of apartheid, followed by a description of the main factors. </a:t>
            </a:r>
          </a:p>
          <a:p>
            <a:endParaRPr lang="en-ZA" dirty="0"/>
          </a:p>
        </p:txBody>
      </p:sp>
    </p:spTree>
    <p:extLst>
      <p:ext uri="{BB962C8B-B14F-4D97-AF65-F5344CB8AC3E}">
        <p14:creationId xmlns:p14="http://schemas.microsoft.com/office/powerpoint/2010/main" val="911907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Good introduction</a:t>
            </a:r>
            <a:endParaRPr lang="en-ZA" dirty="0"/>
          </a:p>
        </p:txBody>
      </p:sp>
      <p:sp>
        <p:nvSpPr>
          <p:cNvPr id="3" name="Content Placeholder 2"/>
          <p:cNvSpPr>
            <a:spLocks noGrp="1"/>
          </p:cNvSpPr>
          <p:nvPr>
            <p:ph idx="1"/>
          </p:nvPr>
        </p:nvSpPr>
        <p:spPr>
          <a:xfrm>
            <a:off x="457200" y="1752600"/>
            <a:ext cx="8229600" cy="4700736"/>
          </a:xfrm>
        </p:spPr>
        <p:txBody>
          <a:bodyPr>
            <a:normAutofit lnSpcReduction="10000"/>
          </a:bodyPr>
          <a:lstStyle/>
          <a:p>
            <a:r>
              <a:rPr lang="en-ZA" dirty="0" smtClean="0"/>
              <a:t>In </a:t>
            </a:r>
            <a:r>
              <a:rPr lang="en-ZA" dirty="0"/>
              <a:t>the late </a:t>
            </a:r>
            <a:r>
              <a:rPr lang="en-ZA" dirty="0" smtClean="0"/>
              <a:t>1980’s</a:t>
            </a:r>
            <a:r>
              <a:rPr lang="en-ZA" dirty="0"/>
              <a:t>, the apartheid system in South Africa faced immense pressures, which ultimately lead to its collapse and the country’s first democratic election in 1994. The purpose of this essay is to state and explain these different pressures </a:t>
            </a:r>
            <a:r>
              <a:rPr lang="en-ZA" dirty="0" smtClean="0"/>
              <a:t>in order to show </a:t>
            </a:r>
            <a:r>
              <a:rPr lang="en-ZA" dirty="0"/>
              <a:t>that the main factors which </a:t>
            </a:r>
            <a:r>
              <a:rPr lang="en-ZA" dirty="0" smtClean="0"/>
              <a:t>led </a:t>
            </a:r>
            <a:r>
              <a:rPr lang="en-ZA" dirty="0"/>
              <a:t>to the collapse of apartheid are the economic sanctions which were crippling South Africa’s economy, as well as the mutually hurting stalemate between the government and the liberation movement. The external pressures will be discussed first, followed by the internal, highlighting the impact they had on the apartheid regime. </a:t>
            </a:r>
          </a:p>
          <a:p>
            <a:endParaRPr lang="en-ZA" dirty="0"/>
          </a:p>
          <a:p>
            <a:endParaRPr lang="en-ZA" dirty="0"/>
          </a:p>
        </p:txBody>
      </p:sp>
    </p:spTree>
    <p:extLst>
      <p:ext uri="{BB962C8B-B14F-4D97-AF65-F5344CB8AC3E}">
        <p14:creationId xmlns:p14="http://schemas.microsoft.com/office/powerpoint/2010/main" val="1868136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body</a:t>
            </a:r>
            <a:endParaRPr lang="en-ZA" dirty="0"/>
          </a:p>
        </p:txBody>
      </p:sp>
      <p:sp>
        <p:nvSpPr>
          <p:cNvPr id="3" name="Content Placeholder 2"/>
          <p:cNvSpPr>
            <a:spLocks noGrp="1"/>
          </p:cNvSpPr>
          <p:nvPr>
            <p:ph idx="1"/>
          </p:nvPr>
        </p:nvSpPr>
        <p:spPr>
          <a:xfrm>
            <a:off x="457200" y="1752600"/>
            <a:ext cx="8229600" cy="4628728"/>
          </a:xfrm>
        </p:spPr>
        <p:txBody>
          <a:bodyPr>
            <a:normAutofit fontScale="92500"/>
          </a:bodyPr>
          <a:lstStyle/>
          <a:p>
            <a:pPr marL="114300" indent="0">
              <a:buNone/>
            </a:pPr>
            <a:r>
              <a:rPr lang="en-ZA" b="1" dirty="0" smtClean="0"/>
              <a:t>Check-list</a:t>
            </a:r>
            <a:r>
              <a:rPr lang="en-ZA" b="1" dirty="0"/>
              <a:t>:</a:t>
            </a:r>
            <a:r>
              <a:rPr lang="en-ZA" dirty="0"/>
              <a:t> </a:t>
            </a:r>
          </a:p>
          <a:p>
            <a:r>
              <a:rPr lang="en-ZA" dirty="0"/>
              <a:t>D</a:t>
            </a:r>
            <a:r>
              <a:rPr lang="en-ZA" dirty="0" smtClean="0"/>
              <a:t>evelop </a:t>
            </a:r>
            <a:r>
              <a:rPr lang="en-ZA" dirty="0"/>
              <a:t>your argument with the necessary ideas, facts, evidence.</a:t>
            </a:r>
          </a:p>
          <a:p>
            <a:r>
              <a:rPr lang="en-ZA" dirty="0" smtClean="0"/>
              <a:t>Put </a:t>
            </a:r>
            <a:r>
              <a:rPr lang="en-ZA" dirty="0"/>
              <a:t>it in a logical order; what needs to be addressed first, second, last; follow your introduction.</a:t>
            </a:r>
          </a:p>
          <a:p>
            <a:r>
              <a:rPr lang="en-ZA" dirty="0" smtClean="0"/>
              <a:t>Build </a:t>
            </a:r>
            <a:r>
              <a:rPr lang="en-ZA" dirty="0"/>
              <a:t>the </a:t>
            </a:r>
            <a:r>
              <a:rPr lang="en-ZA" dirty="0" smtClean="0"/>
              <a:t>argument </a:t>
            </a:r>
            <a:r>
              <a:rPr lang="en-ZA" dirty="0"/>
              <a:t>with paragraphs that cover one clear idea and help support your main argument.</a:t>
            </a:r>
          </a:p>
          <a:p>
            <a:r>
              <a:rPr lang="en-ZA" dirty="0" smtClean="0"/>
              <a:t>Link </a:t>
            </a:r>
            <a:r>
              <a:rPr lang="en-ZA" dirty="0"/>
              <a:t>the ideas being presented together; tell the reader why you are defining/discussing/explaining the concepts and theories that you are covering.</a:t>
            </a:r>
          </a:p>
          <a:p>
            <a:r>
              <a:rPr lang="en-ZA" dirty="0" smtClean="0"/>
              <a:t>Include </a:t>
            </a:r>
            <a:r>
              <a:rPr lang="en-ZA" dirty="0"/>
              <a:t>counter-arguments: illustrate knowledge of both sides of the argument. </a:t>
            </a:r>
          </a:p>
          <a:p>
            <a:endParaRPr lang="en-ZA" dirty="0"/>
          </a:p>
        </p:txBody>
      </p:sp>
    </p:spTree>
    <p:extLst>
      <p:ext uri="{BB962C8B-B14F-4D97-AF65-F5344CB8AC3E}">
        <p14:creationId xmlns:p14="http://schemas.microsoft.com/office/powerpoint/2010/main" val="3509650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CONCLUSION</a:t>
            </a:r>
            <a:endParaRPr lang="en-ZA" dirty="0"/>
          </a:p>
        </p:txBody>
      </p:sp>
      <p:sp>
        <p:nvSpPr>
          <p:cNvPr id="3" name="Content Placeholder 2"/>
          <p:cNvSpPr>
            <a:spLocks noGrp="1"/>
          </p:cNvSpPr>
          <p:nvPr>
            <p:ph idx="1"/>
          </p:nvPr>
        </p:nvSpPr>
        <p:spPr/>
        <p:txBody>
          <a:bodyPr>
            <a:normAutofit fontScale="92500"/>
          </a:bodyPr>
          <a:lstStyle/>
          <a:p>
            <a:pPr algn="just"/>
            <a:r>
              <a:rPr lang="en-ZA" dirty="0"/>
              <a:t>A good conclusion </a:t>
            </a:r>
            <a:r>
              <a:rPr lang="en-ZA" dirty="0" smtClean="0"/>
              <a:t>should offer </a:t>
            </a:r>
            <a:r>
              <a:rPr lang="en-ZA" dirty="0"/>
              <a:t>a summary of the findings of the paper, repeating the thesis statement, and include any criticisms or shortcomings that were present in the argument.</a:t>
            </a:r>
          </a:p>
          <a:p>
            <a:r>
              <a:rPr lang="en-ZA" dirty="0"/>
              <a:t>Avoid bringing up a new idea/concept in your </a:t>
            </a:r>
            <a:r>
              <a:rPr lang="en-ZA" dirty="0" smtClean="0"/>
              <a:t>conclusion.</a:t>
            </a:r>
          </a:p>
          <a:p>
            <a:r>
              <a:rPr lang="en-ZA" dirty="0" smtClean="0"/>
              <a:t>Emphasize </a:t>
            </a:r>
            <a:r>
              <a:rPr lang="en-ZA" dirty="0"/>
              <a:t>what you have shown by using phrases </a:t>
            </a:r>
            <a:r>
              <a:rPr lang="en-ZA" dirty="0" smtClean="0"/>
              <a:t>like:</a:t>
            </a:r>
          </a:p>
          <a:p>
            <a:pPr marL="536575" indent="0">
              <a:buNone/>
            </a:pPr>
            <a:r>
              <a:rPr lang="en-ZA" dirty="0" smtClean="0"/>
              <a:t>- Thus </a:t>
            </a:r>
            <a:r>
              <a:rPr lang="en-ZA" dirty="0"/>
              <a:t>it is clear that</a:t>
            </a:r>
            <a:r>
              <a:rPr lang="en-ZA" dirty="0" smtClean="0"/>
              <a:t>......</a:t>
            </a:r>
            <a:endParaRPr lang="en-ZA" dirty="0"/>
          </a:p>
          <a:p>
            <a:pPr marL="536575" indent="0">
              <a:buNone/>
            </a:pPr>
            <a:r>
              <a:rPr lang="en-ZA" dirty="0" smtClean="0"/>
              <a:t>- This </a:t>
            </a:r>
            <a:r>
              <a:rPr lang="en-ZA" dirty="0"/>
              <a:t>essay has illustrated that</a:t>
            </a:r>
            <a:r>
              <a:rPr lang="en-ZA" dirty="0" smtClean="0"/>
              <a:t>.......</a:t>
            </a:r>
            <a:endParaRPr lang="en-ZA" dirty="0"/>
          </a:p>
          <a:p>
            <a:r>
              <a:rPr lang="en-ZA" dirty="0"/>
              <a:t>Use the conclusion to evaluate whether you have presented a strong argument</a:t>
            </a:r>
          </a:p>
          <a:p>
            <a:endParaRPr lang="en-ZA" dirty="0"/>
          </a:p>
        </p:txBody>
      </p:sp>
    </p:spTree>
    <p:extLst>
      <p:ext uri="{BB962C8B-B14F-4D97-AF65-F5344CB8AC3E}">
        <p14:creationId xmlns:p14="http://schemas.microsoft.com/office/powerpoint/2010/main" val="2920870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Bad </a:t>
            </a:r>
            <a:r>
              <a:rPr lang="en-ZA" dirty="0" smtClean="0"/>
              <a:t>Conclusion</a:t>
            </a:r>
            <a:endParaRPr lang="en-ZA" dirty="0"/>
          </a:p>
        </p:txBody>
      </p:sp>
      <p:sp>
        <p:nvSpPr>
          <p:cNvPr id="3" name="Content Placeholder 2"/>
          <p:cNvSpPr>
            <a:spLocks noGrp="1"/>
          </p:cNvSpPr>
          <p:nvPr>
            <p:ph idx="1"/>
          </p:nvPr>
        </p:nvSpPr>
        <p:spPr/>
        <p:txBody>
          <a:bodyPr anchor="ctr">
            <a:normAutofit/>
          </a:bodyPr>
          <a:lstStyle/>
          <a:p>
            <a:pPr marL="114300" indent="0">
              <a:buNone/>
            </a:pPr>
            <a:r>
              <a:rPr lang="en-ZA" sz="2800" dirty="0" smtClean="0"/>
              <a:t>This </a:t>
            </a:r>
            <a:r>
              <a:rPr lang="en-ZA" sz="2800" dirty="0"/>
              <a:t>essay has highlighted what the main factors which lead to the collapse of Apartheid were. Although there were several factors, it is clear that the stalemate was the main contributing factor. </a:t>
            </a:r>
          </a:p>
        </p:txBody>
      </p:sp>
    </p:spTree>
    <p:extLst>
      <p:ext uri="{BB962C8B-B14F-4D97-AF65-F5344CB8AC3E}">
        <p14:creationId xmlns:p14="http://schemas.microsoft.com/office/powerpoint/2010/main" val="399828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a:t>Good </a:t>
            </a:r>
            <a:r>
              <a:rPr lang="en-ZA" dirty="0" smtClean="0"/>
              <a:t>Conclusion</a:t>
            </a:r>
            <a:endParaRPr lang="en-ZA" dirty="0"/>
          </a:p>
        </p:txBody>
      </p:sp>
      <p:sp>
        <p:nvSpPr>
          <p:cNvPr id="3" name="Content Placeholder 2"/>
          <p:cNvSpPr>
            <a:spLocks noGrp="1"/>
          </p:cNvSpPr>
          <p:nvPr>
            <p:ph idx="1"/>
          </p:nvPr>
        </p:nvSpPr>
        <p:spPr/>
        <p:txBody>
          <a:bodyPr>
            <a:normAutofit lnSpcReduction="10000"/>
          </a:bodyPr>
          <a:lstStyle/>
          <a:p>
            <a:pPr marL="114300" indent="0">
              <a:buNone/>
            </a:pPr>
            <a:r>
              <a:rPr lang="en-ZA" dirty="0"/>
              <a:t>It is clear that the combination of both the external and internal economic and political pressures lead to the ultimate collapse of apartheid. Although factors such as the fall of communism made negotiations possible, it is the strain from the economic sanctions alongside the mutually hurting stalemate which </a:t>
            </a:r>
            <a:r>
              <a:rPr lang="en-ZA" dirty="0" smtClean="0"/>
              <a:t>led </a:t>
            </a:r>
            <a:r>
              <a:rPr lang="en-ZA" dirty="0"/>
              <a:t>to the government’s inability to guarantee security to the </a:t>
            </a:r>
            <a:r>
              <a:rPr lang="en-ZA" dirty="0" smtClean="0"/>
              <a:t>minority.  Furthermore, the government was no longer able to </a:t>
            </a:r>
            <a:r>
              <a:rPr lang="en-ZA" dirty="0"/>
              <a:t>control the majority through </a:t>
            </a:r>
            <a:r>
              <a:rPr lang="en-ZA" dirty="0" smtClean="0"/>
              <a:t>force, nor could they still afford </a:t>
            </a:r>
            <a:r>
              <a:rPr lang="en-ZA" dirty="0"/>
              <a:t>to sustain its policies, which forced the government into negotiations with the liberation </a:t>
            </a:r>
            <a:r>
              <a:rPr lang="en-ZA" dirty="0" smtClean="0"/>
              <a:t>movement</a:t>
            </a:r>
            <a:r>
              <a:rPr lang="en-ZA" dirty="0"/>
              <a:t> </a:t>
            </a:r>
            <a:r>
              <a:rPr lang="en-ZA" dirty="0" smtClean="0"/>
              <a:t>and ultimately the collapse of apartheid.</a:t>
            </a:r>
            <a:endParaRPr lang="en-ZA" dirty="0"/>
          </a:p>
        </p:txBody>
      </p:sp>
    </p:spTree>
    <p:extLst>
      <p:ext uri="{BB962C8B-B14F-4D97-AF65-F5344CB8AC3E}">
        <p14:creationId xmlns:p14="http://schemas.microsoft.com/office/powerpoint/2010/main" val="25921322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C BY licen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00" y="1193800"/>
            <a:ext cx="7784073" cy="4461975"/>
          </a:xfrm>
          <a:prstGeom prst="rect">
            <a:avLst/>
          </a:prstGeom>
        </p:spPr>
      </p:pic>
    </p:spTree>
    <p:extLst>
      <p:ext uri="{BB962C8B-B14F-4D97-AF65-F5344CB8AC3E}">
        <p14:creationId xmlns:p14="http://schemas.microsoft.com/office/powerpoint/2010/main" val="3071560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a:t>
            </a:r>
            <a:endParaRPr lang="en-ZA" dirty="0"/>
          </a:p>
        </p:txBody>
      </p:sp>
      <p:sp>
        <p:nvSpPr>
          <p:cNvPr id="3" name="Content Placeholder 2"/>
          <p:cNvSpPr>
            <a:spLocks noGrp="1"/>
          </p:cNvSpPr>
          <p:nvPr>
            <p:ph idx="1"/>
          </p:nvPr>
        </p:nvSpPr>
        <p:spPr/>
        <p:txBody>
          <a:bodyPr/>
          <a:lstStyle/>
          <a:p>
            <a:r>
              <a:rPr lang="en-ZA" dirty="0"/>
              <a:t>Approaching a </a:t>
            </a:r>
            <a:r>
              <a:rPr lang="en-ZA" dirty="0" smtClean="0"/>
              <a:t>question</a:t>
            </a:r>
          </a:p>
          <a:p>
            <a:endParaRPr lang="en-ZA" dirty="0" smtClean="0"/>
          </a:p>
          <a:p>
            <a:r>
              <a:rPr lang="en-ZA" dirty="0" smtClean="0"/>
              <a:t>Essay </a:t>
            </a:r>
            <a:r>
              <a:rPr lang="en-ZA" dirty="0"/>
              <a:t>Structure </a:t>
            </a:r>
            <a:endParaRPr lang="en-ZA" dirty="0" smtClean="0"/>
          </a:p>
          <a:p>
            <a:pPr marL="114300" indent="0">
              <a:buNone/>
            </a:pPr>
            <a:endParaRPr lang="en-ZA" dirty="0" smtClean="0"/>
          </a:p>
          <a:p>
            <a:r>
              <a:rPr lang="en-ZA" dirty="0" smtClean="0"/>
              <a:t> Outlining</a:t>
            </a:r>
            <a:endParaRPr lang="en-ZA" dirty="0"/>
          </a:p>
        </p:txBody>
      </p:sp>
    </p:spTree>
    <p:extLst>
      <p:ext uri="{BB962C8B-B14F-4D97-AF65-F5344CB8AC3E}">
        <p14:creationId xmlns:p14="http://schemas.microsoft.com/office/powerpoint/2010/main" val="3051488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Approaching a question</a:t>
            </a:r>
            <a:endParaRPr lang="en-ZA" dirty="0"/>
          </a:p>
        </p:txBody>
      </p:sp>
      <p:sp>
        <p:nvSpPr>
          <p:cNvPr id="3" name="Content Placeholder 2"/>
          <p:cNvSpPr>
            <a:spLocks noGrp="1"/>
          </p:cNvSpPr>
          <p:nvPr>
            <p:ph idx="1"/>
          </p:nvPr>
        </p:nvSpPr>
        <p:spPr/>
        <p:txBody>
          <a:bodyPr>
            <a:normAutofit/>
          </a:bodyPr>
          <a:lstStyle/>
          <a:p>
            <a:r>
              <a:rPr lang="en-ZA" b="1" dirty="0"/>
              <a:t>Step 1</a:t>
            </a:r>
            <a:r>
              <a:rPr lang="en-ZA" dirty="0"/>
              <a:t>: Begin by </a:t>
            </a:r>
            <a:r>
              <a:rPr lang="en-ZA" dirty="0" smtClean="0"/>
              <a:t>reading </a:t>
            </a:r>
            <a:r>
              <a:rPr lang="en-ZA" dirty="0"/>
              <a:t>the question carefully. </a:t>
            </a:r>
            <a:r>
              <a:rPr lang="en-ZA" dirty="0" smtClean="0"/>
              <a:t>(re-read if necessary). </a:t>
            </a:r>
          </a:p>
          <a:p>
            <a:endParaRPr lang="en-ZA" dirty="0"/>
          </a:p>
          <a:p>
            <a:pPr marL="114300" indent="0">
              <a:buNone/>
            </a:pPr>
            <a:endParaRPr lang="en-ZA" dirty="0" smtClean="0"/>
          </a:p>
          <a:p>
            <a:r>
              <a:rPr lang="en-ZA" b="1" dirty="0" smtClean="0"/>
              <a:t>Step </a:t>
            </a:r>
            <a:r>
              <a:rPr lang="en-ZA" b="1" dirty="0"/>
              <a:t>2</a:t>
            </a:r>
            <a:r>
              <a:rPr lang="en-ZA" dirty="0"/>
              <a:t>: Cautiously examine and underline the key words and concepts in the question. </a:t>
            </a:r>
            <a:endParaRPr lang="en-ZA" dirty="0" smtClean="0"/>
          </a:p>
          <a:p>
            <a:endParaRPr lang="en-ZA" dirty="0"/>
          </a:p>
          <a:p>
            <a:endParaRPr lang="en-ZA" dirty="0" smtClean="0"/>
          </a:p>
          <a:p>
            <a:r>
              <a:rPr lang="en-ZA" b="1" dirty="0" smtClean="0"/>
              <a:t>Step </a:t>
            </a:r>
            <a:r>
              <a:rPr lang="en-ZA" b="1" dirty="0"/>
              <a:t>3</a:t>
            </a:r>
            <a:r>
              <a:rPr lang="en-ZA" dirty="0"/>
              <a:t>: Explain the question to yourself to make sure you fully understand: </a:t>
            </a:r>
            <a:r>
              <a:rPr lang="en-ZA" dirty="0" smtClean="0"/>
              <a:t>Paraphrase the question.</a:t>
            </a:r>
            <a:endParaRPr lang="en-ZA" dirty="0"/>
          </a:p>
        </p:txBody>
      </p:sp>
    </p:spTree>
    <p:extLst>
      <p:ext uri="{BB962C8B-B14F-4D97-AF65-F5344CB8AC3E}">
        <p14:creationId xmlns:p14="http://schemas.microsoft.com/office/powerpoint/2010/main" val="3119600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Approaching a question</a:t>
            </a:r>
            <a:endParaRPr lang="en-ZA" dirty="0"/>
          </a:p>
        </p:txBody>
      </p:sp>
      <p:sp>
        <p:nvSpPr>
          <p:cNvPr id="3" name="Content Placeholder 2"/>
          <p:cNvSpPr>
            <a:spLocks noGrp="1"/>
          </p:cNvSpPr>
          <p:nvPr>
            <p:ph idx="1"/>
          </p:nvPr>
        </p:nvSpPr>
        <p:spPr/>
        <p:txBody>
          <a:bodyPr anchor="ctr">
            <a:normAutofit/>
          </a:bodyPr>
          <a:lstStyle/>
          <a:p>
            <a:pPr marL="114300" indent="0" algn="ctr">
              <a:buNone/>
            </a:pPr>
            <a:r>
              <a:rPr lang="en-ZA" sz="4000" dirty="0" smtClean="0"/>
              <a:t>E.g What </a:t>
            </a:r>
            <a:r>
              <a:rPr lang="en-ZA" sz="4000" dirty="0"/>
              <a:t>are the main factors </a:t>
            </a:r>
            <a:r>
              <a:rPr lang="en-ZA" sz="4000"/>
              <a:t>that </a:t>
            </a:r>
            <a:r>
              <a:rPr lang="en-ZA" sz="4000" smtClean="0"/>
              <a:t>led </a:t>
            </a:r>
            <a:r>
              <a:rPr lang="en-ZA" sz="4000" dirty="0"/>
              <a:t>to the downfall of apartheid in South Africa?</a:t>
            </a:r>
          </a:p>
        </p:txBody>
      </p:sp>
    </p:spTree>
    <p:extLst>
      <p:ext uri="{BB962C8B-B14F-4D97-AF65-F5344CB8AC3E}">
        <p14:creationId xmlns:p14="http://schemas.microsoft.com/office/powerpoint/2010/main" val="1324235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Outlines</a:t>
            </a:r>
            <a:endParaRPr lang="en-ZA" dirty="0"/>
          </a:p>
        </p:txBody>
      </p:sp>
      <p:sp>
        <p:nvSpPr>
          <p:cNvPr id="3" name="Content Placeholder 2"/>
          <p:cNvSpPr>
            <a:spLocks noGrp="1"/>
          </p:cNvSpPr>
          <p:nvPr>
            <p:ph idx="1"/>
          </p:nvPr>
        </p:nvSpPr>
        <p:spPr>
          <a:xfrm>
            <a:off x="467544" y="1772816"/>
            <a:ext cx="8229600" cy="4373563"/>
          </a:xfrm>
        </p:spPr>
        <p:txBody>
          <a:bodyPr/>
          <a:lstStyle/>
          <a:p>
            <a:r>
              <a:rPr lang="en-ZA" b="1" dirty="0" smtClean="0"/>
              <a:t>What is an Outline?</a:t>
            </a:r>
          </a:p>
          <a:p>
            <a:pPr marL="114300" indent="0">
              <a:buNone/>
            </a:pPr>
            <a:endParaRPr lang="en-ZA" b="1" dirty="0"/>
          </a:p>
          <a:p>
            <a:pPr marL="114300" indent="0">
              <a:buNone/>
            </a:pPr>
            <a:r>
              <a:rPr lang="en-ZA" dirty="0" smtClean="0"/>
              <a:t>An </a:t>
            </a:r>
            <a:r>
              <a:rPr lang="en-ZA" dirty="0"/>
              <a:t>outline is the skeleton of a writer’s ideas, it is an essay plan. It helps the writer organize their material logically by helping him/her sort and classify the material systematically. </a:t>
            </a:r>
          </a:p>
          <a:p>
            <a:endParaRPr lang="en-ZA" dirty="0" smtClean="0"/>
          </a:p>
          <a:p>
            <a:endParaRPr lang="en-ZA" dirty="0"/>
          </a:p>
          <a:p>
            <a:pPr marL="114300" indent="0">
              <a:buNone/>
            </a:pPr>
            <a:endParaRPr lang="en-ZA" dirty="0" smtClean="0"/>
          </a:p>
          <a:p>
            <a:endParaRPr lang="en-ZA" dirty="0"/>
          </a:p>
        </p:txBody>
      </p:sp>
    </p:spTree>
    <p:extLst>
      <p:ext uri="{BB962C8B-B14F-4D97-AF65-F5344CB8AC3E}">
        <p14:creationId xmlns:p14="http://schemas.microsoft.com/office/powerpoint/2010/main" val="2208983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a:t>Why should you make an outline?</a:t>
            </a:r>
          </a:p>
        </p:txBody>
      </p:sp>
      <p:sp>
        <p:nvSpPr>
          <p:cNvPr id="3" name="Content Placeholder 2"/>
          <p:cNvSpPr>
            <a:spLocks noGrp="1"/>
          </p:cNvSpPr>
          <p:nvPr>
            <p:ph idx="1"/>
          </p:nvPr>
        </p:nvSpPr>
        <p:spPr/>
        <p:txBody>
          <a:bodyPr/>
          <a:lstStyle/>
          <a:p>
            <a:pPr lvl="0"/>
            <a:r>
              <a:rPr lang="en-ZA" dirty="0"/>
              <a:t>It will help you organize your ideas, which makes it much more likely that you will be able to produce a coherent argument. </a:t>
            </a:r>
            <a:endParaRPr lang="en-ZA" dirty="0" smtClean="0"/>
          </a:p>
          <a:p>
            <a:pPr marL="114300" lvl="0" indent="0">
              <a:buNone/>
            </a:pPr>
            <a:endParaRPr lang="en-ZA" dirty="0"/>
          </a:p>
          <a:p>
            <a:pPr lvl="0"/>
            <a:r>
              <a:rPr lang="en-ZA" dirty="0"/>
              <a:t>Constructs an ordered overview of your writing</a:t>
            </a:r>
            <a:r>
              <a:rPr lang="en-ZA" dirty="0" smtClean="0"/>
              <a:t>.</a:t>
            </a:r>
          </a:p>
          <a:p>
            <a:pPr marL="114300" lvl="0" indent="0">
              <a:buNone/>
            </a:pPr>
            <a:endParaRPr lang="en-ZA" dirty="0"/>
          </a:p>
          <a:p>
            <a:pPr lvl="0"/>
            <a:r>
              <a:rPr lang="en-ZA" dirty="0"/>
              <a:t>You avoid doing the complex thinking at the same time as trying to find the right words to express your ideas.</a:t>
            </a:r>
          </a:p>
          <a:p>
            <a:endParaRPr lang="en-ZA" dirty="0"/>
          </a:p>
        </p:txBody>
      </p:sp>
    </p:spTree>
    <p:extLst>
      <p:ext uri="{BB962C8B-B14F-4D97-AF65-F5344CB8AC3E}">
        <p14:creationId xmlns:p14="http://schemas.microsoft.com/office/powerpoint/2010/main" val="2306838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Creating an Outline</a:t>
            </a:r>
          </a:p>
        </p:txBody>
      </p:sp>
      <p:sp>
        <p:nvSpPr>
          <p:cNvPr id="3" name="Content Placeholder 2"/>
          <p:cNvSpPr>
            <a:spLocks noGrp="1"/>
          </p:cNvSpPr>
          <p:nvPr>
            <p:ph idx="1"/>
          </p:nvPr>
        </p:nvSpPr>
        <p:spPr/>
        <p:txBody>
          <a:bodyPr>
            <a:normAutofit fontScale="92500" lnSpcReduction="10000"/>
          </a:bodyPr>
          <a:lstStyle/>
          <a:p>
            <a:endParaRPr lang="en-ZA" dirty="0"/>
          </a:p>
          <a:p>
            <a:r>
              <a:rPr lang="en-ZA" sz="3600" b="1" dirty="0" smtClean="0"/>
              <a:t>A</a:t>
            </a:r>
            <a:r>
              <a:rPr lang="en-ZA" b="1" dirty="0" smtClean="0"/>
              <a:t>nalyse the Question</a:t>
            </a:r>
          </a:p>
          <a:p>
            <a:endParaRPr lang="en-ZA" b="1" dirty="0" smtClean="0"/>
          </a:p>
          <a:p>
            <a:r>
              <a:rPr lang="en-ZA" sz="3600" b="1" dirty="0"/>
              <a:t>B</a:t>
            </a:r>
            <a:r>
              <a:rPr lang="en-ZA" b="1" dirty="0"/>
              <a:t>rainstorm: </a:t>
            </a:r>
            <a:r>
              <a:rPr lang="en-ZA" dirty="0"/>
              <a:t>The next step is to generate ideas from the course material which are relevant to the topic. </a:t>
            </a:r>
          </a:p>
          <a:p>
            <a:endParaRPr lang="en-ZA" dirty="0" smtClean="0"/>
          </a:p>
          <a:p>
            <a:r>
              <a:rPr lang="en-ZA" sz="3600" b="1" dirty="0"/>
              <a:t>C</a:t>
            </a:r>
            <a:r>
              <a:rPr lang="en-ZA" b="1" dirty="0"/>
              <a:t>hoose</a:t>
            </a:r>
            <a:r>
              <a:rPr lang="en-ZA" dirty="0"/>
              <a:t> the  ideas most relevant to the question and its central issue. </a:t>
            </a:r>
          </a:p>
          <a:p>
            <a:endParaRPr lang="en-ZA" dirty="0"/>
          </a:p>
          <a:p>
            <a:r>
              <a:rPr lang="en-ZA" sz="3900" b="1" dirty="0"/>
              <a:t>D</a:t>
            </a:r>
            <a:r>
              <a:rPr lang="en-ZA" b="1" dirty="0"/>
              <a:t>efend: </a:t>
            </a:r>
            <a:r>
              <a:rPr lang="en-ZA" dirty="0"/>
              <a:t>Support your argument with evidence!</a:t>
            </a:r>
          </a:p>
          <a:p>
            <a:endParaRPr lang="en-ZA" dirty="0"/>
          </a:p>
          <a:p>
            <a:endParaRPr lang="en-ZA" dirty="0"/>
          </a:p>
        </p:txBody>
      </p:sp>
    </p:spTree>
    <p:extLst>
      <p:ext uri="{BB962C8B-B14F-4D97-AF65-F5344CB8AC3E}">
        <p14:creationId xmlns:p14="http://schemas.microsoft.com/office/powerpoint/2010/main" val="1617180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Essay structure</a:t>
            </a:r>
            <a:endParaRPr lang="en-Z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87120951"/>
              </p:ext>
            </p:extLst>
          </p:nvPr>
        </p:nvGraphicFramePr>
        <p:xfrm>
          <a:off x="971600" y="2276872"/>
          <a:ext cx="6822767" cy="4101084"/>
        </p:xfrm>
        <a:graphic>
          <a:graphicData uri="http://schemas.openxmlformats.org/drawingml/2006/table">
            <a:tbl>
              <a:tblPr firstRow="1" firstCol="1" bandRow="1"/>
              <a:tblGrid>
                <a:gridCol w="6822767"/>
              </a:tblGrid>
              <a:tr h="1156064">
                <a:tc>
                  <a:txBody>
                    <a:bodyPr/>
                    <a:lstStyle/>
                    <a:p>
                      <a:pPr algn="ctr">
                        <a:lnSpc>
                          <a:spcPct val="115000"/>
                        </a:lnSpc>
                        <a:spcAft>
                          <a:spcPts val="0"/>
                        </a:spcAft>
                      </a:pPr>
                      <a:r>
                        <a:rPr lang="en-ZA" sz="1800" b="1" dirty="0">
                          <a:effectLst/>
                          <a:latin typeface="+mn-lt"/>
                          <a:ea typeface="Calibri"/>
                          <a:cs typeface="Times New Roman"/>
                        </a:rPr>
                        <a:t>Introduction</a:t>
                      </a:r>
                      <a:r>
                        <a:rPr lang="en-ZA" sz="1800" b="1" dirty="0" smtClean="0">
                          <a:effectLst/>
                          <a:latin typeface="+mn-lt"/>
                          <a:ea typeface="Calibri"/>
                          <a:cs typeface="Times New Roman"/>
                        </a:rPr>
                        <a:t>:</a:t>
                      </a:r>
                      <a:endParaRPr lang="en-ZA" sz="1800" dirty="0">
                        <a:effectLst/>
                        <a:latin typeface="+mn-lt"/>
                        <a:ea typeface="Calibri"/>
                        <a:cs typeface="Times New Roman"/>
                      </a:endParaRPr>
                    </a:p>
                    <a:p>
                      <a:pPr>
                        <a:lnSpc>
                          <a:spcPct val="115000"/>
                        </a:lnSpc>
                        <a:spcAft>
                          <a:spcPts val="0"/>
                        </a:spcAft>
                      </a:pPr>
                      <a:r>
                        <a:rPr lang="en-ZA" sz="1800" dirty="0">
                          <a:effectLst/>
                          <a:latin typeface="+mn-lt"/>
                          <a:ea typeface="Calibri"/>
                          <a:cs typeface="Times New Roman"/>
                        </a:rPr>
                        <a:t>Context &amp; Background, Significance of the topic, Thesis Statement &amp; Outline of the essay.</a:t>
                      </a:r>
                    </a:p>
                    <a:p>
                      <a:pPr>
                        <a:lnSpc>
                          <a:spcPct val="115000"/>
                        </a:lnSpc>
                        <a:spcAft>
                          <a:spcPts val="0"/>
                        </a:spcAft>
                      </a:pPr>
                      <a:r>
                        <a:rPr lang="en-ZA" sz="1800" dirty="0">
                          <a:effectLst/>
                          <a:latin typeface="+mn-lt"/>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1419">
                <a:tc>
                  <a:txBody>
                    <a:bodyPr/>
                    <a:lstStyle/>
                    <a:p>
                      <a:pPr algn="ctr">
                        <a:lnSpc>
                          <a:spcPct val="115000"/>
                        </a:lnSpc>
                        <a:spcAft>
                          <a:spcPts val="0"/>
                        </a:spcAft>
                      </a:pPr>
                      <a:r>
                        <a:rPr lang="en-ZA" sz="1800" b="1" dirty="0">
                          <a:effectLst/>
                          <a:latin typeface="+mn-lt"/>
                          <a:ea typeface="Calibri"/>
                          <a:cs typeface="Times New Roman"/>
                        </a:rPr>
                        <a:t>Body:</a:t>
                      </a:r>
                      <a:endParaRPr lang="en-ZA" sz="1800" dirty="0">
                        <a:effectLst/>
                        <a:latin typeface="+mn-lt"/>
                        <a:ea typeface="Calibri"/>
                        <a:cs typeface="Times New Roman"/>
                      </a:endParaRPr>
                    </a:p>
                    <a:p>
                      <a:pPr>
                        <a:lnSpc>
                          <a:spcPct val="115000"/>
                        </a:lnSpc>
                        <a:spcAft>
                          <a:spcPts val="0"/>
                        </a:spcAft>
                      </a:pPr>
                      <a:r>
                        <a:rPr lang="en-ZA" sz="1800" dirty="0" smtClean="0">
                          <a:effectLst/>
                          <a:latin typeface="+mn-lt"/>
                          <a:ea typeface="Calibri"/>
                          <a:cs typeface="Times New Roman"/>
                        </a:rPr>
                        <a:t>Where </a:t>
                      </a:r>
                      <a:r>
                        <a:rPr lang="en-ZA" sz="1800" dirty="0">
                          <a:effectLst/>
                          <a:latin typeface="+mn-lt"/>
                          <a:ea typeface="Calibri"/>
                          <a:cs typeface="Times New Roman"/>
                        </a:rPr>
                        <a:t>the argument is built: discussing information that supports your thesis statement, the key claims and premises that have led you to your chosen thesis. </a:t>
                      </a:r>
                    </a:p>
                    <a:p>
                      <a:pPr>
                        <a:lnSpc>
                          <a:spcPct val="115000"/>
                        </a:lnSpc>
                        <a:spcAft>
                          <a:spcPts val="0"/>
                        </a:spcAft>
                      </a:pPr>
                      <a:r>
                        <a:rPr lang="en-ZA" sz="1800" dirty="0">
                          <a:effectLst/>
                          <a:latin typeface="+mn-lt"/>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6064">
                <a:tc>
                  <a:txBody>
                    <a:bodyPr/>
                    <a:lstStyle/>
                    <a:p>
                      <a:pPr algn="ctr">
                        <a:lnSpc>
                          <a:spcPct val="115000"/>
                        </a:lnSpc>
                        <a:spcAft>
                          <a:spcPts val="0"/>
                        </a:spcAft>
                      </a:pPr>
                      <a:r>
                        <a:rPr lang="en-ZA" sz="1800" b="1" dirty="0">
                          <a:effectLst/>
                          <a:latin typeface="+mn-lt"/>
                          <a:ea typeface="Calibri"/>
                          <a:cs typeface="Times New Roman"/>
                        </a:rPr>
                        <a:t>Conclusion:</a:t>
                      </a:r>
                      <a:endParaRPr lang="en-ZA" sz="1800" dirty="0">
                        <a:effectLst/>
                        <a:latin typeface="+mn-lt"/>
                        <a:ea typeface="Calibri"/>
                        <a:cs typeface="Times New Roman"/>
                      </a:endParaRPr>
                    </a:p>
                    <a:p>
                      <a:pPr>
                        <a:lnSpc>
                          <a:spcPct val="115000"/>
                        </a:lnSpc>
                        <a:spcAft>
                          <a:spcPts val="0"/>
                        </a:spcAft>
                      </a:pPr>
                      <a:r>
                        <a:rPr lang="en-ZA" sz="1800" dirty="0" smtClean="0">
                          <a:effectLst/>
                          <a:latin typeface="+mn-lt"/>
                          <a:ea typeface="Calibri"/>
                          <a:cs typeface="Times New Roman"/>
                        </a:rPr>
                        <a:t>Summarises </a:t>
                      </a:r>
                      <a:r>
                        <a:rPr lang="en-ZA" sz="1800" dirty="0">
                          <a:effectLst/>
                          <a:latin typeface="+mn-lt"/>
                          <a:ea typeface="Calibri"/>
                          <a:cs typeface="Times New Roman"/>
                        </a:rPr>
                        <a:t>the key points that have illustrated/ supported your thesis statement. </a:t>
                      </a:r>
                    </a:p>
                    <a:p>
                      <a:pPr>
                        <a:lnSpc>
                          <a:spcPct val="115000"/>
                        </a:lnSpc>
                        <a:spcAft>
                          <a:spcPts val="0"/>
                        </a:spcAft>
                      </a:pPr>
                      <a:r>
                        <a:rPr lang="en-ZA" sz="1800" dirty="0">
                          <a:effectLst/>
                          <a:latin typeface="+mn-lt"/>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56190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Writing a good Introduction</a:t>
            </a:r>
            <a:endParaRPr lang="en-ZA" dirty="0"/>
          </a:p>
        </p:txBody>
      </p:sp>
      <p:sp>
        <p:nvSpPr>
          <p:cNvPr id="3" name="Content Placeholder 2"/>
          <p:cNvSpPr>
            <a:spLocks noGrp="1"/>
          </p:cNvSpPr>
          <p:nvPr>
            <p:ph idx="1"/>
          </p:nvPr>
        </p:nvSpPr>
        <p:spPr>
          <a:xfrm>
            <a:off x="457200" y="1752600"/>
            <a:ext cx="8229600" cy="4916760"/>
          </a:xfrm>
        </p:spPr>
        <p:txBody>
          <a:bodyPr>
            <a:normAutofit fontScale="92500" lnSpcReduction="10000"/>
          </a:bodyPr>
          <a:lstStyle/>
          <a:p>
            <a:pPr marL="114300" indent="0">
              <a:buNone/>
            </a:pPr>
            <a:r>
              <a:rPr lang="en-ZA" b="1" dirty="0" smtClean="0"/>
              <a:t>These 3 questions will help you write a good introduction: </a:t>
            </a:r>
          </a:p>
          <a:p>
            <a:endParaRPr lang="en-ZA" dirty="0"/>
          </a:p>
          <a:p>
            <a:r>
              <a:rPr lang="en-ZA" dirty="0" smtClean="0"/>
              <a:t>What </a:t>
            </a:r>
            <a:r>
              <a:rPr lang="en-ZA" dirty="0"/>
              <a:t>is the essay about?  </a:t>
            </a:r>
            <a:endParaRPr lang="en-ZA" dirty="0" smtClean="0"/>
          </a:p>
          <a:p>
            <a:endParaRPr lang="en-ZA" dirty="0"/>
          </a:p>
          <a:p>
            <a:r>
              <a:rPr lang="en-ZA" dirty="0" smtClean="0"/>
              <a:t>What </a:t>
            </a:r>
            <a:r>
              <a:rPr lang="en-ZA" dirty="0"/>
              <a:t>argument(s) will be made? </a:t>
            </a:r>
            <a:endParaRPr lang="en-ZA" dirty="0" smtClean="0"/>
          </a:p>
          <a:p>
            <a:pPr marL="114300" indent="0">
              <a:buNone/>
            </a:pPr>
            <a:endParaRPr lang="en-ZA" dirty="0"/>
          </a:p>
          <a:p>
            <a:r>
              <a:rPr lang="en-ZA" dirty="0" smtClean="0"/>
              <a:t>How </a:t>
            </a:r>
            <a:r>
              <a:rPr lang="en-ZA" dirty="0"/>
              <a:t>will the question be answered? </a:t>
            </a:r>
            <a:endParaRPr lang="en-ZA" dirty="0" smtClean="0"/>
          </a:p>
          <a:p>
            <a:endParaRPr lang="en-ZA" dirty="0"/>
          </a:p>
          <a:p>
            <a:endParaRPr lang="en-ZA" dirty="0"/>
          </a:p>
          <a:p>
            <a:pPr marL="114300" indent="0">
              <a:buNone/>
            </a:pPr>
            <a:r>
              <a:rPr lang="en-ZA" b="1" dirty="0"/>
              <a:t>Remember: </a:t>
            </a:r>
          </a:p>
          <a:p>
            <a:r>
              <a:rPr lang="en-ZA" dirty="0" smtClean="0"/>
              <a:t>Do </a:t>
            </a:r>
            <a:r>
              <a:rPr lang="en-ZA" dirty="0"/>
              <a:t>NOT just repeat the topic/question.</a:t>
            </a:r>
          </a:p>
          <a:p>
            <a:r>
              <a:rPr lang="en-ZA" dirty="0" smtClean="0"/>
              <a:t>You </a:t>
            </a:r>
            <a:r>
              <a:rPr lang="en-ZA" dirty="0"/>
              <a:t>may need to briefly define any key terms in the essay.</a:t>
            </a:r>
          </a:p>
          <a:p>
            <a:endParaRPr lang="en-ZA" dirty="0"/>
          </a:p>
        </p:txBody>
      </p:sp>
    </p:spTree>
    <p:extLst>
      <p:ext uri="{BB962C8B-B14F-4D97-AF65-F5344CB8AC3E}">
        <p14:creationId xmlns:p14="http://schemas.microsoft.com/office/powerpoint/2010/main" val="1879433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120</TotalTime>
  <Words>869</Words>
  <Application>Microsoft Macintosh PowerPoint</Application>
  <PresentationFormat>On-screen Show (4:3)</PresentationFormat>
  <Paragraphs>86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Apothecary</vt:lpstr>
      <vt:lpstr>essays</vt:lpstr>
      <vt:lpstr>outline</vt:lpstr>
      <vt:lpstr>Approaching a question</vt:lpstr>
      <vt:lpstr>Approaching a question</vt:lpstr>
      <vt:lpstr>Outlines</vt:lpstr>
      <vt:lpstr>Why should you make an outline?</vt:lpstr>
      <vt:lpstr>Creating an Outline</vt:lpstr>
      <vt:lpstr>Essay structure</vt:lpstr>
      <vt:lpstr>Writing a good Introduction</vt:lpstr>
      <vt:lpstr>Bad introduction </vt:lpstr>
      <vt:lpstr>Good introduction</vt:lpstr>
      <vt:lpstr>body</vt:lpstr>
      <vt:lpstr>CONCLUSION</vt:lpstr>
      <vt:lpstr>Bad Conclusion</vt:lpstr>
      <vt:lpstr>Good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essays</dc:title>
  <dc:creator>Boikanyo Modungwa</dc:creator>
  <cp:lastModifiedBy>Bame Modungwa</cp:lastModifiedBy>
  <cp:revision>13</cp:revision>
  <dcterms:created xsi:type="dcterms:W3CDTF">2013-07-07T02:25:10Z</dcterms:created>
  <dcterms:modified xsi:type="dcterms:W3CDTF">2014-05-01T20:06:38Z</dcterms:modified>
</cp:coreProperties>
</file>