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389" r:id="rId2"/>
    <p:sldId id="351" r:id="rId3"/>
    <p:sldId id="370" r:id="rId4"/>
    <p:sldId id="359" r:id="rId5"/>
    <p:sldId id="358" r:id="rId6"/>
    <p:sldId id="361" r:id="rId7"/>
    <p:sldId id="363" r:id="rId8"/>
    <p:sldId id="362" r:id="rId9"/>
    <p:sldId id="372" r:id="rId10"/>
    <p:sldId id="375" r:id="rId11"/>
    <p:sldId id="376" r:id="rId12"/>
    <p:sldId id="385" r:id="rId13"/>
    <p:sldId id="387" r:id="rId14"/>
    <p:sldId id="388" r:id="rId15"/>
  </p:sldIdLst>
  <p:sldSz cx="9144000" cy="6858000" type="screen4x3"/>
  <p:notesSz cx="6797675" cy="9926638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BB191"/>
    <a:srgbClr val="00CC00"/>
    <a:srgbClr val="D2D2FF"/>
    <a:srgbClr val="0099FF"/>
    <a:srgbClr val="000066"/>
    <a:srgbClr val="FF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70" autoAdjust="0"/>
    <p:restoredTop sz="99067" autoAdjust="0"/>
  </p:normalViewPr>
  <p:slideViewPr>
    <p:cSldViewPr snapToGrid="0">
      <p:cViewPr>
        <p:scale>
          <a:sx n="70" d="100"/>
          <a:sy n="70" d="100"/>
        </p:scale>
        <p:origin x="-200" y="-48"/>
      </p:cViewPr>
      <p:guideLst>
        <p:guide orient="horz" pos="2216"/>
        <p:guide pos="5490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195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48.wmf"/><Relationship Id="rId9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8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1CE567-83CB-4201-8D37-4F5C34C6AE8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922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5C36F60-8050-45D9-995E-6A24DD902CD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9649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4287" indent="-286264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5057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3080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61103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9126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7149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35172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93195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34996E43-A4C2-48CB-9F1C-EF3353100F5B}" type="slidenum">
              <a:rPr lang="en-US" altLang="en-US" sz="1200">
                <a:latin typeface="Arial" pitchFamily="34" charset="0"/>
              </a:rPr>
              <a:pPr eaLnBrk="1" hangingPunct="1"/>
              <a:t>1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5700" cy="3724275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9565C-5727-4D5A-8FB4-8131984BBA2C}" type="slidenum">
              <a:rPr lang="en-ZA" smtClean="0">
                <a:cs typeface="Arial" charset="0"/>
              </a:rPr>
              <a:pPr/>
              <a:t>10</a:t>
            </a:fld>
            <a:endParaRPr lang="en-ZA" smtClean="0"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03BBB1-C9B7-4DCA-B362-E98AC1B8D67E}" type="slidenum">
              <a:rPr lang="en-ZA" smtClean="0">
                <a:cs typeface="Arial" charset="0"/>
              </a:rPr>
              <a:pPr/>
              <a:t>11</a:t>
            </a:fld>
            <a:endParaRPr lang="en-ZA" smtClean="0">
              <a:cs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691946-511E-4598-8532-355D07492666}" type="slidenum">
              <a:rPr lang="en-ZA" smtClean="0">
                <a:cs typeface="Arial" charset="0"/>
              </a:rPr>
              <a:pPr/>
              <a:t>12</a:t>
            </a:fld>
            <a:endParaRPr lang="en-ZA" smtClean="0">
              <a:cs typeface="Arial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DF2B8-01A3-42C3-ABC9-1065480CFE25}" type="slidenum">
              <a:rPr lang="en-ZA" smtClean="0">
                <a:cs typeface="Arial" charset="0"/>
              </a:rPr>
              <a:pPr/>
              <a:t>13</a:t>
            </a:fld>
            <a:endParaRPr lang="en-ZA" smtClean="0"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6055FB-5275-43BD-8D1E-E415E8843F29}" type="slidenum">
              <a:rPr lang="en-ZA" smtClean="0">
                <a:cs typeface="Arial" charset="0"/>
              </a:rPr>
              <a:pPr/>
              <a:t>14</a:t>
            </a:fld>
            <a:endParaRPr lang="en-ZA" smtClean="0">
              <a:cs typeface="Arial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934A09-CB5E-4791-866C-68E496C7DD35}" type="slidenum">
              <a:rPr lang="en-ZA" smtClean="0">
                <a:cs typeface="Arial" charset="0"/>
              </a:rPr>
              <a:pPr/>
              <a:t>2</a:t>
            </a:fld>
            <a:endParaRPr lang="en-ZA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5848B-390D-428C-8F6C-7794E61FD755}" type="slidenum">
              <a:rPr lang="en-ZA" smtClean="0">
                <a:cs typeface="Arial" charset="0"/>
              </a:rPr>
              <a:pPr/>
              <a:t>3</a:t>
            </a:fld>
            <a:endParaRPr lang="en-ZA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DD792-7D3C-4C63-AAAD-575A813D3445}" type="slidenum">
              <a:rPr lang="en-ZA" smtClean="0">
                <a:cs typeface="Arial" charset="0"/>
              </a:rPr>
              <a:pPr/>
              <a:t>4</a:t>
            </a:fld>
            <a:endParaRPr lang="en-ZA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D84886-5A0B-4703-B6AD-CE534A45D2A0}" type="slidenum">
              <a:rPr lang="en-ZA" smtClean="0">
                <a:cs typeface="Arial" charset="0"/>
              </a:rPr>
              <a:pPr/>
              <a:t>5</a:t>
            </a:fld>
            <a:endParaRPr lang="en-ZA" smtClean="0">
              <a:cs typeface="Arial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92B44-F569-4DF0-B3EB-C39939F4C244}" type="slidenum">
              <a:rPr lang="en-ZA" smtClean="0">
                <a:cs typeface="Arial" charset="0"/>
              </a:rPr>
              <a:pPr/>
              <a:t>6</a:t>
            </a:fld>
            <a:endParaRPr lang="en-ZA" smtClean="0"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9B88EC-57BB-4634-AE86-0E62F14C0832}" type="slidenum">
              <a:rPr lang="en-ZA" smtClean="0">
                <a:cs typeface="Arial" charset="0"/>
              </a:rPr>
              <a:pPr/>
              <a:t>7</a:t>
            </a:fld>
            <a:endParaRPr lang="en-ZA" smtClean="0"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16564-5AA7-480D-BC42-2715D34ACE95}" type="slidenum">
              <a:rPr lang="en-ZA" smtClean="0">
                <a:cs typeface="Arial" charset="0"/>
              </a:rPr>
              <a:pPr/>
              <a:t>8</a:t>
            </a:fld>
            <a:endParaRPr lang="en-ZA" smtClean="0">
              <a:cs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195366-BFFE-4240-8F1E-C13DEA9A47B6}" type="slidenum">
              <a:rPr lang="en-ZA" smtClean="0">
                <a:cs typeface="Arial" charset="0"/>
              </a:rPr>
              <a:pPr/>
              <a:t>9</a:t>
            </a:fld>
            <a:endParaRPr lang="en-ZA" smtClean="0">
              <a:cs typeface="Arial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5B52D-5F4C-480A-9951-362850153DF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D728B-393E-4594-99D7-06A2248E05D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D5FC1-E1F1-45FB-B281-E90F74BDCFF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574675"/>
            <a:ext cx="8231187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25156-8139-4D86-91FA-8F6DF0FD677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C2E5E-9577-45DD-B516-6DB9A00CAC7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07CA0-14A8-4962-AFB9-C9726CAF4E7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FE049-FC27-45EE-A205-275AD3C273D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1116F-53F1-4E05-B645-21BC1E40A66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2F4A4-C5EB-4E4C-8D1B-A08C8DAF8FB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F6FED-4EA6-4343-A390-B39C3F5A144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A6A7D-4F9C-4D46-95C1-4B5EBF00A6A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20C63-2A34-4732-8CAD-5910253AF6D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80350" y="182563"/>
            <a:ext cx="1181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ZA"/>
              <a:t>INDUCTANCE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smtClean="0"/>
              <a:t>Click to edit Master text styles</a:t>
            </a:r>
          </a:p>
          <a:p>
            <a:pPr lvl="1"/>
            <a:r>
              <a:rPr lang="en-ZA" smtClean="0"/>
              <a:t>Second level</a:t>
            </a:r>
          </a:p>
          <a:p>
            <a:pPr lvl="2"/>
            <a:r>
              <a:rPr lang="en-ZA" smtClean="0"/>
              <a:t>Third level</a:t>
            </a:r>
          </a:p>
          <a:p>
            <a:pPr lvl="3"/>
            <a:r>
              <a:rPr lang="en-ZA" smtClean="0"/>
              <a:t>Fourth level</a:t>
            </a:r>
          </a:p>
          <a:p>
            <a:pPr lvl="4"/>
            <a:r>
              <a:rPr lang="en-ZA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ZA"/>
              <a:t>PHY1013S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91637F8C-EE84-442D-A253-2BF92EBB3CA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1946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title style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84625" y="182563"/>
            <a:ext cx="11080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ZA" sz="1200">
                <a:solidFill>
                  <a:srgbClr val="5F5F5F"/>
                </a:solidFill>
                <a:latin typeface="Arial" charset="0"/>
                <a:cs typeface="+mn-cs"/>
              </a:rPr>
              <a:t>MAGNETISM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" charset="0"/>
        <a:buChar char="–"/>
        <a:defRPr sz="2400">
          <a:solidFill>
            <a:srgbClr val="000066"/>
          </a:solidFill>
          <a:latin typeface="+mn-lt"/>
        </a:defRPr>
      </a:lvl2pPr>
      <a:lvl3pPr marL="717550" indent="-3587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4"/>
        </a:buBlip>
        <a:defRPr sz="2200">
          <a:solidFill>
            <a:srgbClr val="000066"/>
          </a:solidFill>
          <a:latin typeface="+mn-lt"/>
        </a:defRPr>
      </a:lvl3pPr>
      <a:lvl4pPr marL="896938" indent="474663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buChar char="–"/>
        <a:defRPr sz="2400">
          <a:solidFill>
            <a:srgbClr val="000066"/>
          </a:solidFill>
          <a:latin typeface="+mn-lt"/>
        </a:defRPr>
      </a:lvl4pPr>
      <a:lvl5pPr marL="1076325" indent="7524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5pPr>
      <a:lvl6pPr marL="1533525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90725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7925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5125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5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png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4.wmf"/><Relationship Id="rId5" Type="http://schemas.openxmlformats.org/officeDocument/2006/relationships/image" Target="../media/image28.wmf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3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42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41.wmf"/><Relationship Id="rId5" Type="http://schemas.openxmlformats.org/officeDocument/2006/relationships/image" Target="../media/image38.wmf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4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4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6.wmf"/><Relationship Id="rId18" Type="http://schemas.openxmlformats.org/officeDocument/2006/relationships/oleObject" Target="../embeddings/oleObject52.bin"/><Relationship Id="rId3" Type="http://schemas.openxmlformats.org/officeDocument/2006/relationships/notesSlide" Target="../notesSlides/notesSlide14.xml"/><Relationship Id="rId21" Type="http://schemas.openxmlformats.org/officeDocument/2006/relationships/image" Target="../media/image10.w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1.bin"/><Relationship Id="rId20" Type="http://schemas.openxmlformats.org/officeDocument/2006/relationships/oleObject" Target="../embeddings/oleObject53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8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48.bin"/><Relationship Id="rId19" Type="http://schemas.openxmlformats.org/officeDocument/2006/relationships/image" Target="../media/image9.w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50.bin"/><Relationship Id="rId22" Type="http://schemas.openxmlformats.org/officeDocument/2006/relationships/oleObject" Target="../embeddings/oleObject5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10.w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0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18.wmf"/><Relationship Id="rId10" Type="http://schemas.openxmlformats.org/officeDocument/2006/relationships/image" Target="../media/image16.wmf"/><Relationship Id="rId4" Type="http://schemas.openxmlformats.org/officeDocument/2006/relationships/image" Target="../media/image19.png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8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61450" y="1661013"/>
            <a:ext cx="4036980" cy="3418501"/>
          </a:xfr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100000"/>
              </a:spcBef>
            </a:pPr>
            <a:r>
              <a:rPr lang="en-US" altLang="en-US" sz="4400" b="1" smtClean="0">
                <a:solidFill>
                  <a:srgbClr val="FF0000"/>
                </a:solidFill>
              </a:rPr>
              <a:t>PHY1013S</a:t>
            </a:r>
            <a:r>
              <a:rPr lang="en-US" altLang="en-US" sz="4400" b="1" dirty="0" smtClean="0">
                <a:solidFill>
                  <a:srgbClr val="0000CC"/>
                </a:solidFill>
              </a:rPr>
              <a:t/>
            </a:r>
            <a:br>
              <a:rPr lang="en-US" altLang="en-US" sz="4400" b="1" dirty="0" smtClean="0">
                <a:solidFill>
                  <a:srgbClr val="0000CC"/>
                </a:solidFill>
              </a:rPr>
            </a:br>
            <a:r>
              <a:rPr lang="en-US" altLang="en-US" sz="4400" b="1" dirty="0" smtClean="0">
                <a:solidFill>
                  <a:schemeClr val="tx1"/>
                </a:solidFill>
              </a:rPr>
              <a:t>INDUCTANCE</a:t>
            </a:r>
            <a:br>
              <a:rPr lang="en-US" altLang="en-US" sz="4400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/>
            </a:r>
            <a:br>
              <a:rPr lang="en-US" altLang="en-US" sz="2800" b="1" dirty="0" smtClean="0">
                <a:solidFill>
                  <a:schemeClr val="tx1"/>
                </a:solidFill>
              </a:rPr>
            </a:b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 useBgFill="1"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3988"/>
            <a:ext cx="9144000" cy="4984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/>
              <a:t>                        </a:t>
            </a: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79388" y="5475288"/>
            <a:ext cx="61928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latin typeface="Comic Sans MS" pitchFamily="66" charset="0"/>
              </a:rPr>
              <a:t>Gregor</a:t>
            </a:r>
            <a:r>
              <a:rPr lang="en-US" altLang="en-US" sz="2800" dirty="0" smtClean="0">
                <a:latin typeface="Comic Sans MS" pitchFamily="66" charset="0"/>
              </a:rPr>
              <a:t> Leigh</a:t>
            </a:r>
            <a:r>
              <a:rPr lang="en-US" altLang="en-US" sz="2800" dirty="0">
                <a:latin typeface="Comic Sans MS" pitchFamily="66" charset="0"/>
              </a:rPr>
              <a:t/>
            </a:r>
            <a:br>
              <a:rPr lang="en-US" altLang="en-US" sz="2800" dirty="0">
                <a:latin typeface="Comic Sans MS" pitchFamily="66" charset="0"/>
              </a:rPr>
            </a:br>
            <a:r>
              <a:rPr lang="en-ZA" altLang="en-US" sz="2800" dirty="0" smtClean="0">
                <a:latin typeface="Comic Sans MS" pitchFamily="66" charset="0"/>
              </a:rPr>
              <a:t>gregor.leigh@uct.ac.za</a:t>
            </a:r>
            <a:endParaRPr lang="en-ZA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29770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720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7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2DB138-38E0-499D-835A-18DA819F3455}" type="slidenum">
              <a:rPr lang="en-ZA" smtClean="0">
                <a:cs typeface="Arial" charset="0"/>
              </a:rPr>
              <a:pPr/>
              <a:t>10</a:t>
            </a:fld>
            <a:endParaRPr lang="en-ZA" smtClean="0">
              <a:cs typeface="Arial" charset="0"/>
            </a:endParaRPr>
          </a:p>
        </p:txBody>
      </p:sp>
      <p:sp>
        <p:nvSpPr>
          <p:cNvPr id="7203" name="Rectangle 2"/>
          <p:cNvSpPr>
            <a:spLocks noGrp="1" noChangeArrowheads="1"/>
          </p:cNvSpPr>
          <p:nvPr>
            <p:ph type="title"/>
          </p:nvPr>
        </p:nvSpPr>
        <p:spPr>
          <a:xfrm>
            <a:off x="130175" y="574675"/>
            <a:ext cx="8880475" cy="655638"/>
          </a:xfrm>
        </p:spPr>
        <p:txBody>
          <a:bodyPr/>
          <a:lstStyle/>
          <a:p>
            <a:pPr eaLnBrk="1" hangingPunct="1"/>
            <a:r>
              <a:rPr lang="en-ZA" smtClean="0"/>
              <a:t>ENERGY DENSITY OF A MAGNETIC FIELD</a:t>
            </a:r>
            <a:endParaRPr lang="en-US" smtClean="0"/>
          </a:p>
        </p:txBody>
      </p:sp>
      <p:sp>
        <p:nvSpPr>
          <p:cNvPr id="7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As a capacitor stores energy in its electric field, so an inductor actually stores energy in its magnetic field.</a:t>
            </a:r>
            <a:endParaRPr lang="en-US" smtClean="0"/>
          </a:p>
        </p:txBody>
      </p:sp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179388" y="244157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For a solenoid: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7925" name="Object 26"/>
          <p:cNvGraphicFramePr>
            <a:graphicFrameLocks noChangeAspect="1"/>
          </p:cNvGraphicFramePr>
          <p:nvPr/>
        </p:nvGraphicFramePr>
        <p:xfrm>
          <a:off x="2857500" y="2401888"/>
          <a:ext cx="14605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Equation" r:id="rId4" imgW="1459866" imgH="609336" progId="Equation.DSMT4">
                  <p:embed/>
                </p:oleObj>
              </mc:Choice>
              <mc:Fallback>
                <p:oleObj name="Equation" r:id="rId4" imgW="1459866" imgH="609336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2401888"/>
                        <a:ext cx="1460500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26" name="Object 27"/>
          <p:cNvGraphicFramePr>
            <a:graphicFrameLocks noChangeAspect="1"/>
          </p:cNvGraphicFramePr>
          <p:nvPr/>
        </p:nvGraphicFramePr>
        <p:xfrm>
          <a:off x="4414838" y="2260600"/>
          <a:ext cx="15875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Equation" r:id="rId6" imgW="1587240" imgH="749160" progId="Equation.DSMT4">
                  <p:embed/>
                </p:oleObj>
              </mc:Choice>
              <mc:Fallback>
                <p:oleObj name="Equation" r:id="rId6" imgW="1587240" imgH="749160" progId="Equation.DSMT4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4838" y="2260600"/>
                        <a:ext cx="1587500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27" name="Object 28"/>
          <p:cNvGraphicFramePr>
            <a:graphicFrameLocks noChangeAspect="1"/>
          </p:cNvGraphicFramePr>
          <p:nvPr/>
        </p:nvGraphicFramePr>
        <p:xfrm>
          <a:off x="6151563" y="2220913"/>
          <a:ext cx="23495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Equation" r:id="rId8" imgW="2349360" imgH="876240" progId="Equation.DSMT4">
                  <p:embed/>
                </p:oleObj>
              </mc:Choice>
              <mc:Fallback>
                <p:oleObj name="Equation" r:id="rId8" imgW="2349360" imgH="87624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1563" y="2220913"/>
                        <a:ext cx="23495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179388" y="3248025"/>
            <a:ext cx="860107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3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…where                      is the field inside the solenoid, 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7929" name="Object 29"/>
          <p:cNvGraphicFramePr>
            <a:graphicFrameLocks noChangeAspect="1"/>
          </p:cNvGraphicFramePr>
          <p:nvPr/>
        </p:nvGraphicFramePr>
        <p:xfrm>
          <a:off x="1879600" y="3179763"/>
          <a:ext cx="1320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Equation" r:id="rId10" imgW="1320480" imgH="685800" progId="Equation.DSMT4">
                  <p:embed/>
                </p:oleObj>
              </mc:Choice>
              <mc:Fallback>
                <p:oleObj name="Equation" r:id="rId10" imgW="1320480" imgH="68580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9600" y="3179763"/>
                        <a:ext cx="13208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30" name="Rectangle 10"/>
          <p:cNvSpPr>
            <a:spLocks noChangeArrowheads="1"/>
          </p:cNvSpPr>
          <p:nvPr/>
        </p:nvSpPr>
        <p:spPr bwMode="auto">
          <a:xfrm>
            <a:off x="179388" y="4443413"/>
            <a:ext cx="87090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Hence the magnetic field energy density,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u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>
                <a:solidFill>
                  <a:srgbClr val="000066"/>
                </a:solidFill>
              </a:rPr>
              <a:t>, inside a solenoid is: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37932" name="Rectangle 12"/>
          <p:cNvSpPr>
            <a:spLocks noChangeArrowheads="1"/>
          </p:cNvSpPr>
          <p:nvPr/>
        </p:nvSpPr>
        <p:spPr bwMode="auto">
          <a:xfrm>
            <a:off x="6216650" y="5407025"/>
            <a:ext cx="24987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(Cf:                      )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7933" name="Object 30"/>
          <p:cNvGraphicFramePr>
            <a:graphicFrameLocks noChangeAspect="1"/>
          </p:cNvGraphicFramePr>
          <p:nvPr/>
        </p:nvGraphicFramePr>
        <p:xfrm>
          <a:off x="7077075" y="5294313"/>
          <a:ext cx="14144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Equation" r:id="rId12" imgW="1409700" imgH="685800" progId="Equation.DSMT4">
                  <p:embed/>
                </p:oleObj>
              </mc:Choice>
              <mc:Fallback>
                <p:oleObj name="Equation" r:id="rId12" imgW="1409700" imgH="68580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075" y="5294313"/>
                        <a:ext cx="1414463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34" name="Object 31"/>
          <p:cNvGraphicFramePr>
            <a:graphicFrameLocks noChangeAspect="1"/>
          </p:cNvGraphicFramePr>
          <p:nvPr/>
        </p:nvGraphicFramePr>
        <p:xfrm>
          <a:off x="3309938" y="5372100"/>
          <a:ext cx="15922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Equation" r:id="rId14" imgW="1587500" imgH="698500" progId="Equation.DSMT4">
                  <p:embed/>
                </p:oleObj>
              </mc:Choice>
              <mc:Fallback>
                <p:oleObj name="Equation" r:id="rId14" imgW="1587500" imgH="69850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5372100"/>
                        <a:ext cx="1592262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35" name="Rectangle 15"/>
          <p:cNvSpPr>
            <a:spLocks noChangeArrowheads="1"/>
          </p:cNvSpPr>
          <p:nvPr/>
        </p:nvSpPr>
        <p:spPr bwMode="auto">
          <a:xfrm>
            <a:off x="3201988" y="5345113"/>
            <a:ext cx="1790700" cy="7778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37936" name="Rectangle 1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79388" y="3717925"/>
            <a:ext cx="8601075" cy="525851"/>
          </a:xfrm>
          <a:prstGeom prst="rect">
            <a:avLst/>
          </a:prstGeom>
          <a:blipFill rotWithShape="1">
            <a:blip r:embed="rId16"/>
            <a:stretch>
              <a:fillRect b="-26744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ZA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7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4" grpId="0"/>
      <p:bldP spid="337928" grpId="0"/>
      <p:bldP spid="337930" grpId="0"/>
      <p:bldP spid="337932" grpId="0"/>
      <p:bldP spid="3379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822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8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BC37D6-732D-4218-A205-9B5CE3C6DE63}" type="slidenum">
              <a:rPr lang="en-ZA" smtClean="0">
                <a:cs typeface="Arial" charset="0"/>
              </a:rPr>
              <a:pPr/>
              <a:t>11</a:t>
            </a:fld>
            <a:endParaRPr lang="en-ZA" smtClean="0">
              <a:cs typeface="Arial" charset="0"/>
            </a:endParaRPr>
          </a:p>
        </p:txBody>
      </p:sp>
      <p:sp>
        <p:nvSpPr>
          <p:cNvPr id="8222" name="Freeform 67"/>
          <p:cNvSpPr>
            <a:spLocks/>
          </p:cNvSpPr>
          <p:nvPr/>
        </p:nvSpPr>
        <p:spPr bwMode="auto">
          <a:xfrm>
            <a:off x="6872288" y="1397000"/>
            <a:ext cx="1976437" cy="1128713"/>
          </a:xfrm>
          <a:custGeom>
            <a:avLst/>
            <a:gdLst>
              <a:gd name="T0" fmla="*/ 740925658 w 1245"/>
              <a:gd name="T1" fmla="*/ 0 h 705"/>
              <a:gd name="T2" fmla="*/ 0 w 1245"/>
              <a:gd name="T3" fmla="*/ 0 h 705"/>
              <a:gd name="T4" fmla="*/ 0 w 1245"/>
              <a:gd name="T5" fmla="*/ 1807082496 h 705"/>
              <a:gd name="T6" fmla="*/ 2147483647 w 1245"/>
              <a:gd name="T7" fmla="*/ 1807082496 h 705"/>
              <a:gd name="T8" fmla="*/ 2147483647 w 1245"/>
              <a:gd name="T9" fmla="*/ 199932677 h 705"/>
              <a:gd name="T10" fmla="*/ 1156750576 w 1245"/>
              <a:gd name="T11" fmla="*/ 199932677 h 7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45"/>
              <a:gd name="T19" fmla="*/ 0 h 705"/>
              <a:gd name="T20" fmla="*/ 1245 w 1245"/>
              <a:gd name="T21" fmla="*/ 705 h 7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45" h="705">
                <a:moveTo>
                  <a:pt x="294" y="0"/>
                </a:moveTo>
                <a:lnTo>
                  <a:pt x="0" y="0"/>
                </a:lnTo>
                <a:lnTo>
                  <a:pt x="0" y="705"/>
                </a:lnTo>
                <a:lnTo>
                  <a:pt x="1245" y="705"/>
                </a:lnTo>
                <a:lnTo>
                  <a:pt x="1245" y="78"/>
                </a:lnTo>
                <a:lnTo>
                  <a:pt x="459" y="78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82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b="1" i="1" smtClean="0">
                <a:latin typeface="Times New Roman" pitchFamily="18" charset="0"/>
              </a:rPr>
              <a:t>RL</a:t>
            </a:r>
            <a:r>
              <a:rPr lang="en-ZA" smtClean="0"/>
              <a:t> CIRCUITS</a:t>
            </a:r>
          </a:p>
        </p:txBody>
      </p:sp>
      <p:grpSp>
        <p:nvGrpSpPr>
          <p:cNvPr id="8224" name="Group 68"/>
          <p:cNvGrpSpPr>
            <a:grpSpLocks/>
          </p:cNvGrpSpPr>
          <p:nvPr/>
        </p:nvGrpSpPr>
        <p:grpSpPr bwMode="auto">
          <a:xfrm>
            <a:off x="7673975" y="1423988"/>
            <a:ext cx="904875" cy="180975"/>
            <a:chOff x="4789" y="818"/>
            <a:chExt cx="570" cy="114"/>
          </a:xfrm>
        </p:grpSpPr>
        <p:sp>
          <p:nvSpPr>
            <p:cNvPr id="8266" name="Rectangle 8"/>
            <p:cNvSpPr>
              <a:spLocks noChangeArrowheads="1"/>
            </p:cNvSpPr>
            <p:nvPr/>
          </p:nvSpPr>
          <p:spPr bwMode="auto">
            <a:xfrm>
              <a:off x="4862" y="849"/>
              <a:ext cx="430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sp>
          <p:nvSpPr>
            <p:cNvPr id="8267" name="Freeform 9"/>
            <p:cNvSpPr>
              <a:spLocks/>
            </p:cNvSpPr>
            <p:nvPr/>
          </p:nvSpPr>
          <p:spPr bwMode="auto">
            <a:xfrm>
              <a:off x="4789" y="818"/>
              <a:ext cx="570" cy="114"/>
            </a:xfrm>
            <a:custGeom>
              <a:avLst/>
              <a:gdLst>
                <a:gd name="T0" fmla="*/ 0 w 668"/>
                <a:gd name="T1" fmla="*/ 46 h 152"/>
                <a:gd name="T2" fmla="*/ 58 w 668"/>
                <a:gd name="T3" fmla="*/ 46 h 152"/>
                <a:gd name="T4" fmla="*/ 90 w 668"/>
                <a:gd name="T5" fmla="*/ 0 h 152"/>
                <a:gd name="T6" fmla="*/ 123 w 668"/>
                <a:gd name="T7" fmla="*/ 85 h 152"/>
                <a:gd name="T8" fmla="*/ 174 w 668"/>
                <a:gd name="T9" fmla="*/ 0 h 152"/>
                <a:gd name="T10" fmla="*/ 217 w 668"/>
                <a:gd name="T11" fmla="*/ 83 h 152"/>
                <a:gd name="T12" fmla="*/ 268 w 668"/>
                <a:gd name="T13" fmla="*/ 0 h 152"/>
                <a:gd name="T14" fmla="*/ 311 w 668"/>
                <a:gd name="T15" fmla="*/ 83 h 152"/>
                <a:gd name="T16" fmla="*/ 358 w 668"/>
                <a:gd name="T17" fmla="*/ 0 h 152"/>
                <a:gd name="T18" fmla="*/ 409 w 668"/>
                <a:gd name="T19" fmla="*/ 83 h 152"/>
                <a:gd name="T20" fmla="*/ 432 w 668"/>
                <a:gd name="T21" fmla="*/ 46 h 152"/>
                <a:gd name="T22" fmla="*/ 486 w 668"/>
                <a:gd name="T23" fmla="*/ 46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25" name="Oval 12"/>
          <p:cNvSpPr>
            <a:spLocks noChangeArrowheads="1"/>
          </p:cNvSpPr>
          <p:nvPr/>
        </p:nvSpPr>
        <p:spPr bwMode="auto">
          <a:xfrm rot="5400000" flipV="1">
            <a:off x="7564438" y="1493838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 rot="6614293" flipV="1">
            <a:off x="7566025" y="1225551"/>
            <a:ext cx="53975" cy="596900"/>
            <a:chOff x="4487" y="1166"/>
            <a:chExt cx="34" cy="376"/>
          </a:xfrm>
        </p:grpSpPr>
        <p:grpSp>
          <p:nvGrpSpPr>
            <p:cNvPr id="8260" name="Group 14"/>
            <p:cNvGrpSpPr>
              <a:grpSpLocks/>
            </p:cNvGrpSpPr>
            <p:nvPr/>
          </p:nvGrpSpPr>
          <p:grpSpPr bwMode="auto">
            <a:xfrm>
              <a:off x="4487" y="1166"/>
              <a:ext cx="34" cy="188"/>
              <a:chOff x="4487" y="1166"/>
              <a:chExt cx="34" cy="188"/>
            </a:xfrm>
          </p:grpSpPr>
          <p:sp>
            <p:nvSpPr>
              <p:cNvPr id="8264" name="Line 15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65" name="Oval 16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  <p:grpSp>
          <p:nvGrpSpPr>
            <p:cNvPr id="8261" name="Group 17"/>
            <p:cNvGrpSpPr>
              <a:grpSpLocks/>
            </p:cNvGrpSpPr>
            <p:nvPr/>
          </p:nvGrpSpPr>
          <p:grpSpPr bwMode="auto">
            <a:xfrm flipV="1">
              <a:off x="4487" y="1354"/>
              <a:ext cx="34" cy="188"/>
              <a:chOff x="4487" y="1166"/>
              <a:chExt cx="34" cy="188"/>
            </a:xfrm>
          </p:grpSpPr>
          <p:sp>
            <p:nvSpPr>
              <p:cNvPr id="8262" name="Line 18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63" name="Oval 19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</p:grpSp>
      <p:sp>
        <p:nvSpPr>
          <p:cNvPr id="8227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6538912" cy="1296988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In circuits containing both resistors and inductors, current strength varies with time.  I.e. </a:t>
            </a:r>
            <a:r>
              <a:rPr lang="en-ZA" b="1" i="1" smtClean="0">
                <a:latin typeface="Times New Roman" pitchFamily="18" charset="0"/>
              </a:rPr>
              <a:t>RL</a:t>
            </a:r>
            <a:r>
              <a:rPr lang="en-ZA" smtClean="0"/>
              <a:t> circuits are </a:t>
            </a:r>
            <a:r>
              <a:rPr lang="en-ZA" smtClean="0">
                <a:solidFill>
                  <a:srgbClr val="FF0000"/>
                </a:solidFill>
              </a:rPr>
              <a:t>time dependent</a:t>
            </a:r>
            <a:r>
              <a:rPr lang="en-ZA" smtClean="0"/>
              <a:t>.</a:t>
            </a:r>
          </a:p>
        </p:txBody>
      </p:sp>
      <p:sp>
        <p:nvSpPr>
          <p:cNvPr id="341028" name="Rectangle 36"/>
          <p:cNvSpPr>
            <a:spLocks noChangeArrowheads="1"/>
          </p:cNvSpPr>
          <p:nvPr/>
        </p:nvSpPr>
        <p:spPr bwMode="auto">
          <a:xfrm>
            <a:off x="7615238" y="1876425"/>
            <a:ext cx="10223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80000"/>
              </a:lnSpc>
            </a:pPr>
            <a:r>
              <a:rPr lang="en-US" altLang="ko-KR" sz="16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decreasing</a:t>
            </a:r>
            <a: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/>
            </a:r>
            <a:b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</a:b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341029" name="Freeform 37"/>
          <p:cNvSpPr>
            <a:spLocks/>
          </p:cNvSpPr>
          <p:nvPr/>
        </p:nvSpPr>
        <p:spPr bwMode="auto">
          <a:xfrm>
            <a:off x="7581900" y="1665288"/>
            <a:ext cx="1038225" cy="773112"/>
          </a:xfrm>
          <a:custGeom>
            <a:avLst/>
            <a:gdLst>
              <a:gd name="T0" fmla="*/ 1633061037 w 654"/>
              <a:gd name="T1" fmla="*/ 728323907 h 487"/>
              <a:gd name="T2" fmla="*/ 854332253 w 654"/>
              <a:gd name="T3" fmla="*/ 1227314595 h 487"/>
              <a:gd name="T4" fmla="*/ 0 w 654"/>
              <a:gd name="T5" fmla="*/ 614917772 h 487"/>
              <a:gd name="T6" fmla="*/ 821570829 w 654"/>
              <a:gd name="T7" fmla="*/ 0 h 487"/>
              <a:gd name="T8" fmla="*/ 1648181969 w 654"/>
              <a:gd name="T9" fmla="*/ 471268201 h 4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487"/>
              <a:gd name="T17" fmla="*/ 654 w 654"/>
              <a:gd name="T18" fmla="*/ 487 h 4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487">
                <a:moveTo>
                  <a:pt x="648" y="289"/>
                </a:moveTo>
                <a:cubicBezTo>
                  <a:pt x="639" y="427"/>
                  <a:pt x="483" y="487"/>
                  <a:pt x="339" y="487"/>
                </a:cubicBezTo>
                <a:cubicBezTo>
                  <a:pt x="195" y="487"/>
                  <a:pt x="0" y="422"/>
                  <a:pt x="0" y="244"/>
                </a:cubicBezTo>
                <a:cubicBezTo>
                  <a:pt x="0" y="66"/>
                  <a:pt x="197" y="0"/>
                  <a:pt x="326" y="0"/>
                </a:cubicBezTo>
                <a:cubicBezTo>
                  <a:pt x="455" y="0"/>
                  <a:pt x="651" y="57"/>
                  <a:pt x="654" y="187"/>
                </a:cubicBezTo>
              </a:path>
            </a:pathLst>
          </a:custGeom>
          <a:noFill/>
          <a:ln w="15875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1030" name="Rectangle 38"/>
          <p:cNvSpPr>
            <a:spLocks noChangeArrowheads="1"/>
          </p:cNvSpPr>
          <p:nvPr/>
        </p:nvSpPr>
        <p:spPr bwMode="auto">
          <a:xfrm>
            <a:off x="146050" y="4819650"/>
            <a:ext cx="89804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 baseline="30000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/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 i="1">
                <a:solidFill>
                  <a:srgbClr val="000066"/>
                </a:solidFill>
                <a:sym typeface="Symbol" pitchFamily="18" charset="2"/>
              </a:rPr>
              <a:t>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L</a:t>
            </a:r>
            <a:r>
              <a:rPr lang="en-ZA">
                <a:solidFill>
                  <a:srgbClr val="000066"/>
                </a:solidFill>
              </a:rPr>
              <a:t> is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the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FF0000"/>
                </a:solidFill>
              </a:rPr>
              <a:t>inductive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FF0000"/>
                </a:solidFill>
              </a:rPr>
              <a:t>time</a:t>
            </a:r>
            <a:r>
              <a:rPr lang="en-ZA" sz="2000">
                <a:solidFill>
                  <a:srgbClr val="FF0000"/>
                </a:solidFill>
              </a:rPr>
              <a:t> </a:t>
            </a:r>
            <a:r>
              <a:rPr lang="en-ZA">
                <a:solidFill>
                  <a:srgbClr val="FF0000"/>
                </a:solidFill>
              </a:rPr>
              <a:t>constant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for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a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particular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circuit.</a:t>
            </a:r>
          </a:p>
        </p:txBody>
      </p:sp>
      <p:sp>
        <p:nvSpPr>
          <p:cNvPr id="341032" name="Rectangle 40"/>
          <p:cNvSpPr>
            <a:spLocks noChangeArrowheads="1"/>
          </p:cNvSpPr>
          <p:nvPr/>
        </p:nvSpPr>
        <p:spPr bwMode="auto">
          <a:xfrm>
            <a:off x="179388" y="5594350"/>
            <a:ext cx="1517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Hence: </a:t>
            </a:r>
          </a:p>
        </p:txBody>
      </p:sp>
      <p:grpSp>
        <p:nvGrpSpPr>
          <p:cNvPr id="8232" name="Group 47"/>
          <p:cNvGrpSpPr>
            <a:grpSpLocks/>
          </p:cNvGrpSpPr>
          <p:nvPr/>
        </p:nvGrpSpPr>
        <p:grpSpPr bwMode="auto">
          <a:xfrm rot="5400000">
            <a:off x="6659562" y="1771651"/>
            <a:ext cx="422275" cy="349250"/>
            <a:chOff x="2560" y="1747"/>
            <a:chExt cx="312" cy="258"/>
          </a:xfrm>
        </p:grpSpPr>
        <p:sp>
          <p:nvSpPr>
            <p:cNvPr id="8252" name="Rectangle 48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8253" name="Group 49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8254" name="Line 50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5" name="Line 51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7" name="Line 53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8" name="Line 54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9" name="Line 55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233" name="Group 57"/>
          <p:cNvGrpSpPr>
            <a:grpSpLocks/>
          </p:cNvGrpSpPr>
          <p:nvPr/>
        </p:nvGrpSpPr>
        <p:grpSpPr bwMode="auto">
          <a:xfrm>
            <a:off x="8734425" y="1533525"/>
            <a:ext cx="215900" cy="955675"/>
            <a:chOff x="5502" y="890"/>
            <a:chExt cx="136" cy="680"/>
          </a:xfrm>
        </p:grpSpPr>
        <p:sp>
          <p:nvSpPr>
            <p:cNvPr id="8247" name="Rectangle 56"/>
            <p:cNvSpPr>
              <a:spLocks noChangeArrowheads="1"/>
            </p:cNvSpPr>
            <p:nvPr/>
          </p:nvSpPr>
          <p:spPr bwMode="auto">
            <a:xfrm rot="-5400000">
              <a:off x="5345" y="1201"/>
              <a:ext cx="464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8248" name="Group 43"/>
            <p:cNvGrpSpPr>
              <a:grpSpLocks/>
            </p:cNvGrpSpPr>
            <p:nvPr/>
          </p:nvGrpSpPr>
          <p:grpSpPr bwMode="auto">
            <a:xfrm rot="5400000">
              <a:off x="5230" y="1162"/>
              <a:ext cx="680" cy="136"/>
              <a:chOff x="4488" y="1376"/>
              <a:chExt cx="828" cy="166"/>
            </a:xfrm>
          </p:grpSpPr>
          <p:sp>
            <p:nvSpPr>
              <p:cNvPr id="8249" name="Freeform 44"/>
              <p:cNvSpPr>
                <a:spLocks/>
              </p:cNvSpPr>
              <p:nvPr/>
            </p:nvSpPr>
            <p:spPr bwMode="auto">
              <a:xfrm>
                <a:off x="4715" y="1376"/>
                <a:ext cx="376" cy="166"/>
              </a:xfrm>
              <a:custGeom>
                <a:avLst/>
                <a:gdLst>
                  <a:gd name="T0" fmla="*/ 0 w 915"/>
                  <a:gd name="T1" fmla="*/ 0 h 682"/>
                  <a:gd name="T2" fmla="*/ 19 w 915"/>
                  <a:gd name="T3" fmla="*/ 40 h 682"/>
                  <a:gd name="T4" fmla="*/ 38 w 915"/>
                  <a:gd name="T5" fmla="*/ 0 h 682"/>
                  <a:gd name="T6" fmla="*/ 58 w 915"/>
                  <a:gd name="T7" fmla="*/ 40 h 682"/>
                  <a:gd name="T8" fmla="*/ 77 w 915"/>
                  <a:gd name="T9" fmla="*/ 0 h 682"/>
                  <a:gd name="T10" fmla="*/ 96 w 915"/>
                  <a:gd name="T11" fmla="*/ 40 h 682"/>
                  <a:gd name="T12" fmla="*/ 116 w 915"/>
                  <a:gd name="T13" fmla="*/ 0 h 682"/>
                  <a:gd name="T14" fmla="*/ 135 w 915"/>
                  <a:gd name="T15" fmla="*/ 40 h 682"/>
                  <a:gd name="T16" fmla="*/ 154 w 915"/>
                  <a:gd name="T17" fmla="*/ 0 h 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15"/>
                  <a:gd name="T28" fmla="*/ 0 h 682"/>
                  <a:gd name="T29" fmla="*/ 915 w 915"/>
                  <a:gd name="T30" fmla="*/ 682 h 6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15" h="682">
                    <a:moveTo>
                      <a:pt x="0" y="3"/>
                    </a:moveTo>
                    <a:cubicBezTo>
                      <a:pt x="115" y="3"/>
                      <a:pt x="225" y="682"/>
                      <a:pt x="113" y="682"/>
                    </a:cubicBezTo>
                    <a:cubicBezTo>
                      <a:pt x="1" y="682"/>
                      <a:pt x="114" y="4"/>
                      <a:pt x="223" y="3"/>
                    </a:cubicBezTo>
                    <a:cubicBezTo>
                      <a:pt x="332" y="2"/>
                      <a:pt x="456" y="677"/>
                      <a:pt x="342" y="677"/>
                    </a:cubicBezTo>
                    <a:cubicBezTo>
                      <a:pt x="228" y="677"/>
                      <a:pt x="341" y="3"/>
                      <a:pt x="456" y="3"/>
                    </a:cubicBezTo>
                    <a:cubicBezTo>
                      <a:pt x="571" y="3"/>
                      <a:pt x="677" y="679"/>
                      <a:pt x="569" y="679"/>
                    </a:cubicBezTo>
                    <a:cubicBezTo>
                      <a:pt x="461" y="679"/>
                      <a:pt x="575" y="6"/>
                      <a:pt x="686" y="3"/>
                    </a:cubicBezTo>
                    <a:cubicBezTo>
                      <a:pt x="797" y="0"/>
                      <a:pt x="915" y="679"/>
                      <a:pt x="799" y="679"/>
                    </a:cubicBezTo>
                    <a:cubicBezTo>
                      <a:pt x="683" y="679"/>
                      <a:pt x="794" y="5"/>
                      <a:pt x="910" y="5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0" name="Freeform 45"/>
              <p:cNvSpPr>
                <a:spLocks/>
              </p:cNvSpPr>
              <p:nvPr/>
            </p:nvSpPr>
            <p:spPr bwMode="auto">
              <a:xfrm>
                <a:off x="5086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1" name="Freeform 46"/>
              <p:cNvSpPr>
                <a:spLocks/>
              </p:cNvSpPr>
              <p:nvPr/>
            </p:nvSpPr>
            <p:spPr bwMode="auto">
              <a:xfrm flipH="1">
                <a:off x="4488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41053" name="Object 22"/>
          <p:cNvGraphicFramePr>
            <a:graphicFrameLocks noChangeAspect="1"/>
          </p:cNvGraphicFramePr>
          <p:nvPr/>
        </p:nvGraphicFramePr>
        <p:xfrm>
          <a:off x="1733550" y="5422900"/>
          <a:ext cx="1955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4" name="Equation" r:id="rId4" imgW="1955800" imgH="889000" progId="Equation.DSMT4">
                  <p:embed/>
                </p:oleObj>
              </mc:Choice>
              <mc:Fallback>
                <p:oleObj name="Equation" r:id="rId4" imgW="1955800" imgH="88900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5422900"/>
                        <a:ext cx="19558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54" name="Rectangle 62"/>
          <p:cNvSpPr>
            <a:spLocks noChangeArrowheads="1"/>
          </p:cNvSpPr>
          <p:nvPr/>
        </p:nvSpPr>
        <p:spPr bwMode="auto">
          <a:xfrm>
            <a:off x="3714750" y="5591175"/>
            <a:ext cx="32083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…and solving for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:</a:t>
            </a:r>
          </a:p>
        </p:txBody>
      </p:sp>
      <p:graphicFrame>
        <p:nvGraphicFramePr>
          <p:cNvPr id="341055" name="Object 23"/>
          <p:cNvGraphicFramePr>
            <a:graphicFrameLocks noChangeAspect="1"/>
          </p:cNvGraphicFramePr>
          <p:nvPr/>
        </p:nvGraphicFramePr>
        <p:xfrm>
          <a:off x="7213600" y="5437188"/>
          <a:ext cx="1473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" name="Equation" r:id="rId6" imgW="1473200" imgH="622300" progId="Equation.DSMT4">
                  <p:embed/>
                </p:oleObj>
              </mc:Choice>
              <mc:Fallback>
                <p:oleObj name="Equation" r:id="rId6" imgW="1473200" imgH="6223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600" y="5437188"/>
                        <a:ext cx="14732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56" name="Rectangle 64"/>
          <p:cNvSpPr>
            <a:spLocks noChangeArrowheads="1"/>
          </p:cNvSpPr>
          <p:nvPr/>
        </p:nvSpPr>
        <p:spPr bwMode="auto">
          <a:xfrm>
            <a:off x="7104063" y="5427663"/>
            <a:ext cx="1633537" cy="72866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8236" name="Line 65"/>
          <p:cNvSpPr>
            <a:spLocks noChangeShapeType="1"/>
          </p:cNvSpPr>
          <p:nvPr/>
        </p:nvSpPr>
        <p:spPr bwMode="auto">
          <a:xfrm flipV="1">
            <a:off x="7348538" y="1679575"/>
            <a:ext cx="0" cy="8477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41058" name="Rectangle 66"/>
          <p:cNvSpPr>
            <a:spLocks noChangeArrowheads="1"/>
          </p:cNvSpPr>
          <p:nvPr/>
        </p:nvSpPr>
        <p:spPr bwMode="auto">
          <a:xfrm>
            <a:off x="179388" y="2654300"/>
            <a:ext cx="87868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At switch over from a to b, energy stored in the inductor allows it to act like a battery for a short period of time.</a:t>
            </a:r>
          </a:p>
        </p:txBody>
      </p:sp>
      <p:sp>
        <p:nvSpPr>
          <p:cNvPr id="8238" name="Oval 11"/>
          <p:cNvSpPr>
            <a:spLocks noChangeArrowheads="1"/>
          </p:cNvSpPr>
          <p:nvPr/>
        </p:nvSpPr>
        <p:spPr bwMode="auto">
          <a:xfrm rot="5400000" flipV="1">
            <a:off x="7321550" y="1649413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8239" name="Oval 69"/>
          <p:cNvSpPr>
            <a:spLocks noChangeArrowheads="1"/>
          </p:cNvSpPr>
          <p:nvPr/>
        </p:nvSpPr>
        <p:spPr bwMode="auto">
          <a:xfrm rot="5400000" flipV="1">
            <a:off x="7321550" y="1362075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8240" name="Rectangle 70"/>
          <p:cNvSpPr>
            <a:spLocks noChangeArrowheads="1"/>
          </p:cNvSpPr>
          <p:nvPr/>
        </p:nvSpPr>
        <p:spPr bwMode="auto">
          <a:xfrm>
            <a:off x="7315200" y="1560513"/>
            <a:ext cx="323850" cy="393700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b</a:t>
            </a:r>
          </a:p>
        </p:txBody>
      </p:sp>
      <p:sp>
        <p:nvSpPr>
          <p:cNvPr id="8241" name="Rectangle 71"/>
          <p:cNvSpPr>
            <a:spLocks noChangeArrowheads="1"/>
          </p:cNvSpPr>
          <p:nvPr/>
        </p:nvSpPr>
        <p:spPr bwMode="auto">
          <a:xfrm>
            <a:off x="7315200" y="1063625"/>
            <a:ext cx="317500" cy="393700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a</a:t>
            </a:r>
          </a:p>
        </p:txBody>
      </p:sp>
      <p:sp>
        <p:nvSpPr>
          <p:cNvPr id="341064" name="Rectangle 72"/>
          <p:cNvSpPr>
            <a:spLocks noChangeArrowheads="1"/>
          </p:cNvSpPr>
          <p:nvPr/>
        </p:nvSpPr>
        <p:spPr bwMode="auto">
          <a:xfrm>
            <a:off x="179388" y="3575050"/>
            <a:ext cx="49911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Applying Kirchhoff’s loop law:</a:t>
            </a:r>
          </a:p>
        </p:txBody>
      </p:sp>
      <p:graphicFrame>
        <p:nvGraphicFramePr>
          <p:cNvPr id="341065" name="Object 24"/>
          <p:cNvGraphicFramePr>
            <a:graphicFrameLocks noChangeAspect="1"/>
          </p:cNvGraphicFramePr>
          <p:nvPr/>
        </p:nvGraphicFramePr>
        <p:xfrm>
          <a:off x="5143500" y="3660775"/>
          <a:ext cx="1473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Equation" r:id="rId8" imgW="1473200" imgH="381000" progId="Equation.DSMT4">
                  <p:embed/>
                </p:oleObj>
              </mc:Choice>
              <mc:Fallback>
                <p:oleObj name="Equation" r:id="rId8" imgW="1473200" imgH="3810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0" y="3660775"/>
                        <a:ext cx="14732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66" name="Rectangle 74"/>
          <p:cNvSpPr>
            <a:spLocks noChangeArrowheads="1"/>
          </p:cNvSpPr>
          <p:nvPr/>
        </p:nvSpPr>
        <p:spPr bwMode="auto">
          <a:xfrm>
            <a:off x="179388" y="4170363"/>
            <a:ext cx="15017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i.e. </a:t>
            </a:r>
          </a:p>
        </p:txBody>
      </p:sp>
      <p:graphicFrame>
        <p:nvGraphicFramePr>
          <p:cNvPr id="341067" name="Object 25"/>
          <p:cNvGraphicFramePr>
            <a:graphicFrameLocks noChangeAspect="1"/>
          </p:cNvGraphicFramePr>
          <p:nvPr/>
        </p:nvGraphicFramePr>
        <p:xfrm>
          <a:off x="1274763" y="4124325"/>
          <a:ext cx="1905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Equation" r:id="rId10" imgW="1905000" imgH="609600" progId="Equation.DSMT4">
                  <p:embed/>
                </p:oleObj>
              </mc:Choice>
              <mc:Fallback>
                <p:oleObj name="Equation" r:id="rId10" imgW="1905000" imgH="6096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763" y="4124325"/>
                        <a:ext cx="19050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68" name="Rectangle 76"/>
          <p:cNvSpPr>
            <a:spLocks noChangeArrowheads="1"/>
          </p:cNvSpPr>
          <p:nvPr/>
        </p:nvSpPr>
        <p:spPr bwMode="auto">
          <a:xfrm>
            <a:off x="3600450" y="4171950"/>
            <a:ext cx="10604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or: </a:t>
            </a:r>
          </a:p>
        </p:txBody>
      </p:sp>
      <p:graphicFrame>
        <p:nvGraphicFramePr>
          <p:cNvPr id="341069" name="Object 26"/>
          <p:cNvGraphicFramePr>
            <a:graphicFrameLocks noChangeAspect="1"/>
          </p:cNvGraphicFramePr>
          <p:nvPr/>
        </p:nvGraphicFramePr>
        <p:xfrm>
          <a:off x="4689475" y="4119563"/>
          <a:ext cx="26289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name="Equation" r:id="rId12" imgW="2628900" imgH="762000" progId="Equation.DSMT4">
                  <p:embed/>
                </p:oleObj>
              </mc:Choice>
              <mc:Fallback>
                <p:oleObj name="Equation" r:id="rId12" imgW="2628900" imgH="76200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9475" y="4119563"/>
                        <a:ext cx="26289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105" name="Text Box 113"/>
          <p:cNvSpPr txBox="1">
            <a:spLocks noChangeArrowheads="1"/>
          </p:cNvSpPr>
          <p:nvPr/>
        </p:nvSpPr>
        <p:spPr bwMode="auto">
          <a:xfrm>
            <a:off x="8785225" y="1449388"/>
            <a:ext cx="3587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18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rPr>
              <a:t>–</a:t>
            </a:r>
            <a:endParaRPr lang="en-US" sz="1800">
              <a:solidFill>
                <a:srgbClr val="000066"/>
              </a:solidFill>
              <a:latin typeface="Times New Roman" pitchFamily="18" charset="0"/>
              <a:ea typeface="굴림" pitchFamily="34" charset="-127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41106" name="Text Box 114"/>
          <p:cNvSpPr txBox="1">
            <a:spLocks noChangeArrowheads="1"/>
          </p:cNvSpPr>
          <p:nvPr/>
        </p:nvSpPr>
        <p:spPr bwMode="auto">
          <a:xfrm>
            <a:off x="8785225" y="2216150"/>
            <a:ext cx="3587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18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rPr>
              <a:t>+</a:t>
            </a:r>
            <a:endParaRPr lang="en-US" sz="1800">
              <a:solidFill>
                <a:srgbClr val="000066"/>
              </a:solidFill>
              <a:latin typeface="Times New Roman" pitchFamily="18" charset="0"/>
              <a:ea typeface="굴림" pitchFamily="34" charset="-127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4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28" grpId="0"/>
      <p:bldP spid="341029" grpId="0" animBg="1"/>
      <p:bldP spid="341030" grpId="0"/>
      <p:bldP spid="341032" grpId="0"/>
      <p:bldP spid="341054" grpId="0"/>
      <p:bldP spid="341056" grpId="0" animBg="1"/>
      <p:bldP spid="341058" grpId="0"/>
      <p:bldP spid="341064" grpId="0"/>
      <p:bldP spid="341066" grpId="0"/>
      <p:bldP spid="341068" grpId="0"/>
      <p:bldP spid="341105" grpId="0"/>
      <p:bldP spid="3411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923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92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575A08-0567-4F72-9140-C08A05234A22}" type="slidenum">
              <a:rPr lang="en-ZA" smtClean="0">
                <a:cs typeface="Arial" charset="0"/>
              </a:rPr>
              <a:pPr/>
              <a:t>12</a:t>
            </a:fld>
            <a:endParaRPr lang="en-ZA" smtClean="0">
              <a:cs typeface="Arial" charset="0"/>
            </a:endParaRPr>
          </a:p>
        </p:txBody>
      </p:sp>
      <p:sp>
        <p:nvSpPr>
          <p:cNvPr id="9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b="1" i="1" smtClean="0">
                <a:latin typeface="Times New Roman" pitchFamily="18" charset="0"/>
              </a:rPr>
              <a:t>RL</a:t>
            </a:r>
            <a:r>
              <a:rPr lang="en-ZA" smtClean="0"/>
              <a:t> CIRCUITS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3450"/>
            <a:ext cx="5259387" cy="895350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US" smtClean="0"/>
              <a:t>At time</a:t>
            </a:r>
            <a:r>
              <a:rPr lang="en-US" b="1" smtClean="0"/>
              <a:t> </a:t>
            </a:r>
            <a:r>
              <a:rPr lang="en-US" b="1" i="1" smtClean="0">
                <a:latin typeface="Times New Roman" pitchFamily="18" charset="0"/>
              </a:rPr>
              <a:t>t = </a:t>
            </a:r>
            <a:r>
              <a:rPr lang="en-US" b="1" smtClean="0">
                <a:latin typeface="Times New Roman" pitchFamily="18" charset="0"/>
              </a:rPr>
              <a:t>0</a:t>
            </a:r>
            <a:r>
              <a:rPr lang="en-US" b="1" smtClean="0"/>
              <a:t>,  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b="1" baseline="-25000" smtClean="0">
                <a:latin typeface="Times New Roman" pitchFamily="18" charset="0"/>
              </a:rPr>
              <a:t>0</a:t>
            </a:r>
            <a:r>
              <a:rPr lang="en-US" b="1" i="1" smtClean="0">
                <a:latin typeface="Times New Roman" pitchFamily="18" charset="0"/>
              </a:rPr>
              <a:t> = </a:t>
            </a:r>
            <a:r>
              <a:rPr lang="en-US" b="1" baseline="30000" smtClean="0">
                <a:latin typeface="ShelleyAndante BT" pitchFamily="66" charset="0"/>
              </a:rPr>
              <a:t>E</a:t>
            </a:r>
            <a:r>
              <a:rPr lang="en-US" sz="1000" b="1" smtClean="0">
                <a:latin typeface="Times New Roman" pitchFamily="18" charset="0"/>
              </a:rPr>
              <a:t>L</a:t>
            </a:r>
            <a:r>
              <a:rPr lang="en-US" b="1" baseline="30000" smtClean="0">
                <a:latin typeface="ShelleyAndante BT" pitchFamily="66" charset="0"/>
              </a:rPr>
              <a:t> </a:t>
            </a:r>
            <a:r>
              <a:rPr lang="en-US" b="1" smtClean="0">
                <a:latin typeface="Times New Roman" pitchFamily="18" charset="0"/>
              </a:rPr>
              <a:t>/</a:t>
            </a:r>
            <a:r>
              <a:rPr lang="en-US" b="1" i="1" baseline="-25000" smtClean="0">
                <a:latin typeface="Times New Roman" pitchFamily="18" charset="0"/>
              </a:rPr>
              <a:t>R</a:t>
            </a:r>
            <a:r>
              <a:rPr lang="en-US" b="1" smtClean="0"/>
              <a:t>,</a:t>
            </a:r>
            <a:br>
              <a:rPr lang="en-US" b="1" smtClean="0"/>
            </a:br>
            <a:r>
              <a:rPr lang="en-US" smtClean="0"/>
              <a:t>but as</a:t>
            </a:r>
            <a:r>
              <a:rPr lang="en-US" b="1" smtClean="0"/>
              <a:t> </a:t>
            </a:r>
            <a:r>
              <a:rPr lang="en-US" b="1" i="1" smtClean="0">
                <a:latin typeface="Times New Roman" pitchFamily="18" charset="0"/>
              </a:rPr>
              <a:t>t </a:t>
            </a:r>
            <a:r>
              <a:rPr lang="en-US" b="1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1" i="1" smtClean="0">
                <a:latin typeface="Times New Roman" pitchFamily="18" charset="0"/>
              </a:rPr>
              <a:t> </a:t>
            </a:r>
            <a:r>
              <a:rPr lang="en-US" b="1" smtClean="0">
                <a:latin typeface="Times New Roman" pitchFamily="18" charset="0"/>
                <a:sym typeface="Symbol" pitchFamily="18" charset="2"/>
              </a:rPr>
              <a:t></a:t>
            </a:r>
            <a:r>
              <a:rPr lang="en-US" b="1" smtClean="0"/>
              <a:t>,  </a:t>
            </a:r>
            <a:r>
              <a:rPr lang="en-US" b="1" i="1" smtClean="0">
                <a:latin typeface="Times New Roman" pitchFamily="18" charset="0"/>
              </a:rPr>
              <a:t>I </a:t>
            </a:r>
            <a:r>
              <a:rPr lang="en-US" b="1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1" smtClean="0">
                <a:latin typeface="Times New Roman" pitchFamily="18" charset="0"/>
              </a:rPr>
              <a:t> 0</a:t>
            </a:r>
            <a:r>
              <a:rPr lang="en-US" smtClean="0"/>
              <a:t>.</a:t>
            </a:r>
          </a:p>
        </p:txBody>
      </p:sp>
      <p:sp>
        <p:nvSpPr>
          <p:cNvPr id="9238" name="Freeform 4"/>
          <p:cNvSpPr>
            <a:spLocks/>
          </p:cNvSpPr>
          <p:nvPr/>
        </p:nvSpPr>
        <p:spPr bwMode="auto">
          <a:xfrm>
            <a:off x="6421438" y="1606550"/>
            <a:ext cx="1976437" cy="1128713"/>
          </a:xfrm>
          <a:custGeom>
            <a:avLst/>
            <a:gdLst>
              <a:gd name="T0" fmla="*/ 740925658 w 1245"/>
              <a:gd name="T1" fmla="*/ 0 h 705"/>
              <a:gd name="T2" fmla="*/ 0 w 1245"/>
              <a:gd name="T3" fmla="*/ 0 h 705"/>
              <a:gd name="T4" fmla="*/ 0 w 1245"/>
              <a:gd name="T5" fmla="*/ 1807082496 h 705"/>
              <a:gd name="T6" fmla="*/ 2147483647 w 1245"/>
              <a:gd name="T7" fmla="*/ 1807082496 h 705"/>
              <a:gd name="T8" fmla="*/ 2147483647 w 1245"/>
              <a:gd name="T9" fmla="*/ 199932677 h 705"/>
              <a:gd name="T10" fmla="*/ 1156750576 w 1245"/>
              <a:gd name="T11" fmla="*/ 199932677 h 7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45"/>
              <a:gd name="T19" fmla="*/ 0 h 705"/>
              <a:gd name="T20" fmla="*/ 1245 w 1245"/>
              <a:gd name="T21" fmla="*/ 705 h 7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45" h="705">
                <a:moveTo>
                  <a:pt x="294" y="0"/>
                </a:moveTo>
                <a:lnTo>
                  <a:pt x="0" y="0"/>
                </a:lnTo>
                <a:lnTo>
                  <a:pt x="0" y="705"/>
                </a:lnTo>
                <a:lnTo>
                  <a:pt x="1245" y="705"/>
                </a:lnTo>
                <a:lnTo>
                  <a:pt x="1245" y="78"/>
                </a:lnTo>
                <a:lnTo>
                  <a:pt x="459" y="78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9239" name="Group 5"/>
          <p:cNvGrpSpPr>
            <a:grpSpLocks/>
          </p:cNvGrpSpPr>
          <p:nvPr/>
        </p:nvGrpSpPr>
        <p:grpSpPr bwMode="auto">
          <a:xfrm>
            <a:off x="7223125" y="1633538"/>
            <a:ext cx="904875" cy="180975"/>
            <a:chOff x="4789" y="818"/>
            <a:chExt cx="570" cy="114"/>
          </a:xfrm>
        </p:grpSpPr>
        <p:sp>
          <p:nvSpPr>
            <p:cNvPr id="9308" name="Rectangle 6"/>
            <p:cNvSpPr>
              <a:spLocks noChangeArrowheads="1"/>
            </p:cNvSpPr>
            <p:nvPr/>
          </p:nvSpPr>
          <p:spPr bwMode="auto">
            <a:xfrm>
              <a:off x="4862" y="849"/>
              <a:ext cx="430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sp>
          <p:nvSpPr>
            <p:cNvPr id="9309" name="Freeform 7"/>
            <p:cNvSpPr>
              <a:spLocks/>
            </p:cNvSpPr>
            <p:nvPr/>
          </p:nvSpPr>
          <p:spPr bwMode="auto">
            <a:xfrm>
              <a:off x="4789" y="818"/>
              <a:ext cx="570" cy="114"/>
            </a:xfrm>
            <a:custGeom>
              <a:avLst/>
              <a:gdLst>
                <a:gd name="T0" fmla="*/ 0 w 668"/>
                <a:gd name="T1" fmla="*/ 46 h 152"/>
                <a:gd name="T2" fmla="*/ 58 w 668"/>
                <a:gd name="T3" fmla="*/ 46 h 152"/>
                <a:gd name="T4" fmla="*/ 90 w 668"/>
                <a:gd name="T5" fmla="*/ 0 h 152"/>
                <a:gd name="T6" fmla="*/ 123 w 668"/>
                <a:gd name="T7" fmla="*/ 85 h 152"/>
                <a:gd name="T8" fmla="*/ 174 w 668"/>
                <a:gd name="T9" fmla="*/ 0 h 152"/>
                <a:gd name="T10" fmla="*/ 217 w 668"/>
                <a:gd name="T11" fmla="*/ 83 h 152"/>
                <a:gd name="T12" fmla="*/ 268 w 668"/>
                <a:gd name="T13" fmla="*/ 0 h 152"/>
                <a:gd name="T14" fmla="*/ 311 w 668"/>
                <a:gd name="T15" fmla="*/ 83 h 152"/>
                <a:gd name="T16" fmla="*/ 358 w 668"/>
                <a:gd name="T17" fmla="*/ 0 h 152"/>
                <a:gd name="T18" fmla="*/ 409 w 668"/>
                <a:gd name="T19" fmla="*/ 83 h 152"/>
                <a:gd name="T20" fmla="*/ 432 w 668"/>
                <a:gd name="T21" fmla="*/ 46 h 152"/>
                <a:gd name="T22" fmla="*/ 486 w 668"/>
                <a:gd name="T23" fmla="*/ 46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40" name="Oval 8"/>
          <p:cNvSpPr>
            <a:spLocks noChangeArrowheads="1"/>
          </p:cNvSpPr>
          <p:nvPr/>
        </p:nvSpPr>
        <p:spPr bwMode="auto">
          <a:xfrm rot="5400000" flipV="1">
            <a:off x="7113588" y="1703388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pSp>
        <p:nvGrpSpPr>
          <p:cNvPr id="9241" name="Group 9"/>
          <p:cNvGrpSpPr>
            <a:grpSpLocks/>
          </p:cNvGrpSpPr>
          <p:nvPr/>
        </p:nvGrpSpPr>
        <p:grpSpPr bwMode="auto">
          <a:xfrm rot="4014422" flipV="1">
            <a:off x="7115175" y="1435101"/>
            <a:ext cx="53975" cy="596900"/>
            <a:chOff x="4487" y="1166"/>
            <a:chExt cx="34" cy="376"/>
          </a:xfrm>
        </p:grpSpPr>
        <p:grpSp>
          <p:nvGrpSpPr>
            <p:cNvPr id="9302" name="Group 10"/>
            <p:cNvGrpSpPr>
              <a:grpSpLocks/>
            </p:cNvGrpSpPr>
            <p:nvPr/>
          </p:nvGrpSpPr>
          <p:grpSpPr bwMode="auto">
            <a:xfrm>
              <a:off x="4487" y="1166"/>
              <a:ext cx="34" cy="188"/>
              <a:chOff x="4487" y="1166"/>
              <a:chExt cx="34" cy="188"/>
            </a:xfrm>
          </p:grpSpPr>
          <p:sp>
            <p:nvSpPr>
              <p:cNvPr id="9306" name="Line 11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07" name="Oval 12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  <p:grpSp>
          <p:nvGrpSpPr>
            <p:cNvPr id="9303" name="Group 13"/>
            <p:cNvGrpSpPr>
              <a:grpSpLocks/>
            </p:cNvGrpSpPr>
            <p:nvPr/>
          </p:nvGrpSpPr>
          <p:grpSpPr bwMode="auto">
            <a:xfrm flipV="1">
              <a:off x="4487" y="1354"/>
              <a:ext cx="34" cy="188"/>
              <a:chOff x="4487" y="1166"/>
              <a:chExt cx="34" cy="188"/>
            </a:xfrm>
          </p:grpSpPr>
          <p:sp>
            <p:nvSpPr>
              <p:cNvPr id="9304" name="Line 14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05" name="Oval 15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</p:grpSp>
      <p:sp>
        <p:nvSpPr>
          <p:cNvPr id="9242" name="Freeform 17"/>
          <p:cNvSpPr>
            <a:spLocks/>
          </p:cNvSpPr>
          <p:nvPr/>
        </p:nvSpPr>
        <p:spPr bwMode="auto">
          <a:xfrm>
            <a:off x="7131050" y="1874838"/>
            <a:ext cx="1038225" cy="773112"/>
          </a:xfrm>
          <a:custGeom>
            <a:avLst/>
            <a:gdLst>
              <a:gd name="T0" fmla="*/ 1633061037 w 654"/>
              <a:gd name="T1" fmla="*/ 728323907 h 487"/>
              <a:gd name="T2" fmla="*/ 854332253 w 654"/>
              <a:gd name="T3" fmla="*/ 1227314595 h 487"/>
              <a:gd name="T4" fmla="*/ 0 w 654"/>
              <a:gd name="T5" fmla="*/ 614917772 h 487"/>
              <a:gd name="T6" fmla="*/ 821570829 w 654"/>
              <a:gd name="T7" fmla="*/ 0 h 487"/>
              <a:gd name="T8" fmla="*/ 1648181969 w 654"/>
              <a:gd name="T9" fmla="*/ 471268201 h 4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4"/>
              <a:gd name="T16" fmla="*/ 0 h 487"/>
              <a:gd name="T17" fmla="*/ 654 w 654"/>
              <a:gd name="T18" fmla="*/ 487 h 4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4" h="487">
                <a:moveTo>
                  <a:pt x="648" y="289"/>
                </a:moveTo>
                <a:cubicBezTo>
                  <a:pt x="639" y="427"/>
                  <a:pt x="483" y="487"/>
                  <a:pt x="339" y="487"/>
                </a:cubicBezTo>
                <a:cubicBezTo>
                  <a:pt x="195" y="487"/>
                  <a:pt x="0" y="422"/>
                  <a:pt x="0" y="244"/>
                </a:cubicBezTo>
                <a:cubicBezTo>
                  <a:pt x="0" y="66"/>
                  <a:pt x="197" y="0"/>
                  <a:pt x="326" y="0"/>
                </a:cubicBezTo>
                <a:cubicBezTo>
                  <a:pt x="455" y="0"/>
                  <a:pt x="651" y="57"/>
                  <a:pt x="654" y="187"/>
                </a:cubicBezTo>
              </a:path>
            </a:pathLst>
          </a:custGeom>
          <a:noFill/>
          <a:ln w="15875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9243" name="Group 18"/>
          <p:cNvGrpSpPr>
            <a:grpSpLocks/>
          </p:cNvGrpSpPr>
          <p:nvPr/>
        </p:nvGrpSpPr>
        <p:grpSpPr bwMode="auto">
          <a:xfrm rot="5400000">
            <a:off x="6208712" y="1981201"/>
            <a:ext cx="422275" cy="349250"/>
            <a:chOff x="2560" y="1747"/>
            <a:chExt cx="312" cy="258"/>
          </a:xfrm>
        </p:grpSpPr>
        <p:sp>
          <p:nvSpPr>
            <p:cNvPr id="9294" name="Rectangle 19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9295" name="Group 20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9296" name="Line 21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7" name="Line 22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8" name="Line 23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9" name="Line 24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00" name="Line 25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01" name="Line 26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244" name="Group 27"/>
          <p:cNvGrpSpPr>
            <a:grpSpLocks/>
          </p:cNvGrpSpPr>
          <p:nvPr/>
        </p:nvGrpSpPr>
        <p:grpSpPr bwMode="auto">
          <a:xfrm>
            <a:off x="8283575" y="1743075"/>
            <a:ext cx="215900" cy="955675"/>
            <a:chOff x="5502" y="890"/>
            <a:chExt cx="136" cy="680"/>
          </a:xfrm>
        </p:grpSpPr>
        <p:sp>
          <p:nvSpPr>
            <p:cNvPr id="9289" name="Rectangle 28"/>
            <p:cNvSpPr>
              <a:spLocks noChangeArrowheads="1"/>
            </p:cNvSpPr>
            <p:nvPr/>
          </p:nvSpPr>
          <p:spPr bwMode="auto">
            <a:xfrm rot="-5400000">
              <a:off x="5345" y="1201"/>
              <a:ext cx="464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9290" name="Group 29"/>
            <p:cNvGrpSpPr>
              <a:grpSpLocks/>
            </p:cNvGrpSpPr>
            <p:nvPr/>
          </p:nvGrpSpPr>
          <p:grpSpPr bwMode="auto">
            <a:xfrm rot="5400000">
              <a:off x="5230" y="1162"/>
              <a:ext cx="680" cy="136"/>
              <a:chOff x="4488" y="1376"/>
              <a:chExt cx="828" cy="166"/>
            </a:xfrm>
          </p:grpSpPr>
          <p:sp>
            <p:nvSpPr>
              <p:cNvPr id="9291" name="Freeform 30"/>
              <p:cNvSpPr>
                <a:spLocks/>
              </p:cNvSpPr>
              <p:nvPr/>
            </p:nvSpPr>
            <p:spPr bwMode="auto">
              <a:xfrm>
                <a:off x="4715" y="1376"/>
                <a:ext cx="376" cy="166"/>
              </a:xfrm>
              <a:custGeom>
                <a:avLst/>
                <a:gdLst>
                  <a:gd name="T0" fmla="*/ 0 w 915"/>
                  <a:gd name="T1" fmla="*/ 0 h 682"/>
                  <a:gd name="T2" fmla="*/ 19 w 915"/>
                  <a:gd name="T3" fmla="*/ 40 h 682"/>
                  <a:gd name="T4" fmla="*/ 38 w 915"/>
                  <a:gd name="T5" fmla="*/ 0 h 682"/>
                  <a:gd name="T6" fmla="*/ 58 w 915"/>
                  <a:gd name="T7" fmla="*/ 40 h 682"/>
                  <a:gd name="T8" fmla="*/ 77 w 915"/>
                  <a:gd name="T9" fmla="*/ 0 h 682"/>
                  <a:gd name="T10" fmla="*/ 96 w 915"/>
                  <a:gd name="T11" fmla="*/ 40 h 682"/>
                  <a:gd name="T12" fmla="*/ 116 w 915"/>
                  <a:gd name="T13" fmla="*/ 0 h 682"/>
                  <a:gd name="T14" fmla="*/ 135 w 915"/>
                  <a:gd name="T15" fmla="*/ 40 h 682"/>
                  <a:gd name="T16" fmla="*/ 154 w 915"/>
                  <a:gd name="T17" fmla="*/ 0 h 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15"/>
                  <a:gd name="T28" fmla="*/ 0 h 682"/>
                  <a:gd name="T29" fmla="*/ 915 w 915"/>
                  <a:gd name="T30" fmla="*/ 682 h 6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15" h="682">
                    <a:moveTo>
                      <a:pt x="0" y="3"/>
                    </a:moveTo>
                    <a:cubicBezTo>
                      <a:pt x="115" y="3"/>
                      <a:pt x="225" y="682"/>
                      <a:pt x="113" y="682"/>
                    </a:cubicBezTo>
                    <a:cubicBezTo>
                      <a:pt x="1" y="682"/>
                      <a:pt x="114" y="4"/>
                      <a:pt x="223" y="3"/>
                    </a:cubicBezTo>
                    <a:cubicBezTo>
                      <a:pt x="332" y="2"/>
                      <a:pt x="456" y="677"/>
                      <a:pt x="342" y="677"/>
                    </a:cubicBezTo>
                    <a:cubicBezTo>
                      <a:pt x="228" y="677"/>
                      <a:pt x="341" y="3"/>
                      <a:pt x="456" y="3"/>
                    </a:cubicBezTo>
                    <a:cubicBezTo>
                      <a:pt x="571" y="3"/>
                      <a:pt x="677" y="679"/>
                      <a:pt x="569" y="679"/>
                    </a:cubicBezTo>
                    <a:cubicBezTo>
                      <a:pt x="461" y="679"/>
                      <a:pt x="575" y="6"/>
                      <a:pt x="686" y="3"/>
                    </a:cubicBezTo>
                    <a:cubicBezTo>
                      <a:pt x="797" y="0"/>
                      <a:pt x="915" y="679"/>
                      <a:pt x="799" y="679"/>
                    </a:cubicBezTo>
                    <a:cubicBezTo>
                      <a:pt x="683" y="679"/>
                      <a:pt x="794" y="5"/>
                      <a:pt x="910" y="5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2" name="Freeform 31"/>
              <p:cNvSpPr>
                <a:spLocks/>
              </p:cNvSpPr>
              <p:nvPr/>
            </p:nvSpPr>
            <p:spPr bwMode="auto">
              <a:xfrm>
                <a:off x="5086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3" name="Freeform 32"/>
              <p:cNvSpPr>
                <a:spLocks/>
              </p:cNvSpPr>
              <p:nvPr/>
            </p:nvSpPr>
            <p:spPr bwMode="auto">
              <a:xfrm flipH="1">
                <a:off x="4488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245" name="Line 33"/>
          <p:cNvSpPr>
            <a:spLocks noChangeShapeType="1"/>
          </p:cNvSpPr>
          <p:nvPr/>
        </p:nvSpPr>
        <p:spPr bwMode="auto">
          <a:xfrm flipV="1">
            <a:off x="6897688" y="1889125"/>
            <a:ext cx="0" cy="8477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9246" name="Oval 34"/>
          <p:cNvSpPr>
            <a:spLocks noChangeArrowheads="1"/>
          </p:cNvSpPr>
          <p:nvPr/>
        </p:nvSpPr>
        <p:spPr bwMode="auto">
          <a:xfrm rot="5400000" flipV="1">
            <a:off x="6870700" y="1858963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9247" name="Oval 35"/>
          <p:cNvSpPr>
            <a:spLocks noChangeArrowheads="1"/>
          </p:cNvSpPr>
          <p:nvPr/>
        </p:nvSpPr>
        <p:spPr bwMode="auto">
          <a:xfrm rot="5400000" flipV="1">
            <a:off x="6870700" y="1571625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aphicFrame>
        <p:nvGraphicFramePr>
          <p:cNvPr id="9230" name="Object 14"/>
          <p:cNvGraphicFramePr>
            <a:graphicFrameLocks noChangeAspect="1"/>
          </p:cNvGraphicFramePr>
          <p:nvPr/>
        </p:nvGraphicFramePr>
        <p:xfrm>
          <a:off x="3895725" y="1406525"/>
          <a:ext cx="1333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4" imgW="1333500" imgH="571500" progId="Equation.DSMT4">
                  <p:embed/>
                </p:oleObj>
              </mc:Choice>
              <mc:Fallback>
                <p:oleObj name="Equation" r:id="rId4" imgW="1333500" imgH="5715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5725" y="1406525"/>
                        <a:ext cx="1333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8" name="Rectangle 38"/>
          <p:cNvSpPr>
            <a:spLocks noChangeArrowheads="1"/>
          </p:cNvSpPr>
          <p:nvPr/>
        </p:nvSpPr>
        <p:spPr bwMode="auto">
          <a:xfrm>
            <a:off x="3808413" y="1381125"/>
            <a:ext cx="1493837" cy="7016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9249" name="Rectangle 39"/>
          <p:cNvSpPr>
            <a:spLocks noChangeArrowheads="1"/>
          </p:cNvSpPr>
          <p:nvPr/>
        </p:nvSpPr>
        <p:spPr bwMode="auto">
          <a:xfrm>
            <a:off x="7164388" y="2074863"/>
            <a:ext cx="10223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80000"/>
              </a:lnSpc>
            </a:pPr>
            <a:r>
              <a:rPr lang="en-US" altLang="ko-KR" sz="16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decreasing</a:t>
            </a:r>
            <a: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/>
            </a:r>
            <a:b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</a:b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9250" name="Rectangle 41"/>
          <p:cNvSpPr>
            <a:spLocks noChangeArrowheads="1"/>
          </p:cNvSpPr>
          <p:nvPr/>
        </p:nvSpPr>
        <p:spPr bwMode="auto">
          <a:xfrm>
            <a:off x="7535863" y="1243013"/>
            <a:ext cx="350837" cy="427037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9251" name="Rectangle 42"/>
          <p:cNvSpPr>
            <a:spLocks noChangeArrowheads="1"/>
          </p:cNvSpPr>
          <p:nvPr/>
        </p:nvSpPr>
        <p:spPr bwMode="auto">
          <a:xfrm>
            <a:off x="8604250" y="2014538"/>
            <a:ext cx="417513" cy="427037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>
                <a:solidFill>
                  <a:srgbClr val="000066"/>
                </a:solidFill>
                <a:latin typeface="ShelleyAndante BT" pitchFamily="66" charset="0"/>
              </a:rPr>
              <a:t>E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L</a:t>
            </a:r>
          </a:p>
        </p:txBody>
      </p:sp>
      <p:sp>
        <p:nvSpPr>
          <p:cNvPr id="364618" name="Rectangle 74"/>
          <p:cNvSpPr>
            <a:spLocks noChangeArrowheads="1"/>
          </p:cNvSpPr>
          <p:nvPr/>
        </p:nvSpPr>
        <p:spPr bwMode="auto">
          <a:xfrm>
            <a:off x="179388" y="3810000"/>
            <a:ext cx="22748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Graphically:</a:t>
            </a:r>
          </a:p>
        </p:txBody>
      </p:sp>
      <p:sp>
        <p:nvSpPr>
          <p:cNvPr id="9253" name="Line 77"/>
          <p:cNvSpPr>
            <a:spLocks noChangeShapeType="1"/>
          </p:cNvSpPr>
          <p:nvPr/>
        </p:nvSpPr>
        <p:spPr bwMode="auto">
          <a:xfrm rot="5400000" flipH="1">
            <a:off x="8364538" y="2212975"/>
            <a:ext cx="5143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54" name="Text Box 79"/>
          <p:cNvSpPr txBox="1">
            <a:spLocks noChangeArrowheads="1"/>
          </p:cNvSpPr>
          <p:nvPr/>
        </p:nvSpPr>
        <p:spPr bwMode="auto">
          <a:xfrm>
            <a:off x="8443913" y="1677988"/>
            <a:ext cx="3587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18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rPr>
              <a:t>–</a:t>
            </a:r>
            <a:endParaRPr lang="en-US" sz="1800">
              <a:solidFill>
                <a:srgbClr val="000066"/>
              </a:solidFill>
              <a:latin typeface="Times New Roman" pitchFamily="18" charset="0"/>
              <a:ea typeface="굴림" pitchFamily="34" charset="-127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9255" name="Text Box 80"/>
          <p:cNvSpPr txBox="1">
            <a:spLocks noChangeArrowheads="1"/>
          </p:cNvSpPr>
          <p:nvPr/>
        </p:nvSpPr>
        <p:spPr bwMode="auto">
          <a:xfrm>
            <a:off x="8443913" y="2444750"/>
            <a:ext cx="3587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18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rPr>
              <a:t>+</a:t>
            </a:r>
            <a:endParaRPr lang="en-US" sz="1800">
              <a:solidFill>
                <a:srgbClr val="000066"/>
              </a:solidFill>
              <a:latin typeface="Times New Roman" pitchFamily="18" charset="0"/>
              <a:ea typeface="굴림" pitchFamily="34" charset="-127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64628" name="Rectangle 84"/>
          <p:cNvSpPr>
            <a:spLocks noChangeArrowheads="1"/>
          </p:cNvSpPr>
          <p:nvPr/>
        </p:nvSpPr>
        <p:spPr bwMode="auto">
          <a:xfrm>
            <a:off x="179388" y="3163888"/>
            <a:ext cx="28352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At time</a:t>
            </a:r>
            <a:r>
              <a:rPr lang="en-US" b="1">
                <a:solidFill>
                  <a:srgbClr val="000066"/>
                </a:solidFill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t =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rgbClr val="000066"/>
                </a:solidFill>
              </a:rPr>
              <a:t>,</a:t>
            </a:r>
            <a:endParaRPr lang="en-ZA">
              <a:solidFill>
                <a:srgbClr val="000066"/>
              </a:solidFill>
            </a:endParaRPr>
          </a:p>
        </p:txBody>
      </p:sp>
      <p:graphicFrame>
        <p:nvGraphicFramePr>
          <p:cNvPr id="364629" name="Object 15"/>
          <p:cNvGraphicFramePr>
            <a:graphicFrameLocks noChangeAspect="1"/>
          </p:cNvGraphicFramePr>
          <p:nvPr/>
        </p:nvGraphicFramePr>
        <p:xfrm>
          <a:off x="2500313" y="3055938"/>
          <a:ext cx="12700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Equation" r:id="rId6" imgW="1269449" imgH="672808" progId="Equation.DSMT4">
                  <p:embed/>
                </p:oleObj>
              </mc:Choice>
              <mc:Fallback>
                <p:oleObj name="Equation" r:id="rId6" imgW="1269449" imgH="672808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313" y="3055938"/>
                        <a:ext cx="12700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4631" name="Object 16"/>
          <p:cNvGraphicFramePr>
            <a:graphicFrameLocks noChangeAspect="1"/>
          </p:cNvGraphicFramePr>
          <p:nvPr/>
        </p:nvGraphicFramePr>
        <p:xfrm>
          <a:off x="3833813" y="3055938"/>
          <a:ext cx="11938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Equation" r:id="rId8" imgW="1193800" imgH="673100" progId="Equation.DSMT4">
                  <p:embed/>
                </p:oleObj>
              </mc:Choice>
              <mc:Fallback>
                <p:oleObj name="Equation" r:id="rId8" imgW="1193800" imgH="6731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813" y="3055938"/>
                        <a:ext cx="11938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89"/>
          <p:cNvGrpSpPr>
            <a:grpSpLocks/>
          </p:cNvGrpSpPr>
          <p:nvPr/>
        </p:nvGrpSpPr>
        <p:grpSpPr bwMode="auto">
          <a:xfrm>
            <a:off x="2492375" y="3840163"/>
            <a:ext cx="4152900" cy="2574925"/>
            <a:chOff x="1822" y="2332"/>
            <a:chExt cx="2616" cy="1622"/>
          </a:xfrm>
        </p:grpSpPr>
        <p:sp>
          <p:nvSpPr>
            <p:cNvPr id="9284" name="Line 90"/>
            <p:cNvSpPr>
              <a:spLocks noChangeShapeType="1"/>
            </p:cNvSpPr>
            <p:nvPr/>
          </p:nvSpPr>
          <p:spPr bwMode="auto">
            <a:xfrm flipV="1">
              <a:off x="2217" y="2471"/>
              <a:ext cx="0" cy="127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9285" name="Rectangle 91"/>
            <p:cNvSpPr>
              <a:spLocks noChangeArrowheads="1"/>
            </p:cNvSpPr>
            <p:nvPr/>
          </p:nvSpPr>
          <p:spPr bwMode="auto">
            <a:xfrm>
              <a:off x="1822" y="2332"/>
              <a:ext cx="418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9286" name="Line 92"/>
            <p:cNvSpPr>
              <a:spLocks noChangeShapeType="1"/>
            </p:cNvSpPr>
            <p:nvPr/>
          </p:nvSpPr>
          <p:spPr bwMode="auto">
            <a:xfrm>
              <a:off x="2179" y="3709"/>
              <a:ext cx="225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9287" name="Rectangle 93"/>
            <p:cNvSpPr>
              <a:spLocks noChangeArrowheads="1"/>
            </p:cNvSpPr>
            <p:nvPr/>
          </p:nvSpPr>
          <p:spPr bwMode="auto">
            <a:xfrm>
              <a:off x="4084" y="3664"/>
              <a:ext cx="33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9288" name="Rectangle 94"/>
            <p:cNvSpPr>
              <a:spLocks noChangeArrowheads="1"/>
            </p:cNvSpPr>
            <p:nvPr/>
          </p:nvSpPr>
          <p:spPr bwMode="auto">
            <a:xfrm>
              <a:off x="1914" y="3661"/>
              <a:ext cx="34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Font typeface="Arial" charset="0"/>
                <a:buNone/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11" name="Group 95"/>
          <p:cNvGrpSpPr>
            <a:grpSpLocks/>
          </p:cNvGrpSpPr>
          <p:nvPr/>
        </p:nvGrpSpPr>
        <p:grpSpPr bwMode="auto">
          <a:xfrm>
            <a:off x="3043238" y="5348288"/>
            <a:ext cx="917575" cy="725487"/>
            <a:chOff x="2169" y="3282"/>
            <a:chExt cx="578" cy="457"/>
          </a:xfrm>
        </p:grpSpPr>
        <p:sp>
          <p:nvSpPr>
            <p:cNvPr id="9282" name="Line 96"/>
            <p:cNvSpPr>
              <a:spLocks noChangeShapeType="1"/>
            </p:cNvSpPr>
            <p:nvPr/>
          </p:nvSpPr>
          <p:spPr bwMode="auto">
            <a:xfrm rot="16200000" flipV="1">
              <a:off x="2458" y="3051"/>
              <a:ext cx="0" cy="57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9283" name="Line 97"/>
            <p:cNvSpPr>
              <a:spLocks noChangeShapeType="1"/>
            </p:cNvSpPr>
            <p:nvPr/>
          </p:nvSpPr>
          <p:spPr bwMode="auto">
            <a:xfrm flipV="1">
              <a:off x="2683" y="3282"/>
              <a:ext cx="0" cy="457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2" name="Group 98"/>
          <p:cNvGrpSpPr>
            <a:grpSpLocks/>
          </p:cNvGrpSpPr>
          <p:nvPr/>
        </p:nvGrpSpPr>
        <p:grpSpPr bwMode="auto">
          <a:xfrm>
            <a:off x="3492500" y="5961063"/>
            <a:ext cx="635000" cy="427037"/>
            <a:chOff x="2452" y="3668"/>
            <a:chExt cx="400" cy="269"/>
          </a:xfrm>
        </p:grpSpPr>
        <p:sp>
          <p:nvSpPr>
            <p:cNvPr id="9280" name="Rectangle 99"/>
            <p:cNvSpPr>
              <a:spLocks noChangeArrowheads="1"/>
            </p:cNvSpPr>
            <p:nvPr/>
          </p:nvSpPr>
          <p:spPr bwMode="auto">
            <a:xfrm>
              <a:off x="2452" y="3668"/>
              <a:ext cx="40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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L</a:t>
              </a:r>
              <a:endParaRPr lang="en-ZA" sz="20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281" name="Line 100"/>
            <p:cNvSpPr>
              <a:spLocks noChangeShapeType="1"/>
            </p:cNvSpPr>
            <p:nvPr/>
          </p:nvSpPr>
          <p:spPr bwMode="auto">
            <a:xfrm>
              <a:off x="2685" y="3706"/>
              <a:ext cx="0" cy="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3" name="Group 101"/>
          <p:cNvGrpSpPr>
            <a:grpSpLocks/>
          </p:cNvGrpSpPr>
          <p:nvPr/>
        </p:nvGrpSpPr>
        <p:grpSpPr bwMode="auto">
          <a:xfrm>
            <a:off x="4937125" y="5961063"/>
            <a:ext cx="768350" cy="427037"/>
            <a:chOff x="3323" y="3621"/>
            <a:chExt cx="484" cy="269"/>
          </a:xfrm>
        </p:grpSpPr>
        <p:sp>
          <p:nvSpPr>
            <p:cNvPr id="9278" name="Rectangle 102"/>
            <p:cNvSpPr>
              <a:spLocks noChangeArrowheads="1"/>
            </p:cNvSpPr>
            <p:nvPr/>
          </p:nvSpPr>
          <p:spPr bwMode="auto">
            <a:xfrm>
              <a:off x="3323" y="3621"/>
              <a:ext cx="48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3</a:t>
              </a: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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L</a:t>
              </a:r>
            </a:p>
          </p:txBody>
        </p:sp>
        <p:sp>
          <p:nvSpPr>
            <p:cNvPr id="9279" name="Line 103"/>
            <p:cNvSpPr>
              <a:spLocks noChangeShapeType="1"/>
            </p:cNvSpPr>
            <p:nvPr/>
          </p:nvSpPr>
          <p:spPr bwMode="auto">
            <a:xfrm>
              <a:off x="3594" y="3659"/>
              <a:ext cx="0" cy="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4" name="Group 104"/>
          <p:cNvGrpSpPr>
            <a:grpSpLocks/>
          </p:cNvGrpSpPr>
          <p:nvPr/>
        </p:nvGrpSpPr>
        <p:grpSpPr bwMode="auto">
          <a:xfrm>
            <a:off x="2439988" y="4287838"/>
            <a:ext cx="669925" cy="393700"/>
            <a:chOff x="1793" y="2614"/>
            <a:chExt cx="422" cy="248"/>
          </a:xfrm>
        </p:grpSpPr>
        <p:sp>
          <p:nvSpPr>
            <p:cNvPr id="9276" name="Rectangle 105"/>
            <p:cNvSpPr>
              <a:spLocks noChangeArrowheads="1"/>
            </p:cNvSpPr>
            <p:nvPr/>
          </p:nvSpPr>
          <p:spPr bwMode="auto">
            <a:xfrm>
              <a:off x="1793" y="2614"/>
              <a:ext cx="418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ZA" sz="1800" b="1" i="1">
                  <a:solidFill>
                    <a:srgbClr val="000066"/>
                  </a:solidFill>
                  <a:latin typeface="Times New Roman" pitchFamily="18" charset="0"/>
                </a:rPr>
                <a:t>I</a:t>
              </a:r>
              <a:r>
                <a:rPr lang="en-ZA" sz="1800" b="1" baseline="-25000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  <a:endParaRPr lang="en-ZA" sz="1800" b="1" i="1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277" name="Line 106"/>
            <p:cNvSpPr>
              <a:spLocks noChangeShapeType="1"/>
            </p:cNvSpPr>
            <p:nvPr/>
          </p:nvSpPr>
          <p:spPr bwMode="auto">
            <a:xfrm rot="-5400000">
              <a:off x="2194" y="2721"/>
              <a:ext cx="0" cy="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5" name="Group 107"/>
          <p:cNvGrpSpPr>
            <a:grpSpLocks/>
          </p:cNvGrpSpPr>
          <p:nvPr/>
        </p:nvGrpSpPr>
        <p:grpSpPr bwMode="auto">
          <a:xfrm>
            <a:off x="2278063" y="5226050"/>
            <a:ext cx="831850" cy="393700"/>
            <a:chOff x="1691" y="3205"/>
            <a:chExt cx="524" cy="248"/>
          </a:xfrm>
        </p:grpSpPr>
        <p:sp>
          <p:nvSpPr>
            <p:cNvPr id="9274" name="Line 108"/>
            <p:cNvSpPr>
              <a:spLocks noChangeShapeType="1"/>
            </p:cNvSpPr>
            <p:nvPr/>
          </p:nvSpPr>
          <p:spPr bwMode="auto">
            <a:xfrm rot="-5400000">
              <a:off x="2194" y="3319"/>
              <a:ext cx="0" cy="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9275" name="Rectangle 109"/>
            <p:cNvSpPr>
              <a:spLocks noChangeArrowheads="1"/>
            </p:cNvSpPr>
            <p:nvPr/>
          </p:nvSpPr>
          <p:spPr bwMode="auto">
            <a:xfrm>
              <a:off x="1691" y="3205"/>
              <a:ext cx="52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ZA" sz="1800" b="1">
                  <a:solidFill>
                    <a:srgbClr val="000066"/>
                  </a:solidFill>
                  <a:latin typeface="Times New Roman" pitchFamily="18" charset="0"/>
                </a:rPr>
                <a:t>0.37</a:t>
              </a:r>
              <a:r>
                <a:rPr lang="en-ZA" sz="1800" b="1" i="1">
                  <a:solidFill>
                    <a:srgbClr val="000066"/>
                  </a:solidFill>
                  <a:latin typeface="Times New Roman" pitchFamily="18" charset="0"/>
                </a:rPr>
                <a:t>I</a:t>
              </a:r>
              <a:r>
                <a:rPr lang="en-ZA" sz="1800" b="1" baseline="-25000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  <a:endParaRPr lang="en-ZA" sz="1800" b="1" i="1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" name="Group 110"/>
          <p:cNvGrpSpPr>
            <a:grpSpLocks/>
          </p:cNvGrpSpPr>
          <p:nvPr/>
        </p:nvGrpSpPr>
        <p:grpSpPr bwMode="auto">
          <a:xfrm>
            <a:off x="2278063" y="5583238"/>
            <a:ext cx="831850" cy="393700"/>
            <a:chOff x="1691" y="3430"/>
            <a:chExt cx="524" cy="248"/>
          </a:xfrm>
        </p:grpSpPr>
        <p:sp>
          <p:nvSpPr>
            <p:cNvPr id="9272" name="Rectangle 111"/>
            <p:cNvSpPr>
              <a:spLocks noChangeArrowheads="1"/>
            </p:cNvSpPr>
            <p:nvPr/>
          </p:nvSpPr>
          <p:spPr bwMode="auto">
            <a:xfrm>
              <a:off x="1691" y="3430"/>
              <a:ext cx="52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ZA" sz="1800" b="1">
                  <a:solidFill>
                    <a:srgbClr val="000066"/>
                  </a:solidFill>
                  <a:latin typeface="Times New Roman" pitchFamily="18" charset="0"/>
                </a:rPr>
                <a:t>0.13</a:t>
              </a:r>
              <a:r>
                <a:rPr lang="en-ZA" sz="1800" b="1" i="1">
                  <a:solidFill>
                    <a:srgbClr val="000066"/>
                  </a:solidFill>
                  <a:latin typeface="Times New Roman" pitchFamily="18" charset="0"/>
                </a:rPr>
                <a:t>I</a:t>
              </a:r>
              <a:r>
                <a:rPr lang="en-ZA" sz="1800" b="1" baseline="-25000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  <a:endParaRPr lang="en-ZA" sz="1800" b="1" i="1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9273" name="Line 112"/>
            <p:cNvSpPr>
              <a:spLocks noChangeShapeType="1"/>
            </p:cNvSpPr>
            <p:nvPr/>
          </p:nvSpPr>
          <p:spPr bwMode="auto">
            <a:xfrm rot="-5400000">
              <a:off x="2194" y="3541"/>
              <a:ext cx="0" cy="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7" name="Group 113"/>
          <p:cNvGrpSpPr>
            <a:grpSpLocks/>
          </p:cNvGrpSpPr>
          <p:nvPr/>
        </p:nvGrpSpPr>
        <p:grpSpPr bwMode="auto">
          <a:xfrm>
            <a:off x="3043238" y="5719763"/>
            <a:ext cx="1670050" cy="354012"/>
            <a:chOff x="2169" y="3516"/>
            <a:chExt cx="1052" cy="223"/>
          </a:xfrm>
        </p:grpSpPr>
        <p:sp>
          <p:nvSpPr>
            <p:cNvPr id="9270" name="Line 114"/>
            <p:cNvSpPr>
              <a:spLocks noChangeShapeType="1"/>
            </p:cNvSpPr>
            <p:nvPr/>
          </p:nvSpPr>
          <p:spPr bwMode="auto">
            <a:xfrm rot="16200000" flipV="1">
              <a:off x="2695" y="3036"/>
              <a:ext cx="0" cy="105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9271" name="Line 115"/>
            <p:cNvSpPr>
              <a:spLocks noChangeShapeType="1"/>
            </p:cNvSpPr>
            <p:nvPr/>
          </p:nvSpPr>
          <p:spPr bwMode="auto">
            <a:xfrm flipV="1">
              <a:off x="3159" y="3516"/>
              <a:ext cx="0" cy="223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64660" name="Freeform 116"/>
          <p:cNvSpPr>
            <a:spLocks/>
          </p:cNvSpPr>
          <p:nvPr/>
        </p:nvSpPr>
        <p:spPr bwMode="auto">
          <a:xfrm>
            <a:off x="3119438" y="4489450"/>
            <a:ext cx="2816225" cy="1473200"/>
          </a:xfrm>
          <a:custGeom>
            <a:avLst/>
            <a:gdLst>
              <a:gd name="T0" fmla="*/ 0 w 1774"/>
              <a:gd name="T1" fmla="*/ 0 h 928"/>
              <a:gd name="T2" fmla="*/ 2147483647 w 1774"/>
              <a:gd name="T3" fmla="*/ 2147483647 h 928"/>
              <a:gd name="T4" fmla="*/ 0 60000 65536"/>
              <a:gd name="T5" fmla="*/ 0 60000 65536"/>
              <a:gd name="T6" fmla="*/ 0 w 1774"/>
              <a:gd name="T7" fmla="*/ 0 h 928"/>
              <a:gd name="T8" fmla="*/ 1774 w 1774"/>
              <a:gd name="T9" fmla="*/ 928 h 9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74" h="928">
                <a:moveTo>
                  <a:pt x="0" y="0"/>
                </a:moveTo>
                <a:cubicBezTo>
                  <a:pt x="280" y="638"/>
                  <a:pt x="762" y="908"/>
                  <a:pt x="1774" y="928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18" name="Group 117"/>
          <p:cNvGrpSpPr>
            <a:grpSpLocks/>
          </p:cNvGrpSpPr>
          <p:nvPr/>
        </p:nvGrpSpPr>
        <p:grpSpPr bwMode="auto">
          <a:xfrm>
            <a:off x="4183063" y="5961063"/>
            <a:ext cx="723900" cy="427037"/>
            <a:chOff x="2848" y="3621"/>
            <a:chExt cx="456" cy="269"/>
          </a:xfrm>
        </p:grpSpPr>
        <p:sp>
          <p:nvSpPr>
            <p:cNvPr id="9268" name="Rectangle 118"/>
            <p:cNvSpPr>
              <a:spLocks noChangeArrowheads="1"/>
            </p:cNvSpPr>
            <p:nvPr/>
          </p:nvSpPr>
          <p:spPr bwMode="auto">
            <a:xfrm>
              <a:off x="2848" y="3621"/>
              <a:ext cx="4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2</a:t>
              </a: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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L</a:t>
              </a:r>
            </a:p>
          </p:txBody>
        </p:sp>
        <p:sp>
          <p:nvSpPr>
            <p:cNvPr id="9269" name="Line 119"/>
            <p:cNvSpPr>
              <a:spLocks noChangeShapeType="1"/>
            </p:cNvSpPr>
            <p:nvPr/>
          </p:nvSpPr>
          <p:spPr bwMode="auto">
            <a:xfrm>
              <a:off x="3120" y="3659"/>
              <a:ext cx="0" cy="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64664" name="Rectangle 120"/>
          <p:cNvSpPr>
            <a:spLocks noChangeArrowheads="1"/>
          </p:cNvSpPr>
          <p:nvPr/>
        </p:nvSpPr>
        <p:spPr bwMode="auto">
          <a:xfrm>
            <a:off x="4130675" y="4416425"/>
            <a:ext cx="4792663" cy="828675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ZA" sz="2200">
                <a:solidFill>
                  <a:srgbClr val="000066"/>
                </a:solidFill>
              </a:rPr>
              <a:t>(As before, the shape of the graph is independent of </a:t>
            </a:r>
            <a:r>
              <a:rPr lang="en-ZA" sz="2200" b="1" i="1">
                <a:solidFill>
                  <a:srgbClr val="000066"/>
                </a:solidFill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L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’s value</a:t>
            </a:r>
            <a:r>
              <a:rPr lang="en-ZA" sz="2200">
                <a:solidFill>
                  <a:srgbClr val="000066"/>
                </a:solidFill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700"/>
                                        <p:tgtEl>
                                          <p:spTgt spid="36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6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7" grpId="0" build="p"/>
      <p:bldP spid="364618" grpId="0"/>
      <p:bldP spid="364628" grpId="0"/>
      <p:bldP spid="364660" grpId="0" animBg="1"/>
      <p:bldP spid="3646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1025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102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3B2F8D-04CE-4E7F-A2A6-3E1AA63C7703}" type="slidenum">
              <a:rPr lang="en-ZA" smtClean="0">
                <a:cs typeface="Arial" charset="0"/>
              </a:rPr>
              <a:pPr/>
              <a:t>13</a:t>
            </a:fld>
            <a:endParaRPr lang="en-ZA" smtClean="0">
              <a:cs typeface="Arial" charset="0"/>
            </a:endParaRPr>
          </a:p>
        </p:txBody>
      </p:sp>
      <p:sp>
        <p:nvSpPr>
          <p:cNvPr id="10255" name="Text Box 40"/>
          <p:cNvSpPr txBox="1">
            <a:spLocks noChangeArrowheads="1"/>
          </p:cNvSpPr>
          <p:nvPr/>
        </p:nvSpPr>
        <p:spPr bwMode="auto">
          <a:xfrm>
            <a:off x="8443913" y="1657350"/>
            <a:ext cx="3587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18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rPr>
              <a:t>+</a:t>
            </a:r>
            <a:endParaRPr lang="en-US" sz="1800">
              <a:solidFill>
                <a:srgbClr val="000066"/>
              </a:solidFill>
              <a:latin typeface="Times New Roman" pitchFamily="18" charset="0"/>
              <a:ea typeface="굴림" pitchFamily="34" charset="-127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2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b="1" i="1" smtClean="0">
                <a:latin typeface="Times New Roman" pitchFamily="18" charset="0"/>
              </a:rPr>
              <a:t>RL</a:t>
            </a:r>
            <a:r>
              <a:rPr lang="en-ZA" smtClean="0"/>
              <a:t> CIRCUITS</a:t>
            </a:r>
          </a:p>
        </p:txBody>
      </p:sp>
      <p:sp>
        <p:nvSpPr>
          <p:cNvPr id="102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843587" cy="1296988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A long time after the switch is moved from b to a, the inductor will </a:t>
            </a:r>
            <a:r>
              <a:rPr lang="en-US" smtClean="0"/>
              <a:t>act </a:t>
            </a:r>
            <a:br>
              <a:rPr lang="en-US" smtClean="0"/>
            </a:br>
            <a:r>
              <a:rPr lang="en-US" smtClean="0"/>
              <a:t>like an ordinary conducting wire. </a:t>
            </a:r>
            <a:endParaRPr lang="en-ZA" smtClean="0"/>
          </a:p>
        </p:txBody>
      </p:sp>
      <p:sp>
        <p:nvSpPr>
          <p:cNvPr id="10258" name="Freeform 4"/>
          <p:cNvSpPr>
            <a:spLocks/>
          </p:cNvSpPr>
          <p:nvPr/>
        </p:nvSpPr>
        <p:spPr bwMode="auto">
          <a:xfrm>
            <a:off x="6421438" y="1606550"/>
            <a:ext cx="1976437" cy="1128713"/>
          </a:xfrm>
          <a:custGeom>
            <a:avLst/>
            <a:gdLst>
              <a:gd name="T0" fmla="*/ 740925658 w 1245"/>
              <a:gd name="T1" fmla="*/ 0 h 705"/>
              <a:gd name="T2" fmla="*/ 0 w 1245"/>
              <a:gd name="T3" fmla="*/ 0 h 705"/>
              <a:gd name="T4" fmla="*/ 0 w 1245"/>
              <a:gd name="T5" fmla="*/ 1807082496 h 705"/>
              <a:gd name="T6" fmla="*/ 2147483647 w 1245"/>
              <a:gd name="T7" fmla="*/ 1807082496 h 705"/>
              <a:gd name="T8" fmla="*/ 2147483647 w 1245"/>
              <a:gd name="T9" fmla="*/ 199932677 h 705"/>
              <a:gd name="T10" fmla="*/ 1156750576 w 1245"/>
              <a:gd name="T11" fmla="*/ 199932677 h 7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45"/>
              <a:gd name="T19" fmla="*/ 0 h 705"/>
              <a:gd name="T20" fmla="*/ 1245 w 1245"/>
              <a:gd name="T21" fmla="*/ 705 h 7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45" h="705">
                <a:moveTo>
                  <a:pt x="294" y="0"/>
                </a:moveTo>
                <a:lnTo>
                  <a:pt x="0" y="0"/>
                </a:lnTo>
                <a:lnTo>
                  <a:pt x="0" y="705"/>
                </a:lnTo>
                <a:lnTo>
                  <a:pt x="1245" y="705"/>
                </a:lnTo>
                <a:lnTo>
                  <a:pt x="1245" y="78"/>
                </a:lnTo>
                <a:lnTo>
                  <a:pt x="459" y="78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10259" name="Group 5"/>
          <p:cNvGrpSpPr>
            <a:grpSpLocks/>
          </p:cNvGrpSpPr>
          <p:nvPr/>
        </p:nvGrpSpPr>
        <p:grpSpPr bwMode="auto">
          <a:xfrm>
            <a:off x="7223125" y="1633538"/>
            <a:ext cx="904875" cy="180975"/>
            <a:chOff x="4789" y="818"/>
            <a:chExt cx="570" cy="114"/>
          </a:xfrm>
        </p:grpSpPr>
        <p:sp>
          <p:nvSpPr>
            <p:cNvPr id="10328" name="Rectangle 6"/>
            <p:cNvSpPr>
              <a:spLocks noChangeArrowheads="1"/>
            </p:cNvSpPr>
            <p:nvPr/>
          </p:nvSpPr>
          <p:spPr bwMode="auto">
            <a:xfrm>
              <a:off x="4862" y="849"/>
              <a:ext cx="430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sp>
          <p:nvSpPr>
            <p:cNvPr id="10329" name="Freeform 7"/>
            <p:cNvSpPr>
              <a:spLocks/>
            </p:cNvSpPr>
            <p:nvPr/>
          </p:nvSpPr>
          <p:spPr bwMode="auto">
            <a:xfrm>
              <a:off x="4789" y="818"/>
              <a:ext cx="570" cy="114"/>
            </a:xfrm>
            <a:custGeom>
              <a:avLst/>
              <a:gdLst>
                <a:gd name="T0" fmla="*/ 0 w 668"/>
                <a:gd name="T1" fmla="*/ 46 h 152"/>
                <a:gd name="T2" fmla="*/ 58 w 668"/>
                <a:gd name="T3" fmla="*/ 46 h 152"/>
                <a:gd name="T4" fmla="*/ 90 w 668"/>
                <a:gd name="T5" fmla="*/ 0 h 152"/>
                <a:gd name="T6" fmla="*/ 123 w 668"/>
                <a:gd name="T7" fmla="*/ 85 h 152"/>
                <a:gd name="T8" fmla="*/ 174 w 668"/>
                <a:gd name="T9" fmla="*/ 0 h 152"/>
                <a:gd name="T10" fmla="*/ 217 w 668"/>
                <a:gd name="T11" fmla="*/ 83 h 152"/>
                <a:gd name="T12" fmla="*/ 268 w 668"/>
                <a:gd name="T13" fmla="*/ 0 h 152"/>
                <a:gd name="T14" fmla="*/ 311 w 668"/>
                <a:gd name="T15" fmla="*/ 83 h 152"/>
                <a:gd name="T16" fmla="*/ 358 w 668"/>
                <a:gd name="T17" fmla="*/ 0 h 152"/>
                <a:gd name="T18" fmla="*/ 409 w 668"/>
                <a:gd name="T19" fmla="*/ 83 h 152"/>
                <a:gd name="T20" fmla="*/ 432 w 668"/>
                <a:gd name="T21" fmla="*/ 46 h 152"/>
                <a:gd name="T22" fmla="*/ 486 w 668"/>
                <a:gd name="T23" fmla="*/ 46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60" name="Oval 8"/>
          <p:cNvSpPr>
            <a:spLocks noChangeArrowheads="1"/>
          </p:cNvSpPr>
          <p:nvPr/>
        </p:nvSpPr>
        <p:spPr bwMode="auto">
          <a:xfrm rot="5400000" flipV="1">
            <a:off x="7113588" y="1703388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 rot="4014422" flipV="1">
            <a:off x="7115175" y="1435101"/>
            <a:ext cx="53975" cy="596900"/>
            <a:chOff x="4487" y="1166"/>
            <a:chExt cx="34" cy="376"/>
          </a:xfrm>
        </p:grpSpPr>
        <p:grpSp>
          <p:nvGrpSpPr>
            <p:cNvPr id="10322" name="Group 10"/>
            <p:cNvGrpSpPr>
              <a:grpSpLocks/>
            </p:cNvGrpSpPr>
            <p:nvPr/>
          </p:nvGrpSpPr>
          <p:grpSpPr bwMode="auto">
            <a:xfrm>
              <a:off x="4487" y="1166"/>
              <a:ext cx="34" cy="188"/>
              <a:chOff x="4487" y="1166"/>
              <a:chExt cx="34" cy="188"/>
            </a:xfrm>
          </p:grpSpPr>
          <p:sp>
            <p:nvSpPr>
              <p:cNvPr id="10326" name="Line 11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7" name="Oval 12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  <p:grpSp>
          <p:nvGrpSpPr>
            <p:cNvPr id="10323" name="Group 13"/>
            <p:cNvGrpSpPr>
              <a:grpSpLocks/>
            </p:cNvGrpSpPr>
            <p:nvPr/>
          </p:nvGrpSpPr>
          <p:grpSpPr bwMode="auto">
            <a:xfrm flipV="1">
              <a:off x="4487" y="1354"/>
              <a:ext cx="34" cy="188"/>
              <a:chOff x="4487" y="1166"/>
              <a:chExt cx="34" cy="188"/>
            </a:xfrm>
          </p:grpSpPr>
          <p:sp>
            <p:nvSpPr>
              <p:cNvPr id="10324" name="Line 14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5" name="Oval 15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</p:grpSp>
      <p:sp>
        <p:nvSpPr>
          <p:cNvPr id="369680" name="Freeform 16"/>
          <p:cNvSpPr>
            <a:spLocks/>
          </p:cNvSpPr>
          <p:nvPr/>
        </p:nvSpPr>
        <p:spPr bwMode="auto">
          <a:xfrm>
            <a:off x="6667500" y="1690688"/>
            <a:ext cx="1501775" cy="957262"/>
          </a:xfrm>
          <a:custGeom>
            <a:avLst/>
            <a:gdLst>
              <a:gd name="T0" fmla="*/ 2147483647 w 946"/>
              <a:gd name="T1" fmla="*/ 1020661938 h 603"/>
              <a:gd name="T2" fmla="*/ 1149191350 w 946"/>
              <a:gd name="T3" fmla="*/ 1519652413 h 603"/>
              <a:gd name="T4" fmla="*/ 60483759 w 946"/>
              <a:gd name="T5" fmla="*/ 965218552 h 603"/>
              <a:gd name="T6" fmla="*/ 282257526 w 946"/>
              <a:gd name="T7" fmla="*/ 108365874 h 603"/>
              <a:gd name="T8" fmla="*/ 1219755707 w 946"/>
              <a:gd name="T9" fmla="*/ 309978237 h 603"/>
              <a:gd name="T10" fmla="*/ 2147483647 w 946"/>
              <a:gd name="T11" fmla="*/ 763606040 h 6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46"/>
              <a:gd name="T19" fmla="*/ 0 h 603"/>
              <a:gd name="T20" fmla="*/ 946 w 946"/>
              <a:gd name="T21" fmla="*/ 603 h 6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46" h="603">
                <a:moveTo>
                  <a:pt x="940" y="405"/>
                </a:moveTo>
                <a:cubicBezTo>
                  <a:pt x="931" y="543"/>
                  <a:pt x="712" y="603"/>
                  <a:pt x="456" y="603"/>
                </a:cubicBezTo>
                <a:cubicBezTo>
                  <a:pt x="200" y="603"/>
                  <a:pt x="48" y="487"/>
                  <a:pt x="24" y="383"/>
                </a:cubicBezTo>
                <a:cubicBezTo>
                  <a:pt x="0" y="279"/>
                  <a:pt x="35" y="86"/>
                  <a:pt x="112" y="43"/>
                </a:cubicBezTo>
                <a:cubicBezTo>
                  <a:pt x="189" y="0"/>
                  <a:pt x="380" y="115"/>
                  <a:pt x="484" y="123"/>
                </a:cubicBezTo>
                <a:cubicBezTo>
                  <a:pt x="588" y="131"/>
                  <a:pt x="936" y="103"/>
                  <a:pt x="946" y="303"/>
                </a:cubicBezTo>
              </a:path>
            </a:pathLst>
          </a:custGeom>
          <a:noFill/>
          <a:ln w="15875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0263" name="Group 17"/>
          <p:cNvGrpSpPr>
            <a:grpSpLocks/>
          </p:cNvGrpSpPr>
          <p:nvPr/>
        </p:nvGrpSpPr>
        <p:grpSpPr bwMode="auto">
          <a:xfrm rot="5400000">
            <a:off x="6208712" y="1981201"/>
            <a:ext cx="422275" cy="349250"/>
            <a:chOff x="2560" y="1747"/>
            <a:chExt cx="312" cy="258"/>
          </a:xfrm>
        </p:grpSpPr>
        <p:sp>
          <p:nvSpPr>
            <p:cNvPr id="10314" name="Rectangle 18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10315" name="Group 19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10316" name="Line 20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7" name="Line 21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8" name="Line 22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9" name="Line 23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0" name="Line 24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1" name="Line 25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264" name="Group 26"/>
          <p:cNvGrpSpPr>
            <a:grpSpLocks/>
          </p:cNvGrpSpPr>
          <p:nvPr/>
        </p:nvGrpSpPr>
        <p:grpSpPr bwMode="auto">
          <a:xfrm>
            <a:off x="8283575" y="1743075"/>
            <a:ext cx="215900" cy="955675"/>
            <a:chOff x="5502" y="890"/>
            <a:chExt cx="136" cy="680"/>
          </a:xfrm>
        </p:grpSpPr>
        <p:sp>
          <p:nvSpPr>
            <p:cNvPr id="10309" name="Rectangle 27"/>
            <p:cNvSpPr>
              <a:spLocks noChangeArrowheads="1"/>
            </p:cNvSpPr>
            <p:nvPr/>
          </p:nvSpPr>
          <p:spPr bwMode="auto">
            <a:xfrm rot="-5400000">
              <a:off x="5345" y="1201"/>
              <a:ext cx="464" cy="55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10310" name="Group 28"/>
            <p:cNvGrpSpPr>
              <a:grpSpLocks/>
            </p:cNvGrpSpPr>
            <p:nvPr/>
          </p:nvGrpSpPr>
          <p:grpSpPr bwMode="auto">
            <a:xfrm rot="5400000">
              <a:off x="5230" y="1162"/>
              <a:ext cx="680" cy="136"/>
              <a:chOff x="4488" y="1376"/>
              <a:chExt cx="828" cy="166"/>
            </a:xfrm>
          </p:grpSpPr>
          <p:sp>
            <p:nvSpPr>
              <p:cNvPr id="10311" name="Freeform 29"/>
              <p:cNvSpPr>
                <a:spLocks/>
              </p:cNvSpPr>
              <p:nvPr/>
            </p:nvSpPr>
            <p:spPr bwMode="auto">
              <a:xfrm>
                <a:off x="4715" y="1376"/>
                <a:ext cx="376" cy="166"/>
              </a:xfrm>
              <a:custGeom>
                <a:avLst/>
                <a:gdLst>
                  <a:gd name="T0" fmla="*/ 0 w 915"/>
                  <a:gd name="T1" fmla="*/ 0 h 682"/>
                  <a:gd name="T2" fmla="*/ 19 w 915"/>
                  <a:gd name="T3" fmla="*/ 40 h 682"/>
                  <a:gd name="T4" fmla="*/ 38 w 915"/>
                  <a:gd name="T5" fmla="*/ 0 h 682"/>
                  <a:gd name="T6" fmla="*/ 58 w 915"/>
                  <a:gd name="T7" fmla="*/ 40 h 682"/>
                  <a:gd name="T8" fmla="*/ 77 w 915"/>
                  <a:gd name="T9" fmla="*/ 0 h 682"/>
                  <a:gd name="T10" fmla="*/ 96 w 915"/>
                  <a:gd name="T11" fmla="*/ 40 h 682"/>
                  <a:gd name="T12" fmla="*/ 116 w 915"/>
                  <a:gd name="T13" fmla="*/ 0 h 682"/>
                  <a:gd name="T14" fmla="*/ 135 w 915"/>
                  <a:gd name="T15" fmla="*/ 40 h 682"/>
                  <a:gd name="T16" fmla="*/ 154 w 915"/>
                  <a:gd name="T17" fmla="*/ 0 h 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15"/>
                  <a:gd name="T28" fmla="*/ 0 h 682"/>
                  <a:gd name="T29" fmla="*/ 915 w 915"/>
                  <a:gd name="T30" fmla="*/ 682 h 6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15" h="682">
                    <a:moveTo>
                      <a:pt x="0" y="3"/>
                    </a:moveTo>
                    <a:cubicBezTo>
                      <a:pt x="115" y="3"/>
                      <a:pt x="225" y="682"/>
                      <a:pt x="113" y="682"/>
                    </a:cubicBezTo>
                    <a:cubicBezTo>
                      <a:pt x="1" y="682"/>
                      <a:pt x="114" y="4"/>
                      <a:pt x="223" y="3"/>
                    </a:cubicBezTo>
                    <a:cubicBezTo>
                      <a:pt x="332" y="2"/>
                      <a:pt x="456" y="677"/>
                      <a:pt x="342" y="677"/>
                    </a:cubicBezTo>
                    <a:cubicBezTo>
                      <a:pt x="228" y="677"/>
                      <a:pt x="341" y="3"/>
                      <a:pt x="456" y="3"/>
                    </a:cubicBezTo>
                    <a:cubicBezTo>
                      <a:pt x="571" y="3"/>
                      <a:pt x="677" y="679"/>
                      <a:pt x="569" y="679"/>
                    </a:cubicBezTo>
                    <a:cubicBezTo>
                      <a:pt x="461" y="679"/>
                      <a:pt x="575" y="6"/>
                      <a:pt x="686" y="3"/>
                    </a:cubicBezTo>
                    <a:cubicBezTo>
                      <a:pt x="797" y="0"/>
                      <a:pt x="915" y="679"/>
                      <a:pt x="799" y="679"/>
                    </a:cubicBezTo>
                    <a:cubicBezTo>
                      <a:pt x="683" y="679"/>
                      <a:pt x="794" y="5"/>
                      <a:pt x="910" y="5"/>
                    </a:cubicBez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2" name="Freeform 30"/>
              <p:cNvSpPr>
                <a:spLocks/>
              </p:cNvSpPr>
              <p:nvPr/>
            </p:nvSpPr>
            <p:spPr bwMode="auto">
              <a:xfrm>
                <a:off x="5086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3" name="Freeform 31"/>
              <p:cNvSpPr>
                <a:spLocks/>
              </p:cNvSpPr>
              <p:nvPr/>
            </p:nvSpPr>
            <p:spPr bwMode="auto">
              <a:xfrm flipH="1">
                <a:off x="4488" y="1377"/>
                <a:ext cx="230" cy="77"/>
              </a:xfrm>
              <a:custGeom>
                <a:avLst/>
                <a:gdLst>
                  <a:gd name="T0" fmla="*/ 0 w 681"/>
                  <a:gd name="T1" fmla="*/ 0 h 318"/>
                  <a:gd name="T2" fmla="*/ 19 w 681"/>
                  <a:gd name="T3" fmla="*/ 19 h 318"/>
                  <a:gd name="T4" fmla="*/ 78 w 681"/>
                  <a:gd name="T5" fmla="*/ 19 h 318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318"/>
                  <a:gd name="T11" fmla="*/ 681 w 68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318">
                    <a:moveTo>
                      <a:pt x="0" y="0"/>
                    </a:moveTo>
                    <a:cubicBezTo>
                      <a:pt x="96" y="0"/>
                      <a:pt x="136" y="261"/>
                      <a:pt x="165" y="318"/>
                    </a:cubicBezTo>
                    <a:lnTo>
                      <a:pt x="681" y="318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65" name="Line 32"/>
          <p:cNvSpPr>
            <a:spLocks noChangeShapeType="1"/>
          </p:cNvSpPr>
          <p:nvPr/>
        </p:nvSpPr>
        <p:spPr bwMode="auto">
          <a:xfrm flipV="1">
            <a:off x="6897688" y="1889125"/>
            <a:ext cx="0" cy="8477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0266" name="Oval 33"/>
          <p:cNvSpPr>
            <a:spLocks noChangeArrowheads="1"/>
          </p:cNvSpPr>
          <p:nvPr/>
        </p:nvSpPr>
        <p:spPr bwMode="auto">
          <a:xfrm rot="5400000" flipV="1">
            <a:off x="6870700" y="1858963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10267" name="Oval 34"/>
          <p:cNvSpPr>
            <a:spLocks noChangeArrowheads="1"/>
          </p:cNvSpPr>
          <p:nvPr/>
        </p:nvSpPr>
        <p:spPr bwMode="auto">
          <a:xfrm rot="5400000" flipV="1">
            <a:off x="6870700" y="1571625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69699" name="Rectangle 35"/>
          <p:cNvSpPr>
            <a:spLocks noChangeArrowheads="1"/>
          </p:cNvSpPr>
          <p:nvPr/>
        </p:nvSpPr>
        <p:spPr bwMode="auto">
          <a:xfrm>
            <a:off x="7085013" y="2052638"/>
            <a:ext cx="10223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80000"/>
              </a:lnSpc>
            </a:pPr>
            <a:r>
              <a:rPr lang="en-US" altLang="ko-KR" sz="16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increasing</a:t>
            </a:r>
            <a: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/>
            </a:r>
            <a:br>
              <a:rPr lang="en-US" altLang="ko-KR" sz="20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</a:b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10269" name="Rectangle 36"/>
          <p:cNvSpPr>
            <a:spLocks noChangeArrowheads="1"/>
          </p:cNvSpPr>
          <p:nvPr/>
        </p:nvSpPr>
        <p:spPr bwMode="auto">
          <a:xfrm>
            <a:off x="7535863" y="1243013"/>
            <a:ext cx="350837" cy="427037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</a:p>
        </p:txBody>
      </p: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8443913" y="1638300"/>
            <a:ext cx="577850" cy="1057275"/>
            <a:chOff x="5319" y="1032"/>
            <a:chExt cx="364" cy="666"/>
          </a:xfrm>
        </p:grpSpPr>
        <p:sp>
          <p:nvSpPr>
            <p:cNvPr id="10305" name="Text Box 54"/>
            <p:cNvSpPr txBox="1">
              <a:spLocks noChangeArrowheads="1"/>
            </p:cNvSpPr>
            <p:nvPr/>
          </p:nvSpPr>
          <p:spPr bwMode="auto">
            <a:xfrm>
              <a:off x="5319" y="1032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–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0306" name="Rectangle 37"/>
            <p:cNvSpPr>
              <a:spLocks noChangeArrowheads="1"/>
            </p:cNvSpPr>
            <p:nvPr/>
          </p:nvSpPr>
          <p:spPr bwMode="auto">
            <a:xfrm>
              <a:off x="5420" y="1269"/>
              <a:ext cx="263" cy="269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ShelleyAndante BT" pitchFamily="66" charset="0"/>
                </a:rPr>
                <a:t>E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10307" name="Line 41"/>
            <p:cNvSpPr>
              <a:spLocks noChangeShapeType="1"/>
            </p:cNvSpPr>
            <p:nvPr/>
          </p:nvSpPr>
          <p:spPr bwMode="auto">
            <a:xfrm rot="-5400000" flipH="1" flipV="1">
              <a:off x="5283" y="1403"/>
              <a:ext cx="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lg" len="lg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8" name="Text Box 55"/>
            <p:cNvSpPr txBox="1">
              <a:spLocks noChangeArrowheads="1"/>
            </p:cNvSpPr>
            <p:nvPr/>
          </p:nvSpPr>
          <p:spPr bwMode="auto">
            <a:xfrm>
              <a:off x="5319" y="1492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–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10271" name="Rectangle 57"/>
          <p:cNvSpPr>
            <a:spLocks noChangeArrowheads="1"/>
          </p:cNvSpPr>
          <p:nvPr/>
        </p:nvSpPr>
        <p:spPr bwMode="auto">
          <a:xfrm>
            <a:off x="6873875" y="1757363"/>
            <a:ext cx="323850" cy="393700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b</a:t>
            </a:r>
          </a:p>
        </p:txBody>
      </p:sp>
      <p:sp>
        <p:nvSpPr>
          <p:cNvPr id="10272" name="Rectangle 58"/>
          <p:cNvSpPr>
            <a:spLocks noChangeArrowheads="1"/>
          </p:cNvSpPr>
          <p:nvPr/>
        </p:nvSpPr>
        <p:spPr bwMode="auto">
          <a:xfrm>
            <a:off x="6873875" y="1260475"/>
            <a:ext cx="317500" cy="393700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a</a:t>
            </a:r>
          </a:p>
        </p:txBody>
      </p:sp>
      <p:sp>
        <p:nvSpPr>
          <p:cNvPr id="369723" name="Rectangle 59"/>
          <p:cNvSpPr>
            <a:spLocks noChangeArrowheads="1"/>
          </p:cNvSpPr>
          <p:nvPr/>
        </p:nvSpPr>
        <p:spPr bwMode="auto">
          <a:xfrm>
            <a:off x="179388" y="2700338"/>
            <a:ext cx="57578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i="1">
                <a:solidFill>
                  <a:srgbClr val="000066"/>
                </a:solidFill>
              </a:rPr>
              <a:t>Initially</a:t>
            </a:r>
            <a:r>
              <a:rPr lang="en-ZA">
                <a:solidFill>
                  <a:srgbClr val="000066"/>
                </a:solidFill>
              </a:rPr>
              <a:t>, however, it acts to oppose the increasing current through it.</a:t>
            </a:r>
            <a:endParaRPr lang="en-ZA" i="1">
              <a:solidFill>
                <a:srgbClr val="000066"/>
              </a:solidFill>
            </a:endParaRPr>
          </a:p>
        </p:txBody>
      </p:sp>
      <p:sp>
        <p:nvSpPr>
          <p:cNvPr id="10274" name="Rectangle 62"/>
          <p:cNvSpPr>
            <a:spLocks noChangeArrowheads="1"/>
          </p:cNvSpPr>
          <p:nvPr/>
        </p:nvSpPr>
        <p:spPr bwMode="auto">
          <a:xfrm>
            <a:off x="5915025" y="1951038"/>
            <a:ext cx="307975" cy="427037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>
                <a:solidFill>
                  <a:srgbClr val="000066"/>
                </a:solidFill>
                <a:latin typeface="ShelleyAndante BT" pitchFamily="66" charset="0"/>
              </a:rPr>
              <a:t>E</a:t>
            </a:r>
            <a:endParaRPr lang="en-ZA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9729" name="Rectangle 65"/>
          <p:cNvSpPr>
            <a:spLocks noChangeArrowheads="1"/>
          </p:cNvSpPr>
          <p:nvPr/>
        </p:nvSpPr>
        <p:spPr bwMode="auto">
          <a:xfrm>
            <a:off x="179388" y="3657600"/>
            <a:ext cx="49911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Applying Kirchhoff’s loop law:</a:t>
            </a:r>
          </a:p>
        </p:txBody>
      </p:sp>
      <p:grpSp>
        <p:nvGrpSpPr>
          <p:cNvPr id="11" name="Group 95"/>
          <p:cNvGrpSpPr>
            <a:grpSpLocks/>
          </p:cNvGrpSpPr>
          <p:nvPr/>
        </p:nvGrpSpPr>
        <p:grpSpPr bwMode="auto">
          <a:xfrm>
            <a:off x="5470525" y="3903663"/>
            <a:ext cx="3541713" cy="2457450"/>
            <a:chOff x="3446" y="2459"/>
            <a:chExt cx="2231" cy="1548"/>
          </a:xfrm>
        </p:grpSpPr>
        <p:sp>
          <p:nvSpPr>
            <p:cNvPr id="10300" name="Line 71"/>
            <p:cNvSpPr>
              <a:spLocks noChangeShapeType="1"/>
            </p:cNvSpPr>
            <p:nvPr/>
          </p:nvSpPr>
          <p:spPr bwMode="auto">
            <a:xfrm flipV="1">
              <a:off x="3783" y="2590"/>
              <a:ext cx="0" cy="1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0301" name="Rectangle 72"/>
            <p:cNvSpPr>
              <a:spLocks noChangeArrowheads="1"/>
            </p:cNvSpPr>
            <p:nvPr/>
          </p:nvSpPr>
          <p:spPr bwMode="auto">
            <a:xfrm>
              <a:off x="3446" y="2459"/>
              <a:ext cx="33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10302" name="Line 73"/>
            <p:cNvSpPr>
              <a:spLocks noChangeShapeType="1"/>
            </p:cNvSpPr>
            <p:nvPr/>
          </p:nvSpPr>
          <p:spPr bwMode="auto">
            <a:xfrm>
              <a:off x="3747" y="3760"/>
              <a:ext cx="1843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0303" name="Rectangle 74"/>
            <p:cNvSpPr>
              <a:spLocks noChangeArrowheads="1"/>
            </p:cNvSpPr>
            <p:nvPr/>
          </p:nvSpPr>
          <p:spPr bwMode="auto">
            <a:xfrm>
              <a:off x="5359" y="3717"/>
              <a:ext cx="318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200" b="1" i="1">
                  <a:solidFill>
                    <a:srgbClr val="000066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10304" name="Rectangle 75"/>
            <p:cNvSpPr>
              <a:spLocks noChangeArrowheads="1"/>
            </p:cNvSpPr>
            <p:nvPr/>
          </p:nvSpPr>
          <p:spPr bwMode="auto">
            <a:xfrm>
              <a:off x="3497" y="3714"/>
              <a:ext cx="323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Font typeface="Arial" charset="0"/>
                <a:buNone/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12" name="Group 79"/>
          <p:cNvGrpSpPr>
            <a:grpSpLocks/>
          </p:cNvGrpSpPr>
          <p:nvPr/>
        </p:nvGrpSpPr>
        <p:grpSpPr bwMode="auto">
          <a:xfrm>
            <a:off x="7743825" y="5907088"/>
            <a:ext cx="600075" cy="427037"/>
            <a:chOff x="3376" y="3668"/>
            <a:chExt cx="400" cy="285"/>
          </a:xfrm>
        </p:grpSpPr>
        <p:sp>
          <p:nvSpPr>
            <p:cNvPr id="10298" name="Rectangle 80"/>
            <p:cNvSpPr>
              <a:spLocks noChangeArrowheads="1"/>
            </p:cNvSpPr>
            <p:nvPr/>
          </p:nvSpPr>
          <p:spPr bwMode="auto">
            <a:xfrm>
              <a:off x="3376" y="3668"/>
              <a:ext cx="400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3</a:t>
              </a: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</a:t>
              </a:r>
            </a:p>
          </p:txBody>
        </p:sp>
        <p:sp>
          <p:nvSpPr>
            <p:cNvPr id="10299" name="Line 81"/>
            <p:cNvSpPr>
              <a:spLocks noChangeShapeType="1"/>
            </p:cNvSpPr>
            <p:nvPr/>
          </p:nvSpPr>
          <p:spPr bwMode="auto">
            <a:xfrm>
              <a:off x="3633" y="3706"/>
              <a:ext cx="0" cy="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3" name="Group 82"/>
          <p:cNvGrpSpPr>
            <a:grpSpLocks/>
          </p:cNvGrpSpPr>
          <p:nvPr/>
        </p:nvGrpSpPr>
        <p:grpSpPr bwMode="auto">
          <a:xfrm>
            <a:off x="7042150" y="5907088"/>
            <a:ext cx="600075" cy="427037"/>
            <a:chOff x="2908" y="3668"/>
            <a:chExt cx="400" cy="285"/>
          </a:xfrm>
        </p:grpSpPr>
        <p:sp>
          <p:nvSpPr>
            <p:cNvPr id="10296" name="Rectangle 83"/>
            <p:cNvSpPr>
              <a:spLocks noChangeArrowheads="1"/>
            </p:cNvSpPr>
            <p:nvPr/>
          </p:nvSpPr>
          <p:spPr bwMode="auto">
            <a:xfrm>
              <a:off x="2908" y="3668"/>
              <a:ext cx="400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2</a:t>
              </a: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  <a:sym typeface="Symbol" pitchFamily="18" charset="2"/>
                </a:rPr>
                <a:t></a:t>
              </a:r>
            </a:p>
          </p:txBody>
        </p:sp>
        <p:sp>
          <p:nvSpPr>
            <p:cNvPr id="10297" name="Line 84"/>
            <p:cNvSpPr>
              <a:spLocks noChangeShapeType="1"/>
            </p:cNvSpPr>
            <p:nvPr/>
          </p:nvSpPr>
          <p:spPr bwMode="auto">
            <a:xfrm>
              <a:off x="3159" y="3706"/>
              <a:ext cx="0" cy="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69749" name="Line 85"/>
          <p:cNvSpPr>
            <a:spLocks noChangeShapeType="1"/>
          </p:cNvSpPr>
          <p:nvPr/>
        </p:nvSpPr>
        <p:spPr bwMode="auto">
          <a:xfrm rot="16200000" flipV="1">
            <a:off x="7434263" y="3121025"/>
            <a:ext cx="0" cy="2867025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14" name="Group 86"/>
          <p:cNvGrpSpPr>
            <a:grpSpLocks/>
          </p:cNvGrpSpPr>
          <p:nvPr/>
        </p:nvGrpSpPr>
        <p:grpSpPr bwMode="auto">
          <a:xfrm>
            <a:off x="5367338" y="4270375"/>
            <a:ext cx="669925" cy="528638"/>
            <a:chOff x="3045" y="2744"/>
            <a:chExt cx="422" cy="333"/>
          </a:xfrm>
        </p:grpSpPr>
        <p:sp>
          <p:nvSpPr>
            <p:cNvPr id="10294" name="Rectangle 67"/>
            <p:cNvSpPr>
              <a:spLocks noChangeArrowheads="1"/>
            </p:cNvSpPr>
            <p:nvPr/>
          </p:nvSpPr>
          <p:spPr bwMode="auto">
            <a:xfrm>
              <a:off x="3045" y="2744"/>
              <a:ext cx="418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2600" b="1" baseline="30000">
                  <a:solidFill>
                    <a:srgbClr val="000066"/>
                  </a:solidFill>
                  <a:latin typeface="ShelleyAndante BT" pitchFamily="66" charset="0"/>
                </a:rPr>
                <a:t>E</a:t>
              </a:r>
              <a:r>
                <a:rPr lang="en-US" sz="2600" b="1">
                  <a:solidFill>
                    <a:srgbClr val="000066"/>
                  </a:solidFill>
                  <a:latin typeface="Times New Roman" pitchFamily="18" charset="0"/>
                </a:rPr>
                <a:t>/</a:t>
              </a:r>
              <a:r>
                <a:rPr lang="en-US" sz="2600" b="1" i="1" baseline="-25000">
                  <a:solidFill>
                    <a:srgbClr val="000066"/>
                  </a:solidFill>
                  <a:latin typeface="Times New Roman" pitchFamily="18" charset="0"/>
                </a:rPr>
                <a:t>R</a:t>
              </a:r>
              <a:endParaRPr lang="en-ZA" sz="2600" b="1" i="1" baseline="-2500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10295" name="Line 68"/>
            <p:cNvSpPr>
              <a:spLocks noChangeShapeType="1"/>
            </p:cNvSpPr>
            <p:nvPr/>
          </p:nvSpPr>
          <p:spPr bwMode="auto">
            <a:xfrm rot="-5400000">
              <a:off x="3446" y="2902"/>
              <a:ext cx="0" cy="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15" name="Group 93"/>
          <p:cNvGrpSpPr>
            <a:grpSpLocks/>
          </p:cNvGrpSpPr>
          <p:nvPr/>
        </p:nvGrpSpPr>
        <p:grpSpPr bwMode="auto">
          <a:xfrm>
            <a:off x="4997450" y="4759325"/>
            <a:ext cx="1960563" cy="1574800"/>
            <a:chOff x="3148" y="2998"/>
            <a:chExt cx="1235" cy="992"/>
          </a:xfrm>
        </p:grpSpPr>
        <p:sp>
          <p:nvSpPr>
            <p:cNvPr id="10286" name="Rectangle 92"/>
            <p:cNvSpPr>
              <a:spLocks noChangeArrowheads="1"/>
            </p:cNvSpPr>
            <p:nvPr/>
          </p:nvSpPr>
          <p:spPr bwMode="auto">
            <a:xfrm>
              <a:off x="3148" y="2998"/>
              <a:ext cx="629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ZA" sz="1800" b="1">
                  <a:solidFill>
                    <a:srgbClr val="000066"/>
                  </a:solidFill>
                  <a:latin typeface="Times New Roman" pitchFamily="18" charset="0"/>
                </a:rPr>
                <a:t>0.63</a:t>
              </a:r>
              <a:r>
                <a:rPr lang="en-ZA" sz="1800" b="1" baseline="30000">
                  <a:solidFill>
                    <a:srgbClr val="000066"/>
                  </a:solidFill>
                  <a:latin typeface="Times New Roman" pitchFamily="18" charset="0"/>
                </a:rPr>
                <a:t> </a:t>
              </a:r>
              <a:r>
                <a:rPr lang="en-US" sz="2600" b="1" baseline="30000">
                  <a:solidFill>
                    <a:srgbClr val="000066"/>
                  </a:solidFill>
                  <a:latin typeface="ShelleyAndante BT" pitchFamily="66" charset="0"/>
                </a:rPr>
                <a:t>E</a:t>
              </a:r>
              <a:r>
                <a:rPr lang="en-US" sz="2600" b="1">
                  <a:solidFill>
                    <a:srgbClr val="000066"/>
                  </a:solidFill>
                  <a:latin typeface="Times New Roman" pitchFamily="18" charset="0"/>
                </a:rPr>
                <a:t>/</a:t>
              </a:r>
              <a:r>
                <a:rPr lang="en-US" sz="2600" b="1" i="1" baseline="-25000">
                  <a:solidFill>
                    <a:srgbClr val="000066"/>
                  </a:solidFill>
                  <a:latin typeface="Times New Roman" pitchFamily="18" charset="0"/>
                </a:rPr>
                <a:t>R</a:t>
              </a:r>
              <a:endParaRPr lang="en-ZA" sz="2600" b="1" i="1" baseline="-2500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grpSp>
          <p:nvGrpSpPr>
            <p:cNvPr id="10287" name="Group 87"/>
            <p:cNvGrpSpPr>
              <a:grpSpLocks/>
            </p:cNvGrpSpPr>
            <p:nvPr/>
          </p:nvGrpSpPr>
          <p:grpSpPr bwMode="auto">
            <a:xfrm>
              <a:off x="3779" y="3095"/>
              <a:ext cx="500" cy="663"/>
              <a:chOff x="2169" y="3282"/>
              <a:chExt cx="578" cy="457"/>
            </a:xfrm>
          </p:grpSpPr>
          <p:sp>
            <p:nvSpPr>
              <p:cNvPr id="10292" name="Line 88"/>
              <p:cNvSpPr>
                <a:spLocks noChangeShapeType="1"/>
              </p:cNvSpPr>
              <p:nvPr/>
            </p:nvSpPr>
            <p:spPr bwMode="auto">
              <a:xfrm rot="16200000" flipV="1">
                <a:off x="2458" y="3051"/>
                <a:ext cx="0" cy="57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10293" name="Line 89"/>
              <p:cNvSpPr>
                <a:spLocks noChangeShapeType="1"/>
              </p:cNvSpPr>
              <p:nvPr/>
            </p:nvSpPr>
            <p:spPr bwMode="auto">
              <a:xfrm flipV="1">
                <a:off x="2683" y="3282"/>
                <a:ext cx="0" cy="45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10288" name="Group 76"/>
            <p:cNvGrpSpPr>
              <a:grpSpLocks/>
            </p:cNvGrpSpPr>
            <p:nvPr/>
          </p:nvGrpSpPr>
          <p:grpSpPr bwMode="auto">
            <a:xfrm>
              <a:off x="4005" y="3721"/>
              <a:ext cx="378" cy="269"/>
              <a:chOff x="2452" y="3668"/>
              <a:chExt cx="400" cy="285"/>
            </a:xfrm>
          </p:grpSpPr>
          <p:sp>
            <p:nvSpPr>
              <p:cNvPr id="10290" name="Rectangle 77"/>
              <p:cNvSpPr>
                <a:spLocks noChangeArrowheads="1"/>
              </p:cNvSpPr>
              <p:nvPr/>
            </p:nvSpPr>
            <p:spPr bwMode="auto">
              <a:xfrm>
                <a:off x="2452" y="3668"/>
                <a:ext cx="400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ZA" sz="2000" b="1" i="1">
                    <a:solidFill>
                      <a:srgbClr val="000066"/>
                    </a:solidFill>
                    <a:latin typeface="Times New Roman" pitchFamily="18" charset="0"/>
                    <a:sym typeface="Symbol" pitchFamily="18" charset="2"/>
                  </a:rPr>
                  <a:t></a:t>
                </a:r>
              </a:p>
            </p:txBody>
          </p:sp>
          <p:sp>
            <p:nvSpPr>
              <p:cNvPr id="10291" name="Line 78"/>
              <p:cNvSpPr>
                <a:spLocks noChangeShapeType="1"/>
              </p:cNvSpPr>
              <p:nvPr/>
            </p:nvSpPr>
            <p:spPr bwMode="auto">
              <a:xfrm>
                <a:off x="2685" y="3706"/>
                <a:ext cx="0" cy="5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sp>
          <p:nvSpPr>
            <p:cNvPr id="10289" name="Line 91"/>
            <p:cNvSpPr>
              <a:spLocks noChangeShapeType="1"/>
            </p:cNvSpPr>
            <p:nvPr/>
          </p:nvSpPr>
          <p:spPr bwMode="auto">
            <a:xfrm rot="-5400000">
              <a:off x="3782" y="3158"/>
              <a:ext cx="0" cy="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69733" name="Freeform 69"/>
          <p:cNvSpPr>
            <a:spLocks/>
          </p:cNvSpPr>
          <p:nvPr/>
        </p:nvSpPr>
        <p:spPr bwMode="auto">
          <a:xfrm flipV="1">
            <a:off x="5995988" y="4595813"/>
            <a:ext cx="2565400" cy="1365250"/>
          </a:xfrm>
          <a:custGeom>
            <a:avLst/>
            <a:gdLst>
              <a:gd name="T0" fmla="*/ 0 w 1774"/>
              <a:gd name="T1" fmla="*/ 0 h 928"/>
              <a:gd name="T2" fmla="*/ 2147483647 w 1774"/>
              <a:gd name="T3" fmla="*/ 2008521287 h 928"/>
              <a:gd name="T4" fmla="*/ 0 60000 65536"/>
              <a:gd name="T5" fmla="*/ 0 60000 65536"/>
              <a:gd name="T6" fmla="*/ 0 w 1774"/>
              <a:gd name="T7" fmla="*/ 0 h 928"/>
              <a:gd name="T8" fmla="*/ 1774 w 1774"/>
              <a:gd name="T9" fmla="*/ 928 h 9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74" h="928">
                <a:moveTo>
                  <a:pt x="0" y="0"/>
                </a:moveTo>
                <a:cubicBezTo>
                  <a:pt x="280" y="638"/>
                  <a:pt x="762" y="908"/>
                  <a:pt x="1774" y="928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0283" name="Rectangle 9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2222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aphicFrame>
        <p:nvGraphicFramePr>
          <p:cNvPr id="369760" name="Object 10"/>
          <p:cNvGraphicFramePr>
            <a:graphicFrameLocks noChangeAspect="1"/>
          </p:cNvGraphicFramePr>
          <p:nvPr/>
        </p:nvGraphicFramePr>
        <p:xfrm>
          <a:off x="1563688" y="4191000"/>
          <a:ext cx="21844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4" imgW="2184400" imgH="609600" progId="Equation.DSMT4">
                  <p:embed/>
                </p:oleObj>
              </mc:Choice>
              <mc:Fallback>
                <p:oleObj name="Equation" r:id="rId4" imgW="2184400" imgH="6096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688" y="4191000"/>
                        <a:ext cx="2184400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762" name="Rectangle 98"/>
          <p:cNvSpPr>
            <a:spLocks noChangeArrowheads="1"/>
          </p:cNvSpPr>
          <p:nvPr/>
        </p:nvSpPr>
        <p:spPr bwMode="auto">
          <a:xfrm>
            <a:off x="179388" y="4868863"/>
            <a:ext cx="49911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solving which for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>
                <a:solidFill>
                  <a:srgbClr val="000066"/>
                </a:solidFill>
              </a:rPr>
              <a:t> we get:</a:t>
            </a:r>
          </a:p>
        </p:txBody>
      </p:sp>
      <p:graphicFrame>
        <p:nvGraphicFramePr>
          <p:cNvPr id="369765" name="Object 11"/>
          <p:cNvGraphicFramePr>
            <a:graphicFrameLocks noChangeAspect="1"/>
          </p:cNvGraphicFramePr>
          <p:nvPr/>
        </p:nvGraphicFramePr>
        <p:xfrm>
          <a:off x="1835150" y="5524500"/>
          <a:ext cx="1790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Equation" r:id="rId6" imgW="1790700" imgH="635000" progId="Equation.DSMT4">
                  <p:embed/>
                </p:oleObj>
              </mc:Choice>
              <mc:Fallback>
                <p:oleObj name="Equation" r:id="rId6" imgW="1790700" imgH="6350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524500"/>
                        <a:ext cx="17907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766" name="Rectangle 102"/>
          <p:cNvSpPr>
            <a:spLocks noChangeArrowheads="1"/>
          </p:cNvSpPr>
          <p:nvPr/>
        </p:nvSpPr>
        <p:spPr bwMode="auto">
          <a:xfrm>
            <a:off x="1736725" y="5503863"/>
            <a:ext cx="1965325" cy="744537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9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9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9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36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80" grpId="0" animBg="1"/>
      <p:bldP spid="369699" grpId="0"/>
      <p:bldP spid="369723" grpId="0"/>
      <p:bldP spid="369729" grpId="0"/>
      <p:bldP spid="369749" grpId="0" animBg="1"/>
      <p:bldP spid="369733" grpId="0" animBg="1"/>
      <p:bldP spid="369762" grpId="0"/>
      <p:bldP spid="3697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1234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12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798D72-EF1C-491B-ACAD-7C308DDEFC8D}" type="slidenum">
              <a:rPr lang="en-ZA" smtClean="0">
                <a:cs typeface="Arial" charset="0"/>
              </a:rPr>
              <a:pPr/>
              <a:t>14</a:t>
            </a:fld>
            <a:endParaRPr lang="en-ZA" smtClean="0">
              <a:cs typeface="Arial" charset="0"/>
            </a:endParaRPr>
          </a:p>
        </p:txBody>
      </p:sp>
      <p:sp>
        <p:nvSpPr>
          <p:cNvPr id="123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INDUCTORS vs CAPACITORS</a:t>
            </a:r>
          </a:p>
        </p:txBody>
      </p:sp>
      <p:graphicFrame>
        <p:nvGraphicFramePr>
          <p:cNvPr id="374787" name="Group 3"/>
          <p:cNvGraphicFramePr>
            <a:graphicFrameLocks noGrp="1"/>
          </p:cNvGraphicFramePr>
          <p:nvPr/>
        </p:nvGraphicFramePr>
        <p:xfrm>
          <a:off x="236538" y="1365250"/>
          <a:ext cx="8670925" cy="4970465"/>
        </p:xfrm>
        <a:graphic>
          <a:graphicData uri="http://schemas.openxmlformats.org/drawingml/2006/table">
            <a:tbl>
              <a:tblPr/>
              <a:tblGrid>
                <a:gridCol w="4335462"/>
                <a:gridCol w="4335463"/>
              </a:tblGrid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CAPACITOR</a:t>
                      </a: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INDUCTOR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76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68421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424113" algn="l"/>
                        </a:tabLst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67025" algn="l"/>
                        </a:tabLst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4809" name="Rectangle 25"/>
          <p:cNvSpPr>
            <a:spLocks noChangeArrowheads="1"/>
          </p:cNvSpPr>
          <p:nvPr/>
        </p:nvSpPr>
        <p:spPr bwMode="auto">
          <a:xfrm>
            <a:off x="5649913" y="2457450"/>
            <a:ext cx="246062" cy="2778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600" baseline="30000">
                <a:solidFill>
                  <a:srgbClr val="000066"/>
                </a:solidFill>
              </a:rPr>
              <a:t>2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862888" y="3681413"/>
            <a:ext cx="908050" cy="206375"/>
            <a:chOff x="7990" y="8874"/>
            <a:chExt cx="1431" cy="533"/>
          </a:xfrm>
        </p:grpSpPr>
        <p:sp>
          <p:nvSpPr>
            <p:cNvPr id="12390" name="Freeform 27"/>
            <p:cNvSpPr>
              <a:spLocks/>
            </p:cNvSpPr>
            <p:nvPr/>
          </p:nvSpPr>
          <p:spPr bwMode="auto">
            <a:xfrm>
              <a:off x="8392" y="8874"/>
              <a:ext cx="631" cy="533"/>
            </a:xfrm>
            <a:custGeom>
              <a:avLst/>
              <a:gdLst>
                <a:gd name="T0" fmla="*/ 0 w 915"/>
                <a:gd name="T1" fmla="*/ 2 h 682"/>
                <a:gd name="T2" fmla="*/ 54 w 915"/>
                <a:gd name="T3" fmla="*/ 417 h 682"/>
                <a:gd name="T4" fmla="*/ 106 w 915"/>
                <a:gd name="T5" fmla="*/ 2 h 682"/>
                <a:gd name="T6" fmla="*/ 163 w 915"/>
                <a:gd name="T7" fmla="*/ 413 h 682"/>
                <a:gd name="T8" fmla="*/ 217 w 915"/>
                <a:gd name="T9" fmla="*/ 2 h 682"/>
                <a:gd name="T10" fmla="*/ 270 w 915"/>
                <a:gd name="T11" fmla="*/ 415 h 682"/>
                <a:gd name="T12" fmla="*/ 326 w 915"/>
                <a:gd name="T13" fmla="*/ 2 h 682"/>
                <a:gd name="T14" fmla="*/ 380 w 915"/>
                <a:gd name="T15" fmla="*/ 415 h 682"/>
                <a:gd name="T16" fmla="*/ 433 w 915"/>
                <a:gd name="T17" fmla="*/ 3 h 6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5"/>
                <a:gd name="T28" fmla="*/ 0 h 682"/>
                <a:gd name="T29" fmla="*/ 915 w 915"/>
                <a:gd name="T30" fmla="*/ 682 h 6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5" h="682">
                  <a:moveTo>
                    <a:pt x="0" y="3"/>
                  </a:moveTo>
                  <a:cubicBezTo>
                    <a:pt x="115" y="3"/>
                    <a:pt x="225" y="682"/>
                    <a:pt x="113" y="682"/>
                  </a:cubicBezTo>
                  <a:cubicBezTo>
                    <a:pt x="1" y="682"/>
                    <a:pt x="114" y="4"/>
                    <a:pt x="223" y="3"/>
                  </a:cubicBezTo>
                  <a:cubicBezTo>
                    <a:pt x="332" y="2"/>
                    <a:pt x="456" y="677"/>
                    <a:pt x="342" y="677"/>
                  </a:cubicBezTo>
                  <a:cubicBezTo>
                    <a:pt x="228" y="677"/>
                    <a:pt x="341" y="3"/>
                    <a:pt x="456" y="3"/>
                  </a:cubicBezTo>
                  <a:cubicBezTo>
                    <a:pt x="571" y="3"/>
                    <a:pt x="677" y="679"/>
                    <a:pt x="569" y="679"/>
                  </a:cubicBezTo>
                  <a:cubicBezTo>
                    <a:pt x="461" y="679"/>
                    <a:pt x="575" y="6"/>
                    <a:pt x="686" y="3"/>
                  </a:cubicBezTo>
                  <a:cubicBezTo>
                    <a:pt x="797" y="0"/>
                    <a:pt x="915" y="679"/>
                    <a:pt x="799" y="679"/>
                  </a:cubicBezTo>
                  <a:cubicBezTo>
                    <a:pt x="683" y="679"/>
                    <a:pt x="794" y="5"/>
                    <a:pt x="910" y="5"/>
                  </a:cubicBez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1" name="Freeform 28"/>
            <p:cNvSpPr>
              <a:spLocks/>
            </p:cNvSpPr>
            <p:nvPr/>
          </p:nvSpPr>
          <p:spPr bwMode="auto">
            <a:xfrm>
              <a:off x="9023" y="8878"/>
              <a:ext cx="398" cy="248"/>
            </a:xfrm>
            <a:custGeom>
              <a:avLst/>
              <a:gdLst>
                <a:gd name="T0" fmla="*/ 0 w 681"/>
                <a:gd name="T1" fmla="*/ 0 h 318"/>
                <a:gd name="T2" fmla="*/ 56 w 681"/>
                <a:gd name="T3" fmla="*/ 193 h 318"/>
                <a:gd name="T4" fmla="*/ 233 w 681"/>
                <a:gd name="T5" fmla="*/ 193 h 318"/>
                <a:gd name="T6" fmla="*/ 0 60000 65536"/>
                <a:gd name="T7" fmla="*/ 0 60000 65536"/>
                <a:gd name="T8" fmla="*/ 0 60000 65536"/>
                <a:gd name="T9" fmla="*/ 0 w 681"/>
                <a:gd name="T10" fmla="*/ 0 h 318"/>
                <a:gd name="T11" fmla="*/ 681 w 681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1" h="318">
                  <a:moveTo>
                    <a:pt x="0" y="0"/>
                  </a:moveTo>
                  <a:cubicBezTo>
                    <a:pt x="96" y="0"/>
                    <a:pt x="136" y="261"/>
                    <a:pt x="165" y="318"/>
                  </a:cubicBezTo>
                  <a:lnTo>
                    <a:pt x="681" y="318"/>
                  </a:ln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" name="Freeform 29"/>
            <p:cNvSpPr>
              <a:spLocks/>
            </p:cNvSpPr>
            <p:nvPr/>
          </p:nvSpPr>
          <p:spPr bwMode="auto">
            <a:xfrm flipH="1">
              <a:off x="7990" y="8878"/>
              <a:ext cx="398" cy="248"/>
            </a:xfrm>
            <a:custGeom>
              <a:avLst/>
              <a:gdLst>
                <a:gd name="T0" fmla="*/ 0 w 681"/>
                <a:gd name="T1" fmla="*/ 0 h 318"/>
                <a:gd name="T2" fmla="*/ 56 w 681"/>
                <a:gd name="T3" fmla="*/ 193 h 318"/>
                <a:gd name="T4" fmla="*/ 233 w 681"/>
                <a:gd name="T5" fmla="*/ 193 h 318"/>
                <a:gd name="T6" fmla="*/ 0 60000 65536"/>
                <a:gd name="T7" fmla="*/ 0 60000 65536"/>
                <a:gd name="T8" fmla="*/ 0 60000 65536"/>
                <a:gd name="T9" fmla="*/ 0 w 681"/>
                <a:gd name="T10" fmla="*/ 0 h 318"/>
                <a:gd name="T11" fmla="*/ 681 w 681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1" h="318">
                  <a:moveTo>
                    <a:pt x="0" y="0"/>
                  </a:moveTo>
                  <a:cubicBezTo>
                    <a:pt x="96" y="0"/>
                    <a:pt x="136" y="261"/>
                    <a:pt x="165" y="318"/>
                  </a:cubicBezTo>
                  <a:lnTo>
                    <a:pt x="681" y="318"/>
                  </a:ln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68" name="Group 30"/>
          <p:cNvGrpSpPr>
            <a:grpSpLocks/>
          </p:cNvGrpSpPr>
          <p:nvPr/>
        </p:nvGrpSpPr>
        <p:grpSpPr bwMode="auto">
          <a:xfrm>
            <a:off x="3578225" y="3633788"/>
            <a:ext cx="568325" cy="288925"/>
            <a:chOff x="2987" y="3672"/>
            <a:chExt cx="358" cy="182"/>
          </a:xfrm>
        </p:grpSpPr>
        <p:sp>
          <p:nvSpPr>
            <p:cNvPr id="12386" name="Line 31"/>
            <p:cNvSpPr>
              <a:spLocks noChangeShapeType="1"/>
            </p:cNvSpPr>
            <p:nvPr/>
          </p:nvSpPr>
          <p:spPr bwMode="auto">
            <a:xfrm>
              <a:off x="2987" y="3763"/>
              <a:ext cx="152" cy="0"/>
            </a:xfrm>
            <a:prstGeom prst="line">
              <a:avLst/>
            </a:pr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2387" name="Line 32"/>
            <p:cNvSpPr>
              <a:spLocks noChangeShapeType="1"/>
            </p:cNvSpPr>
            <p:nvPr/>
          </p:nvSpPr>
          <p:spPr bwMode="auto">
            <a:xfrm>
              <a:off x="3193" y="3763"/>
              <a:ext cx="152" cy="0"/>
            </a:xfrm>
            <a:prstGeom prst="line">
              <a:avLst/>
            </a:pr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2388" name="Line 33"/>
            <p:cNvSpPr>
              <a:spLocks noChangeShapeType="1"/>
            </p:cNvSpPr>
            <p:nvPr/>
          </p:nvSpPr>
          <p:spPr bwMode="auto">
            <a:xfrm>
              <a:off x="3140" y="3672"/>
              <a:ext cx="0" cy="182"/>
            </a:xfrm>
            <a:prstGeom prst="line">
              <a:avLst/>
            </a:prstGeom>
            <a:noFill/>
            <a:ln w="31750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2389" name="Line 34"/>
            <p:cNvSpPr>
              <a:spLocks noChangeShapeType="1"/>
            </p:cNvSpPr>
            <p:nvPr/>
          </p:nvSpPr>
          <p:spPr bwMode="auto">
            <a:xfrm>
              <a:off x="3192" y="3672"/>
              <a:ext cx="0" cy="182"/>
            </a:xfrm>
            <a:prstGeom prst="line">
              <a:avLst/>
            </a:prstGeom>
            <a:noFill/>
            <a:ln w="31750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aphicFrame>
        <p:nvGraphicFramePr>
          <p:cNvPr id="12330" name="Object 42"/>
          <p:cNvGraphicFramePr>
            <a:graphicFrameLocks noChangeAspect="1"/>
          </p:cNvGraphicFramePr>
          <p:nvPr/>
        </p:nvGraphicFramePr>
        <p:xfrm>
          <a:off x="3490913" y="2168525"/>
          <a:ext cx="901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0" name="Equation" r:id="rId4" imgW="901309" imgH="558558" progId="Equation.DSMT4">
                  <p:embed/>
                </p:oleObj>
              </mc:Choice>
              <mc:Fallback>
                <p:oleObj name="Equation" r:id="rId4" imgW="901309" imgH="558558" progId="Equation.DSMT4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3" y="2168525"/>
                        <a:ext cx="901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4820" name="Object 43"/>
          <p:cNvGraphicFramePr>
            <a:graphicFrameLocks noChangeAspect="1"/>
          </p:cNvGraphicFramePr>
          <p:nvPr/>
        </p:nvGraphicFramePr>
        <p:xfrm>
          <a:off x="7854950" y="2147888"/>
          <a:ext cx="889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1" name="Equation" r:id="rId6" imgW="888614" imgH="571252" progId="Equation.DSMT4">
                  <p:embed/>
                </p:oleObj>
              </mc:Choice>
              <mc:Fallback>
                <p:oleObj name="Equation" r:id="rId6" imgW="888614" imgH="571252" progId="Equation.DSMT4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4950" y="2147888"/>
                        <a:ext cx="889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2" name="Object 44"/>
          <p:cNvGraphicFramePr>
            <a:graphicFrameLocks noChangeAspect="1"/>
          </p:cNvGraphicFramePr>
          <p:nvPr/>
        </p:nvGraphicFramePr>
        <p:xfrm>
          <a:off x="2674938" y="2932113"/>
          <a:ext cx="17113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2" name="Equation" r:id="rId8" imgW="1701800" imgH="558800" progId="Equation.DSMT4">
                  <p:embed/>
                </p:oleObj>
              </mc:Choice>
              <mc:Fallback>
                <p:oleObj name="Equation" r:id="rId8" imgW="1701800" imgH="558800" progId="Equation.DSMT4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4938" y="2932113"/>
                        <a:ext cx="17113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4822" name="Object 45"/>
          <p:cNvGraphicFramePr>
            <a:graphicFrameLocks noChangeAspect="1"/>
          </p:cNvGraphicFramePr>
          <p:nvPr/>
        </p:nvGraphicFramePr>
        <p:xfrm>
          <a:off x="7404100" y="2925763"/>
          <a:ext cx="133985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3" name="Equation" r:id="rId10" imgW="1333440" imgH="558720" progId="Equation.DSMT4">
                  <p:embed/>
                </p:oleObj>
              </mc:Choice>
              <mc:Fallback>
                <p:oleObj name="Equation" r:id="rId10" imgW="1333440" imgH="558720" progId="Equation.DSMT4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100" y="2925763"/>
                        <a:ext cx="1339850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4" name="Object 46"/>
          <p:cNvGraphicFramePr>
            <a:graphicFrameLocks noChangeAspect="1"/>
          </p:cNvGraphicFramePr>
          <p:nvPr/>
        </p:nvGraphicFramePr>
        <p:xfrm>
          <a:off x="3268663" y="5808663"/>
          <a:ext cx="1117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4" name="Equation" r:id="rId12" imgW="1117115" imgH="482391" progId="Equation.DSMT4">
                  <p:embed/>
                </p:oleObj>
              </mc:Choice>
              <mc:Fallback>
                <p:oleObj name="Equation" r:id="rId12" imgW="1117115" imgH="482391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663" y="5808663"/>
                        <a:ext cx="11176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4824" name="Object 47"/>
          <p:cNvGraphicFramePr>
            <a:graphicFrameLocks noChangeAspect="1"/>
          </p:cNvGraphicFramePr>
          <p:nvPr/>
        </p:nvGraphicFramePr>
        <p:xfrm>
          <a:off x="7507288" y="5759450"/>
          <a:ext cx="12319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5" name="Equation" r:id="rId14" imgW="1231366" imgH="533169" progId="Equation.DSMT4">
                  <p:embed/>
                </p:oleObj>
              </mc:Choice>
              <mc:Fallback>
                <p:oleObj name="Equation" r:id="rId14" imgW="1231366" imgH="533169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7288" y="5759450"/>
                        <a:ext cx="12319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4825" name="Object 48"/>
          <p:cNvGraphicFramePr>
            <a:graphicFrameLocks noChangeAspect="1"/>
          </p:cNvGraphicFramePr>
          <p:nvPr/>
        </p:nvGraphicFramePr>
        <p:xfrm>
          <a:off x="6924675" y="5249863"/>
          <a:ext cx="1790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6" name="Equation" r:id="rId16" imgW="1790700" imgH="635000" progId="Equation.DSMT4">
                  <p:embed/>
                </p:oleObj>
              </mc:Choice>
              <mc:Fallback>
                <p:oleObj name="Equation" r:id="rId16" imgW="1790700" imgH="63500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4675" y="5249863"/>
                        <a:ext cx="17907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7" name="Object 49"/>
          <p:cNvGraphicFramePr>
            <a:graphicFrameLocks noChangeAspect="1"/>
          </p:cNvGraphicFramePr>
          <p:nvPr/>
        </p:nvGraphicFramePr>
        <p:xfrm>
          <a:off x="3240088" y="5322888"/>
          <a:ext cx="1155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7" name="Equation" r:id="rId18" imgW="1155700" imgH="558800" progId="Equation.DSMT4">
                  <p:embed/>
                </p:oleObj>
              </mc:Choice>
              <mc:Fallback>
                <p:oleObj name="Equation" r:id="rId18" imgW="1155700" imgH="55880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088" y="5322888"/>
                        <a:ext cx="1155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8" name="Object 50"/>
          <p:cNvGraphicFramePr>
            <a:graphicFrameLocks noChangeAspect="1"/>
          </p:cNvGraphicFramePr>
          <p:nvPr/>
        </p:nvGraphicFramePr>
        <p:xfrm>
          <a:off x="3211513" y="4394200"/>
          <a:ext cx="11811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8" name="Equation" r:id="rId20" imgW="1180588" imgH="571252" progId="Equation.DSMT4">
                  <p:embed/>
                </p:oleObj>
              </mc:Choice>
              <mc:Fallback>
                <p:oleObj name="Equation" r:id="rId20" imgW="1180588" imgH="571252" progId="Equation.DSMT4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1513" y="4394200"/>
                        <a:ext cx="11811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4828" name="Object 51"/>
          <p:cNvGraphicFramePr>
            <a:graphicFrameLocks noChangeAspect="1"/>
          </p:cNvGraphicFramePr>
          <p:nvPr/>
        </p:nvGraphicFramePr>
        <p:xfrm>
          <a:off x="7400925" y="4435475"/>
          <a:ext cx="13335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9" name="Equation" r:id="rId22" imgW="1333440" imgH="583920" progId="Equation.DSMT4">
                  <p:embed/>
                </p:oleObj>
              </mc:Choice>
              <mc:Fallback>
                <p:oleObj name="Equation" r:id="rId22" imgW="1333440" imgH="583920" progId="Equation.DSMT4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0925" y="4435475"/>
                        <a:ext cx="13335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9" name="Rectangle 45"/>
          <p:cNvSpPr>
            <a:spLocks noChangeArrowheads="1"/>
          </p:cNvSpPr>
          <p:nvPr/>
        </p:nvSpPr>
        <p:spPr bwMode="auto">
          <a:xfrm>
            <a:off x="242888" y="1773238"/>
            <a:ext cx="4179887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Has a capacity to “hold” charge, called </a:t>
            </a:r>
            <a:r>
              <a:rPr lang="en-ZA" sz="2000">
                <a:solidFill>
                  <a:srgbClr val="FF0000"/>
                </a:solidFill>
              </a:rPr>
              <a:t>capacitance</a:t>
            </a:r>
            <a:r>
              <a:rPr lang="en-ZA" sz="2000">
                <a:solidFill>
                  <a:srgbClr val="000066"/>
                </a:solidFill>
              </a:rPr>
              <a:t>…</a:t>
            </a:r>
          </a:p>
        </p:txBody>
      </p:sp>
      <p:sp>
        <p:nvSpPr>
          <p:cNvPr id="374830" name="Rectangle 46"/>
          <p:cNvSpPr>
            <a:spLocks noChangeArrowheads="1"/>
          </p:cNvSpPr>
          <p:nvPr/>
        </p:nvSpPr>
        <p:spPr bwMode="auto">
          <a:xfrm>
            <a:off x="4572000" y="1773238"/>
            <a:ext cx="4179888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US" sz="2000">
                <a:solidFill>
                  <a:srgbClr val="000066"/>
                </a:solidFill>
              </a:rPr>
              <a:t>Has an ability to “hold” flux, called </a:t>
            </a:r>
            <a:r>
              <a:rPr lang="en-US" sz="2000">
                <a:solidFill>
                  <a:srgbClr val="FF0000"/>
                </a:solidFill>
              </a:rPr>
              <a:t>inductance</a:t>
            </a:r>
            <a:r>
              <a:rPr lang="en-US" sz="2000">
                <a:solidFill>
                  <a:srgbClr val="000066"/>
                </a:solidFill>
              </a:rPr>
              <a:t>…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12371" name="Rectangle 47"/>
          <p:cNvSpPr>
            <a:spLocks noChangeArrowheads="1"/>
          </p:cNvSpPr>
          <p:nvPr/>
        </p:nvSpPr>
        <p:spPr bwMode="auto">
          <a:xfrm>
            <a:off x="241300" y="2424113"/>
            <a:ext cx="1893888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[</a:t>
            </a:r>
            <a:r>
              <a:rPr lang="en-ZA" sz="2000" baseline="30000">
                <a:solidFill>
                  <a:srgbClr val="000066"/>
                </a:solidFill>
              </a:rPr>
              <a:t>C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V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farad, F]</a:t>
            </a:r>
          </a:p>
        </p:txBody>
      </p:sp>
      <p:sp>
        <p:nvSpPr>
          <p:cNvPr id="374832" name="Rectangle 48"/>
          <p:cNvSpPr>
            <a:spLocks noChangeArrowheads="1"/>
          </p:cNvSpPr>
          <p:nvPr/>
        </p:nvSpPr>
        <p:spPr bwMode="auto">
          <a:xfrm>
            <a:off x="4572000" y="2424113"/>
            <a:ext cx="2921000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[</a:t>
            </a:r>
            <a:r>
              <a:rPr lang="en-ZA" sz="2000" baseline="30000">
                <a:solidFill>
                  <a:srgbClr val="000066"/>
                </a:solidFill>
              </a:rPr>
              <a:t>Wb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A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aseline="30000">
                <a:solidFill>
                  <a:srgbClr val="000066"/>
                </a:solidFill>
              </a:rPr>
              <a:t>T m 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A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henry, H]</a:t>
            </a:r>
          </a:p>
        </p:txBody>
      </p:sp>
      <p:sp>
        <p:nvSpPr>
          <p:cNvPr id="12373" name="Rectangle 49"/>
          <p:cNvSpPr>
            <a:spLocks noChangeArrowheads="1"/>
          </p:cNvSpPr>
          <p:nvPr/>
        </p:nvSpPr>
        <p:spPr bwMode="auto">
          <a:xfrm>
            <a:off x="241300" y="2838450"/>
            <a:ext cx="2160588" cy="6413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…determined 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by its geometry:</a:t>
            </a:r>
          </a:p>
        </p:txBody>
      </p:sp>
      <p:sp>
        <p:nvSpPr>
          <p:cNvPr id="374834" name="Rectangle 50"/>
          <p:cNvSpPr>
            <a:spLocks noChangeArrowheads="1"/>
          </p:cNvSpPr>
          <p:nvPr/>
        </p:nvSpPr>
        <p:spPr bwMode="auto">
          <a:xfrm>
            <a:off x="4570413" y="2838450"/>
            <a:ext cx="2160587" cy="6413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…determined 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by its geometry:</a:t>
            </a:r>
          </a:p>
        </p:txBody>
      </p:sp>
      <p:sp>
        <p:nvSpPr>
          <p:cNvPr id="12375" name="Rectangle 51"/>
          <p:cNvSpPr>
            <a:spLocks noChangeArrowheads="1"/>
          </p:cNvSpPr>
          <p:nvPr/>
        </p:nvSpPr>
        <p:spPr bwMode="auto">
          <a:xfrm>
            <a:off x="242888" y="3536950"/>
            <a:ext cx="3124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Circuit diagram symbol:</a:t>
            </a:r>
          </a:p>
        </p:txBody>
      </p:sp>
      <p:sp>
        <p:nvSpPr>
          <p:cNvPr id="374836" name="Rectangle 52"/>
          <p:cNvSpPr>
            <a:spLocks noChangeArrowheads="1"/>
          </p:cNvSpPr>
          <p:nvPr/>
        </p:nvSpPr>
        <p:spPr bwMode="auto">
          <a:xfrm>
            <a:off x="4572000" y="3536950"/>
            <a:ext cx="3124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Circuit diagram symbol:</a:t>
            </a:r>
          </a:p>
        </p:txBody>
      </p:sp>
      <p:sp>
        <p:nvSpPr>
          <p:cNvPr id="12377" name="Rectangle 53"/>
          <p:cNvSpPr>
            <a:spLocks noChangeArrowheads="1"/>
          </p:cNvSpPr>
          <p:nvPr/>
        </p:nvSpPr>
        <p:spPr bwMode="auto">
          <a:xfrm>
            <a:off x="2719388" y="4010025"/>
            <a:ext cx="173355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U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C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½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en-ZA" sz="20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74838" name="Rectangle 54"/>
          <p:cNvSpPr>
            <a:spLocks noChangeArrowheads="1"/>
          </p:cNvSpPr>
          <p:nvPr/>
        </p:nvSpPr>
        <p:spPr bwMode="auto">
          <a:xfrm>
            <a:off x="7485063" y="4010025"/>
            <a:ext cx="131445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U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½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ZA" sz="20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2379" name="Rectangle 55"/>
          <p:cNvSpPr>
            <a:spLocks noChangeArrowheads="1"/>
          </p:cNvSpPr>
          <p:nvPr/>
        </p:nvSpPr>
        <p:spPr bwMode="auto">
          <a:xfrm>
            <a:off x="254000" y="4110038"/>
            <a:ext cx="2328863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Stores energy in its electric field:</a:t>
            </a:r>
          </a:p>
        </p:txBody>
      </p:sp>
      <p:sp>
        <p:nvSpPr>
          <p:cNvPr id="374840" name="Rectangle 56"/>
          <p:cNvSpPr>
            <a:spLocks noChangeArrowheads="1"/>
          </p:cNvSpPr>
          <p:nvPr/>
        </p:nvSpPr>
        <p:spPr bwMode="auto">
          <a:xfrm>
            <a:off x="4583113" y="4110038"/>
            <a:ext cx="2516187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Stores energy in its magnetic field:</a:t>
            </a:r>
          </a:p>
        </p:txBody>
      </p:sp>
      <p:sp>
        <p:nvSpPr>
          <p:cNvPr id="12381" name="Rectangle 57"/>
          <p:cNvSpPr>
            <a:spLocks noChangeArrowheads="1"/>
          </p:cNvSpPr>
          <p:nvPr/>
        </p:nvSpPr>
        <p:spPr bwMode="auto">
          <a:xfrm>
            <a:off x="1695450" y="4991100"/>
            <a:ext cx="57658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Regulates current through a series resistor…</a:t>
            </a:r>
          </a:p>
        </p:txBody>
      </p:sp>
      <p:sp>
        <p:nvSpPr>
          <p:cNvPr id="12382" name="Rectangle 58"/>
          <p:cNvSpPr>
            <a:spLocks noChangeArrowheads="1"/>
          </p:cNvSpPr>
          <p:nvPr/>
        </p:nvSpPr>
        <p:spPr bwMode="auto">
          <a:xfrm>
            <a:off x="241300" y="5448300"/>
            <a:ext cx="1998663" cy="366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…at switch on:</a:t>
            </a:r>
          </a:p>
        </p:txBody>
      </p:sp>
      <p:sp>
        <p:nvSpPr>
          <p:cNvPr id="12383" name="Rectangle 59"/>
          <p:cNvSpPr>
            <a:spLocks noChangeArrowheads="1"/>
          </p:cNvSpPr>
          <p:nvPr/>
        </p:nvSpPr>
        <p:spPr bwMode="auto">
          <a:xfrm>
            <a:off x="241300" y="5870575"/>
            <a:ext cx="2235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…and switch off:</a:t>
            </a:r>
          </a:p>
        </p:txBody>
      </p:sp>
      <p:sp>
        <p:nvSpPr>
          <p:cNvPr id="374844" name="Rectangle 60"/>
          <p:cNvSpPr>
            <a:spLocks noChangeArrowheads="1"/>
          </p:cNvSpPr>
          <p:nvPr/>
        </p:nvSpPr>
        <p:spPr bwMode="auto">
          <a:xfrm>
            <a:off x="4572000" y="5448300"/>
            <a:ext cx="1998663" cy="366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…at switch on:</a:t>
            </a:r>
          </a:p>
        </p:txBody>
      </p:sp>
      <p:sp>
        <p:nvSpPr>
          <p:cNvPr id="374845" name="Rectangle 61"/>
          <p:cNvSpPr>
            <a:spLocks noChangeArrowheads="1"/>
          </p:cNvSpPr>
          <p:nvPr/>
        </p:nvSpPr>
        <p:spPr bwMode="auto">
          <a:xfrm>
            <a:off x="4572000" y="5870575"/>
            <a:ext cx="2235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…and switch off: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809" grpId="0"/>
      <p:bldP spid="374830" grpId="0"/>
      <p:bldP spid="374832" grpId="0"/>
      <p:bldP spid="374834" grpId="0"/>
      <p:bldP spid="374836" grpId="0"/>
      <p:bldP spid="374838" grpId="0"/>
      <p:bldP spid="374840" grpId="0"/>
      <p:bldP spid="374844" grpId="0"/>
      <p:bldP spid="3748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1638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29B91E-700B-4346-BE78-8730198783D4}" type="slidenum">
              <a:rPr lang="en-ZA" smtClean="0">
                <a:cs typeface="Arial" charset="0"/>
              </a:rPr>
              <a:pPr/>
              <a:t>2</a:t>
            </a:fld>
            <a:endParaRPr lang="en-ZA" smtClean="0">
              <a:cs typeface="Arial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US" smtClean="0"/>
              <a:t>INDUCTANCE</a:t>
            </a:r>
            <a:endParaRPr lang="en-ZA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ZA" smtClean="0"/>
              <a:t>Learning outcomes:</a:t>
            </a:r>
            <a:br>
              <a:rPr lang="en-ZA" smtClean="0"/>
            </a:br>
            <a:r>
              <a:rPr lang="en-ZA" sz="2400" smtClean="0"/>
              <a:t>At the end of this chapter you should be able to…</a:t>
            </a:r>
          </a:p>
        </p:txBody>
      </p:sp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Recognise, describe, state the uses of, and draw the circuit diagram symbol for inductors.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900" dirty="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Determine the inductance of inductors from their geometries.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900" dirty="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Determine the energy stored in an inductor, and calculate the energy density of the magnetic field.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900" dirty="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Perform calculations involving the growth and decay of current in </a:t>
            </a:r>
            <a:r>
              <a:rPr lang="en-ZA" sz="2200" b="1" i="1" dirty="0">
                <a:solidFill>
                  <a:srgbClr val="000066"/>
                </a:solidFill>
                <a:latin typeface="Times New Roman" pitchFamily="18" charset="0"/>
              </a:rPr>
              <a:t>RL</a:t>
            </a:r>
            <a:r>
              <a:rPr lang="en-ZA" sz="2200" dirty="0">
                <a:solidFill>
                  <a:srgbClr val="000066"/>
                </a:solidFill>
              </a:rPr>
              <a:t> circuits.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1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F46D6C-670A-4D54-B3E0-CF3637EE39AA}" type="slidenum">
              <a:rPr lang="en-ZA" smtClean="0">
                <a:cs typeface="Arial" charset="0"/>
              </a:rPr>
              <a:pPr/>
              <a:t>3</a:t>
            </a:fld>
            <a:endParaRPr lang="en-ZA" smtClean="0">
              <a:cs typeface="Arial" charset="0"/>
            </a:endParaRPr>
          </a:p>
        </p:txBody>
      </p:sp>
      <p:sp>
        <p:nvSpPr>
          <p:cNvPr id="10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INDUCTORS vs CAPACITORS</a:t>
            </a:r>
          </a:p>
        </p:txBody>
      </p:sp>
      <p:graphicFrame>
        <p:nvGraphicFramePr>
          <p:cNvPr id="326730" name="Group 74"/>
          <p:cNvGraphicFramePr>
            <a:graphicFrameLocks noGrp="1"/>
          </p:cNvGraphicFramePr>
          <p:nvPr/>
        </p:nvGraphicFramePr>
        <p:xfrm>
          <a:off x="236538" y="1365250"/>
          <a:ext cx="8670925" cy="4970465"/>
        </p:xfrm>
        <a:graphic>
          <a:graphicData uri="http://schemas.openxmlformats.org/drawingml/2006/table">
            <a:tbl>
              <a:tblPr/>
              <a:tblGrid>
                <a:gridCol w="4335462"/>
                <a:gridCol w="4335463"/>
              </a:tblGrid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CAPACITOR</a:t>
                      </a: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INDUCTOR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76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68421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424113" algn="l"/>
                        </a:tabLst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67025" algn="l"/>
                        </a:tabLst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6681" name="Rectangle 25"/>
          <p:cNvSpPr>
            <a:spLocks noChangeArrowheads="1"/>
          </p:cNvSpPr>
          <p:nvPr/>
        </p:nvSpPr>
        <p:spPr bwMode="auto">
          <a:xfrm>
            <a:off x="5649913" y="2457450"/>
            <a:ext cx="246062" cy="2778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600" baseline="30000">
                <a:solidFill>
                  <a:srgbClr val="000066"/>
                </a:solidFill>
              </a:rPr>
              <a:t>2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862888" y="3681413"/>
            <a:ext cx="908050" cy="206375"/>
            <a:chOff x="7990" y="8874"/>
            <a:chExt cx="1431" cy="533"/>
          </a:xfrm>
        </p:grpSpPr>
        <p:sp>
          <p:nvSpPr>
            <p:cNvPr id="1126" name="Freeform 27"/>
            <p:cNvSpPr>
              <a:spLocks/>
            </p:cNvSpPr>
            <p:nvPr/>
          </p:nvSpPr>
          <p:spPr bwMode="auto">
            <a:xfrm>
              <a:off x="8392" y="8874"/>
              <a:ext cx="631" cy="533"/>
            </a:xfrm>
            <a:custGeom>
              <a:avLst/>
              <a:gdLst>
                <a:gd name="T0" fmla="*/ 0 w 915"/>
                <a:gd name="T1" fmla="*/ 2 h 682"/>
                <a:gd name="T2" fmla="*/ 54 w 915"/>
                <a:gd name="T3" fmla="*/ 417 h 682"/>
                <a:gd name="T4" fmla="*/ 106 w 915"/>
                <a:gd name="T5" fmla="*/ 2 h 682"/>
                <a:gd name="T6" fmla="*/ 163 w 915"/>
                <a:gd name="T7" fmla="*/ 413 h 682"/>
                <a:gd name="T8" fmla="*/ 217 w 915"/>
                <a:gd name="T9" fmla="*/ 2 h 682"/>
                <a:gd name="T10" fmla="*/ 270 w 915"/>
                <a:gd name="T11" fmla="*/ 415 h 682"/>
                <a:gd name="T12" fmla="*/ 326 w 915"/>
                <a:gd name="T13" fmla="*/ 2 h 682"/>
                <a:gd name="T14" fmla="*/ 380 w 915"/>
                <a:gd name="T15" fmla="*/ 415 h 682"/>
                <a:gd name="T16" fmla="*/ 433 w 915"/>
                <a:gd name="T17" fmla="*/ 3 h 6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5"/>
                <a:gd name="T28" fmla="*/ 0 h 682"/>
                <a:gd name="T29" fmla="*/ 915 w 915"/>
                <a:gd name="T30" fmla="*/ 682 h 6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5" h="682">
                  <a:moveTo>
                    <a:pt x="0" y="3"/>
                  </a:moveTo>
                  <a:cubicBezTo>
                    <a:pt x="115" y="3"/>
                    <a:pt x="225" y="682"/>
                    <a:pt x="113" y="682"/>
                  </a:cubicBezTo>
                  <a:cubicBezTo>
                    <a:pt x="1" y="682"/>
                    <a:pt x="114" y="4"/>
                    <a:pt x="223" y="3"/>
                  </a:cubicBezTo>
                  <a:cubicBezTo>
                    <a:pt x="332" y="2"/>
                    <a:pt x="456" y="677"/>
                    <a:pt x="342" y="677"/>
                  </a:cubicBezTo>
                  <a:cubicBezTo>
                    <a:pt x="228" y="677"/>
                    <a:pt x="341" y="3"/>
                    <a:pt x="456" y="3"/>
                  </a:cubicBezTo>
                  <a:cubicBezTo>
                    <a:pt x="571" y="3"/>
                    <a:pt x="677" y="679"/>
                    <a:pt x="569" y="679"/>
                  </a:cubicBezTo>
                  <a:cubicBezTo>
                    <a:pt x="461" y="679"/>
                    <a:pt x="575" y="6"/>
                    <a:pt x="686" y="3"/>
                  </a:cubicBezTo>
                  <a:cubicBezTo>
                    <a:pt x="797" y="0"/>
                    <a:pt x="915" y="679"/>
                    <a:pt x="799" y="679"/>
                  </a:cubicBezTo>
                  <a:cubicBezTo>
                    <a:pt x="683" y="679"/>
                    <a:pt x="794" y="5"/>
                    <a:pt x="910" y="5"/>
                  </a:cubicBez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28"/>
            <p:cNvSpPr>
              <a:spLocks/>
            </p:cNvSpPr>
            <p:nvPr/>
          </p:nvSpPr>
          <p:spPr bwMode="auto">
            <a:xfrm>
              <a:off x="9023" y="8878"/>
              <a:ext cx="398" cy="248"/>
            </a:xfrm>
            <a:custGeom>
              <a:avLst/>
              <a:gdLst>
                <a:gd name="T0" fmla="*/ 0 w 681"/>
                <a:gd name="T1" fmla="*/ 0 h 318"/>
                <a:gd name="T2" fmla="*/ 56 w 681"/>
                <a:gd name="T3" fmla="*/ 193 h 318"/>
                <a:gd name="T4" fmla="*/ 233 w 681"/>
                <a:gd name="T5" fmla="*/ 193 h 318"/>
                <a:gd name="T6" fmla="*/ 0 60000 65536"/>
                <a:gd name="T7" fmla="*/ 0 60000 65536"/>
                <a:gd name="T8" fmla="*/ 0 60000 65536"/>
                <a:gd name="T9" fmla="*/ 0 w 681"/>
                <a:gd name="T10" fmla="*/ 0 h 318"/>
                <a:gd name="T11" fmla="*/ 681 w 681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1" h="318">
                  <a:moveTo>
                    <a:pt x="0" y="0"/>
                  </a:moveTo>
                  <a:cubicBezTo>
                    <a:pt x="96" y="0"/>
                    <a:pt x="136" y="261"/>
                    <a:pt x="165" y="318"/>
                  </a:cubicBezTo>
                  <a:lnTo>
                    <a:pt x="681" y="318"/>
                  </a:ln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Freeform 29"/>
            <p:cNvSpPr>
              <a:spLocks/>
            </p:cNvSpPr>
            <p:nvPr/>
          </p:nvSpPr>
          <p:spPr bwMode="auto">
            <a:xfrm flipH="1">
              <a:off x="7990" y="8878"/>
              <a:ext cx="398" cy="248"/>
            </a:xfrm>
            <a:custGeom>
              <a:avLst/>
              <a:gdLst>
                <a:gd name="T0" fmla="*/ 0 w 681"/>
                <a:gd name="T1" fmla="*/ 0 h 318"/>
                <a:gd name="T2" fmla="*/ 56 w 681"/>
                <a:gd name="T3" fmla="*/ 193 h 318"/>
                <a:gd name="T4" fmla="*/ 233 w 681"/>
                <a:gd name="T5" fmla="*/ 193 h 318"/>
                <a:gd name="T6" fmla="*/ 0 60000 65536"/>
                <a:gd name="T7" fmla="*/ 0 60000 65536"/>
                <a:gd name="T8" fmla="*/ 0 60000 65536"/>
                <a:gd name="T9" fmla="*/ 0 w 681"/>
                <a:gd name="T10" fmla="*/ 0 h 318"/>
                <a:gd name="T11" fmla="*/ 681 w 681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1" h="318">
                  <a:moveTo>
                    <a:pt x="0" y="0"/>
                  </a:moveTo>
                  <a:cubicBezTo>
                    <a:pt x="96" y="0"/>
                    <a:pt x="136" y="261"/>
                    <a:pt x="165" y="318"/>
                  </a:cubicBezTo>
                  <a:lnTo>
                    <a:pt x="681" y="318"/>
                  </a:lnTo>
                </a:path>
              </a:pathLst>
            </a:cu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578225" y="3633788"/>
            <a:ext cx="568325" cy="288925"/>
            <a:chOff x="2987" y="3672"/>
            <a:chExt cx="358" cy="182"/>
          </a:xfrm>
        </p:grpSpPr>
        <p:sp>
          <p:nvSpPr>
            <p:cNvPr id="1122" name="Line 31"/>
            <p:cNvSpPr>
              <a:spLocks noChangeShapeType="1"/>
            </p:cNvSpPr>
            <p:nvPr/>
          </p:nvSpPr>
          <p:spPr bwMode="auto">
            <a:xfrm>
              <a:off x="2987" y="3763"/>
              <a:ext cx="152" cy="0"/>
            </a:xfrm>
            <a:prstGeom prst="line">
              <a:avLst/>
            </a:pr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123" name="Line 32"/>
            <p:cNvSpPr>
              <a:spLocks noChangeShapeType="1"/>
            </p:cNvSpPr>
            <p:nvPr/>
          </p:nvSpPr>
          <p:spPr bwMode="auto">
            <a:xfrm>
              <a:off x="3193" y="3763"/>
              <a:ext cx="152" cy="0"/>
            </a:xfrm>
            <a:prstGeom prst="line">
              <a:avLst/>
            </a:prstGeom>
            <a:noFill/>
            <a:ln w="22225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124" name="Line 33"/>
            <p:cNvSpPr>
              <a:spLocks noChangeShapeType="1"/>
            </p:cNvSpPr>
            <p:nvPr/>
          </p:nvSpPr>
          <p:spPr bwMode="auto">
            <a:xfrm>
              <a:off x="3140" y="3672"/>
              <a:ext cx="0" cy="182"/>
            </a:xfrm>
            <a:prstGeom prst="line">
              <a:avLst/>
            </a:prstGeom>
            <a:noFill/>
            <a:ln w="31750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125" name="Line 34"/>
            <p:cNvSpPr>
              <a:spLocks noChangeShapeType="1"/>
            </p:cNvSpPr>
            <p:nvPr/>
          </p:nvSpPr>
          <p:spPr bwMode="auto">
            <a:xfrm>
              <a:off x="3192" y="3672"/>
              <a:ext cx="0" cy="182"/>
            </a:xfrm>
            <a:prstGeom prst="line">
              <a:avLst/>
            </a:prstGeom>
            <a:noFill/>
            <a:ln w="31750">
              <a:solidFill>
                <a:srgbClr val="000066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aphicFrame>
        <p:nvGraphicFramePr>
          <p:cNvPr id="326691" name="Object 42"/>
          <p:cNvGraphicFramePr>
            <a:graphicFrameLocks noChangeAspect="1"/>
          </p:cNvGraphicFramePr>
          <p:nvPr/>
        </p:nvGraphicFramePr>
        <p:xfrm>
          <a:off x="3490913" y="2168525"/>
          <a:ext cx="901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4" imgW="901309" imgH="558558" progId="Equation.DSMT4">
                  <p:embed/>
                </p:oleObj>
              </mc:Choice>
              <mc:Fallback>
                <p:oleObj name="Equation" r:id="rId4" imgW="901309" imgH="558558" progId="Equation.DSMT4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3" y="2168525"/>
                        <a:ext cx="901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2" name="Object 43"/>
          <p:cNvGraphicFramePr>
            <a:graphicFrameLocks noChangeAspect="1"/>
          </p:cNvGraphicFramePr>
          <p:nvPr/>
        </p:nvGraphicFramePr>
        <p:xfrm>
          <a:off x="7854950" y="2147888"/>
          <a:ext cx="889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6" imgW="888614" imgH="571252" progId="Equation.DSMT4">
                  <p:embed/>
                </p:oleObj>
              </mc:Choice>
              <mc:Fallback>
                <p:oleObj name="Equation" r:id="rId6" imgW="888614" imgH="571252" progId="Equation.DSMT4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4950" y="2147888"/>
                        <a:ext cx="889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3" name="Object 44"/>
          <p:cNvGraphicFramePr>
            <a:graphicFrameLocks noChangeAspect="1"/>
          </p:cNvGraphicFramePr>
          <p:nvPr/>
        </p:nvGraphicFramePr>
        <p:xfrm>
          <a:off x="2674938" y="2932113"/>
          <a:ext cx="17113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Equation" r:id="rId8" imgW="1701800" imgH="558800" progId="Equation.DSMT4">
                  <p:embed/>
                </p:oleObj>
              </mc:Choice>
              <mc:Fallback>
                <p:oleObj name="Equation" r:id="rId8" imgW="1701800" imgH="558800" progId="Equation.DSMT4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4938" y="2932113"/>
                        <a:ext cx="17113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4" name="Object 45"/>
          <p:cNvGraphicFramePr>
            <a:graphicFrameLocks noChangeAspect="1"/>
          </p:cNvGraphicFramePr>
          <p:nvPr/>
        </p:nvGraphicFramePr>
        <p:xfrm>
          <a:off x="7404100" y="2925763"/>
          <a:ext cx="133985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Equation" r:id="rId10" imgW="1333440" imgH="558720" progId="Equation.DSMT4">
                  <p:embed/>
                </p:oleObj>
              </mc:Choice>
              <mc:Fallback>
                <p:oleObj name="Equation" r:id="rId10" imgW="1333440" imgH="558720" progId="Equation.DSMT4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100" y="2925763"/>
                        <a:ext cx="1339850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5" name="Object 46"/>
          <p:cNvGraphicFramePr>
            <a:graphicFrameLocks noChangeAspect="1"/>
          </p:cNvGraphicFramePr>
          <p:nvPr/>
        </p:nvGraphicFramePr>
        <p:xfrm>
          <a:off x="3268663" y="5808663"/>
          <a:ext cx="1117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Equation" r:id="rId12" imgW="1117115" imgH="482391" progId="Equation.DSMT4">
                  <p:embed/>
                </p:oleObj>
              </mc:Choice>
              <mc:Fallback>
                <p:oleObj name="Equation" r:id="rId12" imgW="1117115" imgH="482391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663" y="5808663"/>
                        <a:ext cx="11176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6" name="Object 47"/>
          <p:cNvGraphicFramePr>
            <a:graphicFrameLocks noChangeAspect="1"/>
          </p:cNvGraphicFramePr>
          <p:nvPr/>
        </p:nvGraphicFramePr>
        <p:xfrm>
          <a:off x="7507288" y="5759450"/>
          <a:ext cx="12319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Equation" r:id="rId14" imgW="1231366" imgH="533169" progId="Equation.DSMT4">
                  <p:embed/>
                </p:oleObj>
              </mc:Choice>
              <mc:Fallback>
                <p:oleObj name="Equation" r:id="rId14" imgW="1231366" imgH="533169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7288" y="5759450"/>
                        <a:ext cx="12319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7" name="Object 48"/>
          <p:cNvGraphicFramePr>
            <a:graphicFrameLocks noChangeAspect="1"/>
          </p:cNvGraphicFramePr>
          <p:nvPr/>
        </p:nvGraphicFramePr>
        <p:xfrm>
          <a:off x="6924675" y="5249863"/>
          <a:ext cx="1790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Equation" r:id="rId16" imgW="1790700" imgH="635000" progId="Equation.DSMT4">
                  <p:embed/>
                </p:oleObj>
              </mc:Choice>
              <mc:Fallback>
                <p:oleObj name="Equation" r:id="rId16" imgW="1790700" imgH="63500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4675" y="5249863"/>
                        <a:ext cx="17907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698" name="Object 49"/>
          <p:cNvGraphicFramePr>
            <a:graphicFrameLocks noChangeAspect="1"/>
          </p:cNvGraphicFramePr>
          <p:nvPr/>
        </p:nvGraphicFramePr>
        <p:xfrm>
          <a:off x="3240088" y="5322888"/>
          <a:ext cx="1155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Equation" r:id="rId18" imgW="1155700" imgH="558800" progId="Equation.DSMT4">
                  <p:embed/>
                </p:oleObj>
              </mc:Choice>
              <mc:Fallback>
                <p:oleObj name="Equation" r:id="rId18" imgW="1155700" imgH="55880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088" y="5322888"/>
                        <a:ext cx="1155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700" name="Object 50"/>
          <p:cNvGraphicFramePr>
            <a:graphicFrameLocks noChangeAspect="1"/>
          </p:cNvGraphicFramePr>
          <p:nvPr/>
        </p:nvGraphicFramePr>
        <p:xfrm>
          <a:off x="3211513" y="4394200"/>
          <a:ext cx="11811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Equation" r:id="rId20" imgW="1180588" imgH="571252" progId="Equation.DSMT4">
                  <p:embed/>
                </p:oleObj>
              </mc:Choice>
              <mc:Fallback>
                <p:oleObj name="Equation" r:id="rId20" imgW="1180588" imgH="571252" progId="Equation.DSMT4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1513" y="4394200"/>
                        <a:ext cx="11811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6707" name="Object 51"/>
          <p:cNvGraphicFramePr>
            <a:graphicFrameLocks noChangeAspect="1"/>
          </p:cNvGraphicFramePr>
          <p:nvPr/>
        </p:nvGraphicFramePr>
        <p:xfrm>
          <a:off x="7400925" y="4435475"/>
          <a:ext cx="13335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Equation" r:id="rId22" imgW="1333440" imgH="583920" progId="Equation.DSMT4">
                  <p:embed/>
                </p:oleObj>
              </mc:Choice>
              <mc:Fallback>
                <p:oleObj name="Equation" r:id="rId22" imgW="1333440" imgH="583920" progId="Equation.DSMT4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0925" y="4435475"/>
                        <a:ext cx="13335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6712" name="Rectangle 56"/>
          <p:cNvSpPr>
            <a:spLocks noChangeArrowheads="1"/>
          </p:cNvSpPr>
          <p:nvPr/>
        </p:nvSpPr>
        <p:spPr bwMode="auto">
          <a:xfrm>
            <a:off x="242888" y="1773238"/>
            <a:ext cx="4179887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Has a capacity to “hold” charge, called </a:t>
            </a:r>
            <a:r>
              <a:rPr lang="en-ZA" sz="2000">
                <a:solidFill>
                  <a:srgbClr val="FF0000"/>
                </a:solidFill>
              </a:rPr>
              <a:t>capacitance</a:t>
            </a:r>
            <a:r>
              <a:rPr lang="en-ZA" sz="2000">
                <a:solidFill>
                  <a:srgbClr val="000066"/>
                </a:solidFill>
              </a:rPr>
              <a:t>…</a:t>
            </a:r>
          </a:p>
        </p:txBody>
      </p:sp>
      <p:sp>
        <p:nvSpPr>
          <p:cNvPr id="326713" name="Rectangle 57"/>
          <p:cNvSpPr>
            <a:spLocks noChangeArrowheads="1"/>
          </p:cNvSpPr>
          <p:nvPr/>
        </p:nvSpPr>
        <p:spPr bwMode="auto">
          <a:xfrm>
            <a:off x="4572000" y="1773238"/>
            <a:ext cx="4179888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US" sz="2000">
                <a:solidFill>
                  <a:srgbClr val="000066"/>
                </a:solidFill>
              </a:rPr>
              <a:t>Has an ability to “hold” flux, called </a:t>
            </a:r>
            <a:r>
              <a:rPr lang="en-US" sz="2000">
                <a:solidFill>
                  <a:srgbClr val="FF0000"/>
                </a:solidFill>
              </a:rPr>
              <a:t>inductance</a:t>
            </a:r>
            <a:r>
              <a:rPr lang="en-US" sz="2000">
                <a:solidFill>
                  <a:srgbClr val="000066"/>
                </a:solidFill>
              </a:rPr>
              <a:t>…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326714" name="Rectangle 58"/>
          <p:cNvSpPr>
            <a:spLocks noChangeArrowheads="1"/>
          </p:cNvSpPr>
          <p:nvPr/>
        </p:nvSpPr>
        <p:spPr bwMode="auto">
          <a:xfrm>
            <a:off x="241300" y="2424113"/>
            <a:ext cx="1893888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[</a:t>
            </a:r>
            <a:r>
              <a:rPr lang="en-ZA" sz="2000" baseline="30000">
                <a:solidFill>
                  <a:srgbClr val="000066"/>
                </a:solidFill>
              </a:rPr>
              <a:t>C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V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farad, F]</a:t>
            </a:r>
          </a:p>
        </p:txBody>
      </p:sp>
      <p:sp>
        <p:nvSpPr>
          <p:cNvPr id="326715" name="Rectangle 59"/>
          <p:cNvSpPr>
            <a:spLocks noChangeArrowheads="1"/>
          </p:cNvSpPr>
          <p:nvPr/>
        </p:nvSpPr>
        <p:spPr bwMode="auto">
          <a:xfrm>
            <a:off x="4572000" y="2424113"/>
            <a:ext cx="2921000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[</a:t>
            </a:r>
            <a:r>
              <a:rPr lang="en-ZA" sz="2000" baseline="30000">
                <a:solidFill>
                  <a:srgbClr val="000066"/>
                </a:solidFill>
              </a:rPr>
              <a:t>Wb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A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aseline="30000">
                <a:solidFill>
                  <a:srgbClr val="000066"/>
                </a:solidFill>
              </a:rPr>
              <a:t>T m </a:t>
            </a:r>
            <a:r>
              <a:rPr lang="en-ZA" sz="2000">
                <a:solidFill>
                  <a:srgbClr val="000066"/>
                </a:solidFill>
              </a:rPr>
              <a:t>/</a:t>
            </a:r>
            <a:r>
              <a:rPr lang="en-ZA" sz="2000" baseline="-25000">
                <a:solidFill>
                  <a:srgbClr val="000066"/>
                </a:solidFill>
              </a:rPr>
              <a:t>A</a:t>
            </a:r>
            <a:r>
              <a:rPr lang="en-ZA" sz="2000">
                <a:solidFill>
                  <a:srgbClr val="000066"/>
                </a:solidFill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000">
                <a:solidFill>
                  <a:srgbClr val="000066"/>
                </a:solidFill>
              </a:rPr>
              <a:t> henry, H]</a:t>
            </a:r>
          </a:p>
        </p:txBody>
      </p:sp>
      <p:sp>
        <p:nvSpPr>
          <p:cNvPr id="326716" name="Rectangle 60"/>
          <p:cNvSpPr>
            <a:spLocks noChangeArrowheads="1"/>
          </p:cNvSpPr>
          <p:nvPr/>
        </p:nvSpPr>
        <p:spPr bwMode="auto">
          <a:xfrm>
            <a:off x="241300" y="2838450"/>
            <a:ext cx="2160588" cy="6413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…determined 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by its geometry:</a:t>
            </a:r>
          </a:p>
        </p:txBody>
      </p:sp>
      <p:sp>
        <p:nvSpPr>
          <p:cNvPr id="326717" name="Rectangle 61"/>
          <p:cNvSpPr>
            <a:spLocks noChangeArrowheads="1"/>
          </p:cNvSpPr>
          <p:nvPr/>
        </p:nvSpPr>
        <p:spPr bwMode="auto">
          <a:xfrm>
            <a:off x="4570413" y="2838450"/>
            <a:ext cx="2160587" cy="6413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…determined 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by its geometry:</a:t>
            </a:r>
          </a:p>
        </p:txBody>
      </p:sp>
      <p:sp>
        <p:nvSpPr>
          <p:cNvPr id="326719" name="Rectangle 63"/>
          <p:cNvSpPr>
            <a:spLocks noChangeArrowheads="1"/>
          </p:cNvSpPr>
          <p:nvPr/>
        </p:nvSpPr>
        <p:spPr bwMode="auto">
          <a:xfrm>
            <a:off x="242888" y="3536950"/>
            <a:ext cx="3124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Circuit diagram symbol:</a:t>
            </a:r>
          </a:p>
        </p:txBody>
      </p:sp>
      <p:sp>
        <p:nvSpPr>
          <p:cNvPr id="326720" name="Rectangle 64"/>
          <p:cNvSpPr>
            <a:spLocks noChangeArrowheads="1"/>
          </p:cNvSpPr>
          <p:nvPr/>
        </p:nvSpPr>
        <p:spPr bwMode="auto">
          <a:xfrm>
            <a:off x="4572000" y="3536950"/>
            <a:ext cx="3124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Circuit diagram symbol:</a:t>
            </a:r>
          </a:p>
        </p:txBody>
      </p:sp>
      <p:sp>
        <p:nvSpPr>
          <p:cNvPr id="326721" name="Rectangle 65"/>
          <p:cNvSpPr>
            <a:spLocks noChangeArrowheads="1"/>
          </p:cNvSpPr>
          <p:nvPr/>
        </p:nvSpPr>
        <p:spPr bwMode="auto">
          <a:xfrm>
            <a:off x="2719388" y="4010025"/>
            <a:ext cx="173355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U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C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½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en-ZA" sz="20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26722" name="Rectangle 66"/>
          <p:cNvSpPr>
            <a:spLocks noChangeArrowheads="1"/>
          </p:cNvSpPr>
          <p:nvPr/>
        </p:nvSpPr>
        <p:spPr bwMode="auto">
          <a:xfrm>
            <a:off x="7485063" y="4010025"/>
            <a:ext cx="131445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U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½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ZA" sz="20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26723" name="Rectangle 67"/>
          <p:cNvSpPr>
            <a:spLocks noChangeArrowheads="1"/>
          </p:cNvSpPr>
          <p:nvPr/>
        </p:nvSpPr>
        <p:spPr bwMode="auto">
          <a:xfrm>
            <a:off x="254000" y="4110038"/>
            <a:ext cx="2328863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Stores energy in its electric field:</a:t>
            </a:r>
          </a:p>
        </p:txBody>
      </p:sp>
      <p:sp>
        <p:nvSpPr>
          <p:cNvPr id="326724" name="Rectangle 68"/>
          <p:cNvSpPr>
            <a:spLocks noChangeArrowheads="1"/>
          </p:cNvSpPr>
          <p:nvPr/>
        </p:nvSpPr>
        <p:spPr bwMode="auto">
          <a:xfrm>
            <a:off x="4583113" y="4110038"/>
            <a:ext cx="2516187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r>
              <a:rPr lang="en-ZA" sz="2000">
                <a:solidFill>
                  <a:srgbClr val="000066"/>
                </a:solidFill>
              </a:rPr>
              <a:t>Stores energy in its magnetic field:</a:t>
            </a:r>
          </a:p>
        </p:txBody>
      </p:sp>
      <p:sp>
        <p:nvSpPr>
          <p:cNvPr id="326725" name="Rectangle 69"/>
          <p:cNvSpPr>
            <a:spLocks noChangeArrowheads="1"/>
          </p:cNvSpPr>
          <p:nvPr/>
        </p:nvSpPr>
        <p:spPr bwMode="auto">
          <a:xfrm>
            <a:off x="1695450" y="4991100"/>
            <a:ext cx="57658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Regulates current through a series resistor…</a:t>
            </a:r>
          </a:p>
        </p:txBody>
      </p:sp>
      <p:sp>
        <p:nvSpPr>
          <p:cNvPr id="326726" name="Rectangle 70"/>
          <p:cNvSpPr>
            <a:spLocks noChangeArrowheads="1"/>
          </p:cNvSpPr>
          <p:nvPr/>
        </p:nvSpPr>
        <p:spPr bwMode="auto">
          <a:xfrm>
            <a:off x="241300" y="5448300"/>
            <a:ext cx="1998663" cy="366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…at switch on:</a:t>
            </a:r>
          </a:p>
        </p:txBody>
      </p:sp>
      <p:sp>
        <p:nvSpPr>
          <p:cNvPr id="326727" name="Rectangle 71"/>
          <p:cNvSpPr>
            <a:spLocks noChangeArrowheads="1"/>
          </p:cNvSpPr>
          <p:nvPr/>
        </p:nvSpPr>
        <p:spPr bwMode="auto">
          <a:xfrm>
            <a:off x="241300" y="5870575"/>
            <a:ext cx="2235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…and switch off:</a:t>
            </a:r>
          </a:p>
        </p:txBody>
      </p:sp>
      <p:sp>
        <p:nvSpPr>
          <p:cNvPr id="326728" name="Rectangle 72"/>
          <p:cNvSpPr>
            <a:spLocks noChangeArrowheads="1"/>
          </p:cNvSpPr>
          <p:nvPr/>
        </p:nvSpPr>
        <p:spPr bwMode="auto">
          <a:xfrm>
            <a:off x="4572000" y="5448300"/>
            <a:ext cx="1998663" cy="366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>
                <a:solidFill>
                  <a:srgbClr val="000066"/>
                </a:solidFill>
              </a:rPr>
              <a:t>…at switch on:</a:t>
            </a:r>
          </a:p>
        </p:txBody>
      </p:sp>
      <p:sp>
        <p:nvSpPr>
          <p:cNvPr id="326729" name="Rectangle 73"/>
          <p:cNvSpPr>
            <a:spLocks noChangeArrowheads="1"/>
          </p:cNvSpPr>
          <p:nvPr/>
        </p:nvSpPr>
        <p:spPr bwMode="auto">
          <a:xfrm>
            <a:off x="4572000" y="5870575"/>
            <a:ext cx="22352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…and switch off: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6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6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26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6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6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6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26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81" grpId="0"/>
      <p:bldP spid="326712" grpId="0"/>
      <p:bldP spid="326713" grpId="0"/>
      <p:bldP spid="326714" grpId="0"/>
      <p:bldP spid="326715" grpId="0"/>
      <p:bldP spid="326716" grpId="0"/>
      <p:bldP spid="326717" grpId="0"/>
      <p:bldP spid="326719" grpId="0"/>
      <p:bldP spid="326720" grpId="0"/>
      <p:bldP spid="326721" grpId="0"/>
      <p:bldP spid="326722" grpId="0"/>
      <p:bldP spid="326723" grpId="0"/>
      <p:bldP spid="326724" grpId="0"/>
      <p:bldP spid="326725" grpId="0"/>
      <p:bldP spid="326726" grpId="0"/>
      <p:bldP spid="326727" grpId="0"/>
      <p:bldP spid="326728" grpId="0"/>
      <p:bldP spid="3267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206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20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37E376-96FF-4DC7-9AA4-9BF49158FC7D}" type="slidenum">
              <a:rPr lang="en-ZA" smtClean="0">
                <a:cs typeface="Arial" charset="0"/>
              </a:rPr>
              <a:pPr/>
              <a:t>4</a:t>
            </a:fld>
            <a:endParaRPr lang="en-ZA" smtClean="0">
              <a:cs typeface="Arial" charset="0"/>
            </a:endParaRPr>
          </a:p>
        </p:txBody>
      </p:sp>
      <p:sp>
        <p:nvSpPr>
          <p:cNvPr id="2969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9388" y="1971675"/>
            <a:ext cx="8774112" cy="3644900"/>
          </a:xfrm>
        </p:spPr>
        <p:txBody>
          <a:bodyPr/>
          <a:lstStyle/>
          <a:p>
            <a:pPr marL="712788" lvl="1" indent="-533400" eaLnBrk="1" hangingPunct="1">
              <a:buFontTx/>
              <a:buAutoNum type="arabicPeriod"/>
            </a:pPr>
            <a:r>
              <a:rPr lang="en-US" sz="2200" smtClean="0"/>
              <a:t>Determine the magnetic field caused by the current </a:t>
            </a:r>
            <a:r>
              <a:rPr lang="en-US" sz="2200" b="1" i="1" smtClean="0">
                <a:latin typeface="Times New Roman" pitchFamily="18" charset="0"/>
              </a:rPr>
              <a:t>I</a:t>
            </a:r>
            <a:r>
              <a:rPr lang="en-US" sz="2200" smtClean="0"/>
              <a:t> in the conductor.</a:t>
            </a:r>
            <a:endParaRPr lang="en-ZA" sz="2200" smtClean="0"/>
          </a:p>
          <a:p>
            <a:pPr marL="712788" lvl="1" indent="-533400" eaLnBrk="1" hangingPunct="1">
              <a:buFontTx/>
              <a:buAutoNum type="arabicPeriod"/>
            </a:pPr>
            <a:endParaRPr lang="en-ZA" sz="6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US" sz="2200" smtClean="0"/>
              <a:t>Find the magnitude of the flux through each coil of the conductor:</a:t>
            </a:r>
            <a:endParaRPr lang="en-ZA" sz="2200" smtClean="0"/>
          </a:p>
          <a:p>
            <a:pPr marL="712788" lvl="1" indent="-533400" eaLnBrk="1" hangingPunct="1">
              <a:buFontTx/>
              <a:buAutoNum type="arabicPeriod"/>
            </a:pPr>
            <a:endParaRPr lang="en-ZA" sz="6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US" sz="2200" smtClean="0"/>
              <a:t>Calculate the total </a:t>
            </a:r>
            <a:r>
              <a:rPr lang="en-US" sz="2200" smtClean="0">
                <a:solidFill>
                  <a:srgbClr val="FF0000"/>
                </a:solidFill>
              </a:rPr>
              <a:t>flux linkage</a:t>
            </a:r>
            <a:r>
              <a:rPr lang="en-US" sz="2200" smtClean="0"/>
              <a:t>:   </a:t>
            </a:r>
            <a:r>
              <a:rPr lang="en-ZA" sz="2200" b="1" smtClean="0">
                <a:latin typeface="Times New Roman" pitchFamily="18" charset="0"/>
                <a:sym typeface="Symbol" pitchFamily="18" charset="2"/>
              </a:rPr>
              <a:t></a:t>
            </a:r>
            <a:r>
              <a:rPr lang="en-ZA" sz="2200" b="1" baseline="-2500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ZA" sz="2200" b="1" smtClean="0"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sz="2200" b="1" i="1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en-ZA" sz="2200" b="1" smtClean="0">
                <a:latin typeface="Times New Roman" pitchFamily="18" charset="0"/>
                <a:sym typeface="Symbol" pitchFamily="18" charset="2"/>
              </a:rPr>
              <a:t></a:t>
            </a:r>
            <a:r>
              <a:rPr lang="en-ZA" sz="2200" b="1" baseline="-25000" smtClean="0">
                <a:latin typeface="Times New Roman" pitchFamily="18" charset="0"/>
                <a:sym typeface="Symbol" pitchFamily="18" charset="2"/>
              </a:rPr>
              <a:t>per coil</a:t>
            </a:r>
            <a:r>
              <a:rPr lang="en-ZA" b="1" smtClean="0">
                <a:latin typeface="Times New Roman" pitchFamily="18" charset="0"/>
                <a:sym typeface="Symbol" pitchFamily="18" charset="2"/>
              </a:rPr>
              <a:t> </a:t>
            </a:r>
            <a:br>
              <a:rPr lang="en-ZA" b="1" smtClean="0">
                <a:latin typeface="Times New Roman" pitchFamily="18" charset="0"/>
                <a:sym typeface="Symbol" pitchFamily="18" charset="2"/>
              </a:rPr>
            </a:br>
            <a:r>
              <a:rPr lang="en-US" sz="2000" smtClean="0"/>
              <a:t>(</a:t>
            </a:r>
            <a:r>
              <a:rPr lang="en-US" sz="2000" i="1" smtClean="0"/>
              <a:t>All</a:t>
            </a:r>
            <a:r>
              <a:rPr lang="en-US" sz="2000" baseline="30000" smtClean="0"/>
              <a:t> </a:t>
            </a:r>
            <a:r>
              <a:rPr lang="en-US" sz="2000" smtClean="0"/>
              <a:t> current-carrying conductors produce inductance, but only solenoids produce enough flux and have enough turns/coils to produce </a:t>
            </a:r>
            <a:r>
              <a:rPr lang="en-US" sz="2000" i="1" smtClean="0"/>
              <a:t>significant</a:t>
            </a:r>
            <a:r>
              <a:rPr lang="en-US" sz="2000" i="1" baseline="30000" smtClean="0"/>
              <a:t> </a:t>
            </a:r>
            <a:r>
              <a:rPr lang="en-US" sz="2000" smtClean="0"/>
              <a:t> inductance.)</a:t>
            </a:r>
            <a:endParaRPr lang="en-ZA" sz="2000" b="1" i="1" smtClean="0">
              <a:latin typeface="Times New Roman" pitchFamily="18" charset="0"/>
              <a:cs typeface="Times New Roman" pitchFamily="18" charset="0"/>
            </a:endParaRPr>
          </a:p>
          <a:p>
            <a:pPr marL="712788" lvl="1" indent="-533400" eaLnBrk="1" hangingPunct="1">
              <a:buFontTx/>
              <a:buAutoNum type="arabicPeriod"/>
            </a:pPr>
            <a:endParaRPr lang="en-ZA" sz="600" smtClean="0"/>
          </a:p>
          <a:p>
            <a:pPr marL="712788" lvl="1" indent="-533400" eaLnBrk="1" hangingPunct="1">
              <a:buFontTx/>
              <a:buAutoNum type="arabicPeriod" startAt="4"/>
            </a:pPr>
            <a:r>
              <a:rPr lang="en-ZA" sz="2200" smtClean="0"/>
              <a:t>Determine the inductance:</a:t>
            </a:r>
          </a:p>
        </p:txBody>
      </p:sp>
      <p:sp>
        <p:nvSpPr>
          <p:cNvPr id="2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DETERMINING INDUCTANCE</a:t>
            </a:r>
          </a:p>
        </p:txBody>
      </p:sp>
      <p:graphicFrame>
        <p:nvGraphicFramePr>
          <p:cNvPr id="296964" name="Object 10"/>
          <p:cNvGraphicFramePr>
            <a:graphicFrameLocks noChangeAspect="1"/>
          </p:cNvGraphicFramePr>
          <p:nvPr/>
        </p:nvGraphicFramePr>
        <p:xfrm>
          <a:off x="2660650" y="3209925"/>
          <a:ext cx="20066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2005729" imgH="444307" progId="Equation.DSMT4">
                  <p:embed/>
                </p:oleObj>
              </mc:Choice>
              <mc:Fallback>
                <p:oleObj name="Equation" r:id="rId4" imgW="2005729" imgH="444307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650" y="3209925"/>
                        <a:ext cx="20066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6" name="Object 11"/>
          <p:cNvGraphicFramePr>
            <a:graphicFrameLocks noChangeAspect="1"/>
          </p:cNvGraphicFramePr>
          <p:nvPr/>
        </p:nvGraphicFramePr>
        <p:xfrm>
          <a:off x="4746625" y="5064125"/>
          <a:ext cx="965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6" imgW="965200" imgH="622300" progId="Equation.DSMT4">
                  <p:embed/>
                </p:oleObj>
              </mc:Choice>
              <mc:Fallback>
                <p:oleObj name="Equation" r:id="rId6" imgW="965200" imgH="6223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25" y="5064125"/>
                        <a:ext cx="9652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5" name="Rectangle 12"/>
          <p:cNvSpPr>
            <a:spLocks noChangeArrowheads="1"/>
          </p:cNvSpPr>
          <p:nvPr/>
        </p:nvSpPr>
        <p:spPr bwMode="auto">
          <a:xfrm>
            <a:off x="179388" y="1371600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Problem-solving strategy:</a:t>
            </a:r>
            <a:endParaRPr lang="en-US" sz="2300">
              <a:solidFill>
                <a:srgbClr val="000066"/>
              </a:solidFill>
            </a:endParaRPr>
          </a:p>
        </p:txBody>
      </p:sp>
      <p:sp>
        <p:nvSpPr>
          <p:cNvPr id="296976" name="Rectangle 16"/>
          <p:cNvSpPr>
            <a:spLocks noChangeArrowheads="1"/>
          </p:cNvSpPr>
          <p:nvPr/>
        </p:nvSpPr>
        <p:spPr bwMode="auto">
          <a:xfrm>
            <a:off x="179388" y="57800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(Note:  An ideal inductor has zero resistance.)</a:t>
            </a:r>
            <a:endParaRPr lang="en-US" sz="23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310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31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54BD91-6198-4EBD-ADED-B408ADACA00E}" type="slidenum">
              <a:rPr lang="en-ZA" smtClean="0">
                <a:cs typeface="Arial" charset="0"/>
              </a:rPr>
              <a:pPr/>
              <a:t>5</a:t>
            </a:fld>
            <a:endParaRPr lang="en-ZA" smtClean="0">
              <a:cs typeface="Arial" charset="0"/>
            </a:endParaRPr>
          </a:p>
        </p:txBody>
      </p:sp>
      <p:sp>
        <p:nvSpPr>
          <p:cNvPr id="31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INDUCTANCE OF A SOLENOID</a:t>
            </a:r>
            <a:endParaRPr lang="en-ZA" smtClean="0"/>
          </a:p>
        </p:txBody>
      </p:sp>
      <p:sp>
        <p:nvSpPr>
          <p:cNvPr id="3083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179388" y="1343025"/>
            <a:ext cx="4330700" cy="1279903"/>
          </a:xfrm>
          <a:blipFill rotWithShape="1">
            <a:blip r:embed="rId4"/>
            <a:stretch>
              <a:fillRect t="-3333" r="-3235" b="-10000"/>
            </a:stretch>
          </a:blipFill>
        </p:spPr>
        <p:txBody>
          <a:bodyPr/>
          <a:lstStyle/>
          <a:p>
            <a:pPr>
              <a:defRPr/>
            </a:pPr>
            <a:r>
              <a:rPr lang="en-ZA">
                <a:noFill/>
              </a:rPr>
              <a:t> </a:t>
            </a:r>
          </a:p>
        </p:txBody>
      </p:sp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2744788" y="2284413"/>
          <a:ext cx="18923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tion" r:id="rId5" imgW="1892160" imgH="622080" progId="Equation.DSMT4">
                  <p:embed/>
                </p:oleObj>
              </mc:Choice>
              <mc:Fallback>
                <p:oleObj name="Equation" r:id="rId5" imgW="1892160" imgH="62208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4788" y="2284413"/>
                        <a:ext cx="18923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41" name="Rectangle 5"/>
          <p:cNvSpPr>
            <a:spLocks noChangeArrowheads="1"/>
          </p:cNvSpPr>
          <p:nvPr/>
        </p:nvSpPr>
        <p:spPr bwMode="auto">
          <a:xfrm>
            <a:off x="179388" y="3060700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2509838" algn="l"/>
              </a:tabLst>
            </a:pPr>
            <a:r>
              <a:rPr lang="en-ZA">
                <a:solidFill>
                  <a:srgbClr val="000066"/>
                </a:solidFill>
              </a:rPr>
              <a:t>The flux through each coil is: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	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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per coil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AB</a:t>
            </a:r>
            <a:endParaRPr lang="en-ZA">
              <a:solidFill>
                <a:srgbClr val="000066"/>
              </a:solidFill>
            </a:endParaRPr>
          </a:p>
        </p:txBody>
      </p:sp>
      <p:graphicFrame>
        <p:nvGraphicFramePr>
          <p:cNvPr id="295942" name="Object 23"/>
          <p:cNvGraphicFramePr>
            <a:graphicFrameLocks noChangeAspect="1"/>
          </p:cNvGraphicFramePr>
          <p:nvPr/>
        </p:nvGraphicFramePr>
        <p:xfrm>
          <a:off x="4102100" y="3987800"/>
          <a:ext cx="3213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7" imgW="3213000" imgH="685800" progId="Equation.DSMT4">
                  <p:embed/>
                </p:oleObj>
              </mc:Choice>
              <mc:Fallback>
                <p:oleObj name="Equation" r:id="rId7" imgW="3213000" imgH="6858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2100" y="3987800"/>
                        <a:ext cx="3213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43" name="Rectangle 7"/>
          <p:cNvSpPr>
            <a:spLocks noChangeArrowheads="1"/>
          </p:cNvSpPr>
          <p:nvPr/>
        </p:nvSpPr>
        <p:spPr bwMode="auto">
          <a:xfrm>
            <a:off x="179388" y="48275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And since              , the inductance of a solenoid is:</a:t>
            </a:r>
          </a:p>
        </p:txBody>
      </p:sp>
      <p:graphicFrame>
        <p:nvGraphicFramePr>
          <p:cNvPr id="295944" name="Object 24"/>
          <p:cNvGraphicFramePr>
            <a:graphicFrameLocks noChangeAspect="1"/>
          </p:cNvGraphicFramePr>
          <p:nvPr/>
        </p:nvGraphicFramePr>
        <p:xfrm>
          <a:off x="3535363" y="5472113"/>
          <a:ext cx="2082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9" imgW="2082600" imgH="685800" progId="Equation.DSMT4">
                  <p:embed/>
                </p:oleObj>
              </mc:Choice>
              <mc:Fallback>
                <p:oleObj name="Equation" r:id="rId9" imgW="2082600" imgH="6858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363" y="5472113"/>
                        <a:ext cx="20828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06" name="Group 241"/>
          <p:cNvGrpSpPr>
            <a:grpSpLocks/>
          </p:cNvGrpSpPr>
          <p:nvPr/>
        </p:nvGrpSpPr>
        <p:grpSpPr bwMode="auto">
          <a:xfrm>
            <a:off x="5199063" y="1692275"/>
            <a:ext cx="3200400" cy="1566863"/>
            <a:chOff x="300" y="2233"/>
            <a:chExt cx="1892" cy="926"/>
          </a:xfrm>
        </p:grpSpPr>
        <p:grpSp>
          <p:nvGrpSpPr>
            <p:cNvPr id="3127" name="Group 242"/>
            <p:cNvGrpSpPr>
              <a:grpSpLocks/>
            </p:cNvGrpSpPr>
            <p:nvPr/>
          </p:nvGrpSpPr>
          <p:grpSpPr bwMode="auto">
            <a:xfrm>
              <a:off x="2113" y="2233"/>
              <a:ext cx="79" cy="926"/>
              <a:chOff x="2203" y="2233"/>
              <a:chExt cx="79" cy="926"/>
            </a:xfrm>
          </p:grpSpPr>
          <p:sp>
            <p:nvSpPr>
              <p:cNvPr id="3335" name="Rectangle 243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336" name="Group 244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41" name="Oval 245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42" name="Oval 246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337" name="Group 247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338" name="Oval 24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39" name="Line 249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0" name="Line 250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28" name="Group 251"/>
            <p:cNvGrpSpPr>
              <a:grpSpLocks/>
            </p:cNvGrpSpPr>
            <p:nvPr/>
          </p:nvGrpSpPr>
          <p:grpSpPr bwMode="auto">
            <a:xfrm>
              <a:off x="2034" y="2233"/>
              <a:ext cx="79" cy="926"/>
              <a:chOff x="2203" y="2233"/>
              <a:chExt cx="79" cy="926"/>
            </a:xfrm>
          </p:grpSpPr>
          <p:sp>
            <p:nvSpPr>
              <p:cNvPr id="3327" name="Rectangle 252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328" name="Group 253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33" name="Oval 254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34" name="Oval 25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329" name="Group 256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330" name="Oval 25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31" name="Line 258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2" name="Line 259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29" name="Group 260"/>
            <p:cNvGrpSpPr>
              <a:grpSpLocks/>
            </p:cNvGrpSpPr>
            <p:nvPr/>
          </p:nvGrpSpPr>
          <p:grpSpPr bwMode="auto">
            <a:xfrm>
              <a:off x="1955" y="2233"/>
              <a:ext cx="79" cy="926"/>
              <a:chOff x="2203" y="2233"/>
              <a:chExt cx="79" cy="926"/>
            </a:xfrm>
          </p:grpSpPr>
          <p:sp>
            <p:nvSpPr>
              <p:cNvPr id="3319" name="Rectangle 261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320" name="Group 262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25" name="Oval 263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26" name="Oval 26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321" name="Group 265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322" name="Oval 26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23" name="Line 267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24" name="Line 268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0" name="Group 269"/>
            <p:cNvGrpSpPr>
              <a:grpSpLocks/>
            </p:cNvGrpSpPr>
            <p:nvPr/>
          </p:nvGrpSpPr>
          <p:grpSpPr bwMode="auto">
            <a:xfrm>
              <a:off x="1876" y="2233"/>
              <a:ext cx="79" cy="926"/>
              <a:chOff x="2203" y="2233"/>
              <a:chExt cx="79" cy="926"/>
            </a:xfrm>
          </p:grpSpPr>
          <p:sp>
            <p:nvSpPr>
              <p:cNvPr id="3311" name="Rectangle 270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312" name="Group 271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17" name="Oval 272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18" name="Oval 273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313" name="Group 274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314" name="Oval 27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15" name="Line 276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6" name="Line 277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1" name="Group 278"/>
            <p:cNvGrpSpPr>
              <a:grpSpLocks/>
            </p:cNvGrpSpPr>
            <p:nvPr/>
          </p:nvGrpSpPr>
          <p:grpSpPr bwMode="auto">
            <a:xfrm>
              <a:off x="1798" y="2233"/>
              <a:ext cx="79" cy="926"/>
              <a:chOff x="2203" y="2233"/>
              <a:chExt cx="79" cy="926"/>
            </a:xfrm>
          </p:grpSpPr>
          <p:sp>
            <p:nvSpPr>
              <p:cNvPr id="3303" name="Rectangle 279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304" name="Group 280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09" name="Oval 281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10" name="Oval 282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305" name="Group 283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306" name="Oval 284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07" name="Line 285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8" name="Line 286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2" name="Group 287"/>
            <p:cNvGrpSpPr>
              <a:grpSpLocks/>
            </p:cNvGrpSpPr>
            <p:nvPr/>
          </p:nvGrpSpPr>
          <p:grpSpPr bwMode="auto">
            <a:xfrm>
              <a:off x="1719" y="2233"/>
              <a:ext cx="79" cy="926"/>
              <a:chOff x="2203" y="2233"/>
              <a:chExt cx="79" cy="926"/>
            </a:xfrm>
          </p:grpSpPr>
          <p:sp>
            <p:nvSpPr>
              <p:cNvPr id="3295" name="Rectangle 288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96" name="Group 289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301" name="Oval 290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302" name="Oval 29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97" name="Group 292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98" name="Oval 29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99" name="Line 294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0" name="Line 295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3" name="Group 296"/>
            <p:cNvGrpSpPr>
              <a:grpSpLocks/>
            </p:cNvGrpSpPr>
            <p:nvPr/>
          </p:nvGrpSpPr>
          <p:grpSpPr bwMode="auto">
            <a:xfrm>
              <a:off x="1640" y="2233"/>
              <a:ext cx="79" cy="926"/>
              <a:chOff x="2203" y="2233"/>
              <a:chExt cx="79" cy="926"/>
            </a:xfrm>
          </p:grpSpPr>
          <p:sp>
            <p:nvSpPr>
              <p:cNvPr id="3287" name="Rectangle 297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88" name="Group 298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93" name="Oval 299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94" name="Oval 300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89" name="Group 301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90" name="Oval 302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91" name="Line 303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2" name="Line 304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4" name="Group 305"/>
            <p:cNvGrpSpPr>
              <a:grpSpLocks/>
            </p:cNvGrpSpPr>
            <p:nvPr/>
          </p:nvGrpSpPr>
          <p:grpSpPr bwMode="auto">
            <a:xfrm>
              <a:off x="1561" y="2233"/>
              <a:ext cx="79" cy="926"/>
              <a:chOff x="2203" y="2233"/>
              <a:chExt cx="79" cy="926"/>
            </a:xfrm>
          </p:grpSpPr>
          <p:sp>
            <p:nvSpPr>
              <p:cNvPr id="3279" name="Rectangle 306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80" name="Group 307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85" name="Oval 308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86" name="Oval 309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81" name="Group 310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82" name="Oval 31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83" name="Line 312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" name="Line 313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5" name="Group 314"/>
            <p:cNvGrpSpPr>
              <a:grpSpLocks/>
            </p:cNvGrpSpPr>
            <p:nvPr/>
          </p:nvGrpSpPr>
          <p:grpSpPr bwMode="auto">
            <a:xfrm>
              <a:off x="1482" y="2233"/>
              <a:ext cx="79" cy="926"/>
              <a:chOff x="2203" y="2233"/>
              <a:chExt cx="79" cy="926"/>
            </a:xfrm>
          </p:grpSpPr>
          <p:sp>
            <p:nvSpPr>
              <p:cNvPr id="3271" name="Rectangle 315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72" name="Group 316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77" name="Oval 317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78" name="Oval 3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73" name="Group 319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74" name="Oval 3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75" name="Line 321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6" name="Line 322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6" name="Group 323"/>
            <p:cNvGrpSpPr>
              <a:grpSpLocks/>
            </p:cNvGrpSpPr>
            <p:nvPr/>
          </p:nvGrpSpPr>
          <p:grpSpPr bwMode="auto">
            <a:xfrm>
              <a:off x="1403" y="2233"/>
              <a:ext cx="79" cy="926"/>
              <a:chOff x="2203" y="2233"/>
              <a:chExt cx="79" cy="926"/>
            </a:xfrm>
          </p:grpSpPr>
          <p:sp>
            <p:nvSpPr>
              <p:cNvPr id="3263" name="Rectangle 324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64" name="Group 325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69" name="Oval 326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70" name="Oval 3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65" name="Group 328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66" name="Oval 32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67" name="Line 330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8" name="Line 331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7" name="Group 332"/>
            <p:cNvGrpSpPr>
              <a:grpSpLocks/>
            </p:cNvGrpSpPr>
            <p:nvPr/>
          </p:nvGrpSpPr>
          <p:grpSpPr bwMode="auto">
            <a:xfrm>
              <a:off x="1324" y="2233"/>
              <a:ext cx="79" cy="926"/>
              <a:chOff x="2203" y="2233"/>
              <a:chExt cx="79" cy="926"/>
            </a:xfrm>
          </p:grpSpPr>
          <p:sp>
            <p:nvSpPr>
              <p:cNvPr id="3255" name="Rectangle 333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56" name="Group 334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61" name="Oval 335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62" name="Oval 336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57" name="Group 337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58" name="Oval 33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59" name="Line 339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0" name="Line 340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8" name="Group 341"/>
            <p:cNvGrpSpPr>
              <a:grpSpLocks/>
            </p:cNvGrpSpPr>
            <p:nvPr/>
          </p:nvGrpSpPr>
          <p:grpSpPr bwMode="auto">
            <a:xfrm>
              <a:off x="1245" y="2233"/>
              <a:ext cx="79" cy="926"/>
              <a:chOff x="2203" y="2233"/>
              <a:chExt cx="79" cy="926"/>
            </a:xfrm>
          </p:grpSpPr>
          <p:sp>
            <p:nvSpPr>
              <p:cNvPr id="3247" name="Rectangle 342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48" name="Group 343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53" name="Oval 344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54" name="Oval 34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49" name="Group 346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50" name="Oval 34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51" name="Line 348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2" name="Line 349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9" name="Group 350"/>
            <p:cNvGrpSpPr>
              <a:grpSpLocks/>
            </p:cNvGrpSpPr>
            <p:nvPr/>
          </p:nvGrpSpPr>
          <p:grpSpPr bwMode="auto">
            <a:xfrm>
              <a:off x="1167" y="2233"/>
              <a:ext cx="79" cy="926"/>
              <a:chOff x="2203" y="2233"/>
              <a:chExt cx="79" cy="926"/>
            </a:xfrm>
          </p:grpSpPr>
          <p:sp>
            <p:nvSpPr>
              <p:cNvPr id="3239" name="Rectangle 351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40" name="Group 352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45" name="Oval 353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46" name="Oval 35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41" name="Group 355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42" name="Oval 35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43" name="Line 357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44" name="Line 358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0" name="Group 359"/>
            <p:cNvGrpSpPr>
              <a:grpSpLocks/>
            </p:cNvGrpSpPr>
            <p:nvPr/>
          </p:nvGrpSpPr>
          <p:grpSpPr bwMode="auto">
            <a:xfrm>
              <a:off x="1088" y="2233"/>
              <a:ext cx="79" cy="926"/>
              <a:chOff x="2203" y="2233"/>
              <a:chExt cx="79" cy="926"/>
            </a:xfrm>
          </p:grpSpPr>
          <p:sp>
            <p:nvSpPr>
              <p:cNvPr id="3231" name="Rectangle 360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32" name="Group 361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37" name="Oval 362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38" name="Oval 363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33" name="Group 364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34" name="Oval 36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35" name="Line 366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36" name="Line 367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1" name="Group 368"/>
            <p:cNvGrpSpPr>
              <a:grpSpLocks/>
            </p:cNvGrpSpPr>
            <p:nvPr/>
          </p:nvGrpSpPr>
          <p:grpSpPr bwMode="auto">
            <a:xfrm>
              <a:off x="1009" y="2233"/>
              <a:ext cx="79" cy="926"/>
              <a:chOff x="2203" y="2233"/>
              <a:chExt cx="79" cy="926"/>
            </a:xfrm>
          </p:grpSpPr>
          <p:sp>
            <p:nvSpPr>
              <p:cNvPr id="3223" name="Rectangle 369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24" name="Group 370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29" name="Oval 371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30" name="Oval 372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25" name="Group 373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26" name="Oval 374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27" name="Line 375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28" name="Line 376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2" name="Group 377"/>
            <p:cNvGrpSpPr>
              <a:grpSpLocks/>
            </p:cNvGrpSpPr>
            <p:nvPr/>
          </p:nvGrpSpPr>
          <p:grpSpPr bwMode="auto">
            <a:xfrm>
              <a:off x="930" y="2233"/>
              <a:ext cx="79" cy="926"/>
              <a:chOff x="2203" y="2233"/>
              <a:chExt cx="79" cy="926"/>
            </a:xfrm>
          </p:grpSpPr>
          <p:sp>
            <p:nvSpPr>
              <p:cNvPr id="3215" name="Rectangle 378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16" name="Group 379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21" name="Oval 380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22" name="Oval 38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17" name="Group 382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18" name="Oval 38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19" name="Line 384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20" name="Line 385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3" name="Group 386"/>
            <p:cNvGrpSpPr>
              <a:grpSpLocks/>
            </p:cNvGrpSpPr>
            <p:nvPr/>
          </p:nvGrpSpPr>
          <p:grpSpPr bwMode="auto">
            <a:xfrm>
              <a:off x="852" y="2233"/>
              <a:ext cx="79" cy="926"/>
              <a:chOff x="2203" y="2233"/>
              <a:chExt cx="79" cy="926"/>
            </a:xfrm>
          </p:grpSpPr>
          <p:sp>
            <p:nvSpPr>
              <p:cNvPr id="3207" name="Rectangle 387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08" name="Group 388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13" name="Oval 389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14" name="Oval 390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09" name="Group 391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10" name="Oval 392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11" name="Line 393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2" name="Line 394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4" name="Group 395"/>
            <p:cNvGrpSpPr>
              <a:grpSpLocks/>
            </p:cNvGrpSpPr>
            <p:nvPr/>
          </p:nvGrpSpPr>
          <p:grpSpPr bwMode="auto">
            <a:xfrm>
              <a:off x="773" y="2233"/>
              <a:ext cx="79" cy="926"/>
              <a:chOff x="2203" y="2233"/>
              <a:chExt cx="79" cy="926"/>
            </a:xfrm>
          </p:grpSpPr>
          <p:sp>
            <p:nvSpPr>
              <p:cNvPr id="3199" name="Rectangle 396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200" name="Group 397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205" name="Oval 398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06" name="Oval 399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201" name="Group 400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202" name="Oval 40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203" name="Line 402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4" name="Line 403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5" name="Group 404"/>
            <p:cNvGrpSpPr>
              <a:grpSpLocks/>
            </p:cNvGrpSpPr>
            <p:nvPr/>
          </p:nvGrpSpPr>
          <p:grpSpPr bwMode="auto">
            <a:xfrm>
              <a:off x="694" y="2233"/>
              <a:ext cx="79" cy="926"/>
              <a:chOff x="2203" y="2233"/>
              <a:chExt cx="79" cy="926"/>
            </a:xfrm>
          </p:grpSpPr>
          <p:sp>
            <p:nvSpPr>
              <p:cNvPr id="3191" name="Rectangle 405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92" name="Group 406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97" name="Oval 407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98" name="Oval 40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93" name="Group 409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94" name="Oval 410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95" name="Line 411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6" name="Line 412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6" name="Group 413"/>
            <p:cNvGrpSpPr>
              <a:grpSpLocks/>
            </p:cNvGrpSpPr>
            <p:nvPr/>
          </p:nvGrpSpPr>
          <p:grpSpPr bwMode="auto">
            <a:xfrm>
              <a:off x="615" y="2233"/>
              <a:ext cx="79" cy="926"/>
              <a:chOff x="2203" y="2233"/>
              <a:chExt cx="79" cy="926"/>
            </a:xfrm>
          </p:grpSpPr>
          <p:sp>
            <p:nvSpPr>
              <p:cNvPr id="3183" name="Rectangle 414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84" name="Group 415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89" name="Oval 416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90" name="Oval 41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85" name="Group 418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86" name="Oval 41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87" name="Line 420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8" name="Line 421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7" name="Group 422"/>
            <p:cNvGrpSpPr>
              <a:grpSpLocks/>
            </p:cNvGrpSpPr>
            <p:nvPr/>
          </p:nvGrpSpPr>
          <p:grpSpPr bwMode="auto">
            <a:xfrm>
              <a:off x="537" y="2233"/>
              <a:ext cx="79" cy="926"/>
              <a:chOff x="2203" y="2233"/>
              <a:chExt cx="79" cy="926"/>
            </a:xfrm>
          </p:grpSpPr>
          <p:sp>
            <p:nvSpPr>
              <p:cNvPr id="3175" name="Rectangle 423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76" name="Group 424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81" name="Oval 425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82" name="Oval 426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77" name="Group 427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78" name="Oval 42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79" name="Line 429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0" name="Line 430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8" name="Group 431"/>
            <p:cNvGrpSpPr>
              <a:grpSpLocks/>
            </p:cNvGrpSpPr>
            <p:nvPr/>
          </p:nvGrpSpPr>
          <p:grpSpPr bwMode="auto">
            <a:xfrm>
              <a:off x="458" y="2233"/>
              <a:ext cx="79" cy="926"/>
              <a:chOff x="2203" y="2233"/>
              <a:chExt cx="79" cy="926"/>
            </a:xfrm>
          </p:grpSpPr>
          <p:sp>
            <p:nvSpPr>
              <p:cNvPr id="3167" name="Rectangle 432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68" name="Group 433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73" name="Oval 434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74" name="Oval 43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69" name="Group 436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70" name="Oval 43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71" name="Line 438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2" name="Line 439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9" name="Group 440"/>
            <p:cNvGrpSpPr>
              <a:grpSpLocks/>
            </p:cNvGrpSpPr>
            <p:nvPr/>
          </p:nvGrpSpPr>
          <p:grpSpPr bwMode="auto">
            <a:xfrm>
              <a:off x="379" y="2233"/>
              <a:ext cx="79" cy="926"/>
              <a:chOff x="2203" y="2233"/>
              <a:chExt cx="79" cy="926"/>
            </a:xfrm>
          </p:grpSpPr>
          <p:sp>
            <p:nvSpPr>
              <p:cNvPr id="3159" name="Rectangle 441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60" name="Group 442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65" name="Oval 443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66" name="Oval 44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61" name="Group 445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62" name="Oval 44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63" name="Line 447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64" name="Line 448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50" name="Group 449"/>
            <p:cNvGrpSpPr>
              <a:grpSpLocks/>
            </p:cNvGrpSpPr>
            <p:nvPr/>
          </p:nvGrpSpPr>
          <p:grpSpPr bwMode="auto">
            <a:xfrm>
              <a:off x="300" y="2233"/>
              <a:ext cx="79" cy="926"/>
              <a:chOff x="2203" y="2233"/>
              <a:chExt cx="79" cy="926"/>
            </a:xfrm>
          </p:grpSpPr>
          <p:sp>
            <p:nvSpPr>
              <p:cNvPr id="3151" name="Rectangle 450"/>
              <p:cNvSpPr>
                <a:spLocks noChangeArrowheads="1"/>
              </p:cNvSpPr>
              <p:nvPr/>
            </p:nvSpPr>
            <p:spPr bwMode="auto">
              <a:xfrm>
                <a:off x="2204" y="2270"/>
                <a:ext cx="77" cy="847"/>
              </a:xfrm>
              <a:prstGeom prst="rect">
                <a:avLst/>
              </a:prstGeom>
              <a:gradFill rotWithShape="1">
                <a:gsLst>
                  <a:gs pos="0">
                    <a:srgbClr val="FF9632"/>
                  </a:gs>
                  <a:gs pos="50000">
                    <a:srgbClr val="FFEBD8"/>
                  </a:gs>
                  <a:gs pos="100000">
                    <a:srgbClr val="FF9632"/>
                  </a:gs>
                </a:gsLst>
                <a:lin ang="0" scaled="1"/>
              </a:gra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grpSp>
            <p:nvGrpSpPr>
              <p:cNvPr id="3152" name="Group 451"/>
              <p:cNvGrpSpPr>
                <a:grpSpLocks noChangeAspect="1"/>
              </p:cNvGrpSpPr>
              <p:nvPr/>
            </p:nvGrpSpPr>
            <p:grpSpPr bwMode="auto">
              <a:xfrm>
                <a:off x="2203" y="2233"/>
                <a:ext cx="79" cy="81"/>
                <a:chOff x="2406" y="2016"/>
                <a:chExt cx="86" cy="86"/>
              </a:xfrm>
            </p:grpSpPr>
            <p:sp>
              <p:nvSpPr>
                <p:cNvPr id="3157" name="Oval 452"/>
                <p:cNvSpPr>
                  <a:spLocks noChangeAspect="1" noChangeArrowheads="1"/>
                </p:cNvSpPr>
                <p:nvPr/>
              </p:nvSpPr>
              <p:spPr bwMode="auto">
                <a:xfrm>
                  <a:off x="2406" y="2016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58" name="Oval 453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436" y="2044"/>
                  <a:ext cx="28" cy="28"/>
                </a:xfrm>
                <a:prstGeom prst="ellipse">
                  <a:avLst/>
                </a:prstGeom>
                <a:solidFill>
                  <a:srgbClr val="800080"/>
                </a:solidFill>
                <a:ln w="15875" algn="ctr">
                  <a:noFill/>
                  <a:round/>
                  <a:headEnd/>
                  <a:tailEnd type="none" w="lg" len="lg"/>
                </a:ln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</p:grpSp>
          <p:grpSp>
            <p:nvGrpSpPr>
              <p:cNvPr id="3153" name="Group 454"/>
              <p:cNvGrpSpPr>
                <a:grpSpLocks noChangeAspect="1"/>
              </p:cNvGrpSpPr>
              <p:nvPr/>
            </p:nvGrpSpPr>
            <p:grpSpPr bwMode="auto">
              <a:xfrm>
                <a:off x="2203" y="3080"/>
                <a:ext cx="79" cy="79"/>
                <a:chOff x="2380" y="3216"/>
                <a:chExt cx="139" cy="138"/>
              </a:xfrm>
            </p:grpSpPr>
            <p:sp>
              <p:nvSpPr>
                <p:cNvPr id="3154" name="Oval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3216"/>
                  <a:ext cx="138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EBD8"/>
                    </a:gs>
                    <a:gs pos="100000">
                      <a:srgbClr val="FF9632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pPr>
                    <a:lnSpc>
                      <a:spcPct val="110000"/>
                    </a:lnSpc>
                  </a:pPr>
                  <a:endParaRPr lang="en-US"/>
                </a:p>
              </p:txBody>
            </p:sp>
            <p:sp>
              <p:nvSpPr>
                <p:cNvPr id="3155" name="Line 456"/>
                <p:cNvSpPr>
                  <a:spLocks noChangeAspect="1" noChangeShapeType="1"/>
                </p:cNvSpPr>
                <p:nvPr/>
              </p:nvSpPr>
              <p:spPr bwMode="auto">
                <a:xfrm rot="2700000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56" name="Line 457"/>
                <p:cNvSpPr>
                  <a:spLocks noChangeAspect="1" noChangeShapeType="1"/>
                </p:cNvSpPr>
                <p:nvPr/>
              </p:nvSpPr>
              <p:spPr bwMode="auto">
                <a:xfrm rot="18900000" flipH="1">
                  <a:off x="2449" y="3216"/>
                  <a:ext cx="1" cy="138"/>
                </a:xfrm>
                <a:prstGeom prst="line">
                  <a:avLst/>
                </a:prstGeom>
                <a:noFill/>
                <a:ln w="9525">
                  <a:solidFill>
                    <a:srgbClr val="800080"/>
                  </a:solidFill>
                  <a:round/>
                  <a:headEnd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107" name="Group 458"/>
          <p:cNvGrpSpPr>
            <a:grpSpLocks/>
          </p:cNvGrpSpPr>
          <p:nvPr/>
        </p:nvGrpSpPr>
        <p:grpSpPr bwMode="auto">
          <a:xfrm>
            <a:off x="5008563" y="1992313"/>
            <a:ext cx="3656012" cy="963612"/>
            <a:chOff x="161" y="2108"/>
            <a:chExt cx="2303" cy="607"/>
          </a:xfrm>
        </p:grpSpPr>
        <p:grpSp>
          <p:nvGrpSpPr>
            <p:cNvPr id="3114" name="Group 459"/>
            <p:cNvGrpSpPr>
              <a:grpSpLocks/>
            </p:cNvGrpSpPr>
            <p:nvPr/>
          </p:nvGrpSpPr>
          <p:grpSpPr bwMode="auto">
            <a:xfrm>
              <a:off x="161" y="2108"/>
              <a:ext cx="2303" cy="607"/>
              <a:chOff x="8108" y="10283"/>
              <a:chExt cx="4065" cy="1088"/>
            </a:xfrm>
          </p:grpSpPr>
          <p:sp>
            <p:nvSpPr>
              <p:cNvPr id="3121" name="Line 460"/>
              <p:cNvSpPr>
                <a:spLocks noChangeShapeType="1"/>
              </p:cNvSpPr>
              <p:nvPr/>
            </p:nvSpPr>
            <p:spPr bwMode="auto">
              <a:xfrm>
                <a:off x="8108" y="10283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2" name="Line 461"/>
              <p:cNvSpPr>
                <a:spLocks noChangeShapeType="1"/>
              </p:cNvSpPr>
              <p:nvPr/>
            </p:nvSpPr>
            <p:spPr bwMode="auto">
              <a:xfrm>
                <a:off x="8108" y="10500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3" name="Line 462"/>
              <p:cNvSpPr>
                <a:spLocks noChangeShapeType="1"/>
              </p:cNvSpPr>
              <p:nvPr/>
            </p:nvSpPr>
            <p:spPr bwMode="auto">
              <a:xfrm>
                <a:off x="8108" y="10718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4" name="Line 463"/>
              <p:cNvSpPr>
                <a:spLocks noChangeShapeType="1"/>
              </p:cNvSpPr>
              <p:nvPr/>
            </p:nvSpPr>
            <p:spPr bwMode="auto">
              <a:xfrm>
                <a:off x="8108" y="10935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5" name="Line 464"/>
              <p:cNvSpPr>
                <a:spLocks noChangeShapeType="1"/>
              </p:cNvSpPr>
              <p:nvPr/>
            </p:nvSpPr>
            <p:spPr bwMode="auto">
              <a:xfrm>
                <a:off x="8108" y="11153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6" name="Line 465"/>
              <p:cNvSpPr>
                <a:spLocks noChangeShapeType="1"/>
              </p:cNvSpPr>
              <p:nvPr/>
            </p:nvSpPr>
            <p:spPr bwMode="auto">
              <a:xfrm>
                <a:off x="8108" y="11371"/>
                <a:ext cx="4065" cy="0"/>
              </a:xfrm>
              <a:prstGeom prst="line">
                <a:avLst/>
              </a:prstGeom>
              <a:noFill/>
              <a:ln w="15875">
                <a:solidFill>
                  <a:srgbClr val="2891FF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115" name="Line 466"/>
            <p:cNvSpPr>
              <a:spLocks noChangeShapeType="1"/>
            </p:cNvSpPr>
            <p:nvPr/>
          </p:nvSpPr>
          <p:spPr bwMode="auto">
            <a:xfrm rot="-5400000">
              <a:off x="2399" y="2682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116" name="Line 467"/>
            <p:cNvSpPr>
              <a:spLocks noChangeShapeType="1"/>
            </p:cNvSpPr>
            <p:nvPr/>
          </p:nvSpPr>
          <p:spPr bwMode="auto">
            <a:xfrm rot="-5400000">
              <a:off x="2399" y="2563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117" name="Line 468"/>
            <p:cNvSpPr>
              <a:spLocks noChangeShapeType="1"/>
            </p:cNvSpPr>
            <p:nvPr/>
          </p:nvSpPr>
          <p:spPr bwMode="auto">
            <a:xfrm rot="-5400000">
              <a:off x="2399" y="2441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118" name="Line 469"/>
            <p:cNvSpPr>
              <a:spLocks noChangeShapeType="1"/>
            </p:cNvSpPr>
            <p:nvPr/>
          </p:nvSpPr>
          <p:spPr bwMode="auto">
            <a:xfrm rot="-5400000">
              <a:off x="2399" y="2320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119" name="Line 470"/>
            <p:cNvSpPr>
              <a:spLocks noChangeShapeType="1"/>
            </p:cNvSpPr>
            <p:nvPr/>
          </p:nvSpPr>
          <p:spPr bwMode="auto">
            <a:xfrm rot="-5400000">
              <a:off x="2399" y="2198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120" name="Line 471"/>
            <p:cNvSpPr>
              <a:spLocks noChangeShapeType="1"/>
            </p:cNvSpPr>
            <p:nvPr/>
          </p:nvSpPr>
          <p:spPr bwMode="auto">
            <a:xfrm rot="-5400000">
              <a:off x="2399" y="2077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3097" name="Object 25"/>
          <p:cNvGraphicFramePr>
            <a:graphicFrameLocks noChangeAspect="1"/>
          </p:cNvGraphicFramePr>
          <p:nvPr/>
        </p:nvGraphicFramePr>
        <p:xfrm>
          <a:off x="8670925" y="2308225"/>
          <a:ext cx="228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11" imgW="228501" imgH="291973" progId="Equation.DSMT4">
                  <p:embed/>
                </p:oleObj>
              </mc:Choice>
              <mc:Fallback>
                <p:oleObj name="Equation" r:id="rId11" imgW="228501" imgH="291973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0925" y="2308225"/>
                        <a:ext cx="2286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08" name="Group 473"/>
          <p:cNvGrpSpPr>
            <a:grpSpLocks/>
          </p:cNvGrpSpPr>
          <p:nvPr/>
        </p:nvGrpSpPr>
        <p:grpSpPr bwMode="auto">
          <a:xfrm>
            <a:off x="5213350" y="1304925"/>
            <a:ext cx="3173413" cy="431800"/>
            <a:chOff x="3567" y="1875"/>
            <a:chExt cx="1926" cy="272"/>
          </a:xfrm>
        </p:grpSpPr>
        <p:sp>
          <p:nvSpPr>
            <p:cNvPr id="3091" name="Text Box 474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4457" y="1875"/>
              <a:ext cx="220" cy="272"/>
            </a:xfrm>
            <a:prstGeom prst="rect">
              <a:avLst/>
            </a:prstGeom>
            <a:blipFill rotWithShape="1">
              <a:blip r:embed="rId13"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  <a:defRPr/>
              </a:pPr>
              <a:r>
                <a:rPr lang="en-ZA">
                  <a:noFill/>
                  <a:cs typeface="+mn-cs"/>
                </a:rPr>
                <a:t> </a:t>
              </a:r>
            </a:p>
          </p:txBody>
        </p:sp>
        <p:sp>
          <p:nvSpPr>
            <p:cNvPr id="3112" name="Line 475"/>
            <p:cNvSpPr>
              <a:spLocks noChangeShapeType="1"/>
            </p:cNvSpPr>
            <p:nvPr/>
          </p:nvSpPr>
          <p:spPr bwMode="auto">
            <a:xfrm flipH="1" flipV="1">
              <a:off x="4680" y="2015"/>
              <a:ext cx="8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Line 476"/>
            <p:cNvSpPr>
              <a:spLocks noChangeShapeType="1"/>
            </p:cNvSpPr>
            <p:nvPr/>
          </p:nvSpPr>
          <p:spPr bwMode="auto">
            <a:xfrm flipV="1">
              <a:off x="3567" y="2015"/>
              <a:ext cx="8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6413" name="Rectangle 477"/>
          <p:cNvSpPr>
            <a:spLocks noChangeArrowheads="1"/>
          </p:cNvSpPr>
          <p:nvPr/>
        </p:nvSpPr>
        <p:spPr bwMode="auto">
          <a:xfrm>
            <a:off x="179388" y="41227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total flux linkage is:</a:t>
            </a:r>
          </a:p>
        </p:txBody>
      </p:sp>
      <p:graphicFrame>
        <p:nvGraphicFramePr>
          <p:cNvPr id="296414" name="Object 26"/>
          <p:cNvGraphicFramePr>
            <a:graphicFrameLocks noChangeAspect="1"/>
          </p:cNvGraphicFramePr>
          <p:nvPr/>
        </p:nvGraphicFramePr>
        <p:xfrm>
          <a:off x="1990725" y="4751388"/>
          <a:ext cx="965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14" imgW="965200" imgH="622300" progId="Equation.DSMT4">
                  <p:embed/>
                </p:oleObj>
              </mc:Choice>
              <mc:Fallback>
                <p:oleObj name="Equation" r:id="rId14" imgW="965200" imgH="62230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725" y="4751388"/>
                        <a:ext cx="9652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415" name="Rectangle 479"/>
          <p:cNvSpPr>
            <a:spLocks noChangeArrowheads="1"/>
          </p:cNvSpPr>
          <p:nvPr/>
        </p:nvSpPr>
        <p:spPr bwMode="auto">
          <a:xfrm>
            <a:off x="3470275" y="5449888"/>
            <a:ext cx="2212975" cy="7778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1" grpId="0"/>
      <p:bldP spid="295943" grpId="0"/>
      <p:bldP spid="296413" grpId="0"/>
      <p:bldP spid="2964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411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4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1E3A9D-9972-4429-B7EB-75E2110D4850}" type="slidenum">
              <a:rPr lang="en-ZA" smtClean="0">
                <a:cs typeface="Arial" charset="0"/>
              </a:rPr>
              <a:pPr/>
              <a:t>6</a:t>
            </a:fld>
            <a:endParaRPr lang="en-ZA" smtClean="0">
              <a:cs typeface="Arial" charset="0"/>
            </a:endParaRP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6083300" y="3752850"/>
            <a:ext cx="1662113" cy="925513"/>
            <a:chOff x="3832" y="2364"/>
            <a:chExt cx="1047" cy="583"/>
          </a:xfrm>
        </p:grpSpPr>
        <p:sp>
          <p:nvSpPr>
            <p:cNvPr id="4162" name="Freeform 13"/>
            <p:cNvSpPr>
              <a:spLocks/>
            </p:cNvSpPr>
            <p:nvPr/>
          </p:nvSpPr>
          <p:spPr bwMode="auto">
            <a:xfrm>
              <a:off x="4757" y="2365"/>
              <a:ext cx="122" cy="582"/>
            </a:xfrm>
            <a:custGeom>
              <a:avLst/>
              <a:gdLst>
                <a:gd name="T0" fmla="*/ 0 w 131"/>
                <a:gd name="T1" fmla="*/ 0 h 829"/>
                <a:gd name="T2" fmla="*/ 106 w 131"/>
                <a:gd name="T3" fmla="*/ 154 h 829"/>
                <a:gd name="T4" fmla="*/ 106 w 131"/>
                <a:gd name="T5" fmla="*/ 409 h 829"/>
                <a:gd name="T6" fmla="*/ 0 60000 65536"/>
                <a:gd name="T7" fmla="*/ 0 60000 65536"/>
                <a:gd name="T8" fmla="*/ 0 60000 65536"/>
                <a:gd name="T9" fmla="*/ 0 w 131"/>
                <a:gd name="T10" fmla="*/ 0 h 829"/>
                <a:gd name="T11" fmla="*/ 131 w 131"/>
                <a:gd name="T12" fmla="*/ 829 h 8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1" h="829">
                  <a:moveTo>
                    <a:pt x="0" y="0"/>
                  </a:moveTo>
                  <a:cubicBezTo>
                    <a:pt x="92" y="0"/>
                    <a:pt x="131" y="238"/>
                    <a:pt x="122" y="313"/>
                  </a:cubicBezTo>
                  <a:lnTo>
                    <a:pt x="122" y="829"/>
                  </a:ln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63" name="Freeform 50"/>
            <p:cNvSpPr>
              <a:spLocks/>
            </p:cNvSpPr>
            <p:nvPr/>
          </p:nvSpPr>
          <p:spPr bwMode="auto">
            <a:xfrm>
              <a:off x="3832" y="2364"/>
              <a:ext cx="227" cy="426"/>
            </a:xfrm>
            <a:custGeom>
              <a:avLst/>
              <a:gdLst>
                <a:gd name="T0" fmla="*/ 0 w 219"/>
                <a:gd name="T1" fmla="*/ 0 h 426"/>
                <a:gd name="T2" fmla="*/ 110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64" name="Freeform 54"/>
            <p:cNvSpPr>
              <a:spLocks/>
            </p:cNvSpPr>
            <p:nvPr/>
          </p:nvSpPr>
          <p:spPr bwMode="auto">
            <a:xfrm>
              <a:off x="4063" y="2364"/>
              <a:ext cx="226" cy="426"/>
            </a:xfrm>
            <a:custGeom>
              <a:avLst/>
              <a:gdLst>
                <a:gd name="T0" fmla="*/ 0 w 219"/>
                <a:gd name="T1" fmla="*/ 0 h 426"/>
                <a:gd name="T2" fmla="*/ 108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65" name="Freeform 56"/>
            <p:cNvSpPr>
              <a:spLocks/>
            </p:cNvSpPr>
            <p:nvPr/>
          </p:nvSpPr>
          <p:spPr bwMode="auto">
            <a:xfrm>
              <a:off x="4295" y="2364"/>
              <a:ext cx="226" cy="426"/>
            </a:xfrm>
            <a:custGeom>
              <a:avLst/>
              <a:gdLst>
                <a:gd name="T0" fmla="*/ 0 w 219"/>
                <a:gd name="T1" fmla="*/ 0 h 426"/>
                <a:gd name="T2" fmla="*/ 108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66" name="Freeform 58"/>
            <p:cNvSpPr>
              <a:spLocks/>
            </p:cNvSpPr>
            <p:nvPr/>
          </p:nvSpPr>
          <p:spPr bwMode="auto">
            <a:xfrm>
              <a:off x="4527" y="2364"/>
              <a:ext cx="227" cy="426"/>
            </a:xfrm>
            <a:custGeom>
              <a:avLst/>
              <a:gdLst>
                <a:gd name="T0" fmla="*/ 0 w 219"/>
                <a:gd name="T1" fmla="*/ 0 h 426"/>
                <a:gd name="T2" fmla="*/ 110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630863" y="3898900"/>
            <a:ext cx="2409825" cy="385763"/>
            <a:chOff x="3291" y="1391"/>
            <a:chExt cx="2303" cy="243"/>
          </a:xfrm>
        </p:grpSpPr>
        <p:sp>
          <p:nvSpPr>
            <p:cNvPr id="4156" name="Line 5"/>
            <p:cNvSpPr>
              <a:spLocks noChangeShapeType="1"/>
            </p:cNvSpPr>
            <p:nvPr/>
          </p:nvSpPr>
          <p:spPr bwMode="auto">
            <a:xfrm>
              <a:off x="3291" y="1391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7" name="Line 6"/>
            <p:cNvSpPr>
              <a:spLocks noChangeShapeType="1"/>
            </p:cNvSpPr>
            <p:nvPr/>
          </p:nvSpPr>
          <p:spPr bwMode="auto">
            <a:xfrm>
              <a:off x="3291" y="1512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8" name="Line 7"/>
            <p:cNvSpPr>
              <a:spLocks noChangeShapeType="1"/>
            </p:cNvSpPr>
            <p:nvPr/>
          </p:nvSpPr>
          <p:spPr bwMode="auto">
            <a:xfrm>
              <a:off x="3291" y="1634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9" name="Line 8"/>
            <p:cNvSpPr>
              <a:spLocks noChangeShapeType="1"/>
            </p:cNvSpPr>
            <p:nvPr/>
          </p:nvSpPr>
          <p:spPr bwMode="auto">
            <a:xfrm rot="-5400000">
              <a:off x="5529" y="1603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60" name="Line 9"/>
            <p:cNvSpPr>
              <a:spLocks noChangeShapeType="1"/>
            </p:cNvSpPr>
            <p:nvPr/>
          </p:nvSpPr>
          <p:spPr bwMode="auto">
            <a:xfrm rot="-5400000">
              <a:off x="5529" y="1481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61" name="Line 10"/>
            <p:cNvSpPr>
              <a:spLocks noChangeShapeType="1"/>
            </p:cNvSpPr>
            <p:nvPr/>
          </p:nvSpPr>
          <p:spPr bwMode="auto">
            <a:xfrm rot="-5400000">
              <a:off x="5529" y="1360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 flipH="1">
            <a:off x="5630863" y="3898900"/>
            <a:ext cx="2409825" cy="385763"/>
            <a:chOff x="3291" y="1391"/>
            <a:chExt cx="2303" cy="243"/>
          </a:xfrm>
        </p:grpSpPr>
        <p:sp>
          <p:nvSpPr>
            <p:cNvPr id="4150" name="Line 43"/>
            <p:cNvSpPr>
              <a:spLocks noChangeShapeType="1"/>
            </p:cNvSpPr>
            <p:nvPr/>
          </p:nvSpPr>
          <p:spPr bwMode="auto">
            <a:xfrm>
              <a:off x="3291" y="1391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1" name="Line 44"/>
            <p:cNvSpPr>
              <a:spLocks noChangeShapeType="1"/>
            </p:cNvSpPr>
            <p:nvPr/>
          </p:nvSpPr>
          <p:spPr bwMode="auto">
            <a:xfrm>
              <a:off x="3291" y="1512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2" name="Line 45"/>
            <p:cNvSpPr>
              <a:spLocks noChangeShapeType="1"/>
            </p:cNvSpPr>
            <p:nvPr/>
          </p:nvSpPr>
          <p:spPr bwMode="auto">
            <a:xfrm>
              <a:off x="3291" y="1634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3" name="Line 46"/>
            <p:cNvSpPr>
              <a:spLocks noChangeShapeType="1"/>
            </p:cNvSpPr>
            <p:nvPr/>
          </p:nvSpPr>
          <p:spPr bwMode="auto">
            <a:xfrm rot="-5400000">
              <a:off x="5529" y="1603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4" name="Line 47"/>
            <p:cNvSpPr>
              <a:spLocks noChangeShapeType="1"/>
            </p:cNvSpPr>
            <p:nvPr/>
          </p:nvSpPr>
          <p:spPr bwMode="auto">
            <a:xfrm rot="-5400000">
              <a:off x="5529" y="1481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55" name="Line 48"/>
            <p:cNvSpPr>
              <a:spLocks noChangeShapeType="1"/>
            </p:cNvSpPr>
            <p:nvPr/>
          </p:nvSpPr>
          <p:spPr bwMode="auto">
            <a:xfrm rot="-5400000">
              <a:off x="5529" y="1360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41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VOLTAGE ACROSS AN INDUCTOR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While the current through an inductor is steady there is no potential drop across it (</a:t>
            </a:r>
            <a:r>
              <a:rPr lang="en-ZA" b="1" i="1" smtClean="0">
                <a:latin typeface="Times New Roman" pitchFamily="18" charset="0"/>
              </a:rPr>
              <a:t>R</a:t>
            </a:r>
            <a:r>
              <a:rPr lang="en-ZA" b="1" smtClean="0">
                <a:latin typeface="Times New Roman" pitchFamily="18" charset="0"/>
              </a:rPr>
              <a:t> =</a:t>
            </a:r>
            <a:r>
              <a:rPr lang="en-ZA" b="1" i="1" smtClean="0">
                <a:latin typeface="Times New Roman" pitchFamily="18" charset="0"/>
              </a:rPr>
              <a:t> </a:t>
            </a:r>
            <a:r>
              <a:rPr lang="en-ZA" b="1" smtClean="0">
                <a:latin typeface="Times New Roman" pitchFamily="18" charset="0"/>
              </a:rPr>
              <a:t>0</a:t>
            </a:r>
            <a:r>
              <a:rPr lang="en-ZA" smtClean="0"/>
              <a:t>), but </a:t>
            </a:r>
            <a:r>
              <a:rPr lang="en-ZA" i="1" smtClean="0"/>
              <a:t>changing</a:t>
            </a:r>
            <a:r>
              <a:rPr lang="en-ZA" i="1" baseline="30000" smtClean="0"/>
              <a:t> </a:t>
            </a:r>
            <a:r>
              <a:rPr lang="en-ZA" i="1" smtClean="0"/>
              <a:t> </a:t>
            </a:r>
            <a:r>
              <a:rPr lang="en-ZA" smtClean="0"/>
              <a:t>the current…</a:t>
            </a: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 rot="16200000" flipV="1">
            <a:off x="5584825" y="4578351"/>
            <a:ext cx="39052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5240338" y="4778375"/>
            <a:ext cx="1287462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 u="sng">
                <a:solidFill>
                  <a:srgbClr val="000066"/>
                </a:solidFill>
                <a:ea typeface="굴림" pitchFamily="34" charset="-127"/>
              </a:rPr>
              <a:t>increasing</a:t>
            </a: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 current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302097" name="Freeform 17"/>
          <p:cNvSpPr>
            <a:spLocks/>
          </p:cNvSpPr>
          <p:nvPr/>
        </p:nvSpPr>
        <p:spPr bwMode="auto">
          <a:xfrm>
            <a:off x="6261100" y="353060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98" name="Freeform 18"/>
          <p:cNvSpPr>
            <a:spLocks/>
          </p:cNvSpPr>
          <p:nvPr/>
        </p:nvSpPr>
        <p:spPr bwMode="auto">
          <a:xfrm>
            <a:off x="5889625" y="353060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99" name="Freeform 19"/>
          <p:cNvSpPr>
            <a:spLocks/>
          </p:cNvSpPr>
          <p:nvPr/>
        </p:nvSpPr>
        <p:spPr bwMode="auto">
          <a:xfrm>
            <a:off x="6645275" y="353060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100" name="Freeform 20"/>
          <p:cNvSpPr>
            <a:spLocks/>
          </p:cNvSpPr>
          <p:nvPr/>
        </p:nvSpPr>
        <p:spPr bwMode="auto">
          <a:xfrm>
            <a:off x="7019925" y="353060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101" name="Freeform 21"/>
          <p:cNvSpPr>
            <a:spLocks/>
          </p:cNvSpPr>
          <p:nvPr/>
        </p:nvSpPr>
        <p:spPr bwMode="auto">
          <a:xfrm>
            <a:off x="7397750" y="353060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102" name="Text Box 22"/>
          <p:cNvSpPr txBox="1">
            <a:spLocks noChangeArrowheads="1"/>
          </p:cNvSpPr>
          <p:nvPr/>
        </p:nvSpPr>
        <p:spPr bwMode="auto">
          <a:xfrm>
            <a:off x="5781675" y="3313113"/>
            <a:ext cx="2032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induced current</a:t>
            </a:r>
            <a:endParaRPr lang="en-ZA" sz="1800">
              <a:solidFill>
                <a:srgbClr val="000066"/>
              </a:solidFill>
            </a:endParaRPr>
          </a:p>
        </p:txBody>
      </p:sp>
      <p:graphicFrame>
        <p:nvGraphicFramePr>
          <p:cNvPr id="302103" name="Object 14"/>
          <p:cNvGraphicFramePr>
            <a:graphicFrameLocks noChangeAspect="1"/>
          </p:cNvGraphicFramePr>
          <p:nvPr/>
        </p:nvGraphicFramePr>
        <p:xfrm>
          <a:off x="5345113" y="3925888"/>
          <a:ext cx="228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4" imgW="228501" imgH="291973" progId="Equation.DSMT4">
                  <p:embed/>
                </p:oleObj>
              </mc:Choice>
              <mc:Fallback>
                <p:oleObj name="Equation" r:id="rId4" imgW="228501" imgH="291973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3925888"/>
                        <a:ext cx="2286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8002588" y="3883025"/>
            <a:ext cx="10445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induced field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302105" name="Rectangle 25"/>
          <p:cNvSpPr>
            <a:spLocks noChangeArrowheads="1"/>
          </p:cNvSpPr>
          <p:nvPr/>
        </p:nvSpPr>
        <p:spPr bwMode="auto">
          <a:xfrm>
            <a:off x="179388" y="3163888"/>
            <a:ext cx="4887912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As current </a:t>
            </a:r>
            <a:r>
              <a:rPr lang="en-ZA" u="sng">
                <a:solidFill>
                  <a:srgbClr val="000066"/>
                </a:solidFill>
              </a:rPr>
              <a:t>increases</a:t>
            </a:r>
            <a:r>
              <a:rPr lang="en-ZA">
                <a:solidFill>
                  <a:srgbClr val="000066"/>
                </a:solidFill>
              </a:rPr>
              <a:t> in the coil, the </a:t>
            </a:r>
            <a:r>
              <a:rPr lang="en-ZA" i="1">
                <a:solidFill>
                  <a:srgbClr val="000066"/>
                </a:solidFill>
              </a:rPr>
              <a:t>induced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current tends to “hold up” positives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at the inflow, creating an electric field and hence a potential difference across the inductor:</a:t>
            </a:r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840413" y="4262438"/>
            <a:ext cx="1930400" cy="503237"/>
            <a:chOff x="3679" y="2685"/>
            <a:chExt cx="1216" cy="317"/>
          </a:xfrm>
        </p:grpSpPr>
        <p:sp>
          <p:nvSpPr>
            <p:cNvPr id="4145" name="Text Box 27"/>
            <p:cNvSpPr txBox="1">
              <a:spLocks noChangeArrowheads="1"/>
            </p:cNvSpPr>
            <p:nvPr/>
          </p:nvSpPr>
          <p:spPr bwMode="auto">
            <a:xfrm>
              <a:off x="4152" y="2796"/>
              <a:ext cx="30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</a:t>
              </a:r>
              <a:r>
                <a:rPr lang="en-US" altLang="ko-KR" sz="18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V</a:t>
              </a:r>
              <a:r>
                <a:rPr lang="en-US" altLang="ko-KR" sz="1800" b="1" baseline="-25000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L</a:t>
              </a:r>
              <a:endParaRPr lang="en-US" sz="1800">
                <a:solidFill>
                  <a:srgbClr val="000066"/>
                </a:solidFill>
                <a:sym typeface="Symbol" pitchFamily="18" charset="2"/>
              </a:endParaRPr>
            </a:p>
          </p:txBody>
        </p:sp>
        <p:sp>
          <p:nvSpPr>
            <p:cNvPr id="4146" name="Line 28"/>
            <p:cNvSpPr>
              <a:spLocks noChangeShapeType="1"/>
            </p:cNvSpPr>
            <p:nvPr/>
          </p:nvSpPr>
          <p:spPr bwMode="auto">
            <a:xfrm flipH="1" flipV="1">
              <a:off x="4439" y="2903"/>
              <a:ext cx="3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7" name="Line 29"/>
            <p:cNvSpPr>
              <a:spLocks noChangeShapeType="1"/>
            </p:cNvSpPr>
            <p:nvPr/>
          </p:nvSpPr>
          <p:spPr bwMode="auto">
            <a:xfrm flipV="1">
              <a:off x="3731" y="2903"/>
              <a:ext cx="4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8" name="Text Box 30"/>
            <p:cNvSpPr txBox="1">
              <a:spLocks noChangeArrowheads="1"/>
            </p:cNvSpPr>
            <p:nvPr/>
          </p:nvSpPr>
          <p:spPr bwMode="auto">
            <a:xfrm>
              <a:off x="4669" y="2685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–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4149" name="Text Box 31"/>
            <p:cNvSpPr txBox="1">
              <a:spLocks noChangeArrowheads="1"/>
            </p:cNvSpPr>
            <p:nvPr/>
          </p:nvSpPr>
          <p:spPr bwMode="auto">
            <a:xfrm>
              <a:off x="3679" y="2694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+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</p:grpSp>
      <p:graphicFrame>
        <p:nvGraphicFramePr>
          <p:cNvPr id="302113" name="Object 15"/>
          <p:cNvGraphicFramePr>
            <a:graphicFrameLocks noChangeAspect="1"/>
          </p:cNvGraphicFramePr>
          <p:nvPr/>
        </p:nvGraphicFramePr>
        <p:xfrm>
          <a:off x="5267325" y="5592763"/>
          <a:ext cx="1447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6" imgW="1447800" imgH="558800" progId="Equation.DSMT4">
                  <p:embed/>
                </p:oleObj>
              </mc:Choice>
              <mc:Fallback>
                <p:oleObj name="Equation" r:id="rId6" imgW="1447800" imgH="5588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325" y="5592763"/>
                        <a:ext cx="14478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15" name="Rectangle 35"/>
          <p:cNvSpPr>
            <a:spLocks noChangeArrowheads="1"/>
          </p:cNvSpPr>
          <p:nvPr/>
        </p:nvSpPr>
        <p:spPr bwMode="auto">
          <a:xfrm>
            <a:off x="7075488" y="5572125"/>
            <a:ext cx="181610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“</a:t>
            </a:r>
            <a:r>
              <a:rPr lang="en-ZA">
                <a:solidFill>
                  <a:srgbClr val="FF0000"/>
                </a:solidFill>
              </a:rPr>
              <a:t>back emf</a:t>
            </a:r>
            <a:r>
              <a:rPr lang="en-ZA">
                <a:solidFill>
                  <a:srgbClr val="000066"/>
                </a:solidFill>
              </a:rPr>
              <a:t>”</a:t>
            </a:r>
          </a:p>
        </p:txBody>
      </p:sp>
      <p:graphicFrame>
        <p:nvGraphicFramePr>
          <p:cNvPr id="302114" name="Object 16"/>
          <p:cNvGraphicFramePr>
            <a:graphicFrameLocks noChangeAspect="1"/>
          </p:cNvGraphicFramePr>
          <p:nvPr/>
        </p:nvGraphicFramePr>
        <p:xfrm>
          <a:off x="2493963" y="5527675"/>
          <a:ext cx="15621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8" imgW="1562100" imgH="622300" progId="Equation.DSMT4">
                  <p:embed/>
                </p:oleObj>
              </mc:Choice>
              <mc:Fallback>
                <p:oleObj name="Equation" r:id="rId8" imgW="1562100" imgH="6223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963" y="5527675"/>
                        <a:ext cx="15621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5168900" y="5545138"/>
            <a:ext cx="1631950" cy="6667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02118" name="Rectangle 38"/>
          <p:cNvSpPr>
            <a:spLocks noChangeArrowheads="1"/>
          </p:cNvSpPr>
          <p:nvPr/>
        </p:nvSpPr>
        <p:spPr bwMode="auto">
          <a:xfrm>
            <a:off x="1839913" y="2141538"/>
            <a:ext cx="290512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changes the flux…</a:t>
            </a:r>
          </a:p>
        </p:txBody>
      </p:sp>
      <p:sp>
        <p:nvSpPr>
          <p:cNvPr id="302119" name="Rectangle 39"/>
          <p:cNvSpPr>
            <a:spLocks noChangeArrowheads="1"/>
          </p:cNvSpPr>
          <p:nvPr/>
        </p:nvSpPr>
        <p:spPr bwMode="auto">
          <a:xfrm>
            <a:off x="4649788" y="2143125"/>
            <a:ext cx="40989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which </a:t>
            </a:r>
            <a:r>
              <a:rPr lang="en-ZA" i="1">
                <a:solidFill>
                  <a:srgbClr val="000066"/>
                </a:solidFill>
              </a:rPr>
              <a:t>induces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a current…</a:t>
            </a: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350838" y="2549525"/>
            <a:ext cx="257810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i="1">
                <a:solidFill>
                  <a:srgbClr val="000066"/>
                </a:solidFill>
              </a:rPr>
              <a:t>in the same coil!</a:t>
            </a:r>
          </a:p>
        </p:txBody>
      </p:sp>
      <p:sp>
        <p:nvSpPr>
          <p:cNvPr id="302121" name="Rectangle 41"/>
          <p:cNvSpPr>
            <a:spLocks noChangeArrowheads="1"/>
          </p:cNvSpPr>
          <p:nvPr/>
        </p:nvSpPr>
        <p:spPr bwMode="auto">
          <a:xfrm>
            <a:off x="2963863" y="2549525"/>
            <a:ext cx="485775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(Hence the term </a:t>
            </a:r>
            <a:r>
              <a:rPr lang="en-ZA">
                <a:solidFill>
                  <a:srgbClr val="FF0000"/>
                </a:solidFill>
              </a:rPr>
              <a:t>self-induction</a:t>
            </a:r>
            <a:r>
              <a:rPr lang="en-ZA">
                <a:solidFill>
                  <a:srgbClr val="000066"/>
                </a:solidFill>
              </a:rPr>
              <a:t>.)</a:t>
            </a:r>
          </a:p>
        </p:txBody>
      </p:sp>
      <p:sp>
        <p:nvSpPr>
          <p:cNvPr id="302129" name="Rectangle 49"/>
          <p:cNvSpPr>
            <a:spLocks noChangeArrowheads="1"/>
          </p:cNvSpPr>
          <p:nvPr/>
        </p:nvSpPr>
        <p:spPr bwMode="auto">
          <a:xfrm>
            <a:off x="3998913" y="5575300"/>
            <a:ext cx="100647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, so…</a:t>
            </a:r>
          </a:p>
        </p:txBody>
      </p:sp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5891213" y="3751263"/>
            <a:ext cx="1666875" cy="927100"/>
            <a:chOff x="3711" y="2363"/>
            <a:chExt cx="1050" cy="584"/>
          </a:xfrm>
        </p:grpSpPr>
        <p:sp>
          <p:nvSpPr>
            <p:cNvPr id="4140" name="Freeform 14"/>
            <p:cNvSpPr>
              <a:spLocks/>
            </p:cNvSpPr>
            <p:nvPr/>
          </p:nvSpPr>
          <p:spPr bwMode="auto">
            <a:xfrm>
              <a:off x="3711" y="2363"/>
              <a:ext cx="122" cy="584"/>
            </a:xfrm>
            <a:custGeom>
              <a:avLst/>
              <a:gdLst>
                <a:gd name="T0" fmla="*/ 114 w 131"/>
                <a:gd name="T1" fmla="*/ 0 h 832"/>
                <a:gd name="T2" fmla="*/ 6 w 131"/>
                <a:gd name="T3" fmla="*/ 156 h 832"/>
                <a:gd name="T4" fmla="*/ 6 w 131"/>
                <a:gd name="T5" fmla="*/ 410 h 832"/>
                <a:gd name="T6" fmla="*/ 0 60000 65536"/>
                <a:gd name="T7" fmla="*/ 0 60000 65536"/>
                <a:gd name="T8" fmla="*/ 0 60000 65536"/>
                <a:gd name="T9" fmla="*/ 0 w 131"/>
                <a:gd name="T10" fmla="*/ 0 h 832"/>
                <a:gd name="T11" fmla="*/ 131 w 131"/>
                <a:gd name="T12" fmla="*/ 832 h 8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1" h="832">
                  <a:moveTo>
                    <a:pt x="131" y="0"/>
                  </a:moveTo>
                  <a:cubicBezTo>
                    <a:pt x="39" y="0"/>
                    <a:pt x="0" y="178"/>
                    <a:pt x="6" y="316"/>
                  </a:cubicBezTo>
                  <a:lnTo>
                    <a:pt x="6" y="832"/>
                  </a:ln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41" name="Freeform 51"/>
            <p:cNvSpPr>
              <a:spLocks/>
            </p:cNvSpPr>
            <p:nvPr/>
          </p:nvSpPr>
          <p:spPr bwMode="auto">
            <a:xfrm>
              <a:off x="3822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42" name="Freeform 55"/>
            <p:cNvSpPr>
              <a:spLocks/>
            </p:cNvSpPr>
            <p:nvPr/>
          </p:nvSpPr>
          <p:spPr bwMode="auto">
            <a:xfrm>
              <a:off x="4052" y="2364"/>
              <a:ext cx="245" cy="424"/>
            </a:xfrm>
            <a:custGeom>
              <a:avLst/>
              <a:gdLst>
                <a:gd name="T0" fmla="*/ 132 w 228"/>
                <a:gd name="T1" fmla="*/ 424 h 424"/>
                <a:gd name="T2" fmla="*/ 263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43" name="Freeform 57"/>
            <p:cNvSpPr>
              <a:spLocks/>
            </p:cNvSpPr>
            <p:nvPr/>
          </p:nvSpPr>
          <p:spPr bwMode="auto">
            <a:xfrm>
              <a:off x="4284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144" name="Freeform 59"/>
            <p:cNvSpPr>
              <a:spLocks/>
            </p:cNvSpPr>
            <p:nvPr/>
          </p:nvSpPr>
          <p:spPr bwMode="auto">
            <a:xfrm>
              <a:off x="4517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30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30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0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0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30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02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0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build="p"/>
      <p:bldP spid="302095" grpId="0" animBg="1"/>
      <p:bldP spid="302096" grpId="0"/>
      <p:bldP spid="302097" grpId="0" animBg="1"/>
      <p:bldP spid="302098" grpId="0" animBg="1"/>
      <p:bldP spid="302099" grpId="0" animBg="1"/>
      <p:bldP spid="302100" grpId="0" animBg="1"/>
      <p:bldP spid="302101" grpId="0" animBg="1"/>
      <p:bldP spid="302102" grpId="0"/>
      <p:bldP spid="302105" grpId="0"/>
      <p:bldP spid="302115" grpId="0"/>
      <p:bldP spid="302116" grpId="0" animBg="1"/>
      <p:bldP spid="302118" grpId="0"/>
      <p:bldP spid="302119" grpId="0"/>
      <p:bldP spid="302120" grpId="0"/>
      <p:bldP spid="302121" grpId="0"/>
      <p:bldP spid="302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307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DA583B-FBC5-4BDB-BCD8-8C3C8E3EA0B7}" type="slidenum">
              <a:rPr lang="en-ZA" smtClean="0">
                <a:cs typeface="Arial" charset="0"/>
              </a:rPr>
              <a:pPr/>
              <a:t>7</a:t>
            </a:fld>
            <a:endParaRPr lang="en-ZA" smtClean="0">
              <a:cs typeface="Arial" charset="0"/>
            </a:endParaRPr>
          </a:p>
        </p:txBody>
      </p:sp>
      <p:grpSp>
        <p:nvGrpSpPr>
          <p:cNvPr id="30724" name="Group 87"/>
          <p:cNvGrpSpPr>
            <a:grpSpLocks/>
          </p:cNvGrpSpPr>
          <p:nvPr/>
        </p:nvGrpSpPr>
        <p:grpSpPr bwMode="auto">
          <a:xfrm>
            <a:off x="6745288" y="1847850"/>
            <a:ext cx="1652587" cy="925513"/>
            <a:chOff x="3832" y="2364"/>
            <a:chExt cx="1047" cy="583"/>
          </a:xfrm>
        </p:grpSpPr>
        <p:sp>
          <p:nvSpPr>
            <p:cNvPr id="30791" name="Freeform 88"/>
            <p:cNvSpPr>
              <a:spLocks/>
            </p:cNvSpPr>
            <p:nvPr/>
          </p:nvSpPr>
          <p:spPr bwMode="auto">
            <a:xfrm>
              <a:off x="4757" y="2365"/>
              <a:ext cx="122" cy="582"/>
            </a:xfrm>
            <a:custGeom>
              <a:avLst/>
              <a:gdLst>
                <a:gd name="T0" fmla="*/ 0 w 131"/>
                <a:gd name="T1" fmla="*/ 0 h 829"/>
                <a:gd name="T2" fmla="*/ 106 w 131"/>
                <a:gd name="T3" fmla="*/ 154 h 829"/>
                <a:gd name="T4" fmla="*/ 106 w 131"/>
                <a:gd name="T5" fmla="*/ 409 h 829"/>
                <a:gd name="T6" fmla="*/ 0 60000 65536"/>
                <a:gd name="T7" fmla="*/ 0 60000 65536"/>
                <a:gd name="T8" fmla="*/ 0 60000 65536"/>
                <a:gd name="T9" fmla="*/ 0 w 131"/>
                <a:gd name="T10" fmla="*/ 0 h 829"/>
                <a:gd name="T11" fmla="*/ 131 w 131"/>
                <a:gd name="T12" fmla="*/ 829 h 8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1" h="829">
                  <a:moveTo>
                    <a:pt x="0" y="0"/>
                  </a:moveTo>
                  <a:cubicBezTo>
                    <a:pt x="92" y="0"/>
                    <a:pt x="131" y="238"/>
                    <a:pt x="122" y="313"/>
                  </a:cubicBezTo>
                  <a:lnTo>
                    <a:pt x="122" y="829"/>
                  </a:ln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92" name="Freeform 89"/>
            <p:cNvSpPr>
              <a:spLocks/>
            </p:cNvSpPr>
            <p:nvPr/>
          </p:nvSpPr>
          <p:spPr bwMode="auto">
            <a:xfrm>
              <a:off x="3832" y="2364"/>
              <a:ext cx="227" cy="426"/>
            </a:xfrm>
            <a:custGeom>
              <a:avLst/>
              <a:gdLst>
                <a:gd name="T0" fmla="*/ 0 w 219"/>
                <a:gd name="T1" fmla="*/ 0 h 426"/>
                <a:gd name="T2" fmla="*/ 110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93" name="Freeform 90"/>
            <p:cNvSpPr>
              <a:spLocks/>
            </p:cNvSpPr>
            <p:nvPr/>
          </p:nvSpPr>
          <p:spPr bwMode="auto">
            <a:xfrm>
              <a:off x="4063" y="2364"/>
              <a:ext cx="226" cy="426"/>
            </a:xfrm>
            <a:custGeom>
              <a:avLst/>
              <a:gdLst>
                <a:gd name="T0" fmla="*/ 0 w 219"/>
                <a:gd name="T1" fmla="*/ 0 h 426"/>
                <a:gd name="T2" fmla="*/ 108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94" name="Freeform 91"/>
            <p:cNvSpPr>
              <a:spLocks/>
            </p:cNvSpPr>
            <p:nvPr/>
          </p:nvSpPr>
          <p:spPr bwMode="auto">
            <a:xfrm>
              <a:off x="4295" y="2364"/>
              <a:ext cx="226" cy="426"/>
            </a:xfrm>
            <a:custGeom>
              <a:avLst/>
              <a:gdLst>
                <a:gd name="T0" fmla="*/ 0 w 219"/>
                <a:gd name="T1" fmla="*/ 0 h 426"/>
                <a:gd name="T2" fmla="*/ 108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95" name="Freeform 92"/>
            <p:cNvSpPr>
              <a:spLocks/>
            </p:cNvSpPr>
            <p:nvPr/>
          </p:nvSpPr>
          <p:spPr bwMode="auto">
            <a:xfrm>
              <a:off x="4527" y="2364"/>
              <a:ext cx="227" cy="426"/>
            </a:xfrm>
            <a:custGeom>
              <a:avLst/>
              <a:gdLst>
                <a:gd name="T0" fmla="*/ 0 w 219"/>
                <a:gd name="T1" fmla="*/ 0 h 426"/>
                <a:gd name="T2" fmla="*/ 110 w 219"/>
                <a:gd name="T3" fmla="*/ 426 h 426"/>
                <a:gd name="T4" fmla="*/ 0 60000 65536"/>
                <a:gd name="T5" fmla="*/ 0 60000 65536"/>
                <a:gd name="T6" fmla="*/ 0 w 219"/>
                <a:gd name="T7" fmla="*/ 0 h 426"/>
                <a:gd name="T8" fmla="*/ 219 w 219"/>
                <a:gd name="T9" fmla="*/ 426 h 4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9" h="426">
                  <a:moveTo>
                    <a:pt x="0" y="0"/>
                  </a:moveTo>
                  <a:cubicBezTo>
                    <a:pt x="120" y="0"/>
                    <a:pt x="219" y="426"/>
                    <a:pt x="102" y="426"/>
                  </a:cubicBezTo>
                </a:path>
              </a:pathLst>
            </a:custGeom>
            <a:noFill/>
            <a:ln w="22225">
              <a:solidFill>
                <a:srgbClr val="333333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05217" name="Text Box 65"/>
          <p:cNvSpPr txBox="1">
            <a:spLocks noChangeArrowheads="1"/>
          </p:cNvSpPr>
          <p:nvPr/>
        </p:nvSpPr>
        <p:spPr bwMode="auto">
          <a:xfrm>
            <a:off x="6923088" y="2671763"/>
            <a:ext cx="11334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safety</a:t>
            </a:r>
            <a:r>
              <a:rPr lang="en-US" altLang="ko-KR" sz="1800" b="1">
                <a:solidFill>
                  <a:srgbClr val="000066"/>
                </a:solidFill>
                <a:ea typeface="굴림" pitchFamily="34" charset="-127"/>
              </a:rPr>
              <a:t> </a:t>
            </a:r>
            <a:r>
              <a:rPr lang="en-US" altLang="ko-KR" sz="18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R</a:t>
            </a:r>
            <a:endParaRPr lang="en-ZA" sz="1800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VOLTAGE ACROSS AN INDUCTOR</a:t>
            </a:r>
          </a:p>
        </p:txBody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237162" cy="2501900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When the switch is opened, to oppose the </a:t>
            </a:r>
            <a:r>
              <a:rPr lang="en-ZA" i="1" smtClean="0"/>
              <a:t>decreasing</a:t>
            </a:r>
            <a:r>
              <a:rPr lang="en-ZA" i="1" baseline="30000" smtClean="0"/>
              <a:t> </a:t>
            </a:r>
            <a:r>
              <a:rPr lang="en-ZA" smtClean="0"/>
              <a:t> flux in the solenoid, the induced current flows in the </a:t>
            </a:r>
            <a:r>
              <a:rPr lang="en-ZA" i="1" smtClean="0"/>
              <a:t>same</a:t>
            </a:r>
            <a:r>
              <a:rPr lang="en-ZA" i="1" baseline="30000" smtClean="0"/>
              <a:t> </a:t>
            </a:r>
            <a:r>
              <a:rPr lang="en-ZA" smtClean="0"/>
              <a:t> direction as the </a:t>
            </a:r>
            <a:r>
              <a:rPr lang="en-ZA" u="sng" smtClean="0"/>
              <a:t>decreasing</a:t>
            </a:r>
            <a:r>
              <a:rPr lang="en-ZA" smtClean="0"/>
              <a:t> current and thus establishes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 flipH="1">
            <a:off x="6305550" y="2000250"/>
            <a:ext cx="2409825" cy="385763"/>
            <a:chOff x="3291" y="1391"/>
            <a:chExt cx="2303" cy="243"/>
          </a:xfrm>
        </p:grpSpPr>
        <p:sp>
          <p:nvSpPr>
            <p:cNvPr id="30785" name="Line 5"/>
            <p:cNvSpPr>
              <a:spLocks noChangeShapeType="1"/>
            </p:cNvSpPr>
            <p:nvPr/>
          </p:nvSpPr>
          <p:spPr bwMode="auto">
            <a:xfrm>
              <a:off x="3291" y="1391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0786" name="Line 6"/>
            <p:cNvSpPr>
              <a:spLocks noChangeShapeType="1"/>
            </p:cNvSpPr>
            <p:nvPr/>
          </p:nvSpPr>
          <p:spPr bwMode="auto">
            <a:xfrm>
              <a:off x="3291" y="1512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0787" name="Line 7"/>
            <p:cNvSpPr>
              <a:spLocks noChangeShapeType="1"/>
            </p:cNvSpPr>
            <p:nvPr/>
          </p:nvSpPr>
          <p:spPr bwMode="auto">
            <a:xfrm>
              <a:off x="3291" y="1634"/>
              <a:ext cx="2303" cy="0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0788" name="Line 8"/>
            <p:cNvSpPr>
              <a:spLocks noChangeShapeType="1"/>
            </p:cNvSpPr>
            <p:nvPr/>
          </p:nvSpPr>
          <p:spPr bwMode="auto">
            <a:xfrm rot="-5400000">
              <a:off x="5529" y="1603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0789" name="Line 9"/>
            <p:cNvSpPr>
              <a:spLocks noChangeShapeType="1"/>
            </p:cNvSpPr>
            <p:nvPr/>
          </p:nvSpPr>
          <p:spPr bwMode="auto">
            <a:xfrm rot="-5400000">
              <a:off x="5529" y="1481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0790" name="Line 10"/>
            <p:cNvSpPr>
              <a:spLocks noChangeShapeType="1"/>
            </p:cNvSpPr>
            <p:nvPr/>
          </p:nvSpPr>
          <p:spPr bwMode="auto">
            <a:xfrm rot="-5400000">
              <a:off x="5529" y="1360"/>
              <a:ext cx="0" cy="62"/>
            </a:xfrm>
            <a:prstGeom prst="line">
              <a:avLst/>
            </a:prstGeom>
            <a:noFill/>
            <a:ln w="15875">
              <a:solidFill>
                <a:srgbClr val="2891FF"/>
              </a:solidFill>
              <a:round/>
              <a:headEnd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0729" name="Line 15"/>
          <p:cNvSpPr>
            <a:spLocks noChangeShapeType="1"/>
          </p:cNvSpPr>
          <p:nvPr/>
        </p:nvSpPr>
        <p:spPr bwMode="auto">
          <a:xfrm rot="16200000" flipV="1">
            <a:off x="6253162" y="2690813"/>
            <a:ext cx="39052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5168" name="Text Box 16"/>
          <p:cNvSpPr txBox="1">
            <a:spLocks noChangeArrowheads="1"/>
          </p:cNvSpPr>
          <p:nvPr/>
        </p:nvSpPr>
        <p:spPr bwMode="auto">
          <a:xfrm>
            <a:off x="5091113" y="2687638"/>
            <a:ext cx="128746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 u="sng">
                <a:solidFill>
                  <a:srgbClr val="000066"/>
                </a:solidFill>
                <a:ea typeface="굴림" pitchFamily="34" charset="-127"/>
              </a:rPr>
              <a:t>decreasing</a:t>
            </a: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 current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305169" name="Freeform 17"/>
          <p:cNvSpPr>
            <a:spLocks/>
          </p:cNvSpPr>
          <p:nvPr/>
        </p:nvSpPr>
        <p:spPr bwMode="auto">
          <a:xfrm flipH="1">
            <a:off x="6929438" y="163195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5170" name="Freeform 18"/>
          <p:cNvSpPr>
            <a:spLocks/>
          </p:cNvSpPr>
          <p:nvPr/>
        </p:nvSpPr>
        <p:spPr bwMode="auto">
          <a:xfrm flipH="1">
            <a:off x="6557963" y="163195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5171" name="Freeform 19"/>
          <p:cNvSpPr>
            <a:spLocks/>
          </p:cNvSpPr>
          <p:nvPr/>
        </p:nvSpPr>
        <p:spPr bwMode="auto">
          <a:xfrm flipH="1">
            <a:off x="7313613" y="163195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5172" name="Freeform 20"/>
          <p:cNvSpPr>
            <a:spLocks/>
          </p:cNvSpPr>
          <p:nvPr/>
        </p:nvSpPr>
        <p:spPr bwMode="auto">
          <a:xfrm flipH="1">
            <a:off x="7688263" y="163195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5173" name="Freeform 21"/>
          <p:cNvSpPr>
            <a:spLocks/>
          </p:cNvSpPr>
          <p:nvPr/>
        </p:nvSpPr>
        <p:spPr bwMode="auto">
          <a:xfrm flipH="1">
            <a:off x="8066088" y="1631950"/>
            <a:ext cx="320675" cy="185738"/>
          </a:xfrm>
          <a:custGeom>
            <a:avLst/>
            <a:gdLst>
              <a:gd name="T0" fmla="*/ 418018172 w 246"/>
              <a:gd name="T1" fmla="*/ 294859891 h 117"/>
              <a:gd name="T2" fmla="*/ 0 w 246"/>
              <a:gd name="T3" fmla="*/ 294859891 h 117"/>
              <a:gd name="T4" fmla="*/ 0 60000 65536"/>
              <a:gd name="T5" fmla="*/ 0 60000 65536"/>
              <a:gd name="T6" fmla="*/ 0 w 246"/>
              <a:gd name="T7" fmla="*/ 0 h 117"/>
              <a:gd name="T8" fmla="*/ 246 w 246"/>
              <a:gd name="T9" fmla="*/ 117 h 1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6" h="117">
                <a:moveTo>
                  <a:pt x="246" y="117"/>
                </a:moveTo>
                <a:cubicBezTo>
                  <a:pt x="215" y="0"/>
                  <a:pt x="45" y="0"/>
                  <a:pt x="0" y="117"/>
                </a:cubicBezTo>
              </a:path>
            </a:pathLst>
          </a:custGeom>
          <a:noFill/>
          <a:ln w="127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5174" name="Text Box 22"/>
          <p:cNvSpPr txBox="1">
            <a:spLocks noChangeArrowheads="1"/>
          </p:cNvSpPr>
          <p:nvPr/>
        </p:nvSpPr>
        <p:spPr bwMode="auto">
          <a:xfrm>
            <a:off x="6518275" y="1414463"/>
            <a:ext cx="18954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induced current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305176" name="Text Box 24"/>
          <p:cNvSpPr txBox="1">
            <a:spLocks noChangeArrowheads="1"/>
          </p:cNvSpPr>
          <p:nvPr/>
        </p:nvSpPr>
        <p:spPr bwMode="auto">
          <a:xfrm>
            <a:off x="5307013" y="1958975"/>
            <a:ext cx="9556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solidFill>
                  <a:srgbClr val="000066"/>
                </a:solidFill>
                <a:ea typeface="굴림" pitchFamily="34" charset="-127"/>
              </a:rPr>
              <a:t>induced field</a:t>
            </a:r>
            <a:endParaRPr lang="en-ZA" sz="1800">
              <a:solidFill>
                <a:srgbClr val="000066"/>
              </a:solidFill>
            </a:endParaRPr>
          </a:p>
        </p:txBody>
      </p:sp>
      <p:sp>
        <p:nvSpPr>
          <p:cNvPr id="305177" name="Rectangle 25"/>
          <p:cNvSpPr>
            <a:spLocks noChangeArrowheads="1"/>
          </p:cNvSpPr>
          <p:nvPr/>
        </p:nvSpPr>
        <p:spPr bwMode="auto">
          <a:xfrm>
            <a:off x="179388" y="4287838"/>
            <a:ext cx="8497887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Since the induced emf is proportional to the rate of </a:t>
            </a:r>
            <a:r>
              <a:rPr lang="en-ZA" i="1">
                <a:solidFill>
                  <a:srgbClr val="000066"/>
                </a:solidFill>
              </a:rPr>
              <a:t>change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of current, a rapid decrease in even a modest amount of current can produce a very high potential difference across switch contacts, leading to sparking </a:t>
            </a: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–</a:t>
            </a:r>
            <a:r>
              <a:rPr lang="en-ZA">
                <a:solidFill>
                  <a:srgbClr val="000066"/>
                </a:solidFill>
              </a:rPr>
              <a:t> which may or may not be desirable.</a:t>
            </a:r>
          </a:p>
        </p:txBody>
      </p:sp>
      <p:grpSp>
        <p:nvGrpSpPr>
          <p:cNvPr id="4" name="Group 66"/>
          <p:cNvGrpSpPr>
            <a:grpSpLocks/>
          </p:cNvGrpSpPr>
          <p:nvPr/>
        </p:nvGrpSpPr>
        <p:grpSpPr bwMode="auto">
          <a:xfrm>
            <a:off x="6518275" y="2363788"/>
            <a:ext cx="1920875" cy="503237"/>
            <a:chOff x="4106" y="1489"/>
            <a:chExt cx="1210" cy="317"/>
          </a:xfrm>
        </p:grpSpPr>
        <p:sp>
          <p:nvSpPr>
            <p:cNvPr id="30780" name="Text Box 27"/>
            <p:cNvSpPr txBox="1">
              <a:spLocks noChangeArrowheads="1"/>
            </p:cNvSpPr>
            <p:nvPr/>
          </p:nvSpPr>
          <p:spPr bwMode="auto">
            <a:xfrm>
              <a:off x="4595" y="1600"/>
              <a:ext cx="28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</a:t>
              </a:r>
              <a:r>
                <a:rPr lang="en-US" altLang="ko-KR" sz="18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V</a:t>
              </a:r>
              <a:r>
                <a:rPr lang="en-US" altLang="ko-KR" sz="1800" b="1" baseline="-25000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sym typeface="Symbol" pitchFamily="18" charset="2"/>
                </a:rPr>
                <a:t>L</a:t>
              </a:r>
              <a:endParaRPr lang="en-US" sz="1800">
                <a:solidFill>
                  <a:srgbClr val="000066"/>
                </a:solidFill>
                <a:sym typeface="Symbol" pitchFamily="18" charset="2"/>
              </a:endParaRPr>
            </a:p>
          </p:txBody>
        </p:sp>
        <p:sp>
          <p:nvSpPr>
            <p:cNvPr id="30781" name="Line 28"/>
            <p:cNvSpPr>
              <a:spLocks noChangeShapeType="1"/>
            </p:cNvSpPr>
            <p:nvPr/>
          </p:nvSpPr>
          <p:spPr bwMode="auto">
            <a:xfrm flipH="1" flipV="1">
              <a:off x="4860" y="1707"/>
              <a:ext cx="3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2" name="Line 29"/>
            <p:cNvSpPr>
              <a:spLocks noChangeShapeType="1"/>
            </p:cNvSpPr>
            <p:nvPr/>
          </p:nvSpPr>
          <p:spPr bwMode="auto">
            <a:xfrm flipV="1">
              <a:off x="4152" y="1707"/>
              <a:ext cx="4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3" name="Text Box 30"/>
            <p:cNvSpPr txBox="1">
              <a:spLocks noChangeArrowheads="1"/>
            </p:cNvSpPr>
            <p:nvPr/>
          </p:nvSpPr>
          <p:spPr bwMode="auto">
            <a:xfrm>
              <a:off x="4106" y="1489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–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0784" name="Text Box 31"/>
            <p:cNvSpPr txBox="1">
              <a:spLocks noChangeArrowheads="1"/>
            </p:cNvSpPr>
            <p:nvPr/>
          </p:nvSpPr>
          <p:spPr bwMode="auto">
            <a:xfrm>
              <a:off x="5090" y="1498"/>
              <a:ext cx="226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1800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  <a:sym typeface="Symbol" pitchFamily="18" charset="2"/>
                </a:rPr>
                <a:t>+</a:t>
              </a:r>
              <a:endParaRPr lang="en-US" sz="18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30740" name="Freeform 56"/>
          <p:cNvSpPr>
            <a:spLocks/>
          </p:cNvSpPr>
          <p:nvPr/>
        </p:nvSpPr>
        <p:spPr bwMode="auto">
          <a:xfrm>
            <a:off x="6561138" y="2771775"/>
            <a:ext cx="1825625" cy="704850"/>
          </a:xfrm>
          <a:custGeom>
            <a:avLst/>
            <a:gdLst>
              <a:gd name="T0" fmla="*/ 0 w 1149"/>
              <a:gd name="T1" fmla="*/ 0 h 327"/>
              <a:gd name="T2" fmla="*/ 0 w 1149"/>
              <a:gd name="T3" fmla="*/ 1519307380 h 327"/>
              <a:gd name="T4" fmla="*/ 2147483647 w 1149"/>
              <a:gd name="T5" fmla="*/ 1519307380 h 327"/>
              <a:gd name="T6" fmla="*/ 2147483647 w 1149"/>
              <a:gd name="T7" fmla="*/ 0 h 327"/>
              <a:gd name="T8" fmla="*/ 0 60000 65536"/>
              <a:gd name="T9" fmla="*/ 0 60000 65536"/>
              <a:gd name="T10" fmla="*/ 0 60000 65536"/>
              <a:gd name="T11" fmla="*/ 0 60000 65536"/>
              <a:gd name="T12" fmla="*/ 0 w 1149"/>
              <a:gd name="T13" fmla="*/ 0 h 327"/>
              <a:gd name="T14" fmla="*/ 1149 w 1149"/>
              <a:gd name="T15" fmla="*/ 327 h 3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9" h="327">
                <a:moveTo>
                  <a:pt x="0" y="0"/>
                </a:moveTo>
                <a:lnTo>
                  <a:pt x="0" y="327"/>
                </a:lnTo>
                <a:lnTo>
                  <a:pt x="1149" y="327"/>
                </a:lnTo>
                <a:lnTo>
                  <a:pt x="1149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0741" name="Group 36"/>
          <p:cNvGrpSpPr>
            <a:grpSpLocks/>
          </p:cNvGrpSpPr>
          <p:nvPr/>
        </p:nvGrpSpPr>
        <p:grpSpPr bwMode="auto">
          <a:xfrm>
            <a:off x="7566025" y="3276600"/>
            <a:ext cx="495300" cy="409575"/>
            <a:chOff x="2560" y="1747"/>
            <a:chExt cx="312" cy="258"/>
          </a:xfrm>
        </p:grpSpPr>
        <p:sp>
          <p:nvSpPr>
            <p:cNvPr id="30772" name="Rectangle 37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grpSp>
          <p:nvGrpSpPr>
            <p:cNvPr id="30773" name="Group 38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30774" name="Line 39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5" name="Line 40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6" name="Line 41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7" name="Line 42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8" name="Line 43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9" name="Line 44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742" name="Rectangle 46"/>
          <p:cNvSpPr>
            <a:spLocks noChangeArrowheads="1"/>
          </p:cNvSpPr>
          <p:nvPr/>
        </p:nvSpPr>
        <p:spPr bwMode="auto">
          <a:xfrm rot="5400000">
            <a:off x="7036594" y="3344069"/>
            <a:ext cx="42862" cy="260350"/>
          </a:xfrm>
          <a:prstGeom prst="rect">
            <a:avLst/>
          </a:prstGeom>
          <a:solidFill>
            <a:srgbClr val="EBEBFF"/>
          </a:solidFill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05209" name="AutoShape 57"/>
          <p:cNvSpPr>
            <a:spLocks noChangeArrowheads="1"/>
          </p:cNvSpPr>
          <p:nvPr/>
        </p:nvSpPr>
        <p:spPr bwMode="auto">
          <a:xfrm>
            <a:off x="6996113" y="3233738"/>
            <a:ext cx="366712" cy="323850"/>
          </a:xfrm>
          <a:prstGeom prst="irregularSeal1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6350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0744" name="Oval 47"/>
          <p:cNvSpPr>
            <a:spLocks noChangeArrowheads="1"/>
          </p:cNvSpPr>
          <p:nvPr/>
        </p:nvSpPr>
        <p:spPr bwMode="auto">
          <a:xfrm rot="5400000">
            <a:off x="7167563" y="3446463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30745" name="Oval 48"/>
          <p:cNvSpPr>
            <a:spLocks noChangeArrowheads="1"/>
          </p:cNvSpPr>
          <p:nvPr/>
        </p:nvSpPr>
        <p:spPr bwMode="auto">
          <a:xfrm rot="5400000">
            <a:off x="6899275" y="3446463"/>
            <a:ext cx="53975" cy="53975"/>
          </a:xfrm>
          <a:prstGeom prst="ellipse">
            <a:avLst/>
          </a:prstGeom>
          <a:solidFill>
            <a:schemeClr val="tx1"/>
          </a:solidFill>
          <a:ln w="15875" algn="ctr">
            <a:noFill/>
            <a:round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US"/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 rot="5400000">
            <a:off x="6904037" y="3175001"/>
            <a:ext cx="53975" cy="596900"/>
            <a:chOff x="4487" y="1166"/>
            <a:chExt cx="34" cy="376"/>
          </a:xfrm>
        </p:grpSpPr>
        <p:grpSp>
          <p:nvGrpSpPr>
            <p:cNvPr id="30766" name="Group 50"/>
            <p:cNvGrpSpPr>
              <a:grpSpLocks/>
            </p:cNvGrpSpPr>
            <p:nvPr/>
          </p:nvGrpSpPr>
          <p:grpSpPr bwMode="auto">
            <a:xfrm>
              <a:off x="4487" y="1166"/>
              <a:ext cx="34" cy="188"/>
              <a:chOff x="4487" y="1166"/>
              <a:chExt cx="34" cy="188"/>
            </a:xfrm>
          </p:grpSpPr>
          <p:sp>
            <p:nvSpPr>
              <p:cNvPr id="30770" name="Line 51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1" name="Oval 52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  <p:grpSp>
          <p:nvGrpSpPr>
            <p:cNvPr id="30767" name="Group 53"/>
            <p:cNvGrpSpPr>
              <a:grpSpLocks/>
            </p:cNvGrpSpPr>
            <p:nvPr/>
          </p:nvGrpSpPr>
          <p:grpSpPr bwMode="auto">
            <a:xfrm flipV="1">
              <a:off x="4487" y="1354"/>
              <a:ext cx="34" cy="188"/>
              <a:chOff x="4487" y="1166"/>
              <a:chExt cx="34" cy="188"/>
            </a:xfrm>
          </p:grpSpPr>
          <p:sp>
            <p:nvSpPr>
              <p:cNvPr id="30768" name="Line 54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9" name="Oval 55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</p:grpSp>
      <p:sp>
        <p:nvSpPr>
          <p:cNvPr id="30747" name="Rectangle 59"/>
          <p:cNvSpPr>
            <a:spLocks noChangeArrowheads="1"/>
          </p:cNvSpPr>
          <p:nvPr/>
        </p:nvSpPr>
        <p:spPr bwMode="auto">
          <a:xfrm>
            <a:off x="346075" y="3754438"/>
            <a:ext cx="854075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a “forwards” potential difference across the inductor.</a:t>
            </a:r>
          </a:p>
        </p:txBody>
      </p:sp>
      <p:grpSp>
        <p:nvGrpSpPr>
          <p:cNvPr id="10" name="Group 74"/>
          <p:cNvGrpSpPr>
            <a:grpSpLocks/>
          </p:cNvGrpSpPr>
          <p:nvPr/>
        </p:nvGrpSpPr>
        <p:grpSpPr bwMode="auto">
          <a:xfrm>
            <a:off x="6561138" y="2917825"/>
            <a:ext cx="1825625" cy="190500"/>
            <a:chOff x="4133" y="1838"/>
            <a:chExt cx="1150" cy="120"/>
          </a:xfrm>
        </p:grpSpPr>
        <p:sp>
          <p:nvSpPr>
            <p:cNvPr id="30762" name="Line 63"/>
            <p:cNvSpPr>
              <a:spLocks noChangeShapeType="1"/>
            </p:cNvSpPr>
            <p:nvPr/>
          </p:nvSpPr>
          <p:spPr bwMode="auto">
            <a:xfrm>
              <a:off x="4133" y="1903"/>
              <a:ext cx="115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30763" name="Group 60"/>
            <p:cNvGrpSpPr>
              <a:grpSpLocks/>
            </p:cNvGrpSpPr>
            <p:nvPr/>
          </p:nvGrpSpPr>
          <p:grpSpPr bwMode="auto">
            <a:xfrm>
              <a:off x="4466" y="1838"/>
              <a:ext cx="528" cy="120"/>
              <a:chOff x="2380" y="3027"/>
              <a:chExt cx="752" cy="171"/>
            </a:xfrm>
          </p:grpSpPr>
          <p:sp>
            <p:nvSpPr>
              <p:cNvPr id="30764" name="Rectangle 61"/>
              <p:cNvSpPr>
                <a:spLocks noChangeArrowheads="1"/>
              </p:cNvSpPr>
              <p:nvPr/>
            </p:nvSpPr>
            <p:spPr bwMode="auto">
              <a:xfrm>
                <a:off x="2476" y="3074"/>
                <a:ext cx="568" cy="82"/>
              </a:xfrm>
              <a:prstGeom prst="rect">
                <a:avLst/>
              </a:prstGeom>
              <a:solidFill>
                <a:srgbClr val="EBEBFF"/>
              </a:solidFill>
              <a:ln w="635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  <p:sp>
            <p:nvSpPr>
              <p:cNvPr id="30765" name="Freeform 62"/>
              <p:cNvSpPr>
                <a:spLocks/>
              </p:cNvSpPr>
              <p:nvPr/>
            </p:nvSpPr>
            <p:spPr bwMode="auto">
              <a:xfrm>
                <a:off x="2380" y="3027"/>
                <a:ext cx="752" cy="171"/>
              </a:xfrm>
              <a:custGeom>
                <a:avLst/>
                <a:gdLst>
                  <a:gd name="T0" fmla="*/ 0 w 668"/>
                  <a:gd name="T1" fmla="*/ 103 h 152"/>
                  <a:gd name="T2" fmla="*/ 101 w 668"/>
                  <a:gd name="T3" fmla="*/ 105 h 152"/>
                  <a:gd name="T4" fmla="*/ 158 w 668"/>
                  <a:gd name="T5" fmla="*/ 0 h 152"/>
                  <a:gd name="T6" fmla="*/ 214 w 668"/>
                  <a:gd name="T7" fmla="*/ 192 h 152"/>
                  <a:gd name="T8" fmla="*/ 303 w 668"/>
                  <a:gd name="T9" fmla="*/ 0 h 152"/>
                  <a:gd name="T10" fmla="*/ 377 w 668"/>
                  <a:gd name="T11" fmla="*/ 188 h 152"/>
                  <a:gd name="T12" fmla="*/ 466 w 668"/>
                  <a:gd name="T13" fmla="*/ 0 h 152"/>
                  <a:gd name="T14" fmla="*/ 540 w 668"/>
                  <a:gd name="T15" fmla="*/ 188 h 152"/>
                  <a:gd name="T16" fmla="*/ 623 w 668"/>
                  <a:gd name="T17" fmla="*/ 0 h 152"/>
                  <a:gd name="T18" fmla="*/ 711 w 668"/>
                  <a:gd name="T19" fmla="*/ 188 h 152"/>
                  <a:gd name="T20" fmla="*/ 752 w 668"/>
                  <a:gd name="T21" fmla="*/ 105 h 152"/>
                  <a:gd name="T22" fmla="*/ 847 w 668"/>
                  <a:gd name="T23" fmla="*/ 103 h 1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68"/>
                  <a:gd name="T37" fmla="*/ 0 h 152"/>
                  <a:gd name="T38" fmla="*/ 668 w 668"/>
                  <a:gd name="T39" fmla="*/ 152 h 1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68" h="152">
                    <a:moveTo>
                      <a:pt x="0" y="82"/>
                    </a:moveTo>
                    <a:lnTo>
                      <a:pt x="80" y="83"/>
                    </a:lnTo>
                    <a:lnTo>
                      <a:pt x="124" y="0"/>
                    </a:lnTo>
                    <a:lnTo>
                      <a:pt x="169" y="152"/>
                    </a:lnTo>
                    <a:lnTo>
                      <a:pt x="239" y="0"/>
                    </a:lnTo>
                    <a:lnTo>
                      <a:pt x="298" y="148"/>
                    </a:lnTo>
                    <a:lnTo>
                      <a:pt x="368" y="0"/>
                    </a:lnTo>
                    <a:lnTo>
                      <a:pt x="426" y="148"/>
                    </a:lnTo>
                    <a:lnTo>
                      <a:pt x="491" y="0"/>
                    </a:lnTo>
                    <a:lnTo>
                      <a:pt x="561" y="148"/>
                    </a:lnTo>
                    <a:lnTo>
                      <a:pt x="593" y="83"/>
                    </a:lnTo>
                    <a:lnTo>
                      <a:pt x="668" y="82"/>
                    </a:lnTo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" name="Group 67"/>
          <p:cNvGrpSpPr>
            <a:grpSpLocks/>
          </p:cNvGrpSpPr>
          <p:nvPr/>
        </p:nvGrpSpPr>
        <p:grpSpPr bwMode="auto">
          <a:xfrm rot="5400000">
            <a:off x="6904037" y="3175001"/>
            <a:ext cx="53975" cy="596900"/>
            <a:chOff x="4487" y="1166"/>
            <a:chExt cx="34" cy="376"/>
          </a:xfrm>
        </p:grpSpPr>
        <p:grpSp>
          <p:nvGrpSpPr>
            <p:cNvPr id="30756" name="Group 68"/>
            <p:cNvGrpSpPr>
              <a:grpSpLocks/>
            </p:cNvGrpSpPr>
            <p:nvPr/>
          </p:nvGrpSpPr>
          <p:grpSpPr bwMode="auto">
            <a:xfrm>
              <a:off x="4487" y="1166"/>
              <a:ext cx="34" cy="188"/>
              <a:chOff x="4487" y="1166"/>
              <a:chExt cx="34" cy="188"/>
            </a:xfrm>
          </p:grpSpPr>
          <p:sp>
            <p:nvSpPr>
              <p:cNvPr id="30760" name="Line 69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1" name="Oval 70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  <p:grpSp>
          <p:nvGrpSpPr>
            <p:cNvPr id="30757" name="Group 71"/>
            <p:cNvGrpSpPr>
              <a:grpSpLocks/>
            </p:cNvGrpSpPr>
            <p:nvPr/>
          </p:nvGrpSpPr>
          <p:grpSpPr bwMode="auto">
            <a:xfrm flipV="1">
              <a:off x="4487" y="1354"/>
              <a:ext cx="34" cy="188"/>
              <a:chOff x="4487" y="1166"/>
              <a:chExt cx="34" cy="188"/>
            </a:xfrm>
          </p:grpSpPr>
          <p:sp>
            <p:nvSpPr>
              <p:cNvPr id="30758" name="Line 72"/>
              <p:cNvSpPr>
                <a:spLocks noChangeShapeType="1"/>
              </p:cNvSpPr>
              <p:nvPr/>
            </p:nvSpPr>
            <p:spPr bwMode="auto">
              <a:xfrm rot="-5400000">
                <a:off x="4418" y="1268"/>
                <a:ext cx="171" cy="1"/>
              </a:xfrm>
              <a:prstGeom prst="line">
                <a:avLst/>
              </a:prstGeom>
              <a:noFill/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9" name="Oval 73"/>
              <p:cNvSpPr>
                <a:spLocks noChangeArrowheads="1"/>
              </p:cNvSpPr>
              <p:nvPr/>
            </p:nvSpPr>
            <p:spPr bwMode="auto">
              <a:xfrm>
                <a:off x="4487" y="1166"/>
                <a:ext cx="34" cy="34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lnSpc>
                    <a:spcPct val="110000"/>
                  </a:lnSpc>
                </a:pPr>
                <a:endParaRPr lang="en-US"/>
              </a:p>
            </p:txBody>
          </p:sp>
        </p:grpSp>
      </p:grpSp>
      <p:grpSp>
        <p:nvGrpSpPr>
          <p:cNvPr id="30750" name="Group 93"/>
          <p:cNvGrpSpPr>
            <a:grpSpLocks/>
          </p:cNvGrpSpPr>
          <p:nvPr/>
        </p:nvGrpSpPr>
        <p:grpSpPr bwMode="auto">
          <a:xfrm>
            <a:off x="6553200" y="1846263"/>
            <a:ext cx="1657350" cy="927100"/>
            <a:chOff x="3711" y="2363"/>
            <a:chExt cx="1050" cy="584"/>
          </a:xfrm>
        </p:grpSpPr>
        <p:sp>
          <p:nvSpPr>
            <p:cNvPr id="30751" name="Freeform 94"/>
            <p:cNvSpPr>
              <a:spLocks/>
            </p:cNvSpPr>
            <p:nvPr/>
          </p:nvSpPr>
          <p:spPr bwMode="auto">
            <a:xfrm>
              <a:off x="3711" y="2363"/>
              <a:ext cx="122" cy="584"/>
            </a:xfrm>
            <a:custGeom>
              <a:avLst/>
              <a:gdLst>
                <a:gd name="T0" fmla="*/ 114 w 131"/>
                <a:gd name="T1" fmla="*/ 0 h 832"/>
                <a:gd name="T2" fmla="*/ 6 w 131"/>
                <a:gd name="T3" fmla="*/ 156 h 832"/>
                <a:gd name="T4" fmla="*/ 6 w 131"/>
                <a:gd name="T5" fmla="*/ 410 h 832"/>
                <a:gd name="T6" fmla="*/ 0 60000 65536"/>
                <a:gd name="T7" fmla="*/ 0 60000 65536"/>
                <a:gd name="T8" fmla="*/ 0 60000 65536"/>
                <a:gd name="T9" fmla="*/ 0 w 131"/>
                <a:gd name="T10" fmla="*/ 0 h 832"/>
                <a:gd name="T11" fmla="*/ 131 w 131"/>
                <a:gd name="T12" fmla="*/ 832 h 8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1" h="832">
                  <a:moveTo>
                    <a:pt x="131" y="0"/>
                  </a:moveTo>
                  <a:cubicBezTo>
                    <a:pt x="39" y="0"/>
                    <a:pt x="0" y="178"/>
                    <a:pt x="6" y="316"/>
                  </a:cubicBezTo>
                  <a:lnTo>
                    <a:pt x="6" y="832"/>
                  </a:ln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52" name="Freeform 95"/>
            <p:cNvSpPr>
              <a:spLocks/>
            </p:cNvSpPr>
            <p:nvPr/>
          </p:nvSpPr>
          <p:spPr bwMode="auto">
            <a:xfrm>
              <a:off x="3822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53" name="Freeform 96"/>
            <p:cNvSpPr>
              <a:spLocks/>
            </p:cNvSpPr>
            <p:nvPr/>
          </p:nvSpPr>
          <p:spPr bwMode="auto">
            <a:xfrm>
              <a:off x="4052" y="2364"/>
              <a:ext cx="245" cy="424"/>
            </a:xfrm>
            <a:custGeom>
              <a:avLst/>
              <a:gdLst>
                <a:gd name="T0" fmla="*/ 132 w 228"/>
                <a:gd name="T1" fmla="*/ 424 h 424"/>
                <a:gd name="T2" fmla="*/ 263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54" name="Freeform 97"/>
            <p:cNvSpPr>
              <a:spLocks/>
            </p:cNvSpPr>
            <p:nvPr/>
          </p:nvSpPr>
          <p:spPr bwMode="auto">
            <a:xfrm>
              <a:off x="4284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0755" name="Freeform 98"/>
            <p:cNvSpPr>
              <a:spLocks/>
            </p:cNvSpPr>
            <p:nvPr/>
          </p:nvSpPr>
          <p:spPr bwMode="auto">
            <a:xfrm>
              <a:off x="4517" y="2364"/>
              <a:ext cx="244" cy="424"/>
            </a:xfrm>
            <a:custGeom>
              <a:avLst/>
              <a:gdLst>
                <a:gd name="T0" fmla="*/ 131 w 228"/>
                <a:gd name="T1" fmla="*/ 424 h 424"/>
                <a:gd name="T2" fmla="*/ 261 w 228"/>
                <a:gd name="T3" fmla="*/ 0 h 424"/>
                <a:gd name="T4" fmla="*/ 0 60000 65536"/>
                <a:gd name="T5" fmla="*/ 0 60000 65536"/>
                <a:gd name="T6" fmla="*/ 0 w 228"/>
                <a:gd name="T7" fmla="*/ 0 h 424"/>
                <a:gd name="T8" fmla="*/ 228 w 228"/>
                <a:gd name="T9" fmla="*/ 424 h 4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8" h="424">
                  <a:moveTo>
                    <a:pt x="114" y="424"/>
                  </a:moveTo>
                  <a:cubicBezTo>
                    <a:pt x="0" y="424"/>
                    <a:pt x="74" y="0"/>
                    <a:pt x="228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0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0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0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0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0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305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30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30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30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0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30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30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30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30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5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217" grpId="0"/>
      <p:bldP spid="305168" grpId="0"/>
      <p:bldP spid="305168" grpId="1"/>
      <p:bldP spid="305168" grpId="2"/>
      <p:bldP spid="305169" grpId="0" animBg="1"/>
      <p:bldP spid="305169" grpId="1" animBg="1"/>
      <p:bldP spid="305169" grpId="2" animBg="1"/>
      <p:bldP spid="305170" grpId="0" animBg="1"/>
      <p:bldP spid="305170" grpId="1" animBg="1"/>
      <p:bldP spid="305170" grpId="2" animBg="1"/>
      <p:bldP spid="305171" grpId="0" animBg="1"/>
      <p:bldP spid="305171" grpId="1" animBg="1"/>
      <p:bldP spid="305171" grpId="2" animBg="1"/>
      <p:bldP spid="305172" grpId="0" animBg="1"/>
      <p:bldP spid="305172" grpId="1" animBg="1"/>
      <p:bldP spid="305172" grpId="2" animBg="1"/>
      <p:bldP spid="305173" grpId="0" animBg="1"/>
      <p:bldP spid="305173" grpId="1" animBg="1"/>
      <p:bldP spid="305173" grpId="2" animBg="1"/>
      <p:bldP spid="305174" grpId="0"/>
      <p:bldP spid="305174" grpId="1"/>
      <p:bldP spid="305174" grpId="2"/>
      <p:bldP spid="305176" grpId="0"/>
      <p:bldP spid="305176" grpId="1"/>
      <p:bldP spid="305176" grpId="2"/>
      <p:bldP spid="305177" grpId="0"/>
      <p:bldP spid="305209" grpId="0" animBg="1"/>
      <p:bldP spid="30520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512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51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CF035E-B3B8-49B7-ABB6-DB1B1E1EE3BB}" type="slidenum">
              <a:rPr lang="en-ZA" smtClean="0">
                <a:cs typeface="Arial" charset="0"/>
              </a:rPr>
              <a:pPr/>
              <a:t>8</a:t>
            </a:fld>
            <a:endParaRPr lang="en-ZA" smtClean="0">
              <a:cs typeface="Arial" charset="0"/>
            </a:endParaRPr>
          </a:p>
        </p:txBody>
      </p:sp>
      <p:sp>
        <p:nvSpPr>
          <p:cNvPr id="5130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179388" y="2379663"/>
            <a:ext cx="8774112" cy="493712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Notes</a:t>
            </a:r>
          </a:p>
        </p:txBody>
      </p:sp>
      <p:sp>
        <p:nvSpPr>
          <p:cNvPr id="5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VOLTAGE ACROSS AN INDUCTOR</a:t>
            </a:r>
          </a:p>
        </p:txBody>
      </p:sp>
      <p:sp>
        <p:nvSpPr>
          <p:cNvPr id="304166" name="Rectangle 38"/>
          <p:cNvSpPr>
            <a:spLocks noChangeArrowheads="1"/>
          </p:cNvSpPr>
          <p:nvPr/>
        </p:nvSpPr>
        <p:spPr bwMode="auto">
          <a:xfrm>
            <a:off x="1190625" y="2419350"/>
            <a:ext cx="7751763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We use the above in conjunction with Lenz’s law.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induced emf is proportional to the rate of </a:t>
            </a:r>
            <a:r>
              <a:rPr lang="en-ZA" sz="2200" i="1">
                <a:solidFill>
                  <a:srgbClr val="000066"/>
                </a:solidFill>
              </a:rPr>
              <a:t>change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of current.  It is always zero for constant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induced current opposes the </a:t>
            </a:r>
            <a:r>
              <a:rPr lang="en-ZA" sz="2200" i="1">
                <a:solidFill>
                  <a:srgbClr val="000066"/>
                </a:solidFill>
              </a:rPr>
              <a:t>change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in the input current </a:t>
            </a:r>
            <a:r>
              <a:rPr lang="en-ZA" sz="2200">
                <a:solidFill>
                  <a:srgbClr val="000066"/>
                </a:solidFill>
                <a:cs typeface="Times New Roman" pitchFamily="18" charset="0"/>
              </a:rPr>
              <a:t>–</a:t>
            </a:r>
            <a:r>
              <a:rPr lang="en-ZA" sz="22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not the current itself.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net effect of an inductor is to make it difficult to </a:t>
            </a:r>
            <a:r>
              <a:rPr lang="en-ZA" sz="2200" i="1">
                <a:solidFill>
                  <a:srgbClr val="000066"/>
                </a:solidFill>
              </a:rPr>
              <a:t>change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the current.  An inductor passes DC seamlessly, but blocks AC, and is thus sometimes referred to as a </a:t>
            </a:r>
            <a:r>
              <a:rPr lang="en-ZA" sz="2200">
                <a:solidFill>
                  <a:srgbClr val="FF0000"/>
                </a:solidFill>
              </a:rPr>
              <a:t>choke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929063" y="1454150"/>
          <a:ext cx="13081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5" imgW="1308100" imgH="609600" progId="Equation.DSMT4">
                  <p:embed/>
                </p:oleObj>
              </mc:Choice>
              <mc:Fallback>
                <p:oleObj name="Equation" r:id="rId5" imgW="1308100" imgH="609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1454150"/>
                        <a:ext cx="13081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Rectangle 41"/>
          <p:cNvSpPr>
            <a:spLocks noChangeArrowheads="1"/>
          </p:cNvSpPr>
          <p:nvPr/>
        </p:nvSpPr>
        <p:spPr bwMode="auto">
          <a:xfrm>
            <a:off x="3830638" y="1414463"/>
            <a:ext cx="1492250" cy="7016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INDUCTANCE</a:t>
            </a:r>
          </a:p>
        </p:txBody>
      </p:sp>
      <p:sp>
        <p:nvSpPr>
          <p:cNvPr id="618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PHY1013S</a:t>
            </a:r>
          </a:p>
        </p:txBody>
      </p:sp>
      <p:sp>
        <p:nvSpPr>
          <p:cNvPr id="61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57A98B-0B70-427D-B352-D240DB8B57B7}" type="slidenum">
              <a:rPr lang="en-ZA" smtClean="0">
                <a:cs typeface="Arial" charset="0"/>
              </a:rPr>
              <a:pPr/>
              <a:t>9</a:t>
            </a:fld>
            <a:endParaRPr lang="en-ZA" smtClean="0">
              <a:cs typeface="Arial" charset="0"/>
            </a:endParaRPr>
          </a:p>
        </p:txBody>
      </p:sp>
      <p:sp>
        <p:nvSpPr>
          <p:cNvPr id="61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ENERGY STORED IN AN INDUCTOR</a:t>
            </a:r>
            <a:endParaRPr lang="en-US" smtClean="0"/>
          </a:p>
        </p:txBody>
      </p:sp>
      <p:sp>
        <p:nvSpPr>
          <p:cNvPr id="61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364162" cy="895350"/>
          </a:xfrm>
        </p:spPr>
        <p:txBody>
          <a:bodyPr/>
          <a:lstStyle/>
          <a:p>
            <a:pPr lvl="1" indent="0" eaLnBrk="1" hangingPunct="1">
              <a:buFont typeface="Arial" charset="0"/>
              <a:buNone/>
            </a:pPr>
            <a:r>
              <a:rPr lang="en-ZA" smtClean="0"/>
              <a:t>The rate at which current supplies energy to an inductor is:</a:t>
            </a:r>
            <a:endParaRPr lang="en-US" smtClean="0"/>
          </a:p>
        </p:txBody>
      </p:sp>
      <p:graphicFrame>
        <p:nvGraphicFramePr>
          <p:cNvPr id="330756" name="Object 30"/>
          <p:cNvGraphicFramePr>
            <a:graphicFrameLocks noChangeAspect="1"/>
          </p:cNvGraphicFramePr>
          <p:nvPr/>
        </p:nvGraphicFramePr>
        <p:xfrm>
          <a:off x="5624513" y="1827213"/>
          <a:ext cx="1282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4" imgW="1282700" imgH="381000" progId="Equation.DSMT4">
                  <p:embed/>
                </p:oleObj>
              </mc:Choice>
              <mc:Fallback>
                <p:oleObj name="Equation" r:id="rId4" imgW="1282700" imgH="38100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4513" y="1827213"/>
                        <a:ext cx="12827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0757" name="Object 31"/>
          <p:cNvGraphicFramePr>
            <a:graphicFrameLocks noChangeAspect="1"/>
          </p:cNvGraphicFramePr>
          <p:nvPr/>
        </p:nvGraphicFramePr>
        <p:xfrm>
          <a:off x="6938963" y="1700213"/>
          <a:ext cx="1193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Equation" r:id="rId6" imgW="1193800" imgH="609600" progId="Equation.DSMT4">
                  <p:embed/>
                </p:oleObj>
              </mc:Choice>
              <mc:Fallback>
                <p:oleObj name="Equation" r:id="rId6" imgW="1193800" imgH="60960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8963" y="1700213"/>
                        <a:ext cx="11938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58" name="Rectangle 6"/>
          <p:cNvSpPr>
            <a:spLocks noChangeArrowheads="1"/>
          </p:cNvSpPr>
          <p:nvPr/>
        </p:nvSpPr>
        <p:spPr bwMode="auto">
          <a:xfrm>
            <a:off x="179388" y="2371725"/>
            <a:ext cx="4826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rate at which this energy is stored in the inductor is: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0759" name="Object 32"/>
          <p:cNvGraphicFramePr>
            <a:graphicFrameLocks noChangeAspect="1"/>
          </p:cNvGraphicFramePr>
          <p:nvPr/>
        </p:nvGraphicFramePr>
        <p:xfrm>
          <a:off x="5611813" y="2651125"/>
          <a:ext cx="18796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Equation" r:id="rId8" imgW="1879600" imgH="673100" progId="Equation.DSMT4">
                  <p:embed/>
                </p:oleObj>
              </mc:Choice>
              <mc:Fallback>
                <p:oleObj name="Equation" r:id="rId8" imgW="1879600" imgH="67310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1813" y="2651125"/>
                        <a:ext cx="18796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0" name="Rectangle 8"/>
          <p:cNvSpPr>
            <a:spLocks noChangeArrowheads="1"/>
          </p:cNvSpPr>
          <p:nvPr/>
        </p:nvSpPr>
        <p:spPr bwMode="auto">
          <a:xfrm>
            <a:off x="179388" y="4432300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Hence the total amount of energy required to increase the current through the inductor from zero to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>
                <a:solidFill>
                  <a:srgbClr val="000066"/>
                </a:solidFill>
              </a:rPr>
              <a:t> is: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0762" name="Object 33"/>
          <p:cNvGraphicFramePr>
            <a:graphicFrameLocks noChangeAspect="1"/>
          </p:cNvGraphicFramePr>
          <p:nvPr/>
        </p:nvGraphicFramePr>
        <p:xfrm>
          <a:off x="3970338" y="5508625"/>
          <a:ext cx="14605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Equation" r:id="rId10" imgW="1459866" imgH="609336" progId="Equation.DSMT4">
                  <p:embed/>
                </p:oleObj>
              </mc:Choice>
              <mc:Fallback>
                <p:oleObj name="Equation" r:id="rId10" imgW="1459866" imgH="609336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5508625"/>
                        <a:ext cx="1460500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0764" name="Object 34"/>
          <p:cNvGraphicFramePr>
            <a:graphicFrameLocks noChangeAspect="1"/>
          </p:cNvGraphicFramePr>
          <p:nvPr/>
        </p:nvGraphicFramePr>
        <p:xfrm>
          <a:off x="654050" y="5383213"/>
          <a:ext cx="160020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6" name="Equation" r:id="rId12" imgW="1600200" imgH="838080" progId="Equation.DSMT4">
                  <p:embed/>
                </p:oleObj>
              </mc:Choice>
              <mc:Fallback>
                <p:oleObj name="Equation" r:id="rId12" imgW="1600200" imgH="8380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" y="5383213"/>
                        <a:ext cx="1600200" cy="833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0765" name="Object 35"/>
          <p:cNvGraphicFramePr>
            <a:graphicFrameLocks noChangeAspect="1"/>
          </p:cNvGraphicFramePr>
          <p:nvPr/>
        </p:nvGraphicFramePr>
        <p:xfrm>
          <a:off x="7029450" y="5514975"/>
          <a:ext cx="15494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Equation" r:id="rId14" imgW="1549400" imgH="609600" progId="Equation.DSMT4">
                  <p:embed/>
                </p:oleObj>
              </mc:Choice>
              <mc:Fallback>
                <p:oleObj name="Equation" r:id="rId14" imgW="1549400" imgH="60960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9450" y="5514975"/>
                        <a:ext cx="1549400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6" name="Rectangle 14"/>
          <p:cNvSpPr>
            <a:spLocks noChangeArrowheads="1"/>
          </p:cNvSpPr>
          <p:nvPr/>
        </p:nvSpPr>
        <p:spPr bwMode="auto">
          <a:xfrm>
            <a:off x="6240463" y="5559425"/>
            <a:ext cx="2703512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(Cf:                       )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30767" name="Rectangle 15"/>
          <p:cNvSpPr>
            <a:spLocks noChangeArrowheads="1"/>
          </p:cNvSpPr>
          <p:nvPr/>
        </p:nvSpPr>
        <p:spPr bwMode="auto">
          <a:xfrm>
            <a:off x="179388" y="3402013"/>
            <a:ext cx="48037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i.e. the increase in energy during a time interval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dt</a:t>
            </a:r>
            <a:r>
              <a:rPr lang="en-ZA">
                <a:solidFill>
                  <a:srgbClr val="000066"/>
                </a:solidFill>
              </a:rPr>
              <a:t> is: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0768" name="Object 36"/>
          <p:cNvGraphicFramePr>
            <a:graphicFrameLocks noChangeAspect="1"/>
          </p:cNvGraphicFramePr>
          <p:nvPr/>
        </p:nvGraphicFramePr>
        <p:xfrm>
          <a:off x="5637213" y="3886200"/>
          <a:ext cx="1600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" name="Equation" r:id="rId16" imgW="1600200" imgH="380880" progId="Equation.DSMT4">
                  <p:embed/>
                </p:oleObj>
              </mc:Choice>
              <mc:Fallback>
                <p:oleObj name="Equation" r:id="rId16" imgW="1600200" imgH="3808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7213" y="3886200"/>
                        <a:ext cx="16002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9" name="Rectangle 17"/>
          <p:cNvSpPr>
            <a:spLocks noChangeArrowheads="1"/>
          </p:cNvSpPr>
          <p:nvPr/>
        </p:nvSpPr>
        <p:spPr bwMode="auto">
          <a:xfrm>
            <a:off x="2930525" y="5529263"/>
            <a:ext cx="673100" cy="5286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600">
                <a:solidFill>
                  <a:srgbClr val="000066"/>
                </a:solidFill>
              </a:rPr>
              <a:t>i.e.</a:t>
            </a:r>
            <a:endParaRPr lang="en-US" sz="2600">
              <a:solidFill>
                <a:srgbClr val="000066"/>
              </a:solidFill>
            </a:endParaRPr>
          </a:p>
        </p:txBody>
      </p:sp>
      <p:sp>
        <p:nvSpPr>
          <p:cNvPr id="330770" name="Rectangle 18"/>
          <p:cNvSpPr>
            <a:spLocks noChangeArrowheads="1"/>
          </p:cNvSpPr>
          <p:nvPr/>
        </p:nvSpPr>
        <p:spPr bwMode="auto">
          <a:xfrm>
            <a:off x="3852863" y="5481638"/>
            <a:ext cx="1681162" cy="706437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0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8" grpId="0"/>
      <p:bldP spid="330760" grpId="0"/>
      <p:bldP spid="330766" grpId="0"/>
      <p:bldP spid="330767" grpId="0"/>
      <p:bldP spid="330769" grpId="0"/>
      <p:bldP spid="330770" grpId="0" animBg="1"/>
    </p:bldLst>
  </p:timing>
</p:sld>
</file>

<file path=ppt/theme/theme1.xml><?xml version="1.0" encoding="utf-8"?>
<a:theme xmlns:a="http://schemas.openxmlformats.org/drawingml/2006/main" name="PHY1010W">
  <a:themeElements>
    <a:clrScheme name="PHY10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Y10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PHY10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PHY1010W</Template>
  <TotalTime>1713</TotalTime>
  <Words>1037</Words>
  <Application>Microsoft Office PowerPoint</Application>
  <PresentationFormat>On-screen Show (4:3)</PresentationFormat>
  <Paragraphs>227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PHY1010W</vt:lpstr>
      <vt:lpstr>Equation</vt:lpstr>
      <vt:lpstr>PHY1013S INDUCTANCE  </vt:lpstr>
      <vt:lpstr>INDUCTANCE</vt:lpstr>
      <vt:lpstr>INDUCTORS vs CAPACITORS</vt:lpstr>
      <vt:lpstr>DETERMINING INDUCTANCE</vt:lpstr>
      <vt:lpstr>INDUCTANCE OF A SOLENOID</vt:lpstr>
      <vt:lpstr>VOLTAGE ACROSS AN INDUCTOR</vt:lpstr>
      <vt:lpstr>VOLTAGE ACROSS AN INDUCTOR</vt:lpstr>
      <vt:lpstr>VOLTAGE ACROSS AN INDUCTOR</vt:lpstr>
      <vt:lpstr>ENERGY STORED IN AN INDUCTOR</vt:lpstr>
      <vt:lpstr>ENERGY DENSITY OF A MAGNETIC FIELD</vt:lpstr>
      <vt:lpstr>RL CIRCUITS</vt:lpstr>
      <vt:lpstr>RL CIRCUITS</vt:lpstr>
      <vt:lpstr>RL CIRCUITS</vt:lpstr>
      <vt:lpstr>INDUCTORS vs CAPACITORS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INDUCTANCE</dc:title>
  <dc:creator>Gregor Leigh</dc:creator>
  <cp:lastModifiedBy>Angus James Morrison</cp:lastModifiedBy>
  <cp:revision>132</cp:revision>
  <dcterms:created xsi:type="dcterms:W3CDTF">2006-10-22T06:42:09Z</dcterms:created>
  <dcterms:modified xsi:type="dcterms:W3CDTF">2014-05-19T16:23:59Z</dcterms:modified>
</cp:coreProperties>
</file>