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74" r:id="rId4"/>
    <p:sldId id="333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39" r:id="rId13"/>
    <p:sldId id="348" r:id="rId14"/>
    <p:sldId id="334" r:id="rId15"/>
    <p:sldId id="322" r:id="rId16"/>
    <p:sldId id="328" r:id="rId17"/>
    <p:sldId id="336" r:id="rId18"/>
    <p:sldId id="335" r:id="rId19"/>
    <p:sldId id="337" r:id="rId20"/>
    <p:sldId id="338" r:id="rId21"/>
    <p:sldId id="351" r:id="rId22"/>
    <p:sldId id="313" r:id="rId23"/>
    <p:sldId id="314" r:id="rId24"/>
    <p:sldId id="352" r:id="rId25"/>
    <p:sldId id="349" r:id="rId26"/>
    <p:sldId id="35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eil Berry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5:42:26.857" idx="1">
    <p:pos x="10" y="10"/>
    <p:text>These quotes are from a reading for the week.  You may want to replace them with similar quotes from a reading for the specific course.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5:43:18.482" idx="2">
    <p:pos x="10" y="10"/>
    <p:text>This is an illustration of the reading from which the quotes on the previous slide were taking.  You may want to replace this with an image of a reading particular to your course.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5:44:24.490" idx="3">
    <p:pos x="10" y="10"/>
    <p:text>These are theorist with particular relevance to some issues within the IPE discipline.  You may want to replace these with theorists that are covered on your course.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E6E0A-771E-B941-912F-F93D8005BB4A}" type="datetimeFigureOut">
              <a:rPr lang="en-US" smtClean="0"/>
              <a:t>22/04/2014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F1436-ED59-9A4E-93CB-9E91C844E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32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B5742-EE51-494D-B9D6-51A79FC6B22C}" type="datetimeFigureOut">
              <a:rPr lang="en-US" smtClean="0"/>
              <a:t>22/04/2014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7BA3F-38E9-F841-AAD5-882EB78EA0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634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7034B9EC-C0D3-BF48-907D-70088891E2F3}" type="datetime1">
              <a:rPr lang="en-GB" smtClean="0"/>
              <a:t>22/04/2014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252010B-9440-6F40-8349-7876BDF6E32A}" type="datetime1">
              <a:rPr lang="en-GB" smtClean="0"/>
              <a:t>22/04/2014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78A53150-59AA-1343-BDD4-BB04B0FB387F}" type="datetime1">
              <a:rPr lang="en-GB" smtClean="0"/>
              <a:t>22/04/2014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BAB18F2-343F-0143-A44F-5E078EF716E9}" type="datetime1">
              <a:rPr lang="en-GB" smtClean="0"/>
              <a:t>22/04/2014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64AA991-E81D-7A4C-A307-056F869CE9B7}" type="datetime1">
              <a:rPr lang="en-GB" smtClean="0"/>
              <a:t>22/04/2014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40B90120-1FC3-E341-9E3F-6DDEC0921FAD}" type="datetime1">
              <a:rPr lang="en-GB" smtClean="0"/>
              <a:t>22/04/2014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42614A7D-DCFF-3543-80A9-992AE63D46A9}" type="datetime1">
              <a:rPr lang="en-GB" smtClean="0"/>
              <a:t>22/04/2014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2EC5FDD-A5C7-8A48-B170-08E9DDF278EC}" type="datetime1">
              <a:rPr lang="en-GB" smtClean="0"/>
              <a:t>22/04/2014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41461-32ED-D543-84B6-5C793E0C8E94}" type="datetime1">
              <a:rPr lang="en-GB" smtClean="0"/>
              <a:t>22/04/2014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7507682-4FB8-4C4C-838C-B0C1CBED2792}" type="datetime1">
              <a:rPr lang="en-GB" smtClean="0"/>
              <a:t>22/04/2014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A8F4B68D-65A2-A74E-B220-B1053923A488}" type="datetime1">
              <a:rPr lang="en-GB" smtClean="0"/>
              <a:t>22/04/2014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0FA391F7-C311-AB46-8A7D-D052A33FEEE4}" type="datetime1">
              <a:rPr lang="en-GB" smtClean="0"/>
              <a:t>22/04/2014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yourlogicalfallacyis.com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dependent.co.uk/news/business/analysis-and-features/what-price-the-new-democracy-goldman-sachs-conquers-europe-6264091.html" TargetMode="External"/><Relationship Id="rId3" Type="http://schemas.openxmlformats.org/officeDocument/2006/relationships/comments" Target="../comments/commen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dependent.co.uk/news/business/analysis-and-features/what-price-the-new-democracy-goldman-sachs-conquers-europe-6264091.html" TargetMode="External"/><Relationship Id="rId3" Type="http://schemas.openxmlformats.org/officeDocument/2006/relationships/comments" Target="../comments/commen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omments" Target="../comments/commen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creativecommons.org/licenses/by-sa/2.5/za/" TargetMode="Externa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54475"/>
            <a:ext cx="6477000" cy="1828800"/>
          </a:xfrm>
        </p:spPr>
        <p:txBody>
          <a:bodyPr/>
          <a:lstStyle/>
          <a:p>
            <a:r>
              <a:rPr lang="en-GB" dirty="0" smtClean="0"/>
              <a:t>Critical Reading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Recognising the value of written material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958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Evidence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40000"/>
              </a:lnSpc>
            </a:pPr>
            <a:r>
              <a:rPr lang="en-ZA" dirty="0"/>
              <a:t>What </a:t>
            </a:r>
            <a:r>
              <a:rPr lang="en-ZA" dirty="0" smtClean="0"/>
              <a:t>evidence is used?</a:t>
            </a:r>
          </a:p>
          <a:p>
            <a:pPr lvl="0">
              <a:lnSpc>
                <a:spcPct val="140000"/>
              </a:lnSpc>
            </a:pPr>
            <a:r>
              <a:rPr lang="en-ZA" dirty="0" smtClean="0"/>
              <a:t>Contradicts/confirms previous evidence</a:t>
            </a:r>
            <a:r>
              <a:rPr lang="en-ZA" dirty="0"/>
              <a:t>? </a:t>
            </a:r>
            <a:endParaRPr lang="en-GB" dirty="0"/>
          </a:p>
          <a:p>
            <a:pPr lvl="0">
              <a:lnSpc>
                <a:spcPct val="140000"/>
              </a:lnSpc>
            </a:pPr>
            <a:r>
              <a:rPr lang="en-ZA" dirty="0" smtClean="0"/>
              <a:t>Valid examples?</a:t>
            </a:r>
            <a:endParaRPr lang="en-GB" dirty="0"/>
          </a:p>
          <a:p>
            <a:pPr lvl="0">
              <a:lnSpc>
                <a:spcPct val="140000"/>
              </a:lnSpc>
            </a:pPr>
            <a:r>
              <a:rPr lang="en-ZA" dirty="0" smtClean="0"/>
              <a:t>Reliable sources?</a:t>
            </a:r>
            <a:endParaRPr lang="en-GB" dirty="0"/>
          </a:p>
          <a:p>
            <a:pPr lvl="0">
              <a:lnSpc>
                <a:spcPct val="140000"/>
              </a:lnSpc>
            </a:pPr>
            <a:r>
              <a:rPr lang="en-ZA" dirty="0" smtClean="0"/>
              <a:t>Countering opposing evidence?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883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lnSpc>
                <a:spcPct val="140000"/>
              </a:lnSpc>
            </a:pPr>
            <a:r>
              <a:rPr lang="en-ZA" dirty="0" smtClean="0"/>
              <a:t>Justified by evidence presented?</a:t>
            </a:r>
            <a:endParaRPr lang="en-GB" dirty="0"/>
          </a:p>
          <a:p>
            <a:pPr lvl="0">
              <a:lnSpc>
                <a:spcPct val="140000"/>
              </a:lnSpc>
            </a:pPr>
            <a:r>
              <a:rPr lang="en-ZA" dirty="0" smtClean="0"/>
              <a:t>Convincingly linked to original claim? </a:t>
            </a:r>
          </a:p>
          <a:p>
            <a:pPr lvl="0">
              <a:lnSpc>
                <a:spcPct val="140000"/>
              </a:lnSpc>
            </a:pPr>
            <a:r>
              <a:rPr lang="en-ZA" dirty="0" smtClean="0"/>
              <a:t>Unevidenced claims?</a:t>
            </a:r>
            <a:endParaRPr lang="en-GB" dirty="0"/>
          </a:p>
          <a:p>
            <a:pPr lvl="0">
              <a:lnSpc>
                <a:spcPct val="140000"/>
              </a:lnSpc>
            </a:pPr>
            <a:r>
              <a:rPr lang="en-ZA" dirty="0" smtClean="0"/>
              <a:t>Sufficient evidence?</a:t>
            </a:r>
            <a:endParaRPr lang="en-GB" dirty="0"/>
          </a:p>
          <a:p>
            <a:pPr lvl="0">
              <a:lnSpc>
                <a:spcPct val="140000"/>
              </a:lnSpc>
            </a:pPr>
            <a:r>
              <a:rPr lang="en-ZA" dirty="0" smtClean="0"/>
              <a:t>Logical fallacies?</a:t>
            </a:r>
            <a:endParaRPr lang="en-GB" dirty="0"/>
          </a:p>
          <a:p>
            <a:pPr lvl="0">
              <a:lnSpc>
                <a:spcPct val="140000"/>
              </a:lnSpc>
            </a:pPr>
            <a:endParaRPr lang="en-GB" dirty="0"/>
          </a:p>
          <a:p>
            <a:pPr>
              <a:lnSpc>
                <a:spcPct val="14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230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Logical Fallacies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12</a:t>
            </a:fld>
            <a:endParaRPr kumimoji="0" lang="en-US"/>
          </a:p>
        </p:txBody>
      </p:sp>
      <p:sp>
        <p:nvSpPr>
          <p:cNvPr id="12" name="TextBox 11"/>
          <p:cNvSpPr txBox="1"/>
          <p:nvPr/>
        </p:nvSpPr>
        <p:spPr>
          <a:xfrm>
            <a:off x="1132885" y="5419437"/>
            <a:ext cx="7043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Created </a:t>
            </a:r>
            <a:r>
              <a:rPr lang="en-GB" dirty="0"/>
              <a:t>by Jesse Richardson, Andy Smith and </a:t>
            </a:r>
            <a:r>
              <a:rPr lang="en-GB" dirty="0" err="1"/>
              <a:t>Som</a:t>
            </a:r>
            <a:r>
              <a:rPr lang="en-GB" dirty="0"/>
              <a:t> </a:t>
            </a:r>
            <a:r>
              <a:rPr lang="en-GB" dirty="0" err="1" smtClean="0"/>
              <a:t>Meaden</a:t>
            </a:r>
            <a:r>
              <a:rPr lang="en-GB" dirty="0" smtClean="0"/>
              <a:t> </a:t>
            </a:r>
          </a:p>
          <a:p>
            <a:r>
              <a:rPr lang="en-GB" dirty="0" smtClean="0"/>
              <a:t>Go to </a:t>
            </a: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://yourlogicalfallacyis.com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for further fallacies and examples.</a:t>
            </a:r>
            <a:endParaRPr lang="en-GB" dirty="0"/>
          </a:p>
        </p:txBody>
      </p:sp>
      <p:pic>
        <p:nvPicPr>
          <p:cNvPr id="13" name="Picture 12" descr="LogicalFallaciesInfographic_A3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46"/>
          <a:stretch/>
        </p:blipFill>
        <p:spPr>
          <a:xfrm>
            <a:off x="1418476" y="1564077"/>
            <a:ext cx="5893933" cy="381903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166133" y="6065768"/>
            <a:ext cx="4423258" cy="315605"/>
            <a:chOff x="589219" y="6308451"/>
            <a:chExt cx="4423258" cy="315605"/>
          </a:xfrm>
        </p:grpSpPr>
        <p:pic>
          <p:nvPicPr>
            <p:cNvPr id="6" name="Picture 5" descr="By-NC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219" y="6356838"/>
              <a:ext cx="778369" cy="267218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339677" y="6308451"/>
              <a:ext cx="36728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http://</a:t>
              </a:r>
              <a:r>
                <a:rPr lang="en-GB" sz="1400" dirty="0" err="1"/>
                <a:t>creativecommons.org</a:t>
              </a:r>
              <a:r>
                <a:rPr lang="en-GB" sz="1400" dirty="0"/>
                <a:t>/licenses/by-</a:t>
              </a:r>
              <a:r>
                <a:rPr lang="en-GB" sz="1400" dirty="0" err="1"/>
                <a:t>nc</a:t>
              </a:r>
              <a:r>
                <a:rPr lang="en-GB" sz="1400" dirty="0"/>
                <a:t>/3.0/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6091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Language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13</a:t>
            </a:fld>
            <a:endParaRPr kumimoji="0"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8700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Tone predetermined.</a:t>
            </a:r>
          </a:p>
          <a:p>
            <a:r>
              <a:rPr lang="en-GB" dirty="0" smtClean="0"/>
              <a:t>Hyperbole </a:t>
            </a:r>
          </a:p>
          <a:p>
            <a:pPr lvl="1"/>
            <a:r>
              <a:rPr lang="en-GB" dirty="0" smtClean="0"/>
              <a:t>“</a:t>
            </a:r>
            <a:r>
              <a:rPr lang="en-GB" dirty="0"/>
              <a:t>A giant leap forward for …the Goldman Sachs </a:t>
            </a:r>
            <a:r>
              <a:rPr lang="en-GB" dirty="0" smtClean="0"/>
              <a:t>Project” (Foley, 2011)</a:t>
            </a:r>
          </a:p>
          <a:p>
            <a:r>
              <a:rPr lang="en-GB" dirty="0" smtClean="0"/>
              <a:t>Emotion.</a:t>
            </a:r>
          </a:p>
          <a:p>
            <a:r>
              <a:rPr lang="en-GB" dirty="0" smtClean="0"/>
              <a:t>Colloquialisms</a:t>
            </a:r>
          </a:p>
          <a:p>
            <a:pPr lvl="1"/>
            <a:r>
              <a:rPr lang="en-GB" dirty="0"/>
              <a:t>“This is the Goldman Sachs Project. Put simply, it is to </a:t>
            </a:r>
            <a:r>
              <a:rPr lang="en-GB" b="1" dirty="0"/>
              <a:t>hug</a:t>
            </a:r>
            <a:r>
              <a:rPr lang="en-GB" dirty="0"/>
              <a:t> governments close.” </a:t>
            </a:r>
            <a:r>
              <a:rPr lang="en-GB" dirty="0" smtClean="0"/>
              <a:t>(Foley, 2011)</a:t>
            </a:r>
          </a:p>
          <a:p>
            <a:pPr marL="365760" lvl="1" indent="0">
              <a:buNone/>
            </a:pPr>
            <a:endParaRPr lang="en-GB" dirty="0" smtClean="0"/>
          </a:p>
          <a:p>
            <a:pPr marL="365760" lvl="1" indent="0">
              <a:buNone/>
            </a:pPr>
            <a:endParaRPr lang="en-GB" dirty="0" smtClean="0"/>
          </a:p>
          <a:p>
            <a:pPr marL="45720" indent="0">
              <a:buNone/>
            </a:pPr>
            <a:r>
              <a:rPr lang="en-GB" sz="1300" dirty="0" smtClean="0"/>
              <a:t>Foley, S. 2011. What price the new democracy? Goldman Sachs conquers Europe. </a:t>
            </a:r>
            <a:r>
              <a:rPr lang="en-GB" sz="1300" i="1" dirty="0" smtClean="0"/>
              <a:t>The Independent. </a:t>
            </a:r>
            <a:r>
              <a:rPr lang="en-GB" sz="1300" dirty="0" smtClean="0"/>
              <a:t>18 November. Available: </a:t>
            </a:r>
            <a:r>
              <a:rPr lang="en-GB" sz="1300" dirty="0" smtClean="0">
                <a:hlinkClick r:id="rId2"/>
              </a:rPr>
              <a:t>www.independent.co.uk</a:t>
            </a:r>
            <a:r>
              <a:rPr lang="en-GB" sz="1300" dirty="0">
                <a:hlinkClick r:id="rId2"/>
              </a:rPr>
              <a:t>/news/business/analysis-and-features/what-price-the-new-democracy-goldman-sachs-conquers-europe-6264091.</a:t>
            </a:r>
            <a:r>
              <a:rPr lang="en-GB" sz="1300" dirty="0" smtClean="0">
                <a:hlinkClick r:id="rId2"/>
              </a:rPr>
              <a:t>html</a:t>
            </a:r>
            <a:r>
              <a:rPr lang="en-GB" sz="1300" dirty="0" smtClean="0"/>
              <a:t> [06 September 2013]</a:t>
            </a: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2460923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9144000" cy="173672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73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w Cen MT" charset="0"/>
                        <a:ea typeface="MS PGothic" charset="0"/>
                        <a:cs typeface="MS PGothic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ZA" sz="3200" dirty="0">
                <a:solidFill>
                  <a:srgbClr val="FFFFFF"/>
                </a:solidFill>
                <a:ea typeface="MS PGothic" charset="0"/>
                <a:cs typeface="MS PGothic" charset="0"/>
              </a:rPr>
              <a:t>E</a:t>
            </a:r>
            <a:r>
              <a:rPr lang="en-ZA" sz="3200" dirty="0" smtClean="0">
                <a:solidFill>
                  <a:srgbClr val="FFFFFF"/>
                </a:solidFill>
                <a:ea typeface="MS PGothic" charset="0"/>
                <a:cs typeface="MS PGothic" charset="0"/>
              </a:rPr>
              <a:t>xercise</a:t>
            </a:r>
            <a:r>
              <a:rPr lang="en-ZA" sz="3200" dirty="0">
                <a:solidFill>
                  <a:srgbClr val="FFFFFF"/>
                </a:solidFill>
                <a:ea typeface="MS PGothic" charset="0"/>
                <a:cs typeface="MS PGothic" charset="0"/>
              </a:rPr>
              <a:t>: </a:t>
            </a:r>
            <a:r>
              <a:rPr lang="en-GB" sz="3200" dirty="0" smtClean="0">
                <a:solidFill>
                  <a:srgbClr val="FFFFFF"/>
                </a:solidFill>
              </a:rPr>
              <a:t>Reading For Context</a:t>
            </a:r>
            <a:endParaRPr lang="en-GB" sz="3200" dirty="0">
              <a:solidFill>
                <a:srgbClr val="FFFFFF"/>
              </a:solidFill>
            </a:endParaRPr>
          </a:p>
        </p:txBody>
      </p:sp>
      <p:sp>
        <p:nvSpPr>
          <p:cNvPr id="2050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7FEA599-0FFD-C444-B9C5-BA9F43942358}" type="slidenum">
              <a:rPr lang="en-ZA">
                <a:solidFill>
                  <a:schemeClr val="tx2"/>
                </a:solidFill>
              </a:rPr>
              <a:pPr eaLnBrk="1" hangingPunct="1"/>
              <a:t>14</a:t>
            </a:fld>
            <a:endParaRPr lang="en-ZA" dirty="0">
              <a:solidFill>
                <a:schemeClr val="tx2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967902"/>
            <a:ext cx="8153400" cy="4128098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 smtClean="0"/>
              <a:t>What </a:t>
            </a:r>
            <a:r>
              <a:rPr lang="en-GB" sz="3200" dirty="0"/>
              <a:t>price the new democracy? </a:t>
            </a:r>
            <a:r>
              <a:rPr lang="en-GB" sz="3200" dirty="0" smtClean="0"/>
              <a:t>Goldman </a:t>
            </a:r>
            <a:r>
              <a:rPr lang="en-GB" sz="3200" dirty="0"/>
              <a:t>Sachs conquers Europe. </a:t>
            </a:r>
            <a:r>
              <a:rPr lang="en-GB" sz="3200" i="1" dirty="0"/>
              <a:t>The Independent. </a:t>
            </a:r>
            <a:r>
              <a:rPr lang="en-GB" sz="3200" dirty="0"/>
              <a:t>Foley, </a:t>
            </a:r>
            <a:r>
              <a:rPr lang="en-GB" sz="3200" dirty="0" smtClean="0"/>
              <a:t>S</a:t>
            </a:r>
            <a:r>
              <a:rPr lang="en-GB" sz="3200" dirty="0"/>
              <a:t>.</a:t>
            </a:r>
            <a:r>
              <a:rPr lang="en-GB" sz="3200" dirty="0" smtClean="0"/>
              <a:t> </a:t>
            </a:r>
          </a:p>
          <a:p>
            <a:pPr marL="0" indent="0">
              <a:buNone/>
            </a:pPr>
            <a:r>
              <a:rPr lang="en-GB" sz="3200" dirty="0" smtClean="0"/>
              <a:t>18 November </a:t>
            </a:r>
            <a:r>
              <a:rPr lang="en-GB" sz="3200" dirty="0"/>
              <a:t>2011</a:t>
            </a:r>
            <a:r>
              <a:rPr lang="en-GB" sz="3200" dirty="0" smtClean="0"/>
              <a:t>.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1600" dirty="0" smtClean="0"/>
              <a:t>Available</a:t>
            </a:r>
            <a:r>
              <a:rPr lang="en-GB" sz="1600" dirty="0"/>
              <a:t>: </a:t>
            </a:r>
            <a:r>
              <a:rPr lang="en-GB" sz="1600" dirty="0">
                <a:hlinkClick r:id="rId2"/>
              </a:rPr>
              <a:t>www.independent.co.uk/news/business/analysis-and-features/what-price-the-new-democracy-goldman-sachs-conquers-europe-6264091.html</a:t>
            </a:r>
            <a:r>
              <a:rPr lang="en-GB" sz="1600" dirty="0"/>
              <a:t> [06 September 2013]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626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935062"/>
              </p:ext>
            </p:extLst>
          </p:nvPr>
        </p:nvGraphicFramePr>
        <p:xfrm>
          <a:off x="0" y="1736725"/>
          <a:ext cx="9144000" cy="5661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661025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is the text about ?</a:t>
                      </a:r>
                      <a:endParaRPr kumimoji="0" lang="en-GB" sz="2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Where was it published/genre ?</a:t>
                      </a:r>
                      <a:endParaRPr kumimoji="0" lang="en-GB" sz="2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is the historical context ?</a:t>
                      </a:r>
                      <a:endParaRPr kumimoji="0" lang="en-GB" sz="2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 there been any significant changes politically and culturally since the article was written ?</a:t>
                      </a:r>
                      <a:endParaRPr kumimoji="0" lang="en-GB" sz="2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 is the</a:t>
                      </a:r>
                      <a:r>
                        <a:rPr kumimoji="0" lang="en-ZA" sz="24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author</a:t>
                      </a: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kumimoji="0" lang="en-GB" sz="2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Why do you think the author is writing this particular text ?</a:t>
                      </a:r>
                      <a:endParaRPr kumimoji="0" lang="en-GB" sz="2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is the argument and why is the argument significant ?</a:t>
                      </a:r>
                      <a:endParaRPr kumimoji="0" lang="en-GB" sz="2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other positions/argument does the author mention (or leave out) and how is this significant?</a:t>
                      </a:r>
                      <a:endParaRPr kumimoji="0" lang="en-GB" sz="2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 is the audience ?</a:t>
                      </a:r>
                      <a:endParaRPr kumimoji="0" lang="en-GB" sz="24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ZA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sources/evidence does the author rely on to support his claims?</a:t>
                      </a:r>
                      <a:endParaRPr kumimoji="0" lang="en-GB" sz="2400" b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9144000" cy="173672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73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w Cen MT" charset="0"/>
                        <a:ea typeface="MS PGothic" charset="0"/>
                        <a:cs typeface="MS PGothic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1583258"/>
          </a:xfrm>
        </p:spPr>
        <p:txBody>
          <a:bodyPr>
            <a:noAutofit/>
          </a:bodyPr>
          <a:lstStyle/>
          <a:p>
            <a:pPr lvl="0"/>
            <a:r>
              <a:rPr lang="en-ZA" sz="3200" dirty="0">
                <a:solidFill>
                  <a:srgbClr val="FFFFFF"/>
                </a:solidFill>
                <a:ea typeface="MS PGothic" charset="0"/>
                <a:cs typeface="MS PGothic" charset="0"/>
              </a:rPr>
              <a:t>E</a:t>
            </a:r>
            <a:r>
              <a:rPr lang="en-ZA" sz="3200" dirty="0" smtClean="0">
                <a:solidFill>
                  <a:srgbClr val="FFFFFF"/>
                </a:solidFill>
                <a:ea typeface="MS PGothic" charset="0"/>
                <a:cs typeface="MS PGothic" charset="0"/>
              </a:rPr>
              <a:t>xercise</a:t>
            </a:r>
            <a:r>
              <a:rPr lang="en-ZA" sz="3200" dirty="0">
                <a:solidFill>
                  <a:srgbClr val="FFFFFF"/>
                </a:solidFill>
                <a:ea typeface="MS PGothic" charset="0"/>
                <a:cs typeface="MS PGothic" charset="0"/>
              </a:rPr>
              <a:t>: </a:t>
            </a:r>
            <a:r>
              <a:rPr lang="en-GB" sz="3200" dirty="0" smtClean="0">
                <a:solidFill>
                  <a:srgbClr val="FFFFFF"/>
                </a:solidFill>
              </a:rPr>
              <a:t>Reading For Context</a:t>
            </a:r>
            <a:endParaRPr lang="en-GB" sz="3200" dirty="0">
              <a:solidFill>
                <a:srgbClr val="FFFFFF"/>
              </a:solidFill>
            </a:endParaRPr>
          </a:p>
        </p:txBody>
      </p:sp>
      <p:sp>
        <p:nvSpPr>
          <p:cNvPr id="2050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7FEA599-0FFD-C444-B9C5-BA9F43942358}" type="slidenum">
              <a:rPr lang="en-ZA">
                <a:solidFill>
                  <a:schemeClr val="tx2"/>
                </a:solidFill>
              </a:rPr>
              <a:pPr eaLnBrk="1" hangingPunct="1"/>
              <a:t>15</a:t>
            </a:fld>
            <a:endParaRPr lang="en-Z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12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Sources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16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530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929482"/>
              </p:ext>
            </p:extLst>
          </p:nvPr>
        </p:nvGraphicFramePr>
        <p:xfrm>
          <a:off x="0" y="1736725"/>
          <a:ext cx="9144000" cy="5661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661025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kumimoji="0" lang="en-GB" sz="2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are the different</a:t>
                      </a:r>
                      <a:r>
                        <a:rPr kumimoji="0" lang="en-GB" sz="24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sources of information you might expect to use in your research?</a:t>
                      </a:r>
                      <a:endParaRPr kumimoji="0" lang="en-GB" sz="2400" b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9144000" cy="173672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73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w Cen MT" charset="0"/>
                        <a:ea typeface="MS PGothic" charset="0"/>
                        <a:cs typeface="MS PGothic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1583258"/>
          </a:xfrm>
        </p:spPr>
        <p:txBody>
          <a:bodyPr>
            <a:noAutofit/>
          </a:bodyPr>
          <a:lstStyle/>
          <a:p>
            <a:pPr lvl="0"/>
            <a:r>
              <a:rPr lang="en-ZA" sz="3200" dirty="0">
                <a:solidFill>
                  <a:srgbClr val="FFFFFF"/>
                </a:solidFill>
                <a:ea typeface="MS PGothic" charset="0"/>
                <a:cs typeface="MS PGothic" charset="0"/>
              </a:rPr>
              <a:t>E</a:t>
            </a:r>
            <a:r>
              <a:rPr lang="en-ZA" sz="3200" dirty="0" smtClean="0">
                <a:solidFill>
                  <a:srgbClr val="FFFFFF"/>
                </a:solidFill>
                <a:ea typeface="MS PGothic" charset="0"/>
                <a:cs typeface="MS PGothic" charset="0"/>
              </a:rPr>
              <a:t>xercise</a:t>
            </a:r>
            <a:r>
              <a:rPr lang="en-ZA" sz="3200" dirty="0">
                <a:solidFill>
                  <a:srgbClr val="FFFFFF"/>
                </a:solidFill>
                <a:ea typeface="MS PGothic" charset="0"/>
                <a:cs typeface="MS PGothic" charset="0"/>
              </a:rPr>
              <a:t>: </a:t>
            </a:r>
            <a:r>
              <a:rPr lang="en-GB" sz="3200" dirty="0" smtClean="0">
                <a:solidFill>
                  <a:srgbClr val="FFFFFF"/>
                </a:solidFill>
              </a:rPr>
              <a:t>Research Sources</a:t>
            </a:r>
            <a:endParaRPr lang="en-GB" sz="3200" dirty="0">
              <a:solidFill>
                <a:srgbClr val="FFFFFF"/>
              </a:solidFill>
            </a:endParaRPr>
          </a:p>
        </p:txBody>
      </p:sp>
      <p:sp>
        <p:nvSpPr>
          <p:cNvPr id="2050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7FEA599-0FFD-C444-B9C5-BA9F43942358}" type="slidenum">
              <a:rPr lang="en-ZA">
                <a:solidFill>
                  <a:schemeClr val="tx2"/>
                </a:solidFill>
              </a:rPr>
              <a:pPr eaLnBrk="1" hangingPunct="1"/>
              <a:t>17</a:t>
            </a:fld>
            <a:endParaRPr lang="en-Z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490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ZA" dirty="0" smtClean="0">
                <a:latin typeface="Tw Cen MT" charset="0"/>
              </a:rPr>
              <a:t>Research Sources</a:t>
            </a:r>
            <a:endParaRPr lang="en-ZA" dirty="0">
              <a:latin typeface="Tw Cen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en-ZA" sz="2400" dirty="0" smtClean="0"/>
              <a:t>Books</a:t>
            </a:r>
          </a:p>
          <a:p>
            <a:pPr lvl="1">
              <a:lnSpc>
                <a:spcPct val="80000"/>
              </a:lnSpc>
              <a:defRPr/>
            </a:pPr>
            <a:r>
              <a:rPr lang="en-ZA" sz="2000" dirty="0" smtClean="0"/>
              <a:t>Political Encyclopaedias/Handbooks</a:t>
            </a:r>
          </a:p>
          <a:p>
            <a:pPr lvl="1">
              <a:lnSpc>
                <a:spcPct val="80000"/>
              </a:lnSpc>
              <a:defRPr/>
            </a:pPr>
            <a:r>
              <a:rPr lang="en-ZA" sz="2000" dirty="0" smtClean="0"/>
              <a:t>Single-author volume</a:t>
            </a:r>
          </a:p>
          <a:p>
            <a:pPr lvl="1">
              <a:lnSpc>
                <a:spcPct val="80000"/>
              </a:lnSpc>
              <a:defRPr/>
            </a:pPr>
            <a:r>
              <a:rPr lang="en-ZA" sz="2000" dirty="0" smtClean="0"/>
              <a:t>Multi-author (i.e. edited) volumes</a:t>
            </a:r>
            <a:endParaRPr lang="en-ZA" sz="2000" b="1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ZA" sz="2400" dirty="0" smtClean="0"/>
              <a:t>Journal Articles</a:t>
            </a:r>
          </a:p>
          <a:p>
            <a:pPr>
              <a:lnSpc>
                <a:spcPct val="80000"/>
              </a:lnSpc>
              <a:defRPr/>
            </a:pPr>
            <a:r>
              <a:rPr lang="en-GB" sz="2400" dirty="0"/>
              <a:t>Laws, Constitutions &amp; other legal documents</a:t>
            </a:r>
          </a:p>
          <a:p>
            <a:pPr>
              <a:lnSpc>
                <a:spcPct val="80000"/>
              </a:lnSpc>
              <a:defRPr/>
            </a:pPr>
            <a:r>
              <a:rPr lang="en-GB" sz="2400" dirty="0"/>
              <a:t>Academic Research Papers</a:t>
            </a:r>
          </a:p>
          <a:p>
            <a:pPr>
              <a:lnSpc>
                <a:spcPct val="80000"/>
              </a:lnSpc>
              <a:defRPr/>
            </a:pPr>
            <a:r>
              <a:rPr lang="en-GB" sz="2400" dirty="0"/>
              <a:t>Government Publications &amp; </a:t>
            </a:r>
            <a:r>
              <a:rPr lang="en-GB" sz="2400" dirty="0" smtClean="0"/>
              <a:t>Manifestos</a:t>
            </a:r>
            <a:endParaRPr lang="en-ZA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ZA" sz="2400" dirty="0" smtClean="0"/>
              <a:t>Reports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ZA" sz="2400" dirty="0" smtClean="0"/>
              <a:t>Media</a:t>
            </a:r>
            <a:endParaRPr lang="en-ZA" sz="2400" dirty="0"/>
          </a:p>
          <a:p>
            <a:r>
              <a:rPr lang="en-GB" sz="2400" dirty="0" smtClean="0"/>
              <a:t>Presentations</a:t>
            </a:r>
            <a:endParaRPr lang="en-GB" sz="2400" dirty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ZA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fld id="{B3C265CD-BCB9-1443-BBB9-C1D3C2B9F0B1}" type="slidenum">
              <a:rPr lang="en-ZA" sz="1200">
                <a:solidFill>
                  <a:srgbClr val="FFFFFF"/>
                </a:solidFill>
              </a:rPr>
              <a:pPr eaLnBrk="1" hangingPunct="1">
                <a:lnSpc>
                  <a:spcPct val="80000"/>
                </a:lnSpc>
              </a:pPr>
              <a:t>18</a:t>
            </a:fld>
            <a:endParaRPr lang="en-ZA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391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 Media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BBC World</a:t>
            </a:r>
          </a:p>
          <a:p>
            <a:r>
              <a:rPr lang="en-GB" dirty="0" smtClean="0"/>
              <a:t>Fox News</a:t>
            </a:r>
          </a:p>
          <a:p>
            <a:r>
              <a:rPr lang="en-GB" dirty="0" smtClean="0"/>
              <a:t>Al Jazeera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26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Lecture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3600" dirty="0" smtClean="0"/>
              <a:t>Academic Reading</a:t>
            </a:r>
          </a:p>
          <a:p>
            <a:pPr lvl="1"/>
            <a:r>
              <a:rPr lang="en-GB" sz="3300" dirty="0" smtClean="0"/>
              <a:t>Reading for Content</a:t>
            </a:r>
          </a:p>
          <a:p>
            <a:pPr lvl="1"/>
            <a:r>
              <a:rPr lang="en-GB" sz="3300" dirty="0" smtClean="0"/>
              <a:t>Context/Purpose</a:t>
            </a:r>
            <a:r>
              <a:rPr lang="en-GB" sz="3300" dirty="0"/>
              <a:t>/</a:t>
            </a:r>
            <a:r>
              <a:rPr lang="en-GB" sz="3300" dirty="0" smtClean="0"/>
              <a:t>Structure</a:t>
            </a:r>
            <a:r>
              <a:rPr lang="en-GB" sz="3300" dirty="0"/>
              <a:t>/</a:t>
            </a:r>
            <a:r>
              <a:rPr lang="en-GB" sz="3300" dirty="0" smtClean="0"/>
              <a:t>Evidence</a:t>
            </a:r>
            <a:r>
              <a:rPr lang="en-GB" sz="3300" dirty="0"/>
              <a:t>/</a:t>
            </a:r>
            <a:r>
              <a:rPr lang="en-GB" sz="3300" dirty="0" smtClean="0"/>
              <a:t>Conclusion</a:t>
            </a:r>
          </a:p>
          <a:p>
            <a:pPr lvl="1"/>
            <a:r>
              <a:rPr lang="en-GB" sz="3300" dirty="0" smtClean="0"/>
              <a:t>Logical Fallacies</a:t>
            </a:r>
          </a:p>
          <a:p>
            <a:pPr lvl="1"/>
            <a:r>
              <a:rPr lang="en-GB" sz="3300" dirty="0" smtClean="0"/>
              <a:t>Language</a:t>
            </a:r>
          </a:p>
          <a:p>
            <a:r>
              <a:rPr lang="en-GB" sz="3600" dirty="0" smtClean="0"/>
              <a:t>Research Sources</a:t>
            </a:r>
          </a:p>
          <a:p>
            <a:pPr lvl="1"/>
            <a:r>
              <a:rPr lang="en-GB" sz="3300" dirty="0" smtClean="0"/>
              <a:t>News Media/Theorists</a:t>
            </a:r>
          </a:p>
          <a:p>
            <a:r>
              <a:rPr lang="en-GB" sz="3600" dirty="0" smtClean="0"/>
              <a:t>Evaluating Sources</a:t>
            </a:r>
          </a:p>
          <a:p>
            <a:r>
              <a:rPr lang="en-GB" sz="3600" dirty="0" smtClean="0"/>
              <a:t>Summary</a:t>
            </a:r>
          </a:p>
          <a:p>
            <a:endParaRPr lang="en-GB" sz="3600" dirty="0" smtClean="0"/>
          </a:p>
          <a:p>
            <a:endParaRPr lang="en-GB" sz="3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405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Theorists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>
          <a:xfrm>
            <a:off x="609600" y="1684817"/>
            <a:ext cx="3886200" cy="45720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GB" sz="2400" dirty="0" smtClean="0"/>
              <a:t>Kenneth Waltz</a:t>
            </a:r>
          </a:p>
          <a:p>
            <a:pPr>
              <a:lnSpc>
                <a:spcPct val="200000"/>
              </a:lnSpc>
            </a:pPr>
            <a:r>
              <a:rPr lang="en-GB" sz="2400" dirty="0" smtClean="0"/>
              <a:t>John Mearsheimer</a:t>
            </a:r>
          </a:p>
          <a:p>
            <a:pPr>
              <a:lnSpc>
                <a:spcPct val="200000"/>
              </a:lnSpc>
            </a:pPr>
            <a:r>
              <a:rPr lang="en-GB" sz="2400" dirty="0" smtClean="0"/>
              <a:t>Immanuel Wallerstein</a:t>
            </a:r>
          </a:p>
          <a:p>
            <a:pPr>
              <a:lnSpc>
                <a:spcPct val="200000"/>
              </a:lnSpc>
            </a:pPr>
            <a:r>
              <a:rPr lang="en-GB" sz="2400" dirty="0" smtClean="0"/>
              <a:t>Robert Keohane</a:t>
            </a:r>
          </a:p>
          <a:p>
            <a:pPr>
              <a:lnSpc>
                <a:spcPct val="200000"/>
              </a:lnSpc>
            </a:pPr>
            <a:r>
              <a:rPr lang="en-GB" sz="2400" dirty="0" smtClean="0"/>
              <a:t>Susan Strange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20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821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Evaluating Sources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21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40086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ZA" dirty="0" smtClean="0">
                <a:latin typeface="Tw Cen MT" charset="0"/>
              </a:rPr>
              <a:t>Evaluating Sources</a:t>
            </a:r>
            <a:endParaRPr lang="en-ZA" dirty="0">
              <a:latin typeface="Tw Cen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ZA" dirty="0" smtClean="0">
                <a:ea typeface="+mn-ea"/>
              </a:rPr>
              <a:t>What is a reputable source in the social sciences?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ZA" dirty="0" smtClean="0">
                <a:ea typeface="+mn-ea"/>
              </a:rPr>
              <a:t>Expert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ZA" dirty="0" smtClean="0">
              <a:ea typeface="+mn-ea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ZA" dirty="0" smtClean="0">
                <a:ea typeface="+mn-ea"/>
              </a:rPr>
              <a:t>Peer-reviewed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ZA" dirty="0" smtClean="0">
              <a:ea typeface="+mn-ea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ZA" dirty="0" smtClean="0">
                <a:ea typeface="+mn-ea"/>
              </a:rPr>
              <a:t>If quantitative, methodology must be transparent and replicable.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fld id="{04B54635-6360-8446-BA4C-D8B4CFA51575}" type="slidenum">
              <a:rPr lang="en-ZA" sz="1200">
                <a:solidFill>
                  <a:srgbClr val="FFFFFF"/>
                </a:solidFill>
              </a:rPr>
              <a:pPr eaLnBrk="1" hangingPunct="1">
                <a:lnSpc>
                  <a:spcPct val="80000"/>
                </a:lnSpc>
              </a:pPr>
              <a:t>22</a:t>
            </a:fld>
            <a:endParaRPr lang="en-ZA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04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12775" y="277813"/>
            <a:ext cx="8153400" cy="990600"/>
          </a:xfrm>
        </p:spPr>
        <p:txBody>
          <a:bodyPr/>
          <a:lstStyle/>
          <a:p>
            <a:pPr eaLnBrk="1" hangingPunct="1"/>
            <a:r>
              <a:rPr lang="en-ZA" sz="3600" dirty="0" smtClean="0">
                <a:latin typeface="Tw Cen MT" charset="0"/>
              </a:rPr>
              <a:t>Evaluating Sources: </a:t>
            </a:r>
            <a:r>
              <a:rPr lang="en-ZA" sz="3600" dirty="0">
                <a:latin typeface="Tw Cen MT" charset="0"/>
              </a:rPr>
              <a:t>Citations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ZA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ZA" b="1" dirty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ZA" b="1" dirty="0" err="1" smtClean="0">
                <a:ea typeface="+mn-ea"/>
              </a:rPr>
              <a:t>GoogleScholar</a:t>
            </a:r>
            <a:r>
              <a:rPr lang="en-ZA" b="1" dirty="0" smtClean="0">
                <a:ea typeface="+mn-ea"/>
              </a:rPr>
              <a:t> </a:t>
            </a:r>
            <a:r>
              <a:rPr lang="en-ZA" dirty="0" smtClean="0">
                <a:ea typeface="+mn-ea"/>
              </a:rPr>
              <a:t>for any type of source.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ZA" dirty="0" smtClean="0">
              <a:ea typeface="+mn-ea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ZA" dirty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ZA" b="1" dirty="0" smtClean="0">
                <a:ea typeface="+mn-ea"/>
              </a:rPr>
              <a:t>ISI Citation Database </a:t>
            </a:r>
            <a:r>
              <a:rPr lang="en-ZA" dirty="0" smtClean="0">
                <a:ea typeface="+mn-ea"/>
              </a:rPr>
              <a:t>for journal articles.</a:t>
            </a:r>
            <a:endParaRPr lang="en-ZA" dirty="0">
              <a:ea typeface="+mn-ea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ZA" b="1" dirty="0" smtClean="0">
              <a:ea typeface="+mn-e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fld id="{61F89487-3CCD-2E49-8211-1812B9D108BF}" type="slidenum">
              <a:rPr lang="en-ZA" sz="1200">
                <a:solidFill>
                  <a:srgbClr val="FFFFFF"/>
                </a:solidFill>
              </a:rPr>
              <a:pPr eaLnBrk="1" hangingPunct="1">
                <a:lnSpc>
                  <a:spcPct val="80000"/>
                </a:lnSpc>
              </a:pPr>
              <a:t>23</a:t>
            </a:fld>
            <a:endParaRPr lang="en-ZA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42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24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791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40000"/>
              </a:lnSpc>
            </a:pPr>
            <a:r>
              <a:rPr lang="en-GB" dirty="0" smtClean="0"/>
              <a:t>Critical reading is essential for understanding.</a:t>
            </a:r>
          </a:p>
          <a:p>
            <a:pPr>
              <a:lnSpc>
                <a:spcPct val="140000"/>
              </a:lnSpc>
            </a:pPr>
            <a:r>
              <a:rPr lang="en-GB" dirty="0" smtClean="0"/>
              <a:t>Contextualise the text.</a:t>
            </a:r>
          </a:p>
          <a:p>
            <a:pPr>
              <a:lnSpc>
                <a:spcPct val="140000"/>
              </a:lnSpc>
            </a:pPr>
            <a:r>
              <a:rPr lang="en-GB" dirty="0" smtClean="0"/>
              <a:t>Interpret and assess the claim, evidence and conclusions.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3654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26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3068960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This presentation is licenced under the Creative Commons </a:t>
            </a:r>
            <a:r>
              <a:rPr lang="en-ZA" dirty="0" smtClean="0"/>
              <a:t>Attribution-Non-Commercial 2.5 </a:t>
            </a:r>
            <a:r>
              <a:rPr lang="en-ZA" dirty="0"/>
              <a:t>South Africa License. To view a copy of this licence, visit </a:t>
            </a:r>
            <a:r>
              <a:rPr lang="en-ZA" b="1" u="sng" dirty="0">
                <a:solidFill>
                  <a:srgbClr val="FF0000"/>
                </a:solidFill>
                <a:hlinkClick r:id="rId2"/>
              </a:rPr>
              <a:t>http://creativecommons.org/licenses/</a:t>
            </a:r>
            <a:r>
              <a:rPr lang="en-ZA" b="1" u="sng" dirty="0" smtClean="0">
                <a:solidFill>
                  <a:srgbClr val="FF0000"/>
                </a:solidFill>
                <a:hlinkClick r:id="rId2"/>
              </a:rPr>
              <a:t>by/</a:t>
            </a:r>
            <a:r>
              <a:rPr lang="en-ZA" b="1" u="sng" dirty="0">
                <a:solidFill>
                  <a:srgbClr val="FF0000"/>
                </a:solidFill>
                <a:hlinkClick r:id="rId2"/>
              </a:rPr>
              <a:t>2.5/za/</a:t>
            </a:r>
            <a:r>
              <a:rPr lang="en-ZA" b="1" dirty="0">
                <a:solidFill>
                  <a:srgbClr val="FF0000"/>
                </a:solidFill>
              </a:rPr>
              <a:t> </a:t>
            </a:r>
            <a:endParaRPr lang="en-US" b="1" dirty="0">
              <a:solidFill>
                <a:srgbClr val="FF0000"/>
              </a:solidFill>
            </a:endParaRPr>
          </a:p>
          <a:p>
            <a:endParaRPr lang="en-ZA" dirty="0" smtClean="0"/>
          </a:p>
          <a:p>
            <a:r>
              <a:rPr lang="en-ZA" dirty="0" smtClean="0"/>
              <a:t>Or</a:t>
            </a:r>
            <a:endParaRPr lang="en-US" dirty="0"/>
          </a:p>
          <a:p>
            <a:endParaRPr lang="en-ZA" dirty="0"/>
          </a:p>
          <a:p>
            <a:r>
              <a:rPr lang="en-ZA" dirty="0" smtClean="0"/>
              <a:t>send </a:t>
            </a:r>
            <a:r>
              <a:rPr lang="en-ZA" dirty="0"/>
              <a:t>a letter to Creative Commons, 171 Second Street, Suite 300, San Francisco, California 94105, USA.</a:t>
            </a:r>
            <a:endParaRPr lang="en-US" dirty="0"/>
          </a:p>
          <a:p>
            <a:endParaRPr lang="en-US" dirty="0"/>
          </a:p>
        </p:txBody>
      </p:sp>
      <p:pic>
        <p:nvPicPr>
          <p:cNvPr id="2" name="Picture 1" descr="By-N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464" y="1545107"/>
            <a:ext cx="2679358" cy="91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223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is this different to reading for pleasure?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Academic Reading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03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Academic 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en-GB" dirty="0"/>
              <a:t>M</a:t>
            </a:r>
            <a:r>
              <a:rPr lang="en-GB" dirty="0" smtClean="0"/>
              <a:t>aximise comprehension.</a:t>
            </a:r>
          </a:p>
          <a:p>
            <a:pPr lvl="0">
              <a:lnSpc>
                <a:spcPct val="140000"/>
              </a:lnSpc>
            </a:pPr>
            <a:r>
              <a:rPr lang="en-ZA" dirty="0" smtClean="0"/>
              <a:t>How </a:t>
            </a:r>
            <a:r>
              <a:rPr lang="en-ZA" dirty="0"/>
              <a:t>does this scholar relate to others I have read?  </a:t>
            </a:r>
            <a:endParaRPr lang="en-GB" dirty="0"/>
          </a:p>
          <a:p>
            <a:pPr lvl="0">
              <a:lnSpc>
                <a:spcPct val="140000"/>
              </a:lnSpc>
            </a:pPr>
            <a:r>
              <a:rPr lang="en-ZA" dirty="0"/>
              <a:t>How will this information be useful to my understanding of the topic?  </a:t>
            </a:r>
            <a:endParaRPr lang="en-GB" dirty="0"/>
          </a:p>
          <a:p>
            <a:pPr>
              <a:lnSpc>
                <a:spcPct val="140000"/>
              </a:lnSpc>
            </a:pPr>
            <a:r>
              <a:rPr lang="en-GB" dirty="0" smtClean="0"/>
              <a:t>Critical thinking: Reading for content.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422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Reading for Content/Context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8070" y="2045884"/>
            <a:ext cx="1799929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Who?</a:t>
            </a:r>
            <a:endParaRPr lang="en-GB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38805" y="2014746"/>
            <a:ext cx="1991651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What?</a:t>
            </a:r>
            <a:endParaRPr lang="en-GB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81943" y="3565114"/>
            <a:ext cx="1786066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Why?</a:t>
            </a:r>
            <a:endParaRPr lang="en-GB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75603" y="3268403"/>
            <a:ext cx="2326403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Where?</a:t>
            </a:r>
            <a:endParaRPr lang="en-GB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36371" y="5050853"/>
            <a:ext cx="2131638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When?</a:t>
            </a:r>
            <a:endParaRPr lang="en-GB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38805" y="5086868"/>
            <a:ext cx="2480592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&amp; How?</a:t>
            </a:r>
            <a:endParaRPr lang="en-GB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9484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 for Content/Context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6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lnSpc>
                <a:spcPct val="130000"/>
              </a:lnSpc>
            </a:pPr>
            <a:r>
              <a:rPr lang="en-ZA" dirty="0"/>
              <a:t>H</a:t>
            </a:r>
            <a:r>
              <a:rPr lang="en-ZA" dirty="0" smtClean="0"/>
              <a:t>eadings</a:t>
            </a:r>
            <a:r>
              <a:rPr lang="en-ZA" dirty="0"/>
              <a:t>, </a:t>
            </a:r>
            <a:r>
              <a:rPr lang="en-ZA" b="1" dirty="0"/>
              <a:t>bold</a:t>
            </a:r>
            <a:r>
              <a:rPr lang="en-ZA" dirty="0"/>
              <a:t>, </a:t>
            </a:r>
            <a:r>
              <a:rPr lang="en-ZA" i="1" dirty="0"/>
              <a:t>italicized</a:t>
            </a:r>
            <a:r>
              <a:rPr lang="en-ZA" dirty="0"/>
              <a:t>, and </a:t>
            </a:r>
            <a:r>
              <a:rPr lang="en-ZA" u="sng" dirty="0"/>
              <a:t>underlined</a:t>
            </a:r>
            <a:r>
              <a:rPr lang="en-ZA" dirty="0"/>
              <a:t> </a:t>
            </a:r>
            <a:r>
              <a:rPr lang="en-ZA" dirty="0" smtClean="0"/>
              <a:t>text.</a:t>
            </a:r>
            <a:endParaRPr lang="en-GB" dirty="0"/>
          </a:p>
          <a:p>
            <a:pPr lvl="0">
              <a:lnSpc>
                <a:spcPct val="130000"/>
              </a:lnSpc>
            </a:pPr>
            <a:r>
              <a:rPr lang="en-ZA" dirty="0"/>
              <a:t>I</a:t>
            </a:r>
            <a:r>
              <a:rPr lang="en-ZA" dirty="0" smtClean="0"/>
              <a:t>ntroduction </a:t>
            </a:r>
            <a:r>
              <a:rPr lang="en-ZA" dirty="0"/>
              <a:t>and conclusion</a:t>
            </a:r>
            <a:endParaRPr lang="en-GB" dirty="0"/>
          </a:p>
          <a:p>
            <a:pPr lvl="0">
              <a:lnSpc>
                <a:spcPct val="130000"/>
              </a:lnSpc>
            </a:pPr>
            <a:r>
              <a:rPr lang="en-ZA" dirty="0" smtClean="0"/>
              <a:t>Skimming.</a:t>
            </a:r>
            <a:endParaRPr lang="en-GB" dirty="0"/>
          </a:p>
          <a:p>
            <a:pPr lvl="0">
              <a:lnSpc>
                <a:spcPct val="130000"/>
              </a:lnSpc>
            </a:pPr>
            <a:r>
              <a:rPr lang="en-ZA" dirty="0" smtClean="0"/>
              <a:t>Scanning. </a:t>
            </a:r>
          </a:p>
        </p:txBody>
      </p:sp>
    </p:spTree>
    <p:extLst>
      <p:ext uri="{BB962C8B-B14F-4D97-AF65-F5344CB8AC3E}">
        <p14:creationId xmlns:p14="http://schemas.microsoft.com/office/powerpoint/2010/main" val="2809732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7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GB" dirty="0"/>
              <a:t>What is the genre?</a:t>
            </a:r>
          </a:p>
          <a:p>
            <a:pPr>
              <a:lnSpc>
                <a:spcPct val="120000"/>
              </a:lnSpc>
            </a:pPr>
            <a:r>
              <a:rPr lang="en-GB" dirty="0"/>
              <a:t>Who is the author?</a:t>
            </a:r>
          </a:p>
          <a:p>
            <a:pPr>
              <a:lnSpc>
                <a:spcPct val="120000"/>
              </a:lnSpc>
            </a:pPr>
            <a:r>
              <a:rPr lang="en-GB" dirty="0"/>
              <a:t>What is the author’s context? (time, location, setting)</a:t>
            </a:r>
          </a:p>
          <a:p>
            <a:pPr>
              <a:lnSpc>
                <a:spcPct val="120000"/>
              </a:lnSpc>
            </a:pPr>
            <a:r>
              <a:rPr lang="en-GB" dirty="0"/>
              <a:t>What is the author’s purpose for writing the text?</a:t>
            </a:r>
          </a:p>
          <a:p>
            <a:pPr>
              <a:lnSpc>
                <a:spcPct val="120000"/>
              </a:lnSpc>
            </a:pPr>
            <a:r>
              <a:rPr lang="en-GB" dirty="0"/>
              <a:t>How does the author position themselves in the text?</a:t>
            </a:r>
          </a:p>
          <a:p>
            <a:pPr>
              <a:lnSpc>
                <a:spcPct val="120000"/>
              </a:lnSpc>
            </a:pPr>
            <a:r>
              <a:rPr lang="en-GB" dirty="0"/>
              <a:t>Who is the intended audience?</a:t>
            </a:r>
          </a:p>
          <a:p>
            <a:pPr>
              <a:lnSpc>
                <a:spcPct val="12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537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8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ZA" dirty="0"/>
              <a:t>Why has the author </a:t>
            </a:r>
            <a:r>
              <a:rPr lang="en-ZA" dirty="0" smtClean="0"/>
              <a:t>written this?  </a:t>
            </a:r>
            <a:endParaRPr lang="en-GB" dirty="0"/>
          </a:p>
          <a:p>
            <a:pPr lvl="0"/>
            <a:r>
              <a:rPr lang="en-ZA" dirty="0"/>
              <a:t>What does the author </a:t>
            </a:r>
            <a:r>
              <a:rPr lang="en-ZA" dirty="0" smtClean="0"/>
              <a:t>expect the reader to learn?  </a:t>
            </a:r>
            <a:endParaRPr lang="en-GB" dirty="0"/>
          </a:p>
          <a:p>
            <a:pPr lvl="0"/>
            <a:r>
              <a:rPr lang="en-ZA" dirty="0"/>
              <a:t>Who is the </a:t>
            </a:r>
            <a:r>
              <a:rPr lang="en-ZA" dirty="0" smtClean="0"/>
              <a:t>author’s </a:t>
            </a:r>
            <a:r>
              <a:rPr lang="en-ZA" dirty="0"/>
              <a:t>audience? </a:t>
            </a:r>
            <a:endParaRPr lang="en-GB" dirty="0"/>
          </a:p>
          <a:p>
            <a:pPr lvl="0"/>
            <a:r>
              <a:rPr lang="en-ZA" dirty="0"/>
              <a:t>How does the </a:t>
            </a:r>
            <a:r>
              <a:rPr lang="en-ZA" dirty="0" smtClean="0"/>
              <a:t>author’s tone and positioning </a:t>
            </a:r>
            <a:r>
              <a:rPr lang="en-ZA" dirty="0"/>
              <a:t>reveal </a:t>
            </a:r>
            <a:r>
              <a:rPr lang="en-ZA" dirty="0" smtClean="0"/>
              <a:t>their purpose?  </a:t>
            </a:r>
            <a:endParaRPr lang="en-GB" dirty="0"/>
          </a:p>
          <a:p>
            <a:pPr lvl="0"/>
            <a:r>
              <a:rPr lang="en-ZA" dirty="0"/>
              <a:t>Is the author’s tone </a:t>
            </a:r>
            <a:r>
              <a:rPr lang="en-ZA" dirty="0" smtClean="0"/>
              <a:t>authoritative</a:t>
            </a:r>
            <a:r>
              <a:rPr lang="en-ZA" dirty="0"/>
              <a:t> </a:t>
            </a:r>
            <a:r>
              <a:rPr lang="en-ZA" dirty="0" smtClean="0"/>
              <a:t>or conversational?  </a:t>
            </a:r>
            <a:endParaRPr lang="en-GB" dirty="0"/>
          </a:p>
          <a:p>
            <a:r>
              <a:rPr lang="en-GB" dirty="0" smtClean="0"/>
              <a:t>How does </a:t>
            </a:r>
            <a:r>
              <a:rPr lang="en-GB" dirty="0"/>
              <a:t>the author refer to other </a:t>
            </a:r>
            <a:r>
              <a:rPr lang="en-GB" dirty="0" smtClean="0"/>
              <a:t>scholars; to </a:t>
            </a:r>
            <a:r>
              <a:rPr lang="en-GB" dirty="0"/>
              <a:t>prove or disprove their points? </a:t>
            </a:r>
          </a:p>
        </p:txBody>
      </p:sp>
    </p:spTree>
    <p:extLst>
      <p:ext uri="{BB962C8B-B14F-4D97-AF65-F5344CB8AC3E}">
        <p14:creationId xmlns:p14="http://schemas.microsoft.com/office/powerpoint/2010/main" val="7287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lnSpc>
                <a:spcPct val="140000"/>
              </a:lnSpc>
            </a:pPr>
            <a:r>
              <a:rPr lang="en-ZA" dirty="0"/>
              <a:t>I</a:t>
            </a:r>
            <a:r>
              <a:rPr lang="en-ZA" dirty="0" smtClean="0"/>
              <a:t>dentify </a:t>
            </a:r>
            <a:r>
              <a:rPr lang="en-ZA" dirty="0"/>
              <a:t>the </a:t>
            </a:r>
            <a:r>
              <a:rPr lang="en-ZA" dirty="0" smtClean="0"/>
              <a:t>claim (</a:t>
            </a:r>
            <a:r>
              <a:rPr lang="en-ZA" dirty="0"/>
              <a:t>t</a:t>
            </a:r>
            <a:r>
              <a:rPr lang="en-ZA" dirty="0" smtClean="0"/>
              <a:t>hesis statement).</a:t>
            </a:r>
            <a:endParaRPr lang="en-GB" dirty="0"/>
          </a:p>
          <a:p>
            <a:pPr lvl="0">
              <a:lnSpc>
                <a:spcPct val="140000"/>
              </a:lnSpc>
            </a:pPr>
            <a:r>
              <a:rPr lang="en-ZA" dirty="0" smtClean="0"/>
              <a:t>Logical progress from </a:t>
            </a:r>
            <a:r>
              <a:rPr lang="en-ZA" dirty="0"/>
              <a:t>claim to evidence to </a:t>
            </a:r>
            <a:r>
              <a:rPr lang="en-ZA" dirty="0" smtClean="0"/>
              <a:t>conclusion.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5998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3481</TotalTime>
  <Words>834</Words>
  <Application>Microsoft Macintosh PowerPoint</Application>
  <PresentationFormat>On-screen Show (4:3)</PresentationFormat>
  <Paragraphs>166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Median</vt:lpstr>
      <vt:lpstr>Critical Reading</vt:lpstr>
      <vt:lpstr>Lecture Structure</vt:lpstr>
      <vt:lpstr>Academic Reading</vt:lpstr>
      <vt:lpstr>Academic Reading</vt:lpstr>
      <vt:lpstr>Reading for Content/Context</vt:lpstr>
      <vt:lpstr>Reading for Content/Context</vt:lpstr>
      <vt:lpstr>Context</vt:lpstr>
      <vt:lpstr>Purpose</vt:lpstr>
      <vt:lpstr>Structure</vt:lpstr>
      <vt:lpstr>Evidence</vt:lpstr>
      <vt:lpstr>Conclusion</vt:lpstr>
      <vt:lpstr>Logical Fallacies</vt:lpstr>
      <vt:lpstr>Language</vt:lpstr>
      <vt:lpstr>Exercise: Reading For Context</vt:lpstr>
      <vt:lpstr>Exercise: Reading For Context</vt:lpstr>
      <vt:lpstr>Research Sources</vt:lpstr>
      <vt:lpstr>Exercise: Research Sources</vt:lpstr>
      <vt:lpstr>Research Sources</vt:lpstr>
      <vt:lpstr>News Media</vt:lpstr>
      <vt:lpstr>Theorists</vt:lpstr>
      <vt:lpstr>Evaluating Sources</vt:lpstr>
      <vt:lpstr>Evaluating Sources</vt:lpstr>
      <vt:lpstr>Evaluating Sources: Citations</vt:lpstr>
      <vt:lpstr>Summary</vt:lpstr>
      <vt:lpstr>Summary</vt:lpstr>
      <vt:lpstr>PowerPoint Presentation</vt:lpstr>
    </vt:vector>
  </TitlesOfParts>
  <Company>Neil Berry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Academic READING</dc:title>
  <dc:creator>Neil Berry</dc:creator>
  <cp:lastModifiedBy>Neil Berry</cp:lastModifiedBy>
  <cp:revision>126</cp:revision>
  <dcterms:created xsi:type="dcterms:W3CDTF">2013-07-03T12:29:13Z</dcterms:created>
  <dcterms:modified xsi:type="dcterms:W3CDTF">2014-04-22T13:07:37Z</dcterms:modified>
</cp:coreProperties>
</file>