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4" r:id="rId5"/>
    <p:sldId id="276" r:id="rId6"/>
    <p:sldId id="277" r:id="rId7"/>
    <p:sldId id="279" r:id="rId8"/>
    <p:sldId id="280" r:id="rId9"/>
    <p:sldId id="281" r:id="rId10"/>
    <p:sldId id="270" r:id="rId11"/>
    <p:sldId id="282" r:id="rId12"/>
    <p:sldId id="257" r:id="rId13"/>
    <p:sldId id="258" r:id="rId14"/>
    <p:sldId id="283" r:id="rId15"/>
    <p:sldId id="271" r:id="rId16"/>
    <p:sldId id="259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04" y="-7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2472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4544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29078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813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7143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4640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2486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695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0276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3133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708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17069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://creativecommons.org/licenses/by-nc-sa/4.0/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MPEDU001@myuct.ac.z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4581128"/>
            <a:ext cx="6400800" cy="1440160"/>
          </a:xfrm>
        </p:spPr>
        <p:txBody>
          <a:bodyPr>
            <a:normAutofit/>
          </a:bodyPr>
          <a:lstStyle/>
          <a:p>
            <a:pPr algn="l"/>
            <a:r>
              <a:rPr lang="en-ZA" sz="2400" dirty="0" smtClean="0">
                <a:solidFill>
                  <a:schemeClr val="accent1">
                    <a:lumMod val="75000"/>
                  </a:schemeClr>
                </a:solidFill>
              </a:rPr>
              <a:t>Lecturer</a:t>
            </a:r>
            <a:r>
              <a:rPr lang="en-ZA" sz="2400" smtClean="0">
                <a:solidFill>
                  <a:schemeClr val="accent1">
                    <a:lumMod val="75000"/>
                  </a:schemeClr>
                </a:solidFill>
              </a:rPr>
              <a:t>: Eduard </a:t>
            </a:r>
            <a:r>
              <a:rPr lang="en-ZA" sz="2400" dirty="0" smtClean="0">
                <a:solidFill>
                  <a:schemeClr val="accent1">
                    <a:lumMod val="75000"/>
                  </a:schemeClr>
                </a:solidFill>
              </a:rPr>
              <a:t>Campbell</a:t>
            </a:r>
          </a:p>
          <a:p>
            <a:pPr algn="l"/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E-mail: </a:t>
            </a:r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CMPEDU001@myuct.ac.za</a:t>
            </a:r>
            <a:endParaRPr lang="en-ZA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October 2015</a:t>
            </a:r>
            <a:endParaRPr lang="en-Z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62280"/>
            <a:ext cx="5675784" cy="319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548680"/>
            <a:ext cx="7128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4400" dirty="0" smtClean="0">
                <a:solidFill>
                  <a:schemeClr val="tx2">
                    <a:lumMod val="75000"/>
                  </a:schemeClr>
                </a:solidFill>
              </a:rPr>
              <a:t>Critically Evaluating Websites</a:t>
            </a:r>
            <a:endParaRPr lang="en-ZA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27584" y="6021288"/>
            <a:ext cx="7560840" cy="400110"/>
            <a:chOff x="755576" y="5949280"/>
            <a:chExt cx="7560840" cy="40011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576" y="5949280"/>
              <a:ext cx="1117600" cy="39370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979712" y="5949280"/>
              <a:ext cx="63367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/>
                <a:t>This work by Eduard Campbell is licensed under </a:t>
              </a:r>
              <a:r>
                <a:rPr lang="en-US" sz="1000" dirty="0" err="1"/>
                <a:t>a</a:t>
              </a:r>
              <a:r>
                <a:rPr lang="en-US" sz="1000" dirty="0" err="1" smtClean="0">
                  <a:hlinkClick r:id="rId5"/>
                </a:rPr>
                <a:t>Creative</a:t>
              </a:r>
              <a:r>
                <a:rPr lang="en-US" sz="1000" dirty="0" smtClean="0">
                  <a:hlinkClick r:id="rId5"/>
                </a:rPr>
                <a:t> </a:t>
              </a:r>
              <a:r>
                <a:rPr lang="en-US" sz="1000" dirty="0">
                  <a:hlinkClick r:id="rId5"/>
                </a:rPr>
                <a:t>Commons Attribution-NonCommercial-ShareAlike 4.0 International License.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5627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Group work: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ZA" dirty="0" smtClean="0"/>
              <a:t>Use your phone or laptop to search for two appropriate sources pertaining to Shakespeare and the Elizabethan context (use Google)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/>
              <a:t>D</a:t>
            </a:r>
            <a:r>
              <a:rPr lang="en-ZA" dirty="0" smtClean="0"/>
              <a:t>iscuss why you think these websites are good sources to use when you want your class to write a paragraph on the social context of “Macbeth” and use proper sources to reference what they are saying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4725144"/>
            <a:ext cx="2699792" cy="18084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6136" y="6165304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Image attributed to Robert </a:t>
            </a:r>
            <a:r>
              <a:rPr lang="en-US" sz="1000" dirty="0" err="1"/>
              <a:t>Peake</a:t>
            </a:r>
            <a:r>
              <a:rPr lang="en-US" sz="1000" dirty="0"/>
              <a:t> the elder - Tudor and Elizabeth portraits</a:t>
            </a:r>
          </a:p>
        </p:txBody>
      </p:sp>
    </p:spTree>
    <p:extLst>
      <p:ext uri="{BB962C8B-B14F-4D97-AF65-F5344CB8AC3E}">
        <p14:creationId xmlns:p14="http://schemas.microsoft.com/office/powerpoint/2010/main" val="251670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4248472"/>
          </a:xfrm>
        </p:spPr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Using a checklist to critically evaluate websites…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119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7944" y="116632"/>
            <a:ext cx="4618856" cy="6491320"/>
          </a:xfrm>
        </p:spPr>
        <p:txBody>
          <a:bodyPr>
            <a:normAutofit/>
          </a:bodyPr>
          <a:lstStyle/>
          <a:p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0648"/>
            <a:ext cx="4438554" cy="6347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7393" y="219566"/>
            <a:ext cx="381642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600" dirty="0" smtClean="0">
                <a:solidFill>
                  <a:schemeClr val="accent1">
                    <a:lumMod val="75000"/>
                  </a:schemeClr>
                </a:solidFill>
              </a:rPr>
              <a:t>The Checklist: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sz="3200" dirty="0" smtClean="0"/>
              <a:t>Every aspect of the website is scrutinised and marks are awarded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sz="3200" dirty="0" smtClean="0"/>
              <a:t>Use it when finding sources for your class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sz="3200" dirty="0" smtClean="0"/>
              <a:t>Adapt your own version of it and give to students to help them evaluate sources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145641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35566"/>
            <a:ext cx="8229600" cy="1143000"/>
          </a:xfrm>
        </p:spPr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Using the checklist: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ZA" dirty="0" smtClean="0"/>
              <a:t>Go to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DL4TB.blogspot.co.za</a:t>
            </a:r>
            <a:r>
              <a:rPr lang="en-ZA" dirty="0" smtClean="0"/>
              <a:t> and find my checklist (click on it if it is too small). Keep it open – you will be using it throughout this activity.</a:t>
            </a:r>
          </a:p>
          <a:p>
            <a:r>
              <a:rPr lang="en-ZA" dirty="0" smtClean="0"/>
              <a:t>Find two sources on “The Writing Process” in groups using any search engine you like</a:t>
            </a:r>
          </a:p>
          <a:p>
            <a:r>
              <a:rPr lang="en-ZA" dirty="0" smtClean="0"/>
              <a:t>One source must be a good source (according to the checklist), the other must be a bad source</a:t>
            </a:r>
          </a:p>
          <a:p>
            <a:r>
              <a:rPr lang="en-ZA" dirty="0" smtClean="0"/>
              <a:t>Report to the class how you made your decisions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0757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L4TB blog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8429127" cy="432048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857"/>
            <a:ext cx="8229600" cy="979871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Make comments on the blog…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059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Something to reflect upon: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 smtClean="0"/>
              <a:t>‘Research resources are not always just text text text…’ what do you think?</a:t>
            </a:r>
          </a:p>
          <a:p>
            <a:r>
              <a:rPr lang="en-ZA" dirty="0" smtClean="0"/>
              <a:t>‘Multimedia sources can be used as well and learners should be encouraged to use them…’ debate this…</a:t>
            </a:r>
          </a:p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Class discussion: How do we teach learners when to use a multimedia source and when to rather opt for the good old fashioned text-based resource?</a:t>
            </a:r>
          </a:p>
        </p:txBody>
      </p:sp>
    </p:spTree>
    <p:extLst>
      <p:ext uri="{BB962C8B-B14F-4D97-AF65-F5344CB8AC3E}">
        <p14:creationId xmlns:p14="http://schemas.microsoft.com/office/powerpoint/2010/main" val="1825690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57"/>
            <a:ext cx="8229600" cy="6250706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A good resource for critical evaluation and much more: </a:t>
            </a:r>
            <a:b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Schrockguide.net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0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/>
              <a:t>Thinyane, H. 2010, "Are digital natives a world-wide phenomenon? An investigation into South African first year students’ use and experience with technology ", Computers &amp; Education, vol. 55, no. 1, pp. 406-414.</a:t>
            </a:r>
            <a:endParaRPr lang="en-US" dirty="0"/>
          </a:p>
          <a:p>
            <a:r>
              <a:rPr lang="en-ZA" dirty="0"/>
              <a:t>Czerniewicz, L. Brown, C. 2013, "The habitus of digital “strangers” in higher education", British Journal of Educational Technology, vol. 44, no. 1, pp. 44-53.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References: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5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4248472"/>
          </a:xfrm>
        </p:spPr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What do you think of when you think about “the internet”?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831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3312368"/>
          </a:xfrm>
        </p:spPr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After your two practicals, what is your opinion about “digital natives”? How did your view change?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335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610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“…the </a:t>
            </a:r>
            <a:r>
              <a:rPr lang="en-US" sz="3200" dirty="0"/>
              <a:t>extent to which South African </a:t>
            </a:r>
            <a:r>
              <a:rPr lang="en-US" dirty="0" smtClean="0"/>
              <a:t>learners…</a:t>
            </a:r>
            <a:r>
              <a:rPr lang="en-US" sz="3200" dirty="0" smtClean="0"/>
              <a:t> </a:t>
            </a:r>
            <a:r>
              <a:rPr lang="en-US" sz="3200" dirty="0"/>
              <a:t>can be viewed as digital natives is “heterogeneous” with “varying levels of access to and use of </a:t>
            </a:r>
            <a:r>
              <a:rPr lang="en-US" sz="3200" dirty="0" smtClean="0"/>
              <a:t>technology’” </a:t>
            </a:r>
            <a:r>
              <a:rPr lang="en-US" sz="2400" dirty="0" smtClean="0"/>
              <a:t>(</a:t>
            </a:r>
            <a:r>
              <a:rPr lang="en-US" sz="2400" dirty="0" err="1" smtClean="0"/>
              <a:t>Tinyane</a:t>
            </a:r>
            <a:r>
              <a:rPr lang="en-US" sz="2400" dirty="0" smtClean="0"/>
              <a:t>, 2010)</a:t>
            </a:r>
            <a:r>
              <a:rPr lang="en-US" sz="3200" dirty="0" smtClean="0"/>
              <a:t> </a:t>
            </a:r>
          </a:p>
          <a:p>
            <a:r>
              <a:rPr lang="en-US" dirty="0" smtClean="0"/>
              <a:t>More </a:t>
            </a:r>
            <a:r>
              <a:rPr lang="en-US" dirty="0"/>
              <a:t>recently, research done by </a:t>
            </a:r>
            <a:r>
              <a:rPr lang="en-US" dirty="0" err="1"/>
              <a:t>Czerniewicz</a:t>
            </a:r>
            <a:r>
              <a:rPr lang="en-US" dirty="0"/>
              <a:t> and Brown </a:t>
            </a:r>
            <a:r>
              <a:rPr lang="en-US" dirty="0" smtClean="0"/>
              <a:t>in 2013, </a:t>
            </a:r>
            <a:r>
              <a:rPr lang="en-US" dirty="0"/>
              <a:t>also in South Africa, has revealed what they term “a subgroup of ‘</a:t>
            </a:r>
            <a:r>
              <a:rPr lang="en-US" i="1" dirty="0"/>
              <a:t>digital strangers</a:t>
            </a:r>
            <a:r>
              <a:rPr lang="en-US" dirty="0"/>
              <a:t>’” and argue that “the concept of the ‘digital native’… is a myth” in South Africa and that “students across a range of contexts have varied skills, experience and interest in using technology”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99028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4248472"/>
          </a:xfrm>
        </p:spPr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Why should we allow the learners’ digital literacy practices in the English classroom? 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22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3312368"/>
          </a:xfrm>
        </p:spPr>
        <p:txBody>
          <a:bodyPr/>
          <a:lstStyle/>
          <a:p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ow could we minimize our learners’ feelings of being overwhelmed by the internet?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48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Example of a guided tutorial (“treasure hunt”) to do in groups and discuss: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61350"/>
            <a:ext cx="82296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dirty="0" smtClean="0"/>
              <a:t>The goal for this search: FIND OUT WHAT THE LAST “W” IS OF WEBSITE EVALUATION.</a:t>
            </a:r>
          </a:p>
          <a:p>
            <a:pPr marL="0" indent="0">
              <a:buNone/>
            </a:pPr>
            <a:r>
              <a:rPr lang="en-ZA" dirty="0" smtClean="0"/>
              <a:t>Guided tutorial: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Use your phone or laptop to search for Kathy Schrock’s website and go to it.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Go to her homepage and search for “Critical Evaluation of Information” and click on it.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Go to “The 5 W’s of website evaluation”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Search for the answer…</a:t>
            </a:r>
          </a:p>
          <a:p>
            <a:pPr marL="514350" indent="-514350">
              <a:buFont typeface="+mj-lt"/>
              <a:buAutoNum type="arabicPeriod"/>
            </a:pP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320683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11416"/>
            <a:ext cx="8229600" cy="1584176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Example of a semi-guided tutorial (“treasure hunt”) for discussion: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628800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3200" dirty="0"/>
              <a:t>The goal for this search: </a:t>
            </a:r>
            <a:r>
              <a:rPr lang="en-ZA" sz="3200" dirty="0" smtClean="0"/>
              <a:t>DESCRIBE IN YOUR OWN WORDS WHY CYBER BULLYING IS A SERIOUS MATTER.</a:t>
            </a:r>
            <a:endParaRPr lang="en-ZA" sz="3200" dirty="0"/>
          </a:p>
          <a:p>
            <a:r>
              <a:rPr lang="en-ZA" sz="3200" dirty="0" smtClean="0"/>
              <a:t>Semi-Guided </a:t>
            </a:r>
            <a:r>
              <a:rPr lang="en-ZA" sz="3200" dirty="0"/>
              <a:t>tutorial:</a:t>
            </a:r>
          </a:p>
          <a:p>
            <a:pPr marL="514350" indent="-514350">
              <a:buFont typeface="+mj-lt"/>
              <a:buAutoNum type="arabicPeriod"/>
            </a:pPr>
            <a:r>
              <a:rPr lang="en-ZA" sz="3200" dirty="0" smtClean="0"/>
              <a:t>Use any credible news website to find out what the latest news is on the topic</a:t>
            </a:r>
            <a:endParaRPr lang="en-ZA" sz="3200" dirty="0"/>
          </a:p>
          <a:p>
            <a:pPr marL="514350" indent="-514350">
              <a:buFont typeface="+mj-lt"/>
              <a:buAutoNum type="arabicPeriod"/>
            </a:pPr>
            <a:r>
              <a:rPr lang="en-ZA" sz="3200" dirty="0" smtClean="0"/>
              <a:t>You can look at the abstracts of articles on Google Scholar to substantiate</a:t>
            </a:r>
            <a:endParaRPr lang="en-ZA" sz="3200" dirty="0"/>
          </a:p>
          <a:p>
            <a:pPr marL="514350" indent="-514350">
              <a:buFont typeface="+mj-lt"/>
              <a:buAutoNum type="arabicPeriod"/>
            </a:pPr>
            <a:r>
              <a:rPr lang="en-ZA" sz="3200" dirty="0" smtClean="0"/>
              <a:t>In this case, you may not use Wikipedia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4029159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ZA" smtClean="0">
                <a:solidFill>
                  <a:schemeClr val="accent2">
                    <a:lumMod val="75000"/>
                  </a:schemeClr>
                </a:solidFill>
              </a:rPr>
              <a:t>Example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of an unguided tutorials (“treasure hunt”) for discussion: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312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3200" dirty="0"/>
              <a:t>The goal for this search: </a:t>
            </a:r>
            <a:r>
              <a:rPr lang="en-ZA" sz="3200" dirty="0" smtClean="0"/>
              <a:t>HOW CAN WE INTEGRATE SOCIAL MEDIA INTO A SENIOR PHASE LANGUAGE STRUCTURES AND CONVENTIONS CLASSROOM?</a:t>
            </a:r>
            <a:endParaRPr lang="en-ZA" sz="3200" dirty="0"/>
          </a:p>
          <a:p>
            <a:pPr marL="0" indent="0">
              <a:buNone/>
            </a:pPr>
            <a:r>
              <a:rPr lang="en-ZA" dirty="0" smtClean="0"/>
              <a:t>Unguided tutorial:</a:t>
            </a:r>
            <a:endParaRPr lang="en-ZA" sz="3200" dirty="0"/>
          </a:p>
          <a:p>
            <a:pPr marL="514350" indent="-514350">
              <a:buFont typeface="+mj-lt"/>
              <a:buAutoNum type="arabicPeriod"/>
            </a:pPr>
            <a:r>
              <a:rPr lang="en-ZA" sz="3200" dirty="0" smtClean="0"/>
              <a:t>Use any credible website to find out what the latest “atmosphere” is on the topic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You may use multimodalities: video, images, podcasts, twitter, tumblr, Facebook and more…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2567908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836</Words>
  <Application>Microsoft Macintosh PowerPoint</Application>
  <PresentationFormat>On-screen Show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What do you think of when you think about “the internet”?</vt:lpstr>
      <vt:lpstr>After your two practicals, what is your opinion about “digital natives”? How did your view change?</vt:lpstr>
      <vt:lpstr>PowerPoint Presentation</vt:lpstr>
      <vt:lpstr>Why should we allow the learners’ digital literacy practices in the English classroom? </vt:lpstr>
      <vt:lpstr>How could we minimize our learners’ feelings of being overwhelmed by the internet?</vt:lpstr>
      <vt:lpstr>Example of a guided tutorial (“treasure hunt”) to do in groups and discuss:</vt:lpstr>
      <vt:lpstr>Example of a semi-guided tutorial (“treasure hunt”) for discussion:</vt:lpstr>
      <vt:lpstr>Example of an unguided tutorials (“treasure hunt”) for discussion:</vt:lpstr>
      <vt:lpstr>Group work:</vt:lpstr>
      <vt:lpstr>Using a checklist to critically evaluate websites…</vt:lpstr>
      <vt:lpstr>PowerPoint Presentation</vt:lpstr>
      <vt:lpstr>Using the checklist:</vt:lpstr>
      <vt:lpstr>Make comments on the blog…</vt:lpstr>
      <vt:lpstr>Something to reflect upon:</vt:lpstr>
      <vt:lpstr>A good resource for critical evaluation and much more:  Schrockguide.net</vt:lpstr>
      <vt:lpstr>References: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Literacies</dc:title>
  <dc:creator>Windows User</dc:creator>
  <cp:lastModifiedBy>Eduard Campbell</cp:lastModifiedBy>
  <cp:revision>69</cp:revision>
  <dcterms:created xsi:type="dcterms:W3CDTF">2014-09-10T07:25:16Z</dcterms:created>
  <dcterms:modified xsi:type="dcterms:W3CDTF">2015-11-30T07:53:44Z</dcterms:modified>
</cp:coreProperties>
</file>